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theme/theme9.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1.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2.xml" ContentType="application/vnd.openxmlformats-officedocument.theme+xml"/>
  <Override PartName="/ppt/slideLayouts/slideLayout44.xml" ContentType="application/vnd.openxmlformats-officedocument.presentationml.slideLayout+xml"/>
  <Override PartName="/ppt/theme/theme13.xml" ContentType="application/vnd.openxmlformats-officedocument.theme+xml"/>
  <Override PartName="/ppt/slideLayouts/slideLayout4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comments/comment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59" r:id="rId4"/>
    <p:sldMasterId id="2147483661" r:id="rId5"/>
    <p:sldMasterId id="2147483663" r:id="rId6"/>
    <p:sldMasterId id="2147483665" r:id="rId7"/>
    <p:sldMasterId id="2147483667" r:id="rId8"/>
    <p:sldMasterId id="2147483670" r:id="rId9"/>
    <p:sldMasterId id="2147483672" r:id="rId10"/>
    <p:sldMasterId id="2147483679" r:id="rId11"/>
    <p:sldMasterId id="2147483696" r:id="rId12"/>
    <p:sldMasterId id="2147483703" r:id="rId13"/>
    <p:sldMasterId id="2147483705" r:id="rId14"/>
  </p:sldMasterIdLst>
  <p:notesMasterIdLst>
    <p:notesMasterId r:id="rId163"/>
  </p:notesMasterIdLst>
  <p:handoutMasterIdLst>
    <p:handoutMasterId r:id="rId164"/>
  </p:handoutMasterIdLst>
  <p:sldIdLst>
    <p:sldId id="256" r:id="rId15"/>
    <p:sldId id="376" r:id="rId16"/>
    <p:sldId id="283" r:id="rId17"/>
    <p:sldId id="284" r:id="rId18"/>
    <p:sldId id="285" r:id="rId19"/>
    <p:sldId id="286" r:id="rId20"/>
    <p:sldId id="291" r:id="rId21"/>
    <p:sldId id="287" r:id="rId22"/>
    <p:sldId id="288" r:id="rId23"/>
    <p:sldId id="377" r:id="rId24"/>
    <p:sldId id="378" r:id="rId25"/>
    <p:sldId id="379" r:id="rId26"/>
    <p:sldId id="380" r:id="rId27"/>
    <p:sldId id="290" r:id="rId28"/>
    <p:sldId id="381" r:id="rId29"/>
    <p:sldId id="382" r:id="rId30"/>
    <p:sldId id="293" r:id="rId31"/>
    <p:sldId id="383" r:id="rId32"/>
    <p:sldId id="384" r:id="rId33"/>
    <p:sldId id="385" r:id="rId34"/>
    <p:sldId id="386" r:id="rId35"/>
    <p:sldId id="298" r:id="rId36"/>
    <p:sldId id="375" r:id="rId37"/>
    <p:sldId id="387" r:id="rId38"/>
    <p:sldId id="272" r:id="rId39"/>
    <p:sldId id="265" r:id="rId40"/>
    <p:sldId id="277" r:id="rId41"/>
    <p:sldId id="282" r:id="rId42"/>
    <p:sldId id="388" r:id="rId43"/>
    <p:sldId id="279" r:id="rId44"/>
    <p:sldId id="281" r:id="rId45"/>
    <p:sldId id="389" r:id="rId46"/>
    <p:sldId id="390" r:id="rId47"/>
    <p:sldId id="391" r:id="rId48"/>
    <p:sldId id="269" r:id="rId49"/>
    <p:sldId id="357" r:id="rId50"/>
    <p:sldId id="292" r:id="rId51"/>
    <p:sldId id="358" r:id="rId52"/>
    <p:sldId id="294" r:id="rId53"/>
    <p:sldId id="295" r:id="rId54"/>
    <p:sldId id="296" r:id="rId55"/>
    <p:sldId id="297" r:id="rId56"/>
    <p:sldId id="359" r:id="rId57"/>
    <p:sldId id="299" r:id="rId58"/>
    <p:sldId id="300" r:id="rId59"/>
    <p:sldId id="301" r:id="rId60"/>
    <p:sldId id="302" r:id="rId61"/>
    <p:sldId id="303" r:id="rId62"/>
    <p:sldId id="304" r:id="rId63"/>
    <p:sldId id="305" r:id="rId64"/>
    <p:sldId id="393" r:id="rId65"/>
    <p:sldId id="310" r:id="rId66"/>
    <p:sldId id="394" r:id="rId67"/>
    <p:sldId id="266" r:id="rId68"/>
    <p:sldId id="270" r:id="rId69"/>
    <p:sldId id="271"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1" r:id="rId87"/>
    <p:sldId id="331" r:id="rId88"/>
    <p:sldId id="412" r:id="rId89"/>
    <p:sldId id="314" r:id="rId90"/>
    <p:sldId id="413" r:id="rId91"/>
    <p:sldId id="414" r:id="rId92"/>
    <p:sldId id="415" r:id="rId93"/>
    <p:sldId id="416" r:id="rId94"/>
    <p:sldId id="417" r:id="rId95"/>
    <p:sldId id="549" r:id="rId96"/>
    <p:sldId id="554" r:id="rId97"/>
    <p:sldId id="555" r:id="rId98"/>
    <p:sldId id="556" r:id="rId99"/>
    <p:sldId id="557" r:id="rId100"/>
    <p:sldId id="558" r:id="rId101"/>
    <p:sldId id="559" r:id="rId102"/>
    <p:sldId id="320" r:id="rId103"/>
    <p:sldId id="321" r:id="rId104"/>
    <p:sldId id="322" r:id="rId105"/>
    <p:sldId id="323" r:id="rId106"/>
    <p:sldId id="324" r:id="rId107"/>
    <p:sldId id="325" r:id="rId108"/>
    <p:sldId id="326" r:id="rId109"/>
    <p:sldId id="327" r:id="rId110"/>
    <p:sldId id="328" r:id="rId111"/>
    <p:sldId id="329" r:id="rId112"/>
    <p:sldId id="330" r:id="rId113"/>
    <p:sldId id="364" r:id="rId114"/>
    <p:sldId id="332" r:id="rId115"/>
    <p:sldId id="333" r:id="rId116"/>
    <p:sldId id="334" r:id="rId117"/>
    <p:sldId id="335" r:id="rId118"/>
    <p:sldId id="336" r:id="rId119"/>
    <p:sldId id="337" r:id="rId120"/>
    <p:sldId id="365" r:id="rId121"/>
    <p:sldId id="339" r:id="rId122"/>
    <p:sldId id="340" r:id="rId123"/>
    <p:sldId id="341" r:id="rId124"/>
    <p:sldId id="342" r:id="rId125"/>
    <p:sldId id="343" r:id="rId126"/>
    <p:sldId id="366" r:id="rId127"/>
    <p:sldId id="345" r:id="rId128"/>
    <p:sldId id="346" r:id="rId129"/>
    <p:sldId id="367" r:id="rId130"/>
    <p:sldId id="348" r:id="rId131"/>
    <p:sldId id="349" r:id="rId132"/>
    <p:sldId id="372" r:id="rId133"/>
    <p:sldId id="350" r:id="rId134"/>
    <p:sldId id="373" r:id="rId135"/>
    <p:sldId id="374" r:id="rId136"/>
    <p:sldId id="352" r:id="rId137"/>
    <p:sldId id="353" r:id="rId138"/>
    <p:sldId id="351" r:id="rId139"/>
    <p:sldId id="563" r:id="rId140"/>
    <p:sldId id="560" r:id="rId141"/>
    <p:sldId id="561" r:id="rId142"/>
    <p:sldId id="562" r:id="rId143"/>
    <p:sldId id="368" r:id="rId144"/>
    <p:sldId id="355" r:id="rId145"/>
    <p:sldId id="392" r:id="rId146"/>
    <p:sldId id="289" r:id="rId147"/>
    <p:sldId id="356" r:id="rId148"/>
    <p:sldId id="306" r:id="rId149"/>
    <p:sldId id="360" r:id="rId150"/>
    <p:sldId id="361" r:id="rId151"/>
    <p:sldId id="309" r:id="rId152"/>
    <p:sldId id="362" r:id="rId153"/>
    <p:sldId id="311" r:id="rId154"/>
    <p:sldId id="312" r:id="rId155"/>
    <p:sldId id="313" r:id="rId156"/>
    <p:sldId id="363" r:id="rId157"/>
    <p:sldId id="315" r:id="rId158"/>
    <p:sldId id="316" r:id="rId159"/>
    <p:sldId id="317" r:id="rId160"/>
    <p:sldId id="318" r:id="rId161"/>
    <p:sldId id="319" r:id="rId1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E480F1F-7957-D04B-97E7-A904DDD5797B}">
          <p14:sldIdLst>
            <p14:sldId id="256"/>
            <p14:sldId id="376"/>
            <p14:sldId id="283"/>
            <p14:sldId id="284"/>
            <p14:sldId id="285"/>
            <p14:sldId id="286"/>
            <p14:sldId id="291"/>
            <p14:sldId id="287"/>
            <p14:sldId id="288"/>
            <p14:sldId id="377"/>
            <p14:sldId id="378"/>
            <p14:sldId id="379"/>
            <p14:sldId id="380"/>
            <p14:sldId id="290"/>
            <p14:sldId id="381"/>
            <p14:sldId id="382"/>
            <p14:sldId id="293"/>
            <p14:sldId id="383"/>
            <p14:sldId id="384"/>
            <p14:sldId id="385"/>
            <p14:sldId id="386"/>
            <p14:sldId id="298"/>
            <p14:sldId id="375"/>
            <p14:sldId id="387"/>
            <p14:sldId id="272"/>
            <p14:sldId id="265"/>
            <p14:sldId id="277"/>
            <p14:sldId id="282"/>
            <p14:sldId id="388"/>
            <p14:sldId id="279"/>
            <p14:sldId id="281"/>
            <p14:sldId id="389"/>
            <p14:sldId id="390"/>
            <p14:sldId id="391"/>
            <p14:sldId id="269"/>
            <p14:sldId id="357"/>
            <p14:sldId id="292"/>
            <p14:sldId id="358"/>
            <p14:sldId id="294"/>
            <p14:sldId id="295"/>
            <p14:sldId id="296"/>
            <p14:sldId id="297"/>
            <p14:sldId id="359"/>
            <p14:sldId id="299"/>
            <p14:sldId id="300"/>
            <p14:sldId id="301"/>
            <p14:sldId id="302"/>
            <p14:sldId id="303"/>
            <p14:sldId id="304"/>
            <p14:sldId id="305"/>
            <p14:sldId id="393"/>
            <p14:sldId id="310"/>
            <p14:sldId id="394"/>
            <p14:sldId id="266"/>
            <p14:sldId id="270"/>
            <p14:sldId id="271"/>
            <p14:sldId id="395"/>
            <p14:sldId id="396"/>
            <p14:sldId id="397"/>
            <p14:sldId id="398"/>
            <p14:sldId id="399"/>
            <p14:sldId id="400"/>
            <p14:sldId id="401"/>
            <p14:sldId id="402"/>
            <p14:sldId id="403"/>
            <p14:sldId id="404"/>
            <p14:sldId id="405"/>
            <p14:sldId id="406"/>
            <p14:sldId id="407"/>
            <p14:sldId id="408"/>
            <p14:sldId id="409"/>
            <p14:sldId id="410"/>
            <p14:sldId id="411"/>
            <p14:sldId id="331"/>
            <p14:sldId id="412"/>
            <p14:sldId id="314"/>
            <p14:sldId id="413"/>
            <p14:sldId id="414"/>
            <p14:sldId id="415"/>
            <p14:sldId id="416"/>
            <p14:sldId id="417"/>
            <p14:sldId id="549"/>
            <p14:sldId id="554"/>
            <p14:sldId id="555"/>
            <p14:sldId id="556"/>
            <p14:sldId id="557"/>
            <p14:sldId id="558"/>
            <p14:sldId id="559"/>
            <p14:sldId id="320"/>
            <p14:sldId id="321"/>
            <p14:sldId id="322"/>
            <p14:sldId id="323"/>
            <p14:sldId id="324"/>
            <p14:sldId id="325"/>
            <p14:sldId id="326"/>
            <p14:sldId id="327"/>
            <p14:sldId id="328"/>
            <p14:sldId id="329"/>
            <p14:sldId id="330"/>
            <p14:sldId id="364"/>
            <p14:sldId id="332"/>
            <p14:sldId id="333"/>
            <p14:sldId id="334"/>
            <p14:sldId id="335"/>
            <p14:sldId id="336"/>
            <p14:sldId id="337"/>
            <p14:sldId id="365"/>
            <p14:sldId id="339"/>
            <p14:sldId id="340"/>
            <p14:sldId id="341"/>
            <p14:sldId id="342"/>
            <p14:sldId id="343"/>
            <p14:sldId id="366"/>
            <p14:sldId id="345"/>
            <p14:sldId id="346"/>
            <p14:sldId id="367"/>
            <p14:sldId id="348"/>
            <p14:sldId id="349"/>
            <p14:sldId id="372"/>
            <p14:sldId id="350"/>
            <p14:sldId id="373"/>
            <p14:sldId id="374"/>
            <p14:sldId id="352"/>
            <p14:sldId id="353"/>
            <p14:sldId id="351"/>
            <p14:sldId id="563"/>
            <p14:sldId id="560"/>
            <p14:sldId id="561"/>
            <p14:sldId id="562"/>
            <p14:sldId id="368"/>
            <p14:sldId id="355"/>
            <p14:sldId id="392"/>
            <p14:sldId id="289"/>
            <p14:sldId id="356"/>
            <p14:sldId id="306"/>
            <p14:sldId id="360"/>
            <p14:sldId id="361"/>
            <p14:sldId id="309"/>
            <p14:sldId id="362"/>
            <p14:sldId id="311"/>
            <p14:sldId id="312"/>
            <p14:sldId id="313"/>
            <p14:sldId id="363"/>
            <p14:sldId id="315"/>
            <p14:sldId id="316"/>
            <p14:sldId id="317"/>
            <p14:sldId id="318"/>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Jie" initials="ZJ" lastIdx="1" clrIdx="0">
    <p:extLst>
      <p:ext uri="{19B8F6BF-5375-455C-9EA6-DF929625EA0E}">
        <p15:presenceInfo xmlns:p15="http://schemas.microsoft.com/office/powerpoint/2012/main" userId="800270ab88b6e1ae" providerId="Windows Live"/>
      </p:ext>
    </p:extLst>
  </p:cmAuthor>
  <p:cmAuthor id="2" name="mkwon0@kaist.ac.kr" initials="m" lastIdx="4" clrIdx="1">
    <p:extLst>
      <p:ext uri="{19B8F6BF-5375-455C-9EA6-DF929625EA0E}">
        <p15:presenceInfo xmlns:p15="http://schemas.microsoft.com/office/powerpoint/2012/main" userId="e71d82e524e01d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0000FF"/>
    <a:srgbClr val="F2F2F2"/>
    <a:srgbClr val="1B1B19"/>
    <a:srgbClr val="143197"/>
    <a:srgbClr val="A5A5A5"/>
    <a:srgbClr val="FFEEB9"/>
    <a:srgbClr val="9AE0FF"/>
    <a:srgbClr val="FFF6EF"/>
    <a:srgbClr val="DFF0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FAF12-3902-1047-AACD-F4FE5587ECF4}" v="11" dt="2024-10-07T03:49:43.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2" autoAdjust="0"/>
    <p:restoredTop sz="89548" autoAdjust="0"/>
  </p:normalViewPr>
  <p:slideViewPr>
    <p:cSldViewPr snapToGrid="0">
      <p:cViewPr varScale="1">
        <p:scale>
          <a:sx n="125" d="100"/>
          <a:sy n="125" d="100"/>
        </p:scale>
        <p:origin x="168" y="472"/>
      </p:cViewPr>
      <p:guideLst/>
    </p:cSldViewPr>
  </p:slideViewPr>
  <p:notesTextViewPr>
    <p:cViewPr>
      <p:scale>
        <a:sx n="70" d="100"/>
        <a:sy n="70" d="100"/>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70" Type="http://schemas.microsoft.com/office/2016/11/relationships/changesInfo" Target="changesInfos/changesInfo1.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slide" Target="slides/slide146.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microsoft.com/office/2015/10/relationships/revisionInfo" Target="revisionInfo.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40" Type="http://schemas.openxmlformats.org/officeDocument/2006/relationships/slide" Target="slides/slide126.xml"/><Relationship Id="rId145" Type="http://schemas.openxmlformats.org/officeDocument/2006/relationships/slide" Target="slides/slide131.xml"/><Relationship Id="rId161" Type="http://schemas.openxmlformats.org/officeDocument/2006/relationships/slide" Target="slides/slide147.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slide" Target="slides/slide121.xml"/><Relationship Id="rId151" Type="http://schemas.openxmlformats.org/officeDocument/2006/relationships/slide" Target="slides/slide137.xml"/><Relationship Id="rId156" Type="http://schemas.openxmlformats.org/officeDocument/2006/relationships/slide" Target="slides/slide142.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slide" Target="slides/slide14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commentAuthors" Target="commentAuthors.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Jie" userId="800270ab88b6e1ae" providerId="LiveId" clId="{AC833DD1-6B2E-415F-8151-E83EF329D1F0}"/>
    <pc:docChg chg="undo custSel addSld delSld modSld sldOrd modSection">
      <pc:chgData name="Zhang Jie" userId="800270ab88b6e1ae" providerId="LiveId" clId="{AC833DD1-6B2E-415F-8151-E83EF329D1F0}" dt="2023-09-26T14:46:14.917" v="471"/>
      <pc:docMkLst>
        <pc:docMk/>
      </pc:docMkLst>
      <pc:sldChg chg="modSp mod">
        <pc:chgData name="Zhang Jie" userId="800270ab88b6e1ae" providerId="LiveId" clId="{AC833DD1-6B2E-415F-8151-E83EF329D1F0}" dt="2023-09-22T07:26:36.291" v="11" actId="20577"/>
        <pc:sldMkLst>
          <pc:docMk/>
          <pc:sldMk cId="0" sldId="256"/>
        </pc:sldMkLst>
        <pc:spChg chg="mod">
          <ac:chgData name="Zhang Jie" userId="800270ab88b6e1ae" providerId="LiveId" clId="{AC833DD1-6B2E-415F-8151-E83EF329D1F0}" dt="2023-09-22T07:26:36.291" v="11" actId="20577"/>
          <ac:spMkLst>
            <pc:docMk/>
            <pc:sldMk cId="0" sldId="256"/>
            <ac:spMk id="2" creationId="{00000000-0000-0000-0000-000000000000}"/>
          </ac:spMkLst>
        </pc:spChg>
      </pc:sldChg>
      <pc:sldChg chg="del">
        <pc:chgData name="Zhang Jie" userId="800270ab88b6e1ae" providerId="LiveId" clId="{AC833DD1-6B2E-415F-8151-E83EF329D1F0}" dt="2023-09-22T07:25:01.037" v="0" actId="47"/>
        <pc:sldMkLst>
          <pc:docMk/>
          <pc:sldMk cId="0" sldId="258"/>
        </pc:sldMkLst>
      </pc:sldChg>
      <pc:sldChg chg="modSp add">
        <pc:chgData name="Zhang Jie" userId="800270ab88b6e1ae" providerId="LiveId" clId="{AC833DD1-6B2E-415F-8151-E83EF329D1F0}" dt="2023-09-26T12:00:01.848" v="46" actId="20577"/>
        <pc:sldMkLst>
          <pc:docMk/>
          <pc:sldMk cId="2276715280" sldId="265"/>
        </pc:sldMkLst>
        <pc:spChg chg="mod">
          <ac:chgData name="Zhang Jie" userId="800270ab88b6e1ae" providerId="LiveId" clId="{AC833DD1-6B2E-415F-8151-E83EF329D1F0}" dt="2023-09-26T12:00:01.848" v="46" actId="20577"/>
          <ac:spMkLst>
            <pc:docMk/>
            <pc:sldMk cId="2276715280" sldId="265"/>
            <ac:spMk id="6" creationId="{AC10DE58-1CA2-431C-9C45-1FFDCA837D7A}"/>
          </ac:spMkLst>
        </pc:spChg>
      </pc:sldChg>
      <pc:sldChg chg="add del">
        <pc:chgData name="Zhang Jie" userId="800270ab88b6e1ae" providerId="LiveId" clId="{AC833DD1-6B2E-415F-8151-E83EF329D1F0}" dt="2023-09-26T14:46:14.917" v="471"/>
        <pc:sldMkLst>
          <pc:docMk/>
          <pc:sldMk cId="2237527864" sldId="266"/>
        </pc:sldMkLst>
      </pc:sldChg>
      <pc:sldChg chg="add">
        <pc:chgData name="Zhang Jie" userId="800270ab88b6e1ae" providerId="LiveId" clId="{AC833DD1-6B2E-415F-8151-E83EF329D1F0}" dt="2023-09-26T12:11:35.571" v="452"/>
        <pc:sldMkLst>
          <pc:docMk/>
          <pc:sldMk cId="1064583439" sldId="269"/>
        </pc:sldMkLst>
      </pc:sldChg>
      <pc:sldChg chg="add del">
        <pc:chgData name="Zhang Jie" userId="800270ab88b6e1ae" providerId="LiveId" clId="{AC833DD1-6B2E-415F-8151-E83EF329D1F0}" dt="2023-09-26T14:46:14.917" v="471"/>
        <pc:sldMkLst>
          <pc:docMk/>
          <pc:sldMk cId="2976307913" sldId="270"/>
        </pc:sldMkLst>
      </pc:sldChg>
      <pc:sldChg chg="add del">
        <pc:chgData name="Zhang Jie" userId="800270ab88b6e1ae" providerId="LiveId" clId="{AC833DD1-6B2E-415F-8151-E83EF329D1F0}" dt="2023-09-26T14:46:14.917" v="471"/>
        <pc:sldMkLst>
          <pc:docMk/>
          <pc:sldMk cId="2342895735" sldId="271"/>
        </pc:sldMkLst>
      </pc:sldChg>
      <pc:sldChg chg="add">
        <pc:chgData name="Zhang Jie" userId="800270ab88b6e1ae" providerId="LiveId" clId="{AC833DD1-6B2E-415F-8151-E83EF329D1F0}" dt="2023-09-26T10:44:05.173" v="16"/>
        <pc:sldMkLst>
          <pc:docMk/>
          <pc:sldMk cId="1084030252" sldId="272"/>
        </pc:sldMkLst>
      </pc:sldChg>
      <pc:sldChg chg="modSp add mod">
        <pc:chgData name="Zhang Jie" userId="800270ab88b6e1ae" providerId="LiveId" clId="{AC833DD1-6B2E-415F-8151-E83EF329D1F0}" dt="2023-09-26T12:01:27.377" v="79" actId="20577"/>
        <pc:sldMkLst>
          <pc:docMk/>
          <pc:sldMk cId="1493664635" sldId="277"/>
        </pc:sldMkLst>
        <pc:spChg chg="mod">
          <ac:chgData name="Zhang Jie" userId="800270ab88b6e1ae" providerId="LiveId" clId="{AC833DD1-6B2E-415F-8151-E83EF329D1F0}" dt="2023-09-26T12:00:26.386" v="54" actId="20577"/>
          <ac:spMkLst>
            <pc:docMk/>
            <pc:sldMk cId="1493664635" sldId="277"/>
            <ac:spMk id="68" creationId="{29886669-0092-4564-A85F-1E48C2159AF9}"/>
          </ac:spMkLst>
        </pc:spChg>
        <pc:spChg chg="mod">
          <ac:chgData name="Zhang Jie" userId="800270ab88b6e1ae" providerId="LiveId" clId="{AC833DD1-6B2E-415F-8151-E83EF329D1F0}" dt="2023-09-26T12:00:24.407" v="52" actId="20577"/>
          <ac:spMkLst>
            <pc:docMk/>
            <pc:sldMk cId="1493664635" sldId="277"/>
            <ac:spMk id="73" creationId="{97283104-9806-4555-B0B6-CACCBEEC3525}"/>
          </ac:spMkLst>
        </pc:spChg>
        <pc:spChg chg="mod">
          <ac:chgData name="Zhang Jie" userId="800270ab88b6e1ae" providerId="LiveId" clId="{AC833DD1-6B2E-415F-8151-E83EF329D1F0}" dt="2023-09-26T12:00:20.629" v="48" actId="20577"/>
          <ac:spMkLst>
            <pc:docMk/>
            <pc:sldMk cId="1493664635" sldId="277"/>
            <ac:spMk id="85" creationId="{6BDC81A9-546B-4334-BFB7-C4632C4654D4}"/>
          </ac:spMkLst>
        </pc:spChg>
        <pc:spChg chg="mod">
          <ac:chgData name="Zhang Jie" userId="800270ab88b6e1ae" providerId="LiveId" clId="{AC833DD1-6B2E-415F-8151-E83EF329D1F0}" dt="2023-09-26T12:00:54.365" v="65" actId="20577"/>
          <ac:spMkLst>
            <pc:docMk/>
            <pc:sldMk cId="1493664635" sldId="277"/>
            <ac:spMk id="126" creationId="{D82BF94C-9199-44DC-A151-0A4DD6226E37}"/>
          </ac:spMkLst>
        </pc:spChg>
        <pc:spChg chg="mod">
          <ac:chgData name="Zhang Jie" userId="800270ab88b6e1ae" providerId="LiveId" clId="{AC833DD1-6B2E-415F-8151-E83EF329D1F0}" dt="2023-09-26T12:00:49.504" v="63" actId="20577"/>
          <ac:spMkLst>
            <pc:docMk/>
            <pc:sldMk cId="1493664635" sldId="277"/>
            <ac:spMk id="134" creationId="{D387B9A3-A3D4-45C4-A496-660746892076}"/>
          </ac:spMkLst>
        </pc:spChg>
        <pc:spChg chg="mod">
          <ac:chgData name="Zhang Jie" userId="800270ab88b6e1ae" providerId="LiveId" clId="{AC833DD1-6B2E-415F-8151-E83EF329D1F0}" dt="2023-09-26T12:00:42.403" v="61" actId="20577"/>
          <ac:spMkLst>
            <pc:docMk/>
            <pc:sldMk cId="1493664635" sldId="277"/>
            <ac:spMk id="140" creationId="{13BED6ED-6AA5-4B27-A3DA-CD6E28841B65}"/>
          </ac:spMkLst>
        </pc:spChg>
        <pc:spChg chg="mod">
          <ac:chgData name="Zhang Jie" userId="800270ab88b6e1ae" providerId="LiveId" clId="{AC833DD1-6B2E-415F-8151-E83EF329D1F0}" dt="2023-09-26T12:01:27.377" v="79" actId="20577"/>
          <ac:spMkLst>
            <pc:docMk/>
            <pc:sldMk cId="1493664635" sldId="277"/>
            <ac:spMk id="149" creationId="{6626DE3A-E763-48AF-B902-2E967AE225B6}"/>
          </ac:spMkLst>
        </pc:spChg>
        <pc:spChg chg="mod">
          <ac:chgData name="Zhang Jie" userId="800270ab88b6e1ae" providerId="LiveId" clId="{AC833DD1-6B2E-415F-8151-E83EF329D1F0}" dt="2023-09-26T12:00:37.544" v="58" actId="20577"/>
          <ac:spMkLst>
            <pc:docMk/>
            <pc:sldMk cId="1493664635" sldId="277"/>
            <ac:spMk id="152" creationId="{9632BC1E-265F-4BBA-9DDA-B3F6E895794A}"/>
          </ac:spMkLst>
        </pc:spChg>
        <pc:spChg chg="mod">
          <ac:chgData name="Zhang Jie" userId="800270ab88b6e1ae" providerId="LiveId" clId="{AC833DD1-6B2E-415F-8151-E83EF329D1F0}" dt="2023-09-26T12:00:35.068" v="56" actId="20577"/>
          <ac:spMkLst>
            <pc:docMk/>
            <pc:sldMk cId="1493664635" sldId="277"/>
            <ac:spMk id="155" creationId="{489A6821-42F3-4DA9-BDBC-7E5AA643657D}"/>
          </ac:spMkLst>
        </pc:spChg>
        <pc:spChg chg="mod">
          <ac:chgData name="Zhang Jie" userId="800270ab88b6e1ae" providerId="LiveId" clId="{AC833DD1-6B2E-415F-8151-E83EF329D1F0}" dt="2023-09-26T12:00:22.669" v="50" actId="20577"/>
          <ac:spMkLst>
            <pc:docMk/>
            <pc:sldMk cId="1493664635" sldId="277"/>
            <ac:spMk id="198" creationId="{F4744838-488A-4568-AD55-6B05D19406EF}"/>
          </ac:spMkLst>
        </pc:spChg>
      </pc:sldChg>
      <pc:sldChg chg="modSp add mod">
        <pc:chgData name="Zhang Jie" userId="800270ab88b6e1ae" providerId="LiveId" clId="{AC833DD1-6B2E-415F-8151-E83EF329D1F0}" dt="2023-09-26T12:06:27.270" v="451" actId="20577"/>
        <pc:sldMkLst>
          <pc:docMk/>
          <pc:sldMk cId="1535411228" sldId="279"/>
        </pc:sldMkLst>
        <pc:spChg chg="mod">
          <ac:chgData name="Zhang Jie" userId="800270ab88b6e1ae" providerId="LiveId" clId="{AC833DD1-6B2E-415F-8151-E83EF329D1F0}" dt="2023-09-26T12:02:56.103" v="90" actId="1076"/>
          <ac:spMkLst>
            <pc:docMk/>
            <pc:sldMk cId="1535411228" sldId="279"/>
            <ac:spMk id="16" creationId="{41F39C4E-3731-44D0-B795-B5AADD7FA99D}"/>
          </ac:spMkLst>
        </pc:spChg>
        <pc:spChg chg="mod">
          <ac:chgData name="Zhang Jie" userId="800270ab88b6e1ae" providerId="LiveId" clId="{AC833DD1-6B2E-415F-8151-E83EF329D1F0}" dt="2023-09-26T12:06:22.986" v="447" actId="20577"/>
          <ac:spMkLst>
            <pc:docMk/>
            <pc:sldMk cId="1535411228" sldId="279"/>
            <ac:spMk id="27" creationId="{9B2799A6-2E1B-4081-9D75-BF621F2CFB64}"/>
          </ac:spMkLst>
        </pc:spChg>
        <pc:spChg chg="mod">
          <ac:chgData name="Zhang Jie" userId="800270ab88b6e1ae" providerId="LiveId" clId="{AC833DD1-6B2E-415F-8151-E83EF329D1F0}" dt="2023-09-26T12:06:21.278" v="445" actId="20577"/>
          <ac:spMkLst>
            <pc:docMk/>
            <pc:sldMk cId="1535411228" sldId="279"/>
            <ac:spMk id="30" creationId="{93F0C1EE-7BC1-40B5-AE6A-EAFF41A9AC34}"/>
          </ac:spMkLst>
        </pc:spChg>
        <pc:spChg chg="mod">
          <ac:chgData name="Zhang Jie" userId="800270ab88b6e1ae" providerId="LiveId" clId="{AC833DD1-6B2E-415F-8151-E83EF329D1F0}" dt="2023-09-26T12:06:20.211" v="443" actId="20577"/>
          <ac:spMkLst>
            <pc:docMk/>
            <pc:sldMk cId="1535411228" sldId="279"/>
            <ac:spMk id="33" creationId="{8715AF29-0728-4FA3-93F6-B9136F7CB501}"/>
          </ac:spMkLst>
        </pc:spChg>
        <pc:spChg chg="mod">
          <ac:chgData name="Zhang Jie" userId="800270ab88b6e1ae" providerId="LiveId" clId="{AC833DD1-6B2E-415F-8151-E83EF329D1F0}" dt="2023-09-26T12:06:27.270" v="451" actId="20577"/>
          <ac:spMkLst>
            <pc:docMk/>
            <pc:sldMk cId="1535411228" sldId="279"/>
            <ac:spMk id="70" creationId="{60AA31CB-1999-4DD9-AAD3-423A69F84765}"/>
          </ac:spMkLst>
        </pc:spChg>
        <pc:spChg chg="mod">
          <ac:chgData name="Zhang Jie" userId="800270ab88b6e1ae" providerId="LiveId" clId="{AC833DD1-6B2E-415F-8151-E83EF329D1F0}" dt="2023-09-26T12:06:25.791" v="449" actId="20577"/>
          <ac:spMkLst>
            <pc:docMk/>
            <pc:sldMk cId="1535411228" sldId="279"/>
            <ac:spMk id="77" creationId="{0EFE8183-B421-4098-AD26-F4F08318024D}"/>
          </ac:spMkLst>
        </pc:spChg>
        <pc:spChg chg="mod">
          <ac:chgData name="Zhang Jie" userId="800270ab88b6e1ae" providerId="LiveId" clId="{AC833DD1-6B2E-415F-8151-E83EF329D1F0}" dt="2023-09-26T12:06:12.150" v="435" actId="20577"/>
          <ac:spMkLst>
            <pc:docMk/>
            <pc:sldMk cId="1535411228" sldId="279"/>
            <ac:spMk id="87" creationId="{D84B4D42-B09C-4A7D-874B-E1198ED0891B}"/>
          </ac:spMkLst>
        </pc:spChg>
        <pc:spChg chg="mod">
          <ac:chgData name="Zhang Jie" userId="800270ab88b6e1ae" providerId="LiveId" clId="{AC833DD1-6B2E-415F-8151-E83EF329D1F0}" dt="2023-09-26T12:06:13.766" v="437" actId="20577"/>
          <ac:spMkLst>
            <pc:docMk/>
            <pc:sldMk cId="1535411228" sldId="279"/>
            <ac:spMk id="98" creationId="{3D15348A-BCE1-491F-A4C7-82194E80B543}"/>
          </ac:spMkLst>
        </pc:spChg>
        <pc:spChg chg="mod">
          <ac:chgData name="Zhang Jie" userId="800270ab88b6e1ae" providerId="LiveId" clId="{AC833DD1-6B2E-415F-8151-E83EF329D1F0}" dt="2023-09-26T12:06:16.584" v="441" actId="20577"/>
          <ac:spMkLst>
            <pc:docMk/>
            <pc:sldMk cId="1535411228" sldId="279"/>
            <ac:spMk id="103" creationId="{72F191E4-8D32-4501-B688-9007AA5736B4}"/>
          </ac:spMkLst>
        </pc:spChg>
        <pc:spChg chg="mod">
          <ac:chgData name="Zhang Jie" userId="800270ab88b6e1ae" providerId="LiveId" clId="{AC833DD1-6B2E-415F-8151-E83EF329D1F0}" dt="2023-09-26T12:06:14.973" v="439" actId="20577"/>
          <ac:spMkLst>
            <pc:docMk/>
            <pc:sldMk cId="1535411228" sldId="279"/>
            <ac:spMk id="106" creationId="{795996C5-1FD0-475B-A2D0-4A1BF1EA5CA1}"/>
          </ac:spMkLst>
        </pc:spChg>
      </pc:sldChg>
      <pc:sldChg chg="add">
        <pc:chgData name="Zhang Jie" userId="800270ab88b6e1ae" providerId="LiveId" clId="{AC833DD1-6B2E-415F-8151-E83EF329D1F0}" dt="2023-09-26T10:47:54.790" v="17"/>
        <pc:sldMkLst>
          <pc:docMk/>
          <pc:sldMk cId="705819631" sldId="281"/>
        </pc:sldMkLst>
      </pc:sldChg>
      <pc:sldChg chg="modSp add mod">
        <pc:chgData name="Zhang Jie" userId="800270ab88b6e1ae" providerId="LiveId" clId="{AC833DD1-6B2E-415F-8151-E83EF329D1F0}" dt="2023-09-26T12:01:38.606" v="85" actId="20577"/>
        <pc:sldMkLst>
          <pc:docMk/>
          <pc:sldMk cId="3166595497" sldId="282"/>
        </pc:sldMkLst>
        <pc:spChg chg="mod">
          <ac:chgData name="Zhang Jie" userId="800270ab88b6e1ae" providerId="LiveId" clId="{AC833DD1-6B2E-415F-8151-E83EF329D1F0}" dt="2023-09-26T12:01:08.081" v="67" actId="20577"/>
          <ac:spMkLst>
            <pc:docMk/>
            <pc:sldMk cId="3166595497" sldId="282"/>
            <ac:spMk id="223" creationId="{60340667-59E1-44A3-ABEE-612BD38D78E7}"/>
          </ac:spMkLst>
        </pc:spChg>
        <pc:spChg chg="mod">
          <ac:chgData name="Zhang Jie" userId="800270ab88b6e1ae" providerId="LiveId" clId="{AC833DD1-6B2E-415F-8151-E83EF329D1F0}" dt="2023-09-26T12:01:12.488" v="71" actId="20577"/>
          <ac:spMkLst>
            <pc:docMk/>
            <pc:sldMk cId="3166595497" sldId="282"/>
            <ac:spMk id="230" creationId="{89A870A6-78F1-456B-9CC2-36F416EA3137}"/>
          </ac:spMkLst>
        </pc:spChg>
        <pc:spChg chg="mod">
          <ac:chgData name="Zhang Jie" userId="800270ab88b6e1ae" providerId="LiveId" clId="{AC833DD1-6B2E-415F-8151-E83EF329D1F0}" dt="2023-09-26T12:01:15.507" v="73" actId="20577"/>
          <ac:spMkLst>
            <pc:docMk/>
            <pc:sldMk cId="3166595497" sldId="282"/>
            <ac:spMk id="236" creationId="{7151BF79-DAF3-4053-BF5B-C4D2001232C5}"/>
          </ac:spMkLst>
        </pc:spChg>
        <pc:spChg chg="mod">
          <ac:chgData name="Zhang Jie" userId="800270ab88b6e1ae" providerId="LiveId" clId="{AC833DD1-6B2E-415F-8151-E83EF329D1F0}" dt="2023-09-26T12:01:10.600" v="69" actId="20577"/>
          <ac:spMkLst>
            <pc:docMk/>
            <pc:sldMk cId="3166595497" sldId="282"/>
            <ac:spMk id="240" creationId="{55516705-177E-4DA6-8C69-DD010CBFDF49}"/>
          </ac:spMkLst>
        </pc:spChg>
        <pc:spChg chg="mod">
          <ac:chgData name="Zhang Jie" userId="800270ab88b6e1ae" providerId="LiveId" clId="{AC833DD1-6B2E-415F-8151-E83EF329D1F0}" dt="2023-09-26T12:01:21.479" v="75" actId="20577"/>
          <ac:spMkLst>
            <pc:docMk/>
            <pc:sldMk cId="3166595497" sldId="282"/>
            <ac:spMk id="273" creationId="{1D4DF1D5-ACD0-4132-925C-4B8B56C0575F}"/>
          </ac:spMkLst>
        </pc:spChg>
        <pc:spChg chg="mod">
          <ac:chgData name="Zhang Jie" userId="800270ab88b6e1ae" providerId="LiveId" clId="{AC833DD1-6B2E-415F-8151-E83EF329D1F0}" dt="2023-09-26T12:01:23.542" v="77" actId="20577"/>
          <ac:spMkLst>
            <pc:docMk/>
            <pc:sldMk cId="3166595497" sldId="282"/>
            <ac:spMk id="277" creationId="{D76C2B5B-F4C6-4AC6-9756-D92AECDFCE8A}"/>
          </ac:spMkLst>
        </pc:spChg>
        <pc:spChg chg="mod">
          <ac:chgData name="Zhang Jie" userId="800270ab88b6e1ae" providerId="LiveId" clId="{AC833DD1-6B2E-415F-8151-E83EF329D1F0}" dt="2023-09-26T12:01:31.881" v="81" actId="20577"/>
          <ac:spMkLst>
            <pc:docMk/>
            <pc:sldMk cId="3166595497" sldId="282"/>
            <ac:spMk id="281" creationId="{5969A11A-499A-4B20-896E-CECD52B27B0E}"/>
          </ac:spMkLst>
        </pc:spChg>
        <pc:spChg chg="mod">
          <ac:chgData name="Zhang Jie" userId="800270ab88b6e1ae" providerId="LiveId" clId="{AC833DD1-6B2E-415F-8151-E83EF329D1F0}" dt="2023-09-26T12:01:36.384" v="83" actId="20577"/>
          <ac:spMkLst>
            <pc:docMk/>
            <pc:sldMk cId="3166595497" sldId="282"/>
            <ac:spMk id="301" creationId="{751A1083-152C-419A-A7E6-201EABD39422}"/>
          </ac:spMkLst>
        </pc:spChg>
        <pc:spChg chg="mod">
          <ac:chgData name="Zhang Jie" userId="800270ab88b6e1ae" providerId="LiveId" clId="{AC833DD1-6B2E-415F-8151-E83EF329D1F0}" dt="2023-09-26T12:01:38.606" v="85" actId="20577"/>
          <ac:spMkLst>
            <pc:docMk/>
            <pc:sldMk cId="3166595497" sldId="282"/>
            <ac:spMk id="310" creationId="{424C59AC-1321-4E9F-9CDA-A73E2D05967C}"/>
          </ac:spMkLst>
        </pc:spChg>
      </pc:sldChg>
      <pc:sldChg chg="add">
        <pc:chgData name="Zhang Jie" userId="800270ab88b6e1ae" providerId="LiveId" clId="{AC833DD1-6B2E-415F-8151-E83EF329D1F0}" dt="2023-09-22T07:26:13.229" v="1"/>
        <pc:sldMkLst>
          <pc:docMk/>
          <pc:sldMk cId="296661550" sldId="283"/>
        </pc:sldMkLst>
      </pc:sldChg>
      <pc:sldChg chg="add">
        <pc:chgData name="Zhang Jie" userId="800270ab88b6e1ae" providerId="LiveId" clId="{AC833DD1-6B2E-415F-8151-E83EF329D1F0}" dt="2023-09-22T07:26:13.229" v="1"/>
        <pc:sldMkLst>
          <pc:docMk/>
          <pc:sldMk cId="2496199609" sldId="284"/>
        </pc:sldMkLst>
      </pc:sldChg>
      <pc:sldChg chg="add">
        <pc:chgData name="Zhang Jie" userId="800270ab88b6e1ae" providerId="LiveId" clId="{AC833DD1-6B2E-415F-8151-E83EF329D1F0}" dt="2023-09-22T07:26:13.229" v="1"/>
        <pc:sldMkLst>
          <pc:docMk/>
          <pc:sldMk cId="514627374" sldId="285"/>
        </pc:sldMkLst>
      </pc:sldChg>
      <pc:sldChg chg="add">
        <pc:chgData name="Zhang Jie" userId="800270ab88b6e1ae" providerId="LiveId" clId="{AC833DD1-6B2E-415F-8151-E83EF329D1F0}" dt="2023-09-22T07:26:13.229" v="1"/>
        <pc:sldMkLst>
          <pc:docMk/>
          <pc:sldMk cId="786691794" sldId="286"/>
        </pc:sldMkLst>
      </pc:sldChg>
      <pc:sldChg chg="add">
        <pc:chgData name="Zhang Jie" userId="800270ab88b6e1ae" providerId="LiveId" clId="{AC833DD1-6B2E-415F-8151-E83EF329D1F0}" dt="2023-09-22T07:26:13.229" v="1"/>
        <pc:sldMkLst>
          <pc:docMk/>
          <pc:sldMk cId="1523533960" sldId="287"/>
        </pc:sldMkLst>
      </pc:sldChg>
      <pc:sldChg chg="add">
        <pc:chgData name="Zhang Jie" userId="800270ab88b6e1ae" providerId="LiveId" clId="{AC833DD1-6B2E-415F-8151-E83EF329D1F0}" dt="2023-09-22T07:26:13.229" v="1"/>
        <pc:sldMkLst>
          <pc:docMk/>
          <pc:sldMk cId="1264923895" sldId="288"/>
        </pc:sldMkLst>
      </pc:sldChg>
      <pc:sldChg chg="ord">
        <pc:chgData name="Zhang Jie" userId="800270ab88b6e1ae" providerId="LiveId" clId="{AC833DD1-6B2E-415F-8151-E83EF329D1F0}" dt="2023-09-26T10:50:17.416" v="26"/>
        <pc:sldMkLst>
          <pc:docMk/>
          <pc:sldMk cId="0" sldId="289"/>
        </pc:sldMkLst>
      </pc:sldChg>
      <pc:sldChg chg="add">
        <pc:chgData name="Zhang Jie" userId="800270ab88b6e1ae" providerId="LiveId" clId="{AC833DD1-6B2E-415F-8151-E83EF329D1F0}" dt="2023-09-22T07:26:13.229" v="1"/>
        <pc:sldMkLst>
          <pc:docMk/>
          <pc:sldMk cId="4035852651" sldId="290"/>
        </pc:sldMkLst>
      </pc:sldChg>
      <pc:sldChg chg="add">
        <pc:chgData name="Zhang Jie" userId="800270ab88b6e1ae" providerId="LiveId" clId="{AC833DD1-6B2E-415F-8151-E83EF329D1F0}" dt="2023-09-22T07:26:13.229" v="1"/>
        <pc:sldMkLst>
          <pc:docMk/>
          <pc:sldMk cId="3960651497" sldId="291"/>
        </pc:sldMkLst>
      </pc:sldChg>
      <pc:sldChg chg="add">
        <pc:chgData name="Zhang Jie" userId="800270ab88b6e1ae" providerId="LiveId" clId="{AC833DD1-6B2E-415F-8151-E83EF329D1F0}" dt="2023-09-22T07:26:13.229" v="1"/>
        <pc:sldMkLst>
          <pc:docMk/>
          <pc:sldMk cId="3836927848" sldId="293"/>
        </pc:sldMkLst>
      </pc:sldChg>
      <pc:sldChg chg="add">
        <pc:chgData name="Zhang Jie" userId="800270ab88b6e1ae" providerId="LiveId" clId="{AC833DD1-6B2E-415F-8151-E83EF329D1F0}" dt="2023-09-22T07:26:13.229" v="1"/>
        <pc:sldMkLst>
          <pc:docMk/>
          <pc:sldMk cId="3096787264" sldId="298"/>
        </pc:sldMkLst>
      </pc:sldChg>
      <pc:sldChg chg="ord">
        <pc:chgData name="Zhang Jie" userId="800270ab88b6e1ae" providerId="LiveId" clId="{AC833DD1-6B2E-415F-8151-E83EF329D1F0}" dt="2023-09-26T12:16:31.084" v="457"/>
        <pc:sldMkLst>
          <pc:docMk/>
          <pc:sldMk cId="0" sldId="306"/>
        </pc:sldMkLst>
      </pc:sldChg>
      <pc:sldChg chg="ord">
        <pc:chgData name="Zhang Jie" userId="800270ab88b6e1ae" providerId="LiveId" clId="{AC833DD1-6B2E-415F-8151-E83EF329D1F0}" dt="2023-09-26T14:45:29.971" v="468"/>
        <pc:sldMkLst>
          <pc:docMk/>
          <pc:sldMk cId="0" sldId="309"/>
        </pc:sldMkLst>
      </pc:sldChg>
      <pc:sldChg chg="add modNotesTx">
        <pc:chgData name="Zhang Jie" userId="800270ab88b6e1ae" providerId="LiveId" clId="{AC833DD1-6B2E-415F-8151-E83EF329D1F0}" dt="2023-09-26T12:15:32.206" v="455" actId="20577"/>
        <pc:sldMkLst>
          <pc:docMk/>
          <pc:sldMk cId="1871801981" sldId="310"/>
        </pc:sldMkLst>
      </pc:sldChg>
      <pc:sldChg chg="ord">
        <pc:chgData name="Zhang Jie" userId="800270ab88b6e1ae" providerId="LiveId" clId="{AC833DD1-6B2E-415F-8151-E83EF329D1F0}" dt="2023-09-26T14:45:29.971" v="468"/>
        <pc:sldMkLst>
          <pc:docMk/>
          <pc:sldMk cId="0" sldId="311"/>
        </pc:sldMkLst>
      </pc:sldChg>
      <pc:sldChg chg="ord">
        <pc:chgData name="Zhang Jie" userId="800270ab88b6e1ae" providerId="LiveId" clId="{AC833DD1-6B2E-415F-8151-E83EF329D1F0}" dt="2023-09-26T14:45:29.971" v="468"/>
        <pc:sldMkLst>
          <pc:docMk/>
          <pc:sldMk cId="0" sldId="312"/>
        </pc:sldMkLst>
      </pc:sldChg>
      <pc:sldChg chg="ord">
        <pc:chgData name="Zhang Jie" userId="800270ab88b6e1ae" providerId="LiveId" clId="{AC833DD1-6B2E-415F-8151-E83EF329D1F0}" dt="2023-09-26T14:45:29.971" v="468"/>
        <pc:sldMkLst>
          <pc:docMk/>
          <pc:sldMk cId="0" sldId="313"/>
        </pc:sldMkLst>
      </pc:sldChg>
      <pc:sldChg chg="ord">
        <pc:chgData name="Zhang Jie" userId="800270ab88b6e1ae" providerId="LiveId" clId="{AC833DD1-6B2E-415F-8151-E83EF329D1F0}" dt="2023-09-26T10:50:17.416" v="26"/>
        <pc:sldMkLst>
          <pc:docMk/>
          <pc:sldMk cId="69268746" sldId="356"/>
        </pc:sldMkLst>
      </pc:sldChg>
      <pc:sldChg chg="ord">
        <pc:chgData name="Zhang Jie" userId="800270ab88b6e1ae" providerId="LiveId" clId="{AC833DD1-6B2E-415F-8151-E83EF329D1F0}" dt="2023-09-26T14:45:29.971" v="468"/>
        <pc:sldMkLst>
          <pc:docMk/>
          <pc:sldMk cId="3495922167" sldId="360"/>
        </pc:sldMkLst>
      </pc:sldChg>
      <pc:sldChg chg="ord">
        <pc:chgData name="Zhang Jie" userId="800270ab88b6e1ae" providerId="LiveId" clId="{AC833DD1-6B2E-415F-8151-E83EF329D1F0}" dt="2023-09-26T14:45:29.971" v="468"/>
        <pc:sldMkLst>
          <pc:docMk/>
          <pc:sldMk cId="785020795" sldId="361"/>
        </pc:sldMkLst>
      </pc:sldChg>
      <pc:sldChg chg="ord">
        <pc:chgData name="Zhang Jie" userId="800270ab88b6e1ae" providerId="LiveId" clId="{AC833DD1-6B2E-415F-8151-E83EF329D1F0}" dt="2023-09-26T14:45:29.971" v="468"/>
        <pc:sldMkLst>
          <pc:docMk/>
          <pc:sldMk cId="920041759" sldId="362"/>
        </pc:sldMkLst>
      </pc:sldChg>
      <pc:sldChg chg="ord">
        <pc:chgData name="Zhang Jie" userId="800270ab88b6e1ae" providerId="LiveId" clId="{AC833DD1-6B2E-415F-8151-E83EF329D1F0}" dt="2023-09-26T14:45:29.971" v="468"/>
        <pc:sldMkLst>
          <pc:docMk/>
          <pc:sldMk cId="3434259977" sldId="363"/>
        </pc:sldMkLst>
      </pc:sldChg>
      <pc:sldChg chg="del">
        <pc:chgData name="Zhang Jie" userId="800270ab88b6e1ae" providerId="LiveId" clId="{AC833DD1-6B2E-415F-8151-E83EF329D1F0}" dt="2023-09-22T07:25:01.037" v="0" actId="47"/>
        <pc:sldMkLst>
          <pc:docMk/>
          <pc:sldMk cId="128032820" sldId="369"/>
        </pc:sldMkLst>
      </pc:sldChg>
      <pc:sldChg chg="del">
        <pc:chgData name="Zhang Jie" userId="800270ab88b6e1ae" providerId="LiveId" clId="{AC833DD1-6B2E-415F-8151-E83EF329D1F0}" dt="2023-09-22T07:25:01.037" v="0" actId="47"/>
        <pc:sldMkLst>
          <pc:docMk/>
          <pc:sldMk cId="4216056939" sldId="370"/>
        </pc:sldMkLst>
      </pc:sldChg>
      <pc:sldChg chg="add">
        <pc:chgData name="Zhang Jie" userId="800270ab88b6e1ae" providerId="LiveId" clId="{AC833DD1-6B2E-415F-8151-E83EF329D1F0}" dt="2023-09-22T07:26:13.229" v="1"/>
        <pc:sldMkLst>
          <pc:docMk/>
          <pc:sldMk cId="1622888352" sldId="376"/>
        </pc:sldMkLst>
      </pc:sldChg>
      <pc:sldChg chg="add">
        <pc:chgData name="Zhang Jie" userId="800270ab88b6e1ae" providerId="LiveId" clId="{AC833DD1-6B2E-415F-8151-E83EF329D1F0}" dt="2023-09-22T07:26:13.229" v="1"/>
        <pc:sldMkLst>
          <pc:docMk/>
          <pc:sldMk cId="3414962056" sldId="377"/>
        </pc:sldMkLst>
      </pc:sldChg>
      <pc:sldChg chg="add">
        <pc:chgData name="Zhang Jie" userId="800270ab88b6e1ae" providerId="LiveId" clId="{AC833DD1-6B2E-415F-8151-E83EF329D1F0}" dt="2023-09-22T07:26:13.229" v="1"/>
        <pc:sldMkLst>
          <pc:docMk/>
          <pc:sldMk cId="1634920046" sldId="378"/>
        </pc:sldMkLst>
      </pc:sldChg>
      <pc:sldChg chg="add">
        <pc:chgData name="Zhang Jie" userId="800270ab88b6e1ae" providerId="LiveId" clId="{AC833DD1-6B2E-415F-8151-E83EF329D1F0}" dt="2023-09-22T07:26:13.229" v="1"/>
        <pc:sldMkLst>
          <pc:docMk/>
          <pc:sldMk cId="1129272329" sldId="379"/>
        </pc:sldMkLst>
      </pc:sldChg>
      <pc:sldChg chg="add">
        <pc:chgData name="Zhang Jie" userId="800270ab88b6e1ae" providerId="LiveId" clId="{AC833DD1-6B2E-415F-8151-E83EF329D1F0}" dt="2023-09-22T07:26:13.229" v="1"/>
        <pc:sldMkLst>
          <pc:docMk/>
          <pc:sldMk cId="288198428" sldId="380"/>
        </pc:sldMkLst>
      </pc:sldChg>
      <pc:sldChg chg="add">
        <pc:chgData name="Zhang Jie" userId="800270ab88b6e1ae" providerId="LiveId" clId="{AC833DD1-6B2E-415F-8151-E83EF329D1F0}" dt="2023-09-22T07:26:13.229" v="1"/>
        <pc:sldMkLst>
          <pc:docMk/>
          <pc:sldMk cId="3845996225" sldId="381"/>
        </pc:sldMkLst>
      </pc:sldChg>
      <pc:sldChg chg="add">
        <pc:chgData name="Zhang Jie" userId="800270ab88b6e1ae" providerId="LiveId" clId="{AC833DD1-6B2E-415F-8151-E83EF329D1F0}" dt="2023-09-22T07:26:13.229" v="1"/>
        <pc:sldMkLst>
          <pc:docMk/>
          <pc:sldMk cId="1977756511" sldId="382"/>
        </pc:sldMkLst>
      </pc:sldChg>
      <pc:sldChg chg="add">
        <pc:chgData name="Zhang Jie" userId="800270ab88b6e1ae" providerId="LiveId" clId="{AC833DD1-6B2E-415F-8151-E83EF329D1F0}" dt="2023-09-22T07:26:13.229" v="1"/>
        <pc:sldMkLst>
          <pc:docMk/>
          <pc:sldMk cId="609090069" sldId="383"/>
        </pc:sldMkLst>
      </pc:sldChg>
      <pc:sldChg chg="add modNotesTx">
        <pc:chgData name="Zhang Jie" userId="800270ab88b6e1ae" providerId="LiveId" clId="{AC833DD1-6B2E-415F-8151-E83EF329D1F0}" dt="2023-09-26T10:33:48.322" v="15" actId="20577"/>
        <pc:sldMkLst>
          <pc:docMk/>
          <pc:sldMk cId="1051231960" sldId="384"/>
        </pc:sldMkLst>
      </pc:sldChg>
      <pc:sldChg chg="add">
        <pc:chgData name="Zhang Jie" userId="800270ab88b6e1ae" providerId="LiveId" clId="{AC833DD1-6B2E-415F-8151-E83EF329D1F0}" dt="2023-09-22T07:26:13.229" v="1"/>
        <pc:sldMkLst>
          <pc:docMk/>
          <pc:sldMk cId="3683429841" sldId="385"/>
        </pc:sldMkLst>
      </pc:sldChg>
      <pc:sldChg chg="add">
        <pc:chgData name="Zhang Jie" userId="800270ab88b6e1ae" providerId="LiveId" clId="{AC833DD1-6B2E-415F-8151-E83EF329D1F0}" dt="2023-09-22T07:26:13.229" v="1"/>
        <pc:sldMkLst>
          <pc:docMk/>
          <pc:sldMk cId="2713607576" sldId="386"/>
        </pc:sldMkLst>
      </pc:sldChg>
      <pc:sldChg chg="modSp add mod">
        <pc:chgData name="Zhang Jie" userId="800270ab88b6e1ae" providerId="LiveId" clId="{AC833DD1-6B2E-415F-8151-E83EF329D1F0}" dt="2023-09-26T11:59:44.377" v="34" actId="14100"/>
        <pc:sldMkLst>
          <pc:docMk/>
          <pc:sldMk cId="1085080559" sldId="387"/>
        </pc:sldMkLst>
        <pc:spChg chg="mod">
          <ac:chgData name="Zhang Jie" userId="800270ab88b6e1ae" providerId="LiveId" clId="{AC833DD1-6B2E-415F-8151-E83EF329D1F0}" dt="2023-09-26T11:59:44.377" v="34" actId="14100"/>
          <ac:spMkLst>
            <pc:docMk/>
            <pc:sldMk cId="1085080559" sldId="387"/>
            <ac:spMk id="93" creationId="{9ACC2DBD-0F9F-4965-88ED-C128322C45FB}"/>
          </ac:spMkLst>
        </pc:spChg>
      </pc:sldChg>
      <pc:sldChg chg="modSp add mod">
        <pc:chgData name="Zhang Jie" userId="800270ab88b6e1ae" providerId="LiveId" clId="{AC833DD1-6B2E-415F-8151-E83EF329D1F0}" dt="2023-09-26T12:06:05.940" v="433" actId="1035"/>
        <pc:sldMkLst>
          <pc:docMk/>
          <pc:sldMk cId="67626591" sldId="388"/>
        </pc:sldMkLst>
        <pc:spChg chg="mod">
          <ac:chgData name="Zhang Jie" userId="800270ab88b6e1ae" providerId="LiveId" clId="{AC833DD1-6B2E-415F-8151-E83EF329D1F0}" dt="2023-09-26T12:05:48.484" v="366" actId="1038"/>
          <ac:spMkLst>
            <pc:docMk/>
            <pc:sldMk cId="67626591" sldId="388"/>
            <ac:spMk id="164" creationId="{5D01373D-AC83-4F4F-989C-66F7BBEE06C9}"/>
          </ac:spMkLst>
        </pc:spChg>
        <pc:spChg chg="mod">
          <ac:chgData name="Zhang Jie" userId="800270ab88b6e1ae" providerId="LiveId" clId="{AC833DD1-6B2E-415F-8151-E83EF329D1F0}" dt="2023-09-26T12:05:36.736" v="319" actId="1038"/>
          <ac:spMkLst>
            <pc:docMk/>
            <pc:sldMk cId="67626591" sldId="388"/>
            <ac:spMk id="167" creationId="{AFD902C7-1E63-4426-9788-07653A36A83E}"/>
          </ac:spMkLst>
        </pc:spChg>
        <pc:spChg chg="mod">
          <ac:chgData name="Zhang Jie" userId="800270ab88b6e1ae" providerId="LiveId" clId="{AC833DD1-6B2E-415F-8151-E83EF329D1F0}" dt="2023-09-26T12:05:28.358" v="280" actId="1038"/>
          <ac:spMkLst>
            <pc:docMk/>
            <pc:sldMk cId="67626591" sldId="388"/>
            <ac:spMk id="170" creationId="{77F0BD1D-075E-48DC-9863-5DA1DA43F4E9}"/>
          </ac:spMkLst>
        </pc:spChg>
        <pc:spChg chg="mod">
          <ac:chgData name="Zhang Jie" userId="800270ab88b6e1ae" providerId="LiveId" clId="{AC833DD1-6B2E-415F-8151-E83EF329D1F0}" dt="2023-09-26T12:06:05.940" v="433" actId="1035"/>
          <ac:spMkLst>
            <pc:docMk/>
            <pc:sldMk cId="67626591" sldId="388"/>
            <ac:spMk id="195" creationId="{D1D59E2A-F9B7-49AB-A26A-1353E0B5D743}"/>
          </ac:spMkLst>
        </pc:spChg>
        <pc:spChg chg="mod">
          <ac:chgData name="Zhang Jie" userId="800270ab88b6e1ae" providerId="LiveId" clId="{AC833DD1-6B2E-415F-8151-E83EF329D1F0}" dt="2023-09-26T12:05:59.831" v="407" actId="1035"/>
          <ac:spMkLst>
            <pc:docMk/>
            <pc:sldMk cId="67626591" sldId="388"/>
            <ac:spMk id="202" creationId="{573E4CFE-352D-42B8-9882-2FE2EF90E568}"/>
          </ac:spMkLst>
        </pc:spChg>
        <pc:spChg chg="mod">
          <ac:chgData name="Zhang Jie" userId="800270ab88b6e1ae" providerId="LiveId" clId="{AC833DD1-6B2E-415F-8151-E83EF329D1F0}" dt="2023-09-26T12:03:27.016" v="109" actId="1038"/>
          <ac:spMkLst>
            <pc:docMk/>
            <pc:sldMk cId="67626591" sldId="388"/>
            <ac:spMk id="212" creationId="{F2681826-55AB-4E50-AD45-FDF710A7EA77}"/>
          </ac:spMkLst>
        </pc:spChg>
        <pc:spChg chg="mod">
          <ac:chgData name="Zhang Jie" userId="800270ab88b6e1ae" providerId="LiveId" clId="{AC833DD1-6B2E-415F-8151-E83EF329D1F0}" dt="2023-09-26T12:03:15.744" v="97" actId="20577"/>
          <ac:spMkLst>
            <pc:docMk/>
            <pc:sldMk cId="67626591" sldId="388"/>
            <ac:spMk id="223" creationId="{60340667-59E1-44A3-ABEE-612BD38D78E7}"/>
          </ac:spMkLst>
        </pc:spChg>
        <pc:spChg chg="mod">
          <ac:chgData name="Zhang Jie" userId="800270ab88b6e1ae" providerId="LiveId" clId="{AC833DD1-6B2E-415F-8151-E83EF329D1F0}" dt="2023-09-26T12:03:37.121" v="117" actId="20577"/>
          <ac:spMkLst>
            <pc:docMk/>
            <pc:sldMk cId="67626591" sldId="388"/>
            <ac:spMk id="230" creationId="{89A870A6-78F1-456B-9CC2-36F416EA3137}"/>
          </ac:spMkLst>
        </pc:spChg>
        <pc:spChg chg="mod">
          <ac:chgData name="Zhang Jie" userId="800270ab88b6e1ae" providerId="LiveId" clId="{AC833DD1-6B2E-415F-8151-E83EF329D1F0}" dt="2023-09-26T12:03:47.842" v="124" actId="20577"/>
          <ac:spMkLst>
            <pc:docMk/>
            <pc:sldMk cId="67626591" sldId="388"/>
            <ac:spMk id="236" creationId="{7151BF79-DAF3-4053-BF5B-C4D2001232C5}"/>
          </ac:spMkLst>
        </pc:spChg>
        <pc:spChg chg="mod">
          <ac:chgData name="Zhang Jie" userId="800270ab88b6e1ae" providerId="LiveId" clId="{AC833DD1-6B2E-415F-8151-E83EF329D1F0}" dt="2023-09-26T12:03:32.236" v="112" actId="20577"/>
          <ac:spMkLst>
            <pc:docMk/>
            <pc:sldMk cId="67626591" sldId="388"/>
            <ac:spMk id="240" creationId="{55516705-177E-4DA6-8C69-DD010CBFDF49}"/>
          </ac:spMkLst>
        </pc:spChg>
        <pc:spChg chg="mod">
          <ac:chgData name="Zhang Jie" userId="800270ab88b6e1ae" providerId="LiveId" clId="{AC833DD1-6B2E-415F-8151-E83EF329D1F0}" dt="2023-09-26T12:03:57.493" v="129" actId="20577"/>
          <ac:spMkLst>
            <pc:docMk/>
            <pc:sldMk cId="67626591" sldId="388"/>
            <ac:spMk id="273" creationId="{1D4DF1D5-ACD0-4132-925C-4B8B56C0575F}"/>
          </ac:spMkLst>
        </pc:spChg>
        <pc:spChg chg="mod">
          <ac:chgData name="Zhang Jie" userId="800270ab88b6e1ae" providerId="LiveId" clId="{AC833DD1-6B2E-415F-8151-E83EF329D1F0}" dt="2023-09-26T12:04:03.558" v="132" actId="20577"/>
          <ac:spMkLst>
            <pc:docMk/>
            <pc:sldMk cId="67626591" sldId="388"/>
            <ac:spMk id="277" creationId="{D76C2B5B-F4C6-4AC6-9756-D92AECDFCE8A}"/>
          </ac:spMkLst>
        </pc:spChg>
        <pc:spChg chg="mod">
          <ac:chgData name="Zhang Jie" userId="800270ab88b6e1ae" providerId="LiveId" clId="{AC833DD1-6B2E-415F-8151-E83EF329D1F0}" dt="2023-09-26T12:04:09.961" v="137" actId="20577"/>
          <ac:spMkLst>
            <pc:docMk/>
            <pc:sldMk cId="67626591" sldId="388"/>
            <ac:spMk id="281" creationId="{5969A11A-499A-4B20-896E-CECD52B27B0E}"/>
          </ac:spMkLst>
        </pc:spChg>
        <pc:spChg chg="mod">
          <ac:chgData name="Zhang Jie" userId="800270ab88b6e1ae" providerId="LiveId" clId="{AC833DD1-6B2E-415F-8151-E83EF329D1F0}" dt="2023-09-26T12:04:22.737" v="142" actId="20577"/>
          <ac:spMkLst>
            <pc:docMk/>
            <pc:sldMk cId="67626591" sldId="388"/>
            <ac:spMk id="301" creationId="{751A1083-152C-419A-A7E6-201EABD39422}"/>
          </ac:spMkLst>
        </pc:spChg>
        <pc:spChg chg="mod">
          <ac:chgData name="Zhang Jie" userId="800270ab88b6e1ae" providerId="LiveId" clId="{AC833DD1-6B2E-415F-8151-E83EF329D1F0}" dt="2023-09-26T12:04:29.472" v="148" actId="20577"/>
          <ac:spMkLst>
            <pc:docMk/>
            <pc:sldMk cId="67626591" sldId="388"/>
            <ac:spMk id="310" creationId="{424C59AC-1321-4E9F-9CDA-A73E2D05967C}"/>
          </ac:spMkLst>
        </pc:spChg>
        <pc:spChg chg="mod">
          <ac:chgData name="Zhang Jie" userId="800270ab88b6e1ae" providerId="LiveId" clId="{AC833DD1-6B2E-415F-8151-E83EF329D1F0}" dt="2023-09-26T12:04:46.333" v="163" actId="1036"/>
          <ac:spMkLst>
            <pc:docMk/>
            <pc:sldMk cId="67626591" sldId="388"/>
            <ac:spMk id="321" creationId="{D45F53BB-B657-4072-ABF4-1339211D7273}"/>
          </ac:spMkLst>
        </pc:spChg>
        <pc:spChg chg="mod">
          <ac:chgData name="Zhang Jie" userId="800270ab88b6e1ae" providerId="LiveId" clId="{AC833DD1-6B2E-415F-8151-E83EF329D1F0}" dt="2023-09-26T12:05:09.636" v="235" actId="1036"/>
          <ac:spMkLst>
            <pc:docMk/>
            <pc:sldMk cId="67626591" sldId="388"/>
            <ac:spMk id="326" creationId="{F1AF7FC9-838B-47F2-BA8B-2A1475A3C851}"/>
          </ac:spMkLst>
        </pc:spChg>
        <pc:spChg chg="mod">
          <ac:chgData name="Zhang Jie" userId="800270ab88b6e1ae" providerId="LiveId" clId="{AC833DD1-6B2E-415F-8151-E83EF329D1F0}" dt="2023-09-26T12:04:59.155" v="207" actId="1035"/>
          <ac:spMkLst>
            <pc:docMk/>
            <pc:sldMk cId="67626591" sldId="388"/>
            <ac:spMk id="329" creationId="{CF84F7A6-372B-4E54-BD11-5933990B2D3F}"/>
          </ac:spMkLst>
        </pc:spChg>
      </pc:sldChg>
      <pc:sldChg chg="add modNotesTx">
        <pc:chgData name="Zhang Jie" userId="800270ab88b6e1ae" providerId="LiveId" clId="{AC833DD1-6B2E-415F-8151-E83EF329D1F0}" dt="2023-09-26T10:50:40.093" v="27"/>
        <pc:sldMkLst>
          <pc:docMk/>
          <pc:sldMk cId="657701727" sldId="389"/>
        </pc:sldMkLst>
      </pc:sldChg>
      <pc:sldChg chg="add">
        <pc:chgData name="Zhang Jie" userId="800270ab88b6e1ae" providerId="LiveId" clId="{AC833DD1-6B2E-415F-8151-E83EF329D1F0}" dt="2023-09-26T10:47:54.790" v="17"/>
        <pc:sldMkLst>
          <pc:docMk/>
          <pc:sldMk cId="2295603061" sldId="390"/>
        </pc:sldMkLst>
      </pc:sldChg>
      <pc:sldChg chg="add">
        <pc:chgData name="Zhang Jie" userId="800270ab88b6e1ae" providerId="LiveId" clId="{AC833DD1-6B2E-415F-8151-E83EF329D1F0}" dt="2023-09-26T10:47:54.790" v="17"/>
        <pc:sldMkLst>
          <pc:docMk/>
          <pc:sldMk cId="2343802028" sldId="391"/>
        </pc:sldMkLst>
      </pc:sldChg>
      <pc:sldChg chg="modSp new mod">
        <pc:chgData name="Zhang Jie" userId="800270ab88b6e1ae" providerId="LiveId" clId="{AC833DD1-6B2E-415F-8151-E83EF329D1F0}" dt="2023-09-26T10:48:19.798" v="24" actId="20577"/>
        <pc:sldMkLst>
          <pc:docMk/>
          <pc:sldMk cId="1910958720" sldId="392"/>
        </pc:sldMkLst>
        <pc:spChg chg="mod">
          <ac:chgData name="Zhang Jie" userId="800270ab88b6e1ae" providerId="LiveId" clId="{AC833DD1-6B2E-415F-8151-E83EF329D1F0}" dt="2023-09-26T10:48:19.798" v="24" actId="20577"/>
          <ac:spMkLst>
            <pc:docMk/>
            <pc:sldMk cId="1910958720" sldId="392"/>
            <ac:spMk id="2" creationId="{D51A879D-EB99-496D-BCA2-5C6225695453}"/>
          </ac:spMkLst>
        </pc:spChg>
      </pc:sldChg>
      <pc:sldChg chg="add">
        <pc:chgData name="Zhang Jie" userId="800270ab88b6e1ae" providerId="LiveId" clId="{AC833DD1-6B2E-415F-8151-E83EF329D1F0}" dt="2023-09-26T12:15:09.114" v="453"/>
        <pc:sldMkLst>
          <pc:docMk/>
          <pc:sldMk cId="567103361" sldId="393"/>
        </pc:sldMkLst>
      </pc:sldChg>
      <pc:sldChg chg="delSp modSp add mod delAnim">
        <pc:chgData name="Zhang Jie" userId="800270ab88b6e1ae" providerId="LiveId" clId="{AC833DD1-6B2E-415F-8151-E83EF329D1F0}" dt="2023-09-26T12:20:54.435" v="466" actId="20577"/>
        <pc:sldMkLst>
          <pc:docMk/>
          <pc:sldMk cId="3619955184" sldId="394"/>
        </pc:sldMkLst>
        <pc:spChg chg="mod">
          <ac:chgData name="Zhang Jie" userId="800270ab88b6e1ae" providerId="LiveId" clId="{AC833DD1-6B2E-415F-8151-E83EF329D1F0}" dt="2023-09-26T12:20:54.435" v="466" actId="20577"/>
          <ac:spMkLst>
            <pc:docMk/>
            <pc:sldMk cId="3619955184" sldId="394"/>
            <ac:spMk id="2" creationId="{2AD0C130-1850-4CC2-A66C-040FF33779A9}"/>
          </ac:spMkLst>
        </pc:spChg>
        <pc:spChg chg="del">
          <ac:chgData name="Zhang Jie" userId="800270ab88b6e1ae" providerId="LiveId" clId="{AC833DD1-6B2E-415F-8151-E83EF329D1F0}" dt="2023-09-26T12:20:46.477" v="459" actId="478"/>
          <ac:spMkLst>
            <pc:docMk/>
            <pc:sldMk cId="3619955184" sldId="394"/>
            <ac:spMk id="5" creationId="{F0E02EA2-9E07-8CD0-3FA5-16FE9CF50465}"/>
          </ac:spMkLst>
        </pc:spChg>
        <pc:spChg chg="del">
          <ac:chgData name="Zhang Jie" userId="800270ab88b6e1ae" providerId="LiveId" clId="{AC833DD1-6B2E-415F-8151-E83EF329D1F0}" dt="2023-09-26T12:20:46.477" v="459" actId="478"/>
          <ac:spMkLst>
            <pc:docMk/>
            <pc:sldMk cId="3619955184" sldId="394"/>
            <ac:spMk id="146" creationId="{E97B3EAA-107A-4F64-B576-ABDE25745796}"/>
          </ac:spMkLst>
        </pc:spChg>
        <pc:spChg chg="del">
          <ac:chgData name="Zhang Jie" userId="800270ab88b6e1ae" providerId="LiveId" clId="{AC833DD1-6B2E-415F-8151-E83EF329D1F0}" dt="2023-09-26T12:20:46.477" v="459" actId="478"/>
          <ac:spMkLst>
            <pc:docMk/>
            <pc:sldMk cId="3619955184" sldId="394"/>
            <ac:spMk id="148" creationId="{137A37EC-8DAC-42E5-B6A5-CC7380DA5C60}"/>
          </ac:spMkLst>
        </pc:spChg>
        <pc:spChg chg="del">
          <ac:chgData name="Zhang Jie" userId="800270ab88b6e1ae" providerId="LiveId" clId="{AC833DD1-6B2E-415F-8151-E83EF329D1F0}" dt="2023-09-26T12:20:46.477" v="459" actId="478"/>
          <ac:spMkLst>
            <pc:docMk/>
            <pc:sldMk cId="3619955184" sldId="394"/>
            <ac:spMk id="149" creationId="{352600DB-CC2C-44E2-B71F-9148B9FE8FCA}"/>
          </ac:spMkLst>
        </pc:spChg>
        <pc:spChg chg="del">
          <ac:chgData name="Zhang Jie" userId="800270ab88b6e1ae" providerId="LiveId" clId="{AC833DD1-6B2E-415F-8151-E83EF329D1F0}" dt="2023-09-26T12:20:46.477" v="459" actId="478"/>
          <ac:spMkLst>
            <pc:docMk/>
            <pc:sldMk cId="3619955184" sldId="394"/>
            <ac:spMk id="150" creationId="{B0449416-0CE7-461F-9E8A-DA4044B06E91}"/>
          </ac:spMkLst>
        </pc:spChg>
        <pc:spChg chg="del">
          <ac:chgData name="Zhang Jie" userId="800270ab88b6e1ae" providerId="LiveId" clId="{AC833DD1-6B2E-415F-8151-E83EF329D1F0}" dt="2023-09-26T12:20:46.477" v="459" actId="478"/>
          <ac:spMkLst>
            <pc:docMk/>
            <pc:sldMk cId="3619955184" sldId="394"/>
            <ac:spMk id="151" creationId="{9E7E8B3F-689D-4EA0-B1D8-E727081201F9}"/>
          </ac:spMkLst>
        </pc:spChg>
        <pc:spChg chg="del">
          <ac:chgData name="Zhang Jie" userId="800270ab88b6e1ae" providerId="LiveId" clId="{AC833DD1-6B2E-415F-8151-E83EF329D1F0}" dt="2023-09-26T12:20:46.477" v="459" actId="478"/>
          <ac:spMkLst>
            <pc:docMk/>
            <pc:sldMk cId="3619955184" sldId="394"/>
            <ac:spMk id="152" creationId="{03051B44-37BD-48E8-9DA9-483D0FF788F9}"/>
          </ac:spMkLst>
        </pc:spChg>
        <pc:spChg chg="del">
          <ac:chgData name="Zhang Jie" userId="800270ab88b6e1ae" providerId="LiveId" clId="{AC833DD1-6B2E-415F-8151-E83EF329D1F0}" dt="2023-09-26T12:20:46.477" v="459" actId="478"/>
          <ac:spMkLst>
            <pc:docMk/>
            <pc:sldMk cId="3619955184" sldId="394"/>
            <ac:spMk id="153" creationId="{FA0E9222-1344-4642-8BE3-E5E9782E2745}"/>
          </ac:spMkLst>
        </pc:spChg>
        <pc:grpChg chg="del">
          <ac:chgData name="Zhang Jie" userId="800270ab88b6e1ae" providerId="LiveId" clId="{AC833DD1-6B2E-415F-8151-E83EF329D1F0}" dt="2023-09-26T12:20:46.477" v="459" actId="478"/>
          <ac:grpSpMkLst>
            <pc:docMk/>
            <pc:sldMk cId="3619955184" sldId="394"/>
            <ac:grpSpMk id="143" creationId="{833FF31B-4FBF-4969-8424-A4D044F98A6F}"/>
          </ac:grpSpMkLst>
        </pc:grpChg>
        <pc:grpChg chg="del">
          <ac:chgData name="Zhang Jie" userId="800270ab88b6e1ae" providerId="LiveId" clId="{AC833DD1-6B2E-415F-8151-E83EF329D1F0}" dt="2023-09-26T12:20:46.477" v="459" actId="478"/>
          <ac:grpSpMkLst>
            <pc:docMk/>
            <pc:sldMk cId="3619955184" sldId="394"/>
            <ac:grpSpMk id="144" creationId="{230E0581-AB7C-4A12-A106-51AF987FB741}"/>
          </ac:grpSpMkLst>
        </pc:grpChg>
        <pc:grpChg chg="del">
          <ac:chgData name="Zhang Jie" userId="800270ab88b6e1ae" providerId="LiveId" clId="{AC833DD1-6B2E-415F-8151-E83EF329D1F0}" dt="2023-09-26T12:20:46.477" v="459" actId="478"/>
          <ac:grpSpMkLst>
            <pc:docMk/>
            <pc:sldMk cId="3619955184" sldId="394"/>
            <ac:grpSpMk id="145" creationId="{C4FF3702-D9D4-4149-ABDD-D5C2DA93D52C}"/>
          </ac:grpSpMkLst>
        </pc:grpChg>
        <pc:cxnChg chg="mod">
          <ac:chgData name="Zhang Jie" userId="800270ab88b6e1ae" providerId="LiveId" clId="{AC833DD1-6B2E-415F-8151-E83EF329D1F0}" dt="2023-09-26T12:20:46.477" v="459" actId="478"/>
          <ac:cxnSpMkLst>
            <pc:docMk/>
            <pc:sldMk cId="3619955184" sldId="394"/>
            <ac:cxnSpMk id="130" creationId="{B552D25C-9E0E-4241-AB48-9046BCAA2692}"/>
          </ac:cxnSpMkLst>
        </pc:cxnChg>
        <pc:cxnChg chg="del mod">
          <ac:chgData name="Zhang Jie" userId="800270ab88b6e1ae" providerId="LiveId" clId="{AC833DD1-6B2E-415F-8151-E83EF329D1F0}" dt="2023-09-26T12:20:46.477" v="459" actId="478"/>
          <ac:cxnSpMkLst>
            <pc:docMk/>
            <pc:sldMk cId="3619955184" sldId="394"/>
            <ac:cxnSpMk id="131" creationId="{E2469EFC-31D1-4531-8B7F-E833E3528EB1}"/>
          </ac:cxnSpMkLst>
        </pc:cxnChg>
        <pc:cxnChg chg="mod">
          <ac:chgData name="Zhang Jie" userId="800270ab88b6e1ae" providerId="LiveId" clId="{AC833DD1-6B2E-415F-8151-E83EF329D1F0}" dt="2023-09-26T12:20:46.477" v="459" actId="478"/>
          <ac:cxnSpMkLst>
            <pc:docMk/>
            <pc:sldMk cId="3619955184" sldId="394"/>
            <ac:cxnSpMk id="134" creationId="{D07F0B60-16C3-4DDB-91AD-324983F42CE9}"/>
          </ac:cxnSpMkLst>
        </pc:cxnChg>
        <pc:cxnChg chg="del mod">
          <ac:chgData name="Zhang Jie" userId="800270ab88b6e1ae" providerId="LiveId" clId="{AC833DD1-6B2E-415F-8151-E83EF329D1F0}" dt="2023-09-26T12:20:46.477" v="459" actId="478"/>
          <ac:cxnSpMkLst>
            <pc:docMk/>
            <pc:sldMk cId="3619955184" sldId="394"/>
            <ac:cxnSpMk id="137" creationId="{5E83CAD1-03B4-4655-86C4-DE68A2D23D8B}"/>
          </ac:cxnSpMkLst>
        </pc:cxnChg>
        <pc:cxnChg chg="mod">
          <ac:chgData name="Zhang Jie" userId="800270ab88b6e1ae" providerId="LiveId" clId="{AC833DD1-6B2E-415F-8151-E83EF329D1F0}" dt="2023-09-26T12:20:46.477" v="459" actId="478"/>
          <ac:cxnSpMkLst>
            <pc:docMk/>
            <pc:sldMk cId="3619955184" sldId="394"/>
            <ac:cxnSpMk id="140" creationId="{7FC27750-BC8C-4F77-A39D-D3541E8FC13C}"/>
          </ac:cxnSpMkLst>
        </pc:cxnChg>
      </pc:sldChg>
      <pc:sldChg chg="add del">
        <pc:chgData name="Zhang Jie" userId="800270ab88b6e1ae" providerId="LiveId" clId="{AC833DD1-6B2E-415F-8151-E83EF329D1F0}" dt="2023-09-26T14:46:14.917" v="471"/>
        <pc:sldMkLst>
          <pc:docMk/>
          <pc:sldMk cId="2391659556" sldId="395"/>
        </pc:sldMkLst>
      </pc:sldChg>
      <pc:sldChg chg="add del">
        <pc:chgData name="Zhang Jie" userId="800270ab88b6e1ae" providerId="LiveId" clId="{AC833DD1-6B2E-415F-8151-E83EF329D1F0}" dt="2023-09-26T14:46:14.917" v="471"/>
        <pc:sldMkLst>
          <pc:docMk/>
          <pc:sldMk cId="3084017043" sldId="396"/>
        </pc:sldMkLst>
      </pc:sldChg>
      <pc:sldChg chg="add del">
        <pc:chgData name="Zhang Jie" userId="800270ab88b6e1ae" providerId="LiveId" clId="{AC833DD1-6B2E-415F-8151-E83EF329D1F0}" dt="2023-09-26T14:46:14.917" v="471"/>
        <pc:sldMkLst>
          <pc:docMk/>
          <pc:sldMk cId="3992748543" sldId="397"/>
        </pc:sldMkLst>
      </pc:sldChg>
      <pc:sldChg chg="add del">
        <pc:chgData name="Zhang Jie" userId="800270ab88b6e1ae" providerId="LiveId" clId="{AC833DD1-6B2E-415F-8151-E83EF329D1F0}" dt="2023-09-26T14:46:14.917" v="471"/>
        <pc:sldMkLst>
          <pc:docMk/>
          <pc:sldMk cId="2442347576" sldId="398"/>
        </pc:sldMkLst>
      </pc:sldChg>
      <pc:sldChg chg="add del">
        <pc:chgData name="Zhang Jie" userId="800270ab88b6e1ae" providerId="LiveId" clId="{AC833DD1-6B2E-415F-8151-E83EF329D1F0}" dt="2023-09-26T14:46:14.917" v="471"/>
        <pc:sldMkLst>
          <pc:docMk/>
          <pc:sldMk cId="2775064627" sldId="399"/>
        </pc:sldMkLst>
      </pc:sldChg>
      <pc:sldChg chg="add del">
        <pc:chgData name="Zhang Jie" userId="800270ab88b6e1ae" providerId="LiveId" clId="{AC833DD1-6B2E-415F-8151-E83EF329D1F0}" dt="2023-09-26T14:46:14.917" v="471"/>
        <pc:sldMkLst>
          <pc:docMk/>
          <pc:sldMk cId="1643932039" sldId="400"/>
        </pc:sldMkLst>
      </pc:sldChg>
      <pc:sldChg chg="add del">
        <pc:chgData name="Zhang Jie" userId="800270ab88b6e1ae" providerId="LiveId" clId="{AC833DD1-6B2E-415F-8151-E83EF329D1F0}" dt="2023-09-26T14:46:14.917" v="471"/>
        <pc:sldMkLst>
          <pc:docMk/>
          <pc:sldMk cId="937317460" sldId="401"/>
        </pc:sldMkLst>
      </pc:sldChg>
      <pc:sldChg chg="add del">
        <pc:chgData name="Zhang Jie" userId="800270ab88b6e1ae" providerId="LiveId" clId="{AC833DD1-6B2E-415F-8151-E83EF329D1F0}" dt="2023-09-26T14:46:14.917" v="471"/>
        <pc:sldMkLst>
          <pc:docMk/>
          <pc:sldMk cId="123976812" sldId="402"/>
        </pc:sldMkLst>
      </pc:sldChg>
      <pc:sldChg chg="add del">
        <pc:chgData name="Zhang Jie" userId="800270ab88b6e1ae" providerId="LiveId" clId="{AC833DD1-6B2E-415F-8151-E83EF329D1F0}" dt="2023-09-26T14:46:14.917" v="471"/>
        <pc:sldMkLst>
          <pc:docMk/>
          <pc:sldMk cId="423782679" sldId="403"/>
        </pc:sldMkLst>
      </pc:sldChg>
      <pc:sldChg chg="add del">
        <pc:chgData name="Zhang Jie" userId="800270ab88b6e1ae" providerId="LiveId" clId="{AC833DD1-6B2E-415F-8151-E83EF329D1F0}" dt="2023-09-26T14:46:14.917" v="471"/>
        <pc:sldMkLst>
          <pc:docMk/>
          <pc:sldMk cId="3660745496" sldId="404"/>
        </pc:sldMkLst>
      </pc:sldChg>
      <pc:sldChg chg="add del">
        <pc:chgData name="Zhang Jie" userId="800270ab88b6e1ae" providerId="LiveId" clId="{AC833DD1-6B2E-415F-8151-E83EF329D1F0}" dt="2023-09-26T14:46:14.917" v="471"/>
        <pc:sldMkLst>
          <pc:docMk/>
          <pc:sldMk cId="3662426183" sldId="405"/>
        </pc:sldMkLst>
      </pc:sldChg>
      <pc:sldChg chg="add del">
        <pc:chgData name="Zhang Jie" userId="800270ab88b6e1ae" providerId="LiveId" clId="{AC833DD1-6B2E-415F-8151-E83EF329D1F0}" dt="2023-09-26T14:46:14.917" v="471"/>
        <pc:sldMkLst>
          <pc:docMk/>
          <pc:sldMk cId="1497668371" sldId="406"/>
        </pc:sldMkLst>
      </pc:sldChg>
      <pc:sldChg chg="del">
        <pc:chgData name="Zhang Jie" userId="800270ab88b6e1ae" providerId="LiveId" clId="{AC833DD1-6B2E-415F-8151-E83EF329D1F0}" dt="2023-09-22T07:25:01.037" v="0" actId="47"/>
        <pc:sldMkLst>
          <pc:docMk/>
          <pc:sldMk cId="3660529542" sldId="535"/>
        </pc:sldMkLst>
      </pc:sldChg>
      <pc:sldChg chg="del">
        <pc:chgData name="Zhang Jie" userId="800270ab88b6e1ae" providerId="LiveId" clId="{AC833DD1-6B2E-415F-8151-E83EF329D1F0}" dt="2023-09-22T07:25:01.037" v="0" actId="47"/>
        <pc:sldMkLst>
          <pc:docMk/>
          <pc:sldMk cId="1122109230" sldId="536"/>
        </pc:sldMkLst>
      </pc:sldChg>
      <pc:sldChg chg="del">
        <pc:chgData name="Zhang Jie" userId="800270ab88b6e1ae" providerId="LiveId" clId="{AC833DD1-6B2E-415F-8151-E83EF329D1F0}" dt="2023-09-22T07:25:01.037" v="0" actId="47"/>
        <pc:sldMkLst>
          <pc:docMk/>
          <pc:sldMk cId="863334758" sldId="537"/>
        </pc:sldMkLst>
      </pc:sldChg>
      <pc:sldChg chg="del">
        <pc:chgData name="Zhang Jie" userId="800270ab88b6e1ae" providerId="LiveId" clId="{AC833DD1-6B2E-415F-8151-E83EF329D1F0}" dt="2023-09-22T07:25:01.037" v="0" actId="47"/>
        <pc:sldMkLst>
          <pc:docMk/>
          <pc:sldMk cId="3183314978" sldId="538"/>
        </pc:sldMkLst>
      </pc:sldChg>
      <pc:sldChg chg="del">
        <pc:chgData name="Zhang Jie" userId="800270ab88b6e1ae" providerId="LiveId" clId="{AC833DD1-6B2E-415F-8151-E83EF329D1F0}" dt="2023-09-22T07:25:01.037" v="0" actId="47"/>
        <pc:sldMkLst>
          <pc:docMk/>
          <pc:sldMk cId="607522447" sldId="539"/>
        </pc:sldMkLst>
      </pc:sldChg>
      <pc:sldChg chg="del">
        <pc:chgData name="Zhang Jie" userId="800270ab88b6e1ae" providerId="LiveId" clId="{AC833DD1-6B2E-415F-8151-E83EF329D1F0}" dt="2023-09-22T07:25:01.037" v="0" actId="47"/>
        <pc:sldMkLst>
          <pc:docMk/>
          <pc:sldMk cId="2950360031" sldId="540"/>
        </pc:sldMkLst>
      </pc:sldChg>
      <pc:sldChg chg="del">
        <pc:chgData name="Zhang Jie" userId="800270ab88b6e1ae" providerId="LiveId" clId="{AC833DD1-6B2E-415F-8151-E83EF329D1F0}" dt="2023-09-22T07:25:01.037" v="0" actId="47"/>
        <pc:sldMkLst>
          <pc:docMk/>
          <pc:sldMk cId="2039987181" sldId="542"/>
        </pc:sldMkLst>
      </pc:sldChg>
      <pc:sldChg chg="del">
        <pc:chgData name="Zhang Jie" userId="800270ab88b6e1ae" providerId="LiveId" clId="{AC833DD1-6B2E-415F-8151-E83EF329D1F0}" dt="2023-09-22T07:25:01.037" v="0" actId="47"/>
        <pc:sldMkLst>
          <pc:docMk/>
          <pc:sldMk cId="210793012" sldId="543"/>
        </pc:sldMkLst>
      </pc:sldChg>
      <pc:sldChg chg="del">
        <pc:chgData name="Zhang Jie" userId="800270ab88b6e1ae" providerId="LiveId" clId="{AC833DD1-6B2E-415F-8151-E83EF329D1F0}" dt="2023-09-22T07:25:01.037" v="0" actId="47"/>
        <pc:sldMkLst>
          <pc:docMk/>
          <pc:sldMk cId="197566601" sldId="544"/>
        </pc:sldMkLst>
      </pc:sldChg>
      <pc:sldChg chg="del">
        <pc:chgData name="Zhang Jie" userId="800270ab88b6e1ae" providerId="LiveId" clId="{AC833DD1-6B2E-415F-8151-E83EF329D1F0}" dt="2023-09-22T07:25:01.037" v="0" actId="47"/>
        <pc:sldMkLst>
          <pc:docMk/>
          <pc:sldMk cId="780262347" sldId="545"/>
        </pc:sldMkLst>
      </pc:sldChg>
      <pc:sldChg chg="del">
        <pc:chgData name="Zhang Jie" userId="800270ab88b6e1ae" providerId="LiveId" clId="{AC833DD1-6B2E-415F-8151-E83EF329D1F0}" dt="2023-09-22T07:25:01.037" v="0" actId="47"/>
        <pc:sldMkLst>
          <pc:docMk/>
          <pc:sldMk cId="2542279126" sldId="546"/>
        </pc:sldMkLst>
      </pc:sldChg>
      <pc:sldChg chg="del">
        <pc:chgData name="Zhang Jie" userId="800270ab88b6e1ae" providerId="LiveId" clId="{AC833DD1-6B2E-415F-8151-E83EF329D1F0}" dt="2023-09-22T07:25:01.037" v="0" actId="47"/>
        <pc:sldMkLst>
          <pc:docMk/>
          <pc:sldMk cId="3169400139" sldId="547"/>
        </pc:sldMkLst>
      </pc:sldChg>
      <pc:sldChg chg="del">
        <pc:chgData name="Zhang Jie" userId="800270ab88b6e1ae" providerId="LiveId" clId="{AC833DD1-6B2E-415F-8151-E83EF329D1F0}" dt="2023-09-22T07:25:01.037" v="0" actId="47"/>
        <pc:sldMkLst>
          <pc:docMk/>
          <pc:sldMk cId="3033154252" sldId="548"/>
        </pc:sldMkLst>
      </pc:sldChg>
      <pc:sldChg chg="del">
        <pc:chgData name="Zhang Jie" userId="800270ab88b6e1ae" providerId="LiveId" clId="{AC833DD1-6B2E-415F-8151-E83EF329D1F0}" dt="2023-09-22T07:25:01.037" v="0" actId="47"/>
        <pc:sldMkLst>
          <pc:docMk/>
          <pc:sldMk cId="158553797" sldId="549"/>
        </pc:sldMkLst>
      </pc:sldChg>
      <pc:sldChg chg="del">
        <pc:chgData name="Zhang Jie" userId="800270ab88b6e1ae" providerId="LiveId" clId="{AC833DD1-6B2E-415F-8151-E83EF329D1F0}" dt="2023-09-22T07:25:01.037" v="0" actId="47"/>
        <pc:sldMkLst>
          <pc:docMk/>
          <pc:sldMk cId="2673863050" sldId="550"/>
        </pc:sldMkLst>
      </pc:sldChg>
      <pc:sldChg chg="del">
        <pc:chgData name="Zhang Jie" userId="800270ab88b6e1ae" providerId="LiveId" clId="{AC833DD1-6B2E-415F-8151-E83EF329D1F0}" dt="2023-09-22T07:25:01.037" v="0" actId="47"/>
        <pc:sldMkLst>
          <pc:docMk/>
          <pc:sldMk cId="30150962" sldId="551"/>
        </pc:sldMkLst>
      </pc:sldChg>
      <pc:sldChg chg="del">
        <pc:chgData name="Zhang Jie" userId="800270ab88b6e1ae" providerId="LiveId" clId="{AC833DD1-6B2E-415F-8151-E83EF329D1F0}" dt="2023-09-22T07:25:01.037" v="0" actId="47"/>
        <pc:sldMkLst>
          <pc:docMk/>
          <pc:sldMk cId="2131185314" sldId="552"/>
        </pc:sldMkLst>
      </pc:sldChg>
      <pc:sldChg chg="del">
        <pc:chgData name="Zhang Jie" userId="800270ab88b6e1ae" providerId="LiveId" clId="{AC833DD1-6B2E-415F-8151-E83EF329D1F0}" dt="2023-09-22T07:25:01.037" v="0" actId="47"/>
        <pc:sldMkLst>
          <pc:docMk/>
          <pc:sldMk cId="1850720160" sldId="553"/>
        </pc:sldMkLst>
      </pc:sldChg>
      <pc:sldChg chg="del">
        <pc:chgData name="Zhang Jie" userId="800270ab88b6e1ae" providerId="LiveId" clId="{AC833DD1-6B2E-415F-8151-E83EF329D1F0}" dt="2023-09-22T07:25:01.037" v="0" actId="47"/>
        <pc:sldMkLst>
          <pc:docMk/>
          <pc:sldMk cId="2858324070" sldId="554"/>
        </pc:sldMkLst>
      </pc:sldChg>
      <pc:sldChg chg="del">
        <pc:chgData name="Zhang Jie" userId="800270ab88b6e1ae" providerId="LiveId" clId="{AC833DD1-6B2E-415F-8151-E83EF329D1F0}" dt="2023-09-22T07:25:01.037" v="0" actId="47"/>
        <pc:sldMkLst>
          <pc:docMk/>
          <pc:sldMk cId="382996839" sldId="555"/>
        </pc:sldMkLst>
      </pc:sldChg>
      <pc:sldChg chg="del">
        <pc:chgData name="Zhang Jie" userId="800270ab88b6e1ae" providerId="LiveId" clId="{AC833DD1-6B2E-415F-8151-E83EF329D1F0}" dt="2023-09-22T07:25:01.037" v="0" actId="47"/>
        <pc:sldMkLst>
          <pc:docMk/>
          <pc:sldMk cId="888388751" sldId="558"/>
        </pc:sldMkLst>
      </pc:sldChg>
      <pc:sldChg chg="del">
        <pc:chgData name="Zhang Jie" userId="800270ab88b6e1ae" providerId="LiveId" clId="{AC833DD1-6B2E-415F-8151-E83EF329D1F0}" dt="2023-09-22T07:25:01.037" v="0" actId="47"/>
        <pc:sldMkLst>
          <pc:docMk/>
          <pc:sldMk cId="1616218089" sldId="559"/>
        </pc:sldMkLst>
      </pc:sldChg>
      <pc:sldChg chg="del">
        <pc:chgData name="Zhang Jie" userId="800270ab88b6e1ae" providerId="LiveId" clId="{AC833DD1-6B2E-415F-8151-E83EF329D1F0}" dt="2023-09-22T07:25:01.037" v="0" actId="47"/>
        <pc:sldMkLst>
          <pc:docMk/>
          <pc:sldMk cId="4240631078" sldId="560"/>
        </pc:sldMkLst>
      </pc:sldChg>
      <pc:sldChg chg="del">
        <pc:chgData name="Zhang Jie" userId="800270ab88b6e1ae" providerId="LiveId" clId="{AC833DD1-6B2E-415F-8151-E83EF329D1F0}" dt="2023-09-22T07:25:01.037" v="0" actId="47"/>
        <pc:sldMkLst>
          <pc:docMk/>
          <pc:sldMk cId="3156571726" sldId="561"/>
        </pc:sldMkLst>
      </pc:sldChg>
    </pc:docChg>
  </pc:docChgLst>
  <pc:docChgLst>
    <pc:chgData name="Zhang Jie" userId="800270ab88b6e1ae" providerId="LiveId" clId="{6F763601-1372-4A54-9434-1FE3B7B44D9B}"/>
    <pc:docChg chg="custSel modSld">
      <pc:chgData name="Zhang Jie" userId="800270ab88b6e1ae" providerId="LiveId" clId="{6F763601-1372-4A54-9434-1FE3B7B44D9B}" dt="2022-12-28T14:46:32.644" v="21" actId="1038"/>
      <pc:docMkLst>
        <pc:docMk/>
      </pc:docMkLst>
      <pc:sldChg chg="addSp delSp modSp mod">
        <pc:chgData name="Zhang Jie" userId="800270ab88b6e1ae" providerId="LiveId" clId="{6F763601-1372-4A54-9434-1FE3B7B44D9B}" dt="2022-12-28T14:46:32.644" v="21" actId="1038"/>
        <pc:sldMkLst>
          <pc:docMk/>
          <pc:sldMk cId="0" sldId="353"/>
        </pc:sldMkLst>
        <pc:spChg chg="add del mod">
          <ac:chgData name="Zhang Jie" userId="800270ab88b6e1ae" providerId="LiveId" clId="{6F763601-1372-4A54-9434-1FE3B7B44D9B}" dt="2022-12-28T14:45:55.275" v="7" actId="478"/>
          <ac:spMkLst>
            <pc:docMk/>
            <pc:sldMk cId="0" sldId="353"/>
            <ac:spMk id="3" creationId="{BC9E34F7-F9BD-4AC4-A850-ED6DE2B675B8}"/>
          </ac:spMkLst>
        </pc:spChg>
        <pc:picChg chg="add mod">
          <ac:chgData name="Zhang Jie" userId="800270ab88b6e1ae" providerId="LiveId" clId="{6F763601-1372-4A54-9434-1FE3B7B44D9B}" dt="2022-12-28T14:46:32.644" v="21" actId="1038"/>
          <ac:picMkLst>
            <pc:docMk/>
            <pc:sldMk cId="0" sldId="353"/>
            <ac:picMk id="36" creationId="{6518332C-2D7F-4B32-A407-9A37AC50F49E}"/>
          </ac:picMkLst>
        </pc:picChg>
      </pc:sldChg>
    </pc:docChg>
  </pc:docChgLst>
  <pc:docChgLst>
    <pc:chgData name="Zhang Jie" userId="800270ab88b6e1ae" providerId="LiveId" clId="{5A7DFB44-5F31-42A4-8DAE-BD96A0C0F7F0}"/>
    <pc:docChg chg="delSld modSection">
      <pc:chgData name="Zhang Jie" userId="800270ab88b6e1ae" providerId="LiveId" clId="{5A7DFB44-5F31-42A4-8DAE-BD96A0C0F7F0}" dt="2022-09-22T05:25:01.341" v="0" actId="47"/>
      <pc:docMkLst>
        <pc:docMk/>
      </pc:docMkLst>
      <pc:sldChg chg="del">
        <pc:chgData name="Zhang Jie" userId="800270ab88b6e1ae" providerId="LiveId" clId="{5A7DFB44-5F31-42A4-8DAE-BD96A0C0F7F0}" dt="2022-09-22T05:25:01.341" v="0" actId="47"/>
        <pc:sldMkLst>
          <pc:docMk/>
          <pc:sldMk cId="1678521849" sldId="371"/>
        </pc:sldMkLst>
      </pc:sldChg>
    </pc:docChg>
  </pc:docChgLst>
  <pc:docChgLst>
    <pc:chgData name="Zhang Jie" userId="800270ab88b6e1ae" providerId="LiveId" clId="{F8264A53-465E-4B3D-B0BB-595058E026BB}"/>
    <pc:docChg chg="modSld">
      <pc:chgData name="Zhang Jie" userId="800270ab88b6e1ae" providerId="LiveId" clId="{F8264A53-465E-4B3D-B0BB-595058E026BB}" dt="2024-09-12T13:02:03.290" v="1" actId="20577"/>
      <pc:docMkLst>
        <pc:docMk/>
      </pc:docMkLst>
      <pc:sldChg chg="modSp mod">
        <pc:chgData name="Zhang Jie" userId="800270ab88b6e1ae" providerId="LiveId" clId="{F8264A53-465E-4B3D-B0BB-595058E026BB}" dt="2024-09-12T13:02:03.290" v="1" actId="20577"/>
        <pc:sldMkLst>
          <pc:docMk/>
          <pc:sldMk cId="0" sldId="256"/>
        </pc:sldMkLst>
        <pc:spChg chg="mod">
          <ac:chgData name="Zhang Jie" userId="800270ab88b6e1ae" providerId="LiveId" clId="{F8264A53-465E-4B3D-B0BB-595058E026BB}" dt="2024-09-12T13:02:03.290" v="1" actId="20577"/>
          <ac:spMkLst>
            <pc:docMk/>
            <pc:sldMk cId="0" sldId="256"/>
            <ac:spMk id="2" creationId="{00000000-0000-0000-0000-000000000000}"/>
          </ac:spMkLst>
        </pc:spChg>
      </pc:sldChg>
    </pc:docChg>
  </pc:docChgLst>
  <pc:docChgLst>
    <pc:chgData name="Zhang Jie" userId="800270ab88b6e1ae" providerId="LiveId" clId="{12825AD2-C37A-4B3D-84A7-257056586E8D}"/>
    <pc:docChg chg="custSel modSld">
      <pc:chgData name="Zhang Jie" userId="800270ab88b6e1ae" providerId="LiveId" clId="{12825AD2-C37A-4B3D-84A7-257056586E8D}" dt="2023-09-26T08:52:58.869" v="55" actId="20577"/>
      <pc:docMkLst>
        <pc:docMk/>
      </pc:docMkLst>
      <pc:sldChg chg="modNotesTx">
        <pc:chgData name="Zhang Jie" userId="800270ab88b6e1ae" providerId="LiveId" clId="{12825AD2-C37A-4B3D-84A7-257056586E8D}" dt="2023-09-26T08:10:59.165" v="27" actId="20577"/>
        <pc:sldMkLst>
          <pc:docMk/>
          <pc:sldMk cId="514627374" sldId="285"/>
        </pc:sldMkLst>
      </pc:sldChg>
      <pc:sldChg chg="modNotesTx">
        <pc:chgData name="Zhang Jie" userId="800270ab88b6e1ae" providerId="LiveId" clId="{12825AD2-C37A-4B3D-84A7-257056586E8D}" dt="2023-09-26T08:33:07.441" v="43" actId="20577"/>
        <pc:sldMkLst>
          <pc:docMk/>
          <pc:sldMk cId="1264923895" sldId="288"/>
        </pc:sldMkLst>
      </pc:sldChg>
      <pc:sldChg chg="modNotesTx">
        <pc:chgData name="Zhang Jie" userId="800270ab88b6e1ae" providerId="LiveId" clId="{12825AD2-C37A-4B3D-84A7-257056586E8D}" dt="2023-09-26T08:52:58.869" v="55" actId="20577"/>
        <pc:sldMkLst>
          <pc:docMk/>
          <pc:sldMk cId="1051231960" sldId="384"/>
        </pc:sldMkLst>
      </pc:sldChg>
    </pc:docChg>
  </pc:docChgLst>
  <pc:docChgLst>
    <pc:chgData name="Zhang Jie" userId="800270ab88b6e1ae" providerId="LiveId" clId="{48251335-E607-46CA-ABF5-C469FC03FD57}"/>
    <pc:docChg chg="custSel addSld delSld modSld sldOrd">
      <pc:chgData name="Zhang Jie" userId="800270ab88b6e1ae" providerId="LiveId" clId="{48251335-E607-46CA-ABF5-C469FC03FD57}" dt="2023-09-28T05:48:27.355" v="33" actId="478"/>
      <pc:docMkLst>
        <pc:docMk/>
      </pc:docMkLst>
      <pc:sldChg chg="add del">
        <pc:chgData name="Zhang Jie" userId="800270ab88b6e1ae" providerId="LiveId" clId="{48251335-E607-46CA-ABF5-C469FC03FD57}" dt="2023-09-27T14:31:26.552" v="2"/>
        <pc:sldMkLst>
          <pc:docMk/>
          <pc:sldMk cId="3670818896" sldId="314"/>
        </pc:sldMkLst>
      </pc:sldChg>
      <pc:sldChg chg="ord">
        <pc:chgData name="Zhang Jie" userId="800270ab88b6e1ae" providerId="LiveId" clId="{48251335-E607-46CA-ABF5-C469FC03FD57}" dt="2023-09-27T14:32:23.824" v="4"/>
        <pc:sldMkLst>
          <pc:docMk/>
          <pc:sldMk cId="0" sldId="315"/>
        </pc:sldMkLst>
      </pc:sldChg>
      <pc:sldChg chg="ord">
        <pc:chgData name="Zhang Jie" userId="800270ab88b6e1ae" providerId="LiveId" clId="{48251335-E607-46CA-ABF5-C469FC03FD57}" dt="2023-09-27T14:32:23.824" v="4"/>
        <pc:sldMkLst>
          <pc:docMk/>
          <pc:sldMk cId="0" sldId="316"/>
        </pc:sldMkLst>
      </pc:sldChg>
      <pc:sldChg chg="ord">
        <pc:chgData name="Zhang Jie" userId="800270ab88b6e1ae" providerId="LiveId" clId="{48251335-E607-46CA-ABF5-C469FC03FD57}" dt="2023-09-27T14:32:23.824" v="4"/>
        <pc:sldMkLst>
          <pc:docMk/>
          <pc:sldMk cId="0" sldId="317"/>
        </pc:sldMkLst>
      </pc:sldChg>
      <pc:sldChg chg="ord">
        <pc:chgData name="Zhang Jie" userId="800270ab88b6e1ae" providerId="LiveId" clId="{48251335-E607-46CA-ABF5-C469FC03FD57}" dt="2023-09-27T14:32:23.824" v="4"/>
        <pc:sldMkLst>
          <pc:docMk/>
          <pc:sldMk cId="0" sldId="318"/>
        </pc:sldMkLst>
      </pc:sldChg>
      <pc:sldChg chg="ord">
        <pc:chgData name="Zhang Jie" userId="800270ab88b6e1ae" providerId="LiveId" clId="{48251335-E607-46CA-ABF5-C469FC03FD57}" dt="2023-09-27T14:32:23.824" v="4"/>
        <pc:sldMkLst>
          <pc:docMk/>
          <pc:sldMk cId="0" sldId="319"/>
        </pc:sldMkLst>
      </pc:sldChg>
      <pc:sldChg chg="add del">
        <pc:chgData name="Zhang Jie" userId="800270ab88b6e1ae" providerId="LiveId" clId="{48251335-E607-46CA-ABF5-C469FC03FD57}" dt="2023-09-27T14:31:26.552" v="2"/>
        <pc:sldMkLst>
          <pc:docMk/>
          <pc:sldMk cId="1974145984" sldId="331"/>
        </pc:sldMkLst>
      </pc:sldChg>
      <pc:sldChg chg="addSp modSp mod">
        <pc:chgData name="Zhang Jie" userId="800270ab88b6e1ae" providerId="LiveId" clId="{48251335-E607-46CA-ABF5-C469FC03FD57}" dt="2023-09-28T04:16:51.139" v="28" actId="1076"/>
        <pc:sldMkLst>
          <pc:docMk/>
          <pc:sldMk cId="0" sldId="332"/>
        </pc:sldMkLst>
        <pc:spChg chg="add mod">
          <ac:chgData name="Zhang Jie" userId="800270ab88b6e1ae" providerId="LiveId" clId="{48251335-E607-46CA-ABF5-C469FC03FD57}" dt="2023-09-28T04:16:51.139" v="28" actId="1076"/>
          <ac:spMkLst>
            <pc:docMk/>
            <pc:sldMk cId="0" sldId="332"/>
            <ac:spMk id="3" creationId="{EE69614E-2F40-4E95-843A-F9C7B0F5C302}"/>
          </ac:spMkLst>
        </pc:spChg>
      </pc:sldChg>
      <pc:sldChg chg="delSp modAnim">
        <pc:chgData name="Zhang Jie" userId="800270ab88b6e1ae" providerId="LiveId" clId="{48251335-E607-46CA-ABF5-C469FC03FD57}" dt="2023-09-28T05:48:27.355" v="33" actId="478"/>
        <pc:sldMkLst>
          <pc:docMk/>
          <pc:sldMk cId="0" sldId="353"/>
        </pc:sldMkLst>
        <pc:spChg chg="del">
          <ac:chgData name="Zhang Jie" userId="800270ab88b6e1ae" providerId="LiveId" clId="{48251335-E607-46CA-ABF5-C469FC03FD57}" dt="2023-09-28T05:48:24.297" v="31" actId="478"/>
          <ac:spMkLst>
            <pc:docMk/>
            <pc:sldMk cId="0" sldId="353"/>
            <ac:spMk id="30" creationId="{00000000-0000-0000-0000-000000000000}"/>
          </ac:spMkLst>
        </pc:spChg>
        <pc:spChg chg="del">
          <ac:chgData name="Zhang Jie" userId="800270ab88b6e1ae" providerId="LiveId" clId="{48251335-E607-46CA-ABF5-C469FC03FD57}" dt="2023-09-28T05:48:27.355" v="33" actId="478"/>
          <ac:spMkLst>
            <pc:docMk/>
            <pc:sldMk cId="0" sldId="353"/>
            <ac:spMk id="31" creationId="{00000000-0000-0000-0000-000000000000}"/>
          </ac:spMkLst>
        </pc:spChg>
        <pc:spChg chg="del">
          <ac:chgData name="Zhang Jie" userId="800270ab88b6e1ae" providerId="LiveId" clId="{48251335-E607-46CA-ABF5-C469FC03FD57}" dt="2023-09-28T05:48:25.449" v="32" actId="478"/>
          <ac:spMkLst>
            <pc:docMk/>
            <pc:sldMk cId="0" sldId="353"/>
            <ac:spMk id="35" creationId="{00000000-0000-0000-0000-000000000000}"/>
          </ac:spMkLst>
        </pc:spChg>
        <pc:spChg chg="del">
          <ac:chgData name="Zhang Jie" userId="800270ab88b6e1ae" providerId="LiveId" clId="{48251335-E607-46CA-ABF5-C469FC03FD57}" dt="2023-09-28T05:48:22.392" v="30" actId="478"/>
          <ac:spMkLst>
            <pc:docMk/>
            <pc:sldMk cId="0" sldId="353"/>
            <ac:spMk id="38" creationId="{00000000-0000-0000-0000-000000000000}"/>
          </ac:spMkLst>
        </pc:spChg>
        <pc:spChg chg="del">
          <ac:chgData name="Zhang Jie" userId="800270ab88b6e1ae" providerId="LiveId" clId="{48251335-E607-46CA-ABF5-C469FC03FD57}" dt="2023-09-28T05:48:20.699" v="29" actId="478"/>
          <ac:spMkLst>
            <pc:docMk/>
            <pc:sldMk cId="0" sldId="353"/>
            <ac:spMk id="48" creationId="{9FBACF25-4E61-4A93-8D4C-3796448EFBDD}"/>
          </ac:spMkLst>
        </pc:spChg>
      </pc:sldChg>
      <pc:sldChg chg="add del">
        <pc:chgData name="Zhang Jie" userId="800270ab88b6e1ae" providerId="LiveId" clId="{48251335-E607-46CA-ABF5-C469FC03FD57}" dt="2023-09-27T14:31:26.552" v="2"/>
        <pc:sldMkLst>
          <pc:docMk/>
          <pc:sldMk cId="1958436499" sldId="407"/>
        </pc:sldMkLst>
      </pc:sldChg>
      <pc:sldChg chg="add del">
        <pc:chgData name="Zhang Jie" userId="800270ab88b6e1ae" providerId="LiveId" clId="{48251335-E607-46CA-ABF5-C469FC03FD57}" dt="2023-09-27T14:31:26.552" v="2"/>
        <pc:sldMkLst>
          <pc:docMk/>
          <pc:sldMk cId="188135526" sldId="408"/>
        </pc:sldMkLst>
      </pc:sldChg>
      <pc:sldChg chg="add del">
        <pc:chgData name="Zhang Jie" userId="800270ab88b6e1ae" providerId="LiveId" clId="{48251335-E607-46CA-ABF5-C469FC03FD57}" dt="2023-09-27T14:31:26.552" v="2"/>
        <pc:sldMkLst>
          <pc:docMk/>
          <pc:sldMk cId="703799923" sldId="409"/>
        </pc:sldMkLst>
      </pc:sldChg>
      <pc:sldChg chg="add del">
        <pc:chgData name="Zhang Jie" userId="800270ab88b6e1ae" providerId="LiveId" clId="{48251335-E607-46CA-ABF5-C469FC03FD57}" dt="2023-09-27T14:31:26.552" v="2"/>
        <pc:sldMkLst>
          <pc:docMk/>
          <pc:sldMk cId="3887302633" sldId="410"/>
        </pc:sldMkLst>
      </pc:sldChg>
      <pc:sldChg chg="add del">
        <pc:chgData name="Zhang Jie" userId="800270ab88b6e1ae" providerId="LiveId" clId="{48251335-E607-46CA-ABF5-C469FC03FD57}" dt="2023-09-27T14:31:26.552" v="2"/>
        <pc:sldMkLst>
          <pc:docMk/>
          <pc:sldMk cId="3222118817" sldId="411"/>
        </pc:sldMkLst>
      </pc:sldChg>
      <pc:sldChg chg="add del">
        <pc:chgData name="Zhang Jie" userId="800270ab88b6e1ae" providerId="LiveId" clId="{48251335-E607-46CA-ABF5-C469FC03FD57}" dt="2023-09-27T14:31:26.552" v="2"/>
        <pc:sldMkLst>
          <pc:docMk/>
          <pc:sldMk cId="1121420927" sldId="412"/>
        </pc:sldMkLst>
      </pc:sldChg>
      <pc:sldChg chg="add del">
        <pc:chgData name="Zhang Jie" userId="800270ab88b6e1ae" providerId="LiveId" clId="{48251335-E607-46CA-ABF5-C469FC03FD57}" dt="2023-09-27T14:31:26.552" v="2"/>
        <pc:sldMkLst>
          <pc:docMk/>
          <pc:sldMk cId="2606934061" sldId="413"/>
        </pc:sldMkLst>
      </pc:sldChg>
      <pc:sldChg chg="add del">
        <pc:chgData name="Zhang Jie" userId="800270ab88b6e1ae" providerId="LiveId" clId="{48251335-E607-46CA-ABF5-C469FC03FD57}" dt="2023-09-27T14:31:26.552" v="2"/>
        <pc:sldMkLst>
          <pc:docMk/>
          <pc:sldMk cId="2903294495" sldId="414"/>
        </pc:sldMkLst>
      </pc:sldChg>
      <pc:sldChg chg="add del">
        <pc:chgData name="Zhang Jie" userId="800270ab88b6e1ae" providerId="LiveId" clId="{48251335-E607-46CA-ABF5-C469FC03FD57}" dt="2023-09-27T14:31:26.552" v="2"/>
        <pc:sldMkLst>
          <pc:docMk/>
          <pc:sldMk cId="2397189304" sldId="415"/>
        </pc:sldMkLst>
      </pc:sldChg>
      <pc:sldChg chg="add del">
        <pc:chgData name="Zhang Jie" userId="800270ab88b6e1ae" providerId="LiveId" clId="{48251335-E607-46CA-ABF5-C469FC03FD57}" dt="2023-09-27T14:31:26.552" v="2"/>
        <pc:sldMkLst>
          <pc:docMk/>
          <pc:sldMk cId="1688996688" sldId="416"/>
        </pc:sldMkLst>
      </pc:sldChg>
      <pc:sldChg chg="add del">
        <pc:chgData name="Zhang Jie" userId="800270ab88b6e1ae" providerId="LiveId" clId="{48251335-E607-46CA-ABF5-C469FC03FD57}" dt="2023-09-27T14:31:26.552" v="2"/>
        <pc:sldMkLst>
          <pc:docMk/>
          <pc:sldMk cId="3812811908" sldId="417"/>
        </pc:sldMkLst>
      </pc:sldChg>
      <pc:sldChg chg="add del">
        <pc:chgData name="Zhang Jie" userId="800270ab88b6e1ae" providerId="LiveId" clId="{48251335-E607-46CA-ABF5-C469FC03FD57}" dt="2023-09-27T14:31:26.552" v="2"/>
        <pc:sldMkLst>
          <pc:docMk/>
          <pc:sldMk cId="0" sldId="549"/>
        </pc:sldMkLst>
      </pc:sldChg>
      <pc:sldChg chg="add del">
        <pc:chgData name="Zhang Jie" userId="800270ab88b6e1ae" providerId="LiveId" clId="{48251335-E607-46CA-ABF5-C469FC03FD57}" dt="2023-09-27T14:31:26.552" v="2"/>
        <pc:sldMkLst>
          <pc:docMk/>
          <pc:sldMk cId="0" sldId="554"/>
        </pc:sldMkLst>
      </pc:sldChg>
      <pc:sldChg chg="add del">
        <pc:chgData name="Zhang Jie" userId="800270ab88b6e1ae" providerId="LiveId" clId="{48251335-E607-46CA-ABF5-C469FC03FD57}" dt="2023-09-27T14:31:26.552" v="2"/>
        <pc:sldMkLst>
          <pc:docMk/>
          <pc:sldMk cId="2606202560" sldId="555"/>
        </pc:sldMkLst>
      </pc:sldChg>
      <pc:sldChg chg="add del">
        <pc:chgData name="Zhang Jie" userId="800270ab88b6e1ae" providerId="LiveId" clId="{48251335-E607-46CA-ABF5-C469FC03FD57}" dt="2023-09-27T14:31:26.552" v="2"/>
        <pc:sldMkLst>
          <pc:docMk/>
          <pc:sldMk cId="2282809838" sldId="556"/>
        </pc:sldMkLst>
      </pc:sldChg>
      <pc:sldChg chg="add del">
        <pc:chgData name="Zhang Jie" userId="800270ab88b6e1ae" providerId="LiveId" clId="{48251335-E607-46CA-ABF5-C469FC03FD57}" dt="2023-09-27T14:31:26.552" v="2"/>
        <pc:sldMkLst>
          <pc:docMk/>
          <pc:sldMk cId="356238416" sldId="557"/>
        </pc:sldMkLst>
      </pc:sldChg>
      <pc:sldChg chg="delSp add mod">
        <pc:chgData name="Zhang Jie" userId="800270ab88b6e1ae" providerId="LiveId" clId="{48251335-E607-46CA-ABF5-C469FC03FD57}" dt="2023-09-27T14:33:17.295" v="7" actId="478"/>
        <pc:sldMkLst>
          <pc:docMk/>
          <pc:sldMk cId="3179125485" sldId="558"/>
        </pc:sldMkLst>
        <pc:spChg chg="del">
          <ac:chgData name="Zhang Jie" userId="800270ab88b6e1ae" providerId="LiveId" clId="{48251335-E607-46CA-ABF5-C469FC03FD57}" dt="2023-09-27T14:33:17.295" v="7" actId="478"/>
          <ac:spMkLst>
            <pc:docMk/>
            <pc:sldMk cId="3179125485" sldId="558"/>
            <ac:spMk id="6" creationId="{C0EC60BE-96F2-41FA-B04A-BC6A08ACB642}"/>
          </ac:spMkLst>
        </pc:spChg>
      </pc:sldChg>
      <pc:sldChg chg="modSp add mod">
        <pc:chgData name="Zhang Jie" userId="800270ab88b6e1ae" providerId="LiveId" clId="{48251335-E607-46CA-ABF5-C469FC03FD57}" dt="2023-09-27T14:34:13.519" v="16" actId="20577"/>
        <pc:sldMkLst>
          <pc:docMk/>
          <pc:sldMk cId="1679042971" sldId="559"/>
        </pc:sldMkLst>
        <pc:spChg chg="mod">
          <ac:chgData name="Zhang Jie" userId="800270ab88b6e1ae" providerId="LiveId" clId="{48251335-E607-46CA-ABF5-C469FC03FD57}" dt="2023-09-27T14:34:13.519" v="16" actId="20577"/>
          <ac:spMkLst>
            <pc:docMk/>
            <pc:sldMk cId="1679042971" sldId="559"/>
            <ac:spMk id="2" creationId="{2AD0C130-1850-4CC2-A66C-040FF33779A9}"/>
          </ac:spMkLst>
        </pc:spChg>
      </pc:sldChg>
    </pc:docChg>
  </pc:docChgLst>
  <pc:docChgLst>
    <pc:chgData name="Zhang Jie" userId="800270ab88b6e1ae" providerId="LiveId" clId="{70BFDF7D-46EE-433F-8375-118C45346914}"/>
    <pc:docChg chg="custSel addSld modSld sldOrd">
      <pc:chgData name="Zhang Jie" userId="800270ab88b6e1ae" providerId="LiveId" clId="{70BFDF7D-46EE-433F-8375-118C45346914}" dt="2022-09-22T05:20:34.106" v="598"/>
      <pc:docMkLst>
        <pc:docMk/>
      </pc:docMkLst>
      <pc:sldChg chg="modSp mod">
        <pc:chgData name="Zhang Jie" userId="800270ab88b6e1ae" providerId="LiveId" clId="{70BFDF7D-46EE-433F-8375-118C45346914}" dt="2022-09-19T01:59:15.618" v="4" actId="13926"/>
        <pc:sldMkLst>
          <pc:docMk/>
          <pc:sldMk cId="0" sldId="289"/>
        </pc:sldMkLst>
        <pc:spChg chg="mod">
          <ac:chgData name="Zhang Jie" userId="800270ab88b6e1ae" providerId="LiveId" clId="{70BFDF7D-46EE-433F-8375-118C45346914}" dt="2022-09-19T01:59:15.618" v="4" actId="13926"/>
          <ac:spMkLst>
            <pc:docMk/>
            <pc:sldMk cId="0" sldId="289"/>
            <ac:spMk id="3" creationId="{00000000-0000-0000-0000-000000000000}"/>
          </ac:spMkLst>
        </pc:spChg>
      </pc:sldChg>
      <pc:sldChg chg="modNotesTx">
        <pc:chgData name="Zhang Jie" userId="800270ab88b6e1ae" providerId="LiveId" clId="{70BFDF7D-46EE-433F-8375-118C45346914}" dt="2022-09-19T03:14:56.494" v="238" actId="5793"/>
        <pc:sldMkLst>
          <pc:docMk/>
          <pc:sldMk cId="0" sldId="296"/>
        </pc:sldMkLst>
      </pc:sldChg>
      <pc:sldChg chg="modSp mod">
        <pc:chgData name="Zhang Jie" userId="800270ab88b6e1ae" providerId="LiveId" clId="{70BFDF7D-46EE-433F-8375-118C45346914}" dt="2022-09-19T05:34:34.346" v="241" actId="1037"/>
        <pc:sldMkLst>
          <pc:docMk/>
          <pc:sldMk cId="0" sldId="297"/>
        </pc:sldMkLst>
        <pc:spChg chg="mod">
          <ac:chgData name="Zhang Jie" userId="800270ab88b6e1ae" providerId="LiveId" clId="{70BFDF7D-46EE-433F-8375-118C45346914}" dt="2022-09-19T05:34:34.346" v="241" actId="1037"/>
          <ac:spMkLst>
            <pc:docMk/>
            <pc:sldMk cId="0" sldId="297"/>
            <ac:spMk id="37" creationId="{00000000-0000-0000-0000-000000000000}"/>
          </ac:spMkLst>
        </pc:spChg>
      </pc:sldChg>
      <pc:sldChg chg="modSp mod">
        <pc:chgData name="Zhang Jie" userId="800270ab88b6e1ae" providerId="LiveId" clId="{70BFDF7D-46EE-433F-8375-118C45346914}" dt="2022-09-19T08:34:48.576" v="275" actId="1038"/>
        <pc:sldMkLst>
          <pc:docMk/>
          <pc:sldMk cId="0" sldId="346"/>
        </pc:sldMkLst>
        <pc:spChg chg="mod">
          <ac:chgData name="Zhang Jie" userId="800270ab88b6e1ae" providerId="LiveId" clId="{70BFDF7D-46EE-433F-8375-118C45346914}" dt="2022-09-19T08:34:41.872" v="253" actId="20577"/>
          <ac:spMkLst>
            <pc:docMk/>
            <pc:sldMk cId="0" sldId="346"/>
            <ac:spMk id="5" creationId="{00000000-0000-0000-0000-000000000000}"/>
          </ac:spMkLst>
        </pc:spChg>
        <pc:spChg chg="mod">
          <ac:chgData name="Zhang Jie" userId="800270ab88b6e1ae" providerId="LiveId" clId="{70BFDF7D-46EE-433F-8375-118C45346914}" dt="2022-09-19T08:34:48.576" v="275" actId="1038"/>
          <ac:spMkLst>
            <pc:docMk/>
            <pc:sldMk cId="0" sldId="346"/>
            <ac:spMk id="8" creationId="{00000000-0000-0000-0000-000000000000}"/>
          </ac:spMkLst>
        </pc:spChg>
      </pc:sldChg>
      <pc:sldChg chg="modSp mod">
        <pc:chgData name="Zhang Jie" userId="800270ab88b6e1ae" providerId="LiveId" clId="{70BFDF7D-46EE-433F-8375-118C45346914}" dt="2022-09-22T04:35:33.182" v="297" actId="20577"/>
        <pc:sldMkLst>
          <pc:docMk/>
          <pc:sldMk cId="0" sldId="348"/>
        </pc:sldMkLst>
        <pc:spChg chg="mod">
          <ac:chgData name="Zhang Jie" userId="800270ab88b6e1ae" providerId="LiveId" clId="{70BFDF7D-46EE-433F-8375-118C45346914}" dt="2022-09-22T04:35:33.182" v="297" actId="20577"/>
          <ac:spMkLst>
            <pc:docMk/>
            <pc:sldMk cId="0" sldId="348"/>
            <ac:spMk id="3" creationId="{00000000-0000-0000-0000-000000000000}"/>
          </ac:spMkLst>
        </pc:spChg>
      </pc:sldChg>
      <pc:sldChg chg="modSp mod">
        <pc:chgData name="Zhang Jie" userId="800270ab88b6e1ae" providerId="LiveId" clId="{70BFDF7D-46EE-433F-8375-118C45346914}" dt="2022-09-22T04:55:44.317" v="439" actId="20577"/>
        <pc:sldMkLst>
          <pc:docMk/>
          <pc:sldMk cId="0" sldId="349"/>
        </pc:sldMkLst>
        <pc:spChg chg="mod">
          <ac:chgData name="Zhang Jie" userId="800270ab88b6e1ae" providerId="LiveId" clId="{70BFDF7D-46EE-433F-8375-118C45346914}" dt="2022-09-22T04:55:44.317" v="439" actId="20577"/>
          <ac:spMkLst>
            <pc:docMk/>
            <pc:sldMk cId="0" sldId="349"/>
            <ac:spMk id="3" creationId="{00000000-0000-0000-0000-000000000000}"/>
          </ac:spMkLst>
        </pc:spChg>
      </pc:sldChg>
      <pc:sldChg chg="modSp mod">
        <pc:chgData name="Zhang Jie" userId="800270ab88b6e1ae" providerId="LiveId" clId="{70BFDF7D-46EE-433F-8375-118C45346914}" dt="2022-09-22T04:42:21.746" v="300" actId="20577"/>
        <pc:sldMkLst>
          <pc:docMk/>
          <pc:sldMk cId="0" sldId="350"/>
        </pc:sldMkLst>
        <pc:spChg chg="mod">
          <ac:chgData name="Zhang Jie" userId="800270ab88b6e1ae" providerId="LiveId" clId="{70BFDF7D-46EE-433F-8375-118C45346914}" dt="2022-09-22T04:42:21.746" v="300" actId="20577"/>
          <ac:spMkLst>
            <pc:docMk/>
            <pc:sldMk cId="0" sldId="350"/>
            <ac:spMk id="3" creationId="{00000000-0000-0000-0000-000000000000}"/>
          </ac:spMkLst>
        </pc:spChg>
      </pc:sldChg>
      <pc:sldChg chg="ord">
        <pc:chgData name="Zhang Jie" userId="800270ab88b6e1ae" providerId="LiveId" clId="{70BFDF7D-46EE-433F-8375-118C45346914}" dt="2022-09-22T05:03:20.940" v="443"/>
        <pc:sldMkLst>
          <pc:docMk/>
          <pc:sldMk cId="0" sldId="351"/>
        </pc:sldMkLst>
      </pc:sldChg>
      <pc:sldChg chg="addSp delSp modSp mod">
        <pc:chgData name="Zhang Jie" userId="800270ab88b6e1ae" providerId="LiveId" clId="{70BFDF7D-46EE-433F-8375-118C45346914}" dt="2022-09-22T05:15:01.283" v="506" actId="478"/>
        <pc:sldMkLst>
          <pc:docMk/>
          <pc:sldMk cId="0" sldId="352"/>
        </pc:sldMkLst>
        <pc:spChg chg="del">
          <ac:chgData name="Zhang Jie" userId="800270ab88b6e1ae" providerId="LiveId" clId="{70BFDF7D-46EE-433F-8375-118C45346914}" dt="2022-09-22T05:13:53.290" v="501" actId="478"/>
          <ac:spMkLst>
            <pc:docMk/>
            <pc:sldMk cId="0" sldId="352"/>
            <ac:spMk id="29" creationId="{00000000-0000-0000-0000-000000000000}"/>
          </ac:spMkLst>
        </pc:spChg>
        <pc:spChg chg="mod">
          <ac:chgData name="Zhang Jie" userId="800270ab88b6e1ae" providerId="LiveId" clId="{70BFDF7D-46EE-433F-8375-118C45346914}" dt="2022-09-22T05:13:35.717" v="500" actId="20577"/>
          <ac:spMkLst>
            <pc:docMk/>
            <pc:sldMk cId="0" sldId="352"/>
            <ac:spMk id="30" creationId="{00000000-0000-0000-0000-000000000000}"/>
          </ac:spMkLst>
        </pc:spChg>
        <pc:picChg chg="add del mod">
          <ac:chgData name="Zhang Jie" userId="800270ab88b6e1ae" providerId="LiveId" clId="{70BFDF7D-46EE-433F-8375-118C45346914}" dt="2022-09-22T05:15:01.283" v="506" actId="478"/>
          <ac:picMkLst>
            <pc:docMk/>
            <pc:sldMk cId="0" sldId="352"/>
            <ac:picMk id="31" creationId="{DDED5B4E-62A7-4296-A2DC-48E8CCADF54D}"/>
          </ac:picMkLst>
        </pc:picChg>
      </pc:sldChg>
      <pc:sldChg chg="addSp delSp modSp mod modAnim">
        <pc:chgData name="Zhang Jie" userId="800270ab88b6e1ae" providerId="LiveId" clId="{70BFDF7D-46EE-433F-8375-118C45346914}" dt="2022-09-22T05:20:34.106" v="598"/>
        <pc:sldMkLst>
          <pc:docMk/>
          <pc:sldMk cId="0" sldId="353"/>
        </pc:sldMkLst>
        <pc:spChg chg="mod">
          <ac:chgData name="Zhang Jie" userId="800270ab88b6e1ae" providerId="LiveId" clId="{70BFDF7D-46EE-433F-8375-118C45346914}" dt="2022-09-22T05:13:02.834" v="498" actId="20577"/>
          <ac:spMkLst>
            <pc:docMk/>
            <pc:sldMk cId="0" sldId="353"/>
            <ac:spMk id="4" creationId="{00000000-0000-0000-0000-000000000000}"/>
          </ac:spMkLst>
        </pc:spChg>
        <pc:spChg chg="mod">
          <ac:chgData name="Zhang Jie" userId="800270ab88b6e1ae" providerId="LiveId" clId="{70BFDF7D-46EE-433F-8375-118C45346914}" dt="2022-09-22T05:18:35.403" v="590" actId="1036"/>
          <ac:spMkLst>
            <pc:docMk/>
            <pc:sldMk cId="0" sldId="353"/>
            <ac:spMk id="5" creationId="{00000000-0000-0000-0000-000000000000}"/>
          </ac:spMkLst>
        </pc:spChg>
        <pc:spChg chg="mod">
          <ac:chgData name="Zhang Jie" userId="800270ab88b6e1ae" providerId="LiveId" clId="{70BFDF7D-46EE-433F-8375-118C45346914}" dt="2022-09-22T05:18:35.403" v="590" actId="1036"/>
          <ac:spMkLst>
            <pc:docMk/>
            <pc:sldMk cId="0" sldId="353"/>
            <ac:spMk id="6" creationId="{00000000-0000-0000-0000-000000000000}"/>
          </ac:spMkLst>
        </pc:spChg>
        <pc:spChg chg="mod">
          <ac:chgData name="Zhang Jie" userId="800270ab88b6e1ae" providerId="LiveId" clId="{70BFDF7D-46EE-433F-8375-118C45346914}" dt="2022-09-22T05:18:35.403" v="590" actId="1036"/>
          <ac:spMkLst>
            <pc:docMk/>
            <pc:sldMk cId="0" sldId="353"/>
            <ac:spMk id="7" creationId="{00000000-0000-0000-0000-000000000000}"/>
          </ac:spMkLst>
        </pc:spChg>
        <pc:spChg chg="mod">
          <ac:chgData name="Zhang Jie" userId="800270ab88b6e1ae" providerId="LiveId" clId="{70BFDF7D-46EE-433F-8375-118C45346914}" dt="2022-09-22T05:18:35.403" v="590" actId="1036"/>
          <ac:spMkLst>
            <pc:docMk/>
            <pc:sldMk cId="0" sldId="353"/>
            <ac:spMk id="8" creationId="{00000000-0000-0000-0000-000000000000}"/>
          </ac:spMkLst>
        </pc:spChg>
        <pc:spChg chg="mod">
          <ac:chgData name="Zhang Jie" userId="800270ab88b6e1ae" providerId="LiveId" clId="{70BFDF7D-46EE-433F-8375-118C45346914}" dt="2022-09-22T05:18:35.403" v="590" actId="1036"/>
          <ac:spMkLst>
            <pc:docMk/>
            <pc:sldMk cId="0" sldId="353"/>
            <ac:spMk id="9" creationId="{00000000-0000-0000-0000-000000000000}"/>
          </ac:spMkLst>
        </pc:spChg>
        <pc:spChg chg="mod">
          <ac:chgData name="Zhang Jie" userId="800270ab88b6e1ae" providerId="LiveId" clId="{70BFDF7D-46EE-433F-8375-118C45346914}" dt="2022-09-22T05:18:35.403" v="590" actId="1036"/>
          <ac:spMkLst>
            <pc:docMk/>
            <pc:sldMk cId="0" sldId="353"/>
            <ac:spMk id="10" creationId="{00000000-0000-0000-0000-000000000000}"/>
          </ac:spMkLst>
        </pc:spChg>
        <pc:spChg chg="mod">
          <ac:chgData name="Zhang Jie" userId="800270ab88b6e1ae" providerId="LiveId" clId="{70BFDF7D-46EE-433F-8375-118C45346914}" dt="2022-09-22T05:18:35.403" v="590" actId="1036"/>
          <ac:spMkLst>
            <pc:docMk/>
            <pc:sldMk cId="0" sldId="353"/>
            <ac:spMk id="11" creationId="{00000000-0000-0000-0000-000000000000}"/>
          </ac:spMkLst>
        </pc:spChg>
        <pc:spChg chg="mod">
          <ac:chgData name="Zhang Jie" userId="800270ab88b6e1ae" providerId="LiveId" clId="{70BFDF7D-46EE-433F-8375-118C45346914}" dt="2022-09-22T05:18:35.403" v="590" actId="1036"/>
          <ac:spMkLst>
            <pc:docMk/>
            <pc:sldMk cId="0" sldId="353"/>
            <ac:spMk id="12" creationId="{00000000-0000-0000-0000-000000000000}"/>
          </ac:spMkLst>
        </pc:spChg>
        <pc:spChg chg="mod">
          <ac:chgData name="Zhang Jie" userId="800270ab88b6e1ae" providerId="LiveId" clId="{70BFDF7D-46EE-433F-8375-118C45346914}" dt="2022-09-22T05:18:35.403" v="590" actId="1036"/>
          <ac:spMkLst>
            <pc:docMk/>
            <pc:sldMk cId="0" sldId="353"/>
            <ac:spMk id="13" creationId="{00000000-0000-0000-0000-000000000000}"/>
          </ac:spMkLst>
        </pc:spChg>
        <pc:spChg chg="mod">
          <ac:chgData name="Zhang Jie" userId="800270ab88b6e1ae" providerId="LiveId" clId="{70BFDF7D-46EE-433F-8375-118C45346914}" dt="2022-09-22T05:18:35.403" v="590" actId="1036"/>
          <ac:spMkLst>
            <pc:docMk/>
            <pc:sldMk cId="0" sldId="353"/>
            <ac:spMk id="14" creationId="{00000000-0000-0000-0000-000000000000}"/>
          </ac:spMkLst>
        </pc:spChg>
        <pc:spChg chg="mod">
          <ac:chgData name="Zhang Jie" userId="800270ab88b6e1ae" providerId="LiveId" clId="{70BFDF7D-46EE-433F-8375-118C45346914}" dt="2022-09-22T05:18:35.403" v="590" actId="1036"/>
          <ac:spMkLst>
            <pc:docMk/>
            <pc:sldMk cId="0" sldId="353"/>
            <ac:spMk id="15" creationId="{00000000-0000-0000-0000-000000000000}"/>
          </ac:spMkLst>
        </pc:spChg>
        <pc:spChg chg="mod">
          <ac:chgData name="Zhang Jie" userId="800270ab88b6e1ae" providerId="LiveId" clId="{70BFDF7D-46EE-433F-8375-118C45346914}" dt="2022-09-22T05:18:35.403" v="590" actId="1036"/>
          <ac:spMkLst>
            <pc:docMk/>
            <pc:sldMk cId="0" sldId="353"/>
            <ac:spMk id="16" creationId="{00000000-0000-0000-0000-000000000000}"/>
          </ac:spMkLst>
        </pc:spChg>
        <pc:spChg chg="mod">
          <ac:chgData name="Zhang Jie" userId="800270ab88b6e1ae" providerId="LiveId" clId="{70BFDF7D-46EE-433F-8375-118C45346914}" dt="2022-09-22T05:18:35.403" v="590" actId="1036"/>
          <ac:spMkLst>
            <pc:docMk/>
            <pc:sldMk cId="0" sldId="353"/>
            <ac:spMk id="17" creationId="{00000000-0000-0000-0000-000000000000}"/>
          </ac:spMkLst>
        </pc:spChg>
        <pc:spChg chg="mod">
          <ac:chgData name="Zhang Jie" userId="800270ab88b6e1ae" providerId="LiveId" clId="{70BFDF7D-46EE-433F-8375-118C45346914}" dt="2022-09-22T05:18:35.403" v="590" actId="1036"/>
          <ac:spMkLst>
            <pc:docMk/>
            <pc:sldMk cId="0" sldId="353"/>
            <ac:spMk id="18" creationId="{00000000-0000-0000-0000-000000000000}"/>
          </ac:spMkLst>
        </pc:spChg>
        <pc:spChg chg="mod">
          <ac:chgData name="Zhang Jie" userId="800270ab88b6e1ae" providerId="LiveId" clId="{70BFDF7D-46EE-433F-8375-118C45346914}" dt="2022-09-22T05:18:35.403" v="590" actId="1036"/>
          <ac:spMkLst>
            <pc:docMk/>
            <pc:sldMk cId="0" sldId="353"/>
            <ac:spMk id="19" creationId="{00000000-0000-0000-0000-000000000000}"/>
          </ac:spMkLst>
        </pc:spChg>
        <pc:spChg chg="mod">
          <ac:chgData name="Zhang Jie" userId="800270ab88b6e1ae" providerId="LiveId" clId="{70BFDF7D-46EE-433F-8375-118C45346914}" dt="2022-09-22T05:18:35.403" v="590" actId="1036"/>
          <ac:spMkLst>
            <pc:docMk/>
            <pc:sldMk cId="0" sldId="353"/>
            <ac:spMk id="20" creationId="{00000000-0000-0000-0000-000000000000}"/>
          </ac:spMkLst>
        </pc:spChg>
        <pc:spChg chg="mod">
          <ac:chgData name="Zhang Jie" userId="800270ab88b6e1ae" providerId="LiveId" clId="{70BFDF7D-46EE-433F-8375-118C45346914}" dt="2022-09-22T05:18:35.403" v="590" actId="1036"/>
          <ac:spMkLst>
            <pc:docMk/>
            <pc:sldMk cId="0" sldId="353"/>
            <ac:spMk id="21" creationId="{00000000-0000-0000-0000-000000000000}"/>
          </ac:spMkLst>
        </pc:spChg>
        <pc:spChg chg="mod">
          <ac:chgData name="Zhang Jie" userId="800270ab88b6e1ae" providerId="LiveId" clId="{70BFDF7D-46EE-433F-8375-118C45346914}" dt="2022-09-22T05:18:35.403" v="590" actId="1036"/>
          <ac:spMkLst>
            <pc:docMk/>
            <pc:sldMk cId="0" sldId="353"/>
            <ac:spMk id="22" creationId="{00000000-0000-0000-0000-000000000000}"/>
          </ac:spMkLst>
        </pc:spChg>
        <pc:spChg chg="mod">
          <ac:chgData name="Zhang Jie" userId="800270ab88b6e1ae" providerId="LiveId" clId="{70BFDF7D-46EE-433F-8375-118C45346914}" dt="2022-09-22T05:18:35.403" v="590" actId="1036"/>
          <ac:spMkLst>
            <pc:docMk/>
            <pc:sldMk cId="0" sldId="353"/>
            <ac:spMk id="23" creationId="{00000000-0000-0000-0000-000000000000}"/>
          </ac:spMkLst>
        </pc:spChg>
        <pc:spChg chg="mod">
          <ac:chgData name="Zhang Jie" userId="800270ab88b6e1ae" providerId="LiveId" clId="{70BFDF7D-46EE-433F-8375-118C45346914}" dt="2022-09-22T05:18:35.403" v="590" actId="1036"/>
          <ac:spMkLst>
            <pc:docMk/>
            <pc:sldMk cId="0" sldId="353"/>
            <ac:spMk id="24" creationId="{00000000-0000-0000-0000-000000000000}"/>
          </ac:spMkLst>
        </pc:spChg>
        <pc:spChg chg="mod">
          <ac:chgData name="Zhang Jie" userId="800270ab88b6e1ae" providerId="LiveId" clId="{70BFDF7D-46EE-433F-8375-118C45346914}" dt="2022-09-22T05:18:35.403" v="590" actId="1036"/>
          <ac:spMkLst>
            <pc:docMk/>
            <pc:sldMk cId="0" sldId="353"/>
            <ac:spMk id="25" creationId="{00000000-0000-0000-0000-000000000000}"/>
          </ac:spMkLst>
        </pc:spChg>
        <pc:spChg chg="mod">
          <ac:chgData name="Zhang Jie" userId="800270ab88b6e1ae" providerId="LiveId" clId="{70BFDF7D-46EE-433F-8375-118C45346914}" dt="2022-09-22T05:18:35.403" v="590" actId="1036"/>
          <ac:spMkLst>
            <pc:docMk/>
            <pc:sldMk cId="0" sldId="353"/>
            <ac:spMk id="26" creationId="{00000000-0000-0000-0000-000000000000}"/>
          </ac:spMkLst>
        </pc:spChg>
        <pc:spChg chg="mod">
          <ac:chgData name="Zhang Jie" userId="800270ab88b6e1ae" providerId="LiveId" clId="{70BFDF7D-46EE-433F-8375-118C45346914}" dt="2022-09-22T05:18:35.403" v="590" actId="1036"/>
          <ac:spMkLst>
            <pc:docMk/>
            <pc:sldMk cId="0" sldId="353"/>
            <ac:spMk id="27" creationId="{00000000-0000-0000-0000-000000000000}"/>
          </ac:spMkLst>
        </pc:spChg>
        <pc:spChg chg="mod">
          <ac:chgData name="Zhang Jie" userId="800270ab88b6e1ae" providerId="LiveId" clId="{70BFDF7D-46EE-433F-8375-118C45346914}" dt="2022-09-22T05:18:35.403" v="590" actId="1036"/>
          <ac:spMkLst>
            <pc:docMk/>
            <pc:sldMk cId="0" sldId="353"/>
            <ac:spMk id="28" creationId="{00000000-0000-0000-0000-000000000000}"/>
          </ac:spMkLst>
        </pc:spChg>
        <pc:spChg chg="del">
          <ac:chgData name="Zhang Jie" userId="800270ab88b6e1ae" providerId="LiveId" clId="{70BFDF7D-46EE-433F-8375-118C45346914}" dt="2022-09-22T05:13:12.918" v="499" actId="478"/>
          <ac:spMkLst>
            <pc:docMk/>
            <pc:sldMk cId="0" sldId="353"/>
            <ac:spMk id="29" creationId="{00000000-0000-0000-0000-000000000000}"/>
          </ac:spMkLst>
        </pc:spChg>
        <pc:spChg chg="mod">
          <ac:chgData name="Zhang Jie" userId="800270ab88b6e1ae" providerId="LiveId" clId="{70BFDF7D-46EE-433F-8375-118C45346914}" dt="2022-09-22T05:18:35.403" v="590" actId="1036"/>
          <ac:spMkLst>
            <pc:docMk/>
            <pc:sldMk cId="0" sldId="353"/>
            <ac:spMk id="30" creationId="{00000000-0000-0000-0000-000000000000}"/>
          </ac:spMkLst>
        </pc:spChg>
        <pc:spChg chg="mod">
          <ac:chgData name="Zhang Jie" userId="800270ab88b6e1ae" providerId="LiveId" clId="{70BFDF7D-46EE-433F-8375-118C45346914}" dt="2022-09-22T05:18:35.403" v="590" actId="1036"/>
          <ac:spMkLst>
            <pc:docMk/>
            <pc:sldMk cId="0" sldId="353"/>
            <ac:spMk id="31" creationId="{00000000-0000-0000-0000-000000000000}"/>
          </ac:spMkLst>
        </pc:spChg>
        <pc:spChg chg="mod">
          <ac:chgData name="Zhang Jie" userId="800270ab88b6e1ae" providerId="LiveId" clId="{70BFDF7D-46EE-433F-8375-118C45346914}" dt="2022-09-22T05:18:35.403" v="590" actId="1036"/>
          <ac:spMkLst>
            <pc:docMk/>
            <pc:sldMk cId="0" sldId="353"/>
            <ac:spMk id="32" creationId="{00000000-0000-0000-0000-000000000000}"/>
          </ac:spMkLst>
        </pc:spChg>
        <pc:spChg chg="mod">
          <ac:chgData name="Zhang Jie" userId="800270ab88b6e1ae" providerId="LiveId" clId="{70BFDF7D-46EE-433F-8375-118C45346914}" dt="2022-09-22T05:18:35.403" v="590" actId="1036"/>
          <ac:spMkLst>
            <pc:docMk/>
            <pc:sldMk cId="0" sldId="353"/>
            <ac:spMk id="33" creationId="{00000000-0000-0000-0000-000000000000}"/>
          </ac:spMkLst>
        </pc:spChg>
        <pc:spChg chg="mod">
          <ac:chgData name="Zhang Jie" userId="800270ab88b6e1ae" providerId="LiveId" clId="{70BFDF7D-46EE-433F-8375-118C45346914}" dt="2022-09-22T05:18:35.403" v="590" actId="1036"/>
          <ac:spMkLst>
            <pc:docMk/>
            <pc:sldMk cId="0" sldId="353"/>
            <ac:spMk id="34" creationId="{00000000-0000-0000-0000-000000000000}"/>
          </ac:spMkLst>
        </pc:spChg>
        <pc:spChg chg="mod">
          <ac:chgData name="Zhang Jie" userId="800270ab88b6e1ae" providerId="LiveId" clId="{70BFDF7D-46EE-433F-8375-118C45346914}" dt="2022-09-22T05:18:35.403" v="590" actId="1036"/>
          <ac:spMkLst>
            <pc:docMk/>
            <pc:sldMk cId="0" sldId="353"/>
            <ac:spMk id="35" creationId="{00000000-0000-0000-0000-000000000000}"/>
          </ac:spMkLst>
        </pc:spChg>
        <pc:spChg chg="del mod">
          <ac:chgData name="Zhang Jie" userId="800270ab88b6e1ae" providerId="LiveId" clId="{70BFDF7D-46EE-433F-8375-118C45346914}" dt="2022-09-22T05:18:08.536" v="543" actId="478"/>
          <ac:spMkLst>
            <pc:docMk/>
            <pc:sldMk cId="0" sldId="353"/>
            <ac:spMk id="36" creationId="{00000000-0000-0000-0000-000000000000}"/>
          </ac:spMkLst>
        </pc:spChg>
        <pc:spChg chg="del mod">
          <ac:chgData name="Zhang Jie" userId="800270ab88b6e1ae" providerId="LiveId" clId="{70BFDF7D-46EE-433F-8375-118C45346914}" dt="2022-09-22T05:18:26.617" v="545" actId="478"/>
          <ac:spMkLst>
            <pc:docMk/>
            <pc:sldMk cId="0" sldId="353"/>
            <ac:spMk id="37" creationId="{00000000-0000-0000-0000-000000000000}"/>
          </ac:spMkLst>
        </pc:spChg>
        <pc:spChg chg="mod">
          <ac:chgData name="Zhang Jie" userId="800270ab88b6e1ae" providerId="LiveId" clId="{70BFDF7D-46EE-433F-8375-118C45346914}" dt="2022-09-22T05:18:35.403" v="590" actId="1036"/>
          <ac:spMkLst>
            <pc:docMk/>
            <pc:sldMk cId="0" sldId="353"/>
            <ac:spMk id="38" creationId="{00000000-0000-0000-0000-000000000000}"/>
          </ac:spMkLst>
        </pc:spChg>
        <pc:spChg chg="mod">
          <ac:chgData name="Zhang Jie" userId="800270ab88b6e1ae" providerId="LiveId" clId="{70BFDF7D-46EE-433F-8375-118C45346914}" dt="2022-09-22T05:18:35.403" v="590" actId="1036"/>
          <ac:spMkLst>
            <pc:docMk/>
            <pc:sldMk cId="0" sldId="353"/>
            <ac:spMk id="39" creationId="{00000000-0000-0000-0000-000000000000}"/>
          </ac:spMkLst>
        </pc:spChg>
        <pc:spChg chg="mod">
          <ac:chgData name="Zhang Jie" userId="800270ab88b6e1ae" providerId="LiveId" clId="{70BFDF7D-46EE-433F-8375-118C45346914}" dt="2022-09-22T05:18:50.556" v="592" actId="1076"/>
          <ac:spMkLst>
            <pc:docMk/>
            <pc:sldMk cId="0" sldId="353"/>
            <ac:spMk id="40" creationId="{00000000-0000-0000-0000-000000000000}"/>
          </ac:spMkLst>
        </pc:spChg>
        <pc:spChg chg="mod">
          <ac:chgData name="Zhang Jie" userId="800270ab88b6e1ae" providerId="LiveId" clId="{70BFDF7D-46EE-433F-8375-118C45346914}" dt="2022-09-22T05:18:35.403" v="590" actId="1036"/>
          <ac:spMkLst>
            <pc:docMk/>
            <pc:sldMk cId="0" sldId="353"/>
            <ac:spMk id="41" creationId="{00000000-0000-0000-0000-000000000000}"/>
          </ac:spMkLst>
        </pc:spChg>
        <pc:spChg chg="mod">
          <ac:chgData name="Zhang Jie" userId="800270ab88b6e1ae" providerId="LiveId" clId="{70BFDF7D-46EE-433F-8375-118C45346914}" dt="2022-09-22T05:18:35.403" v="590" actId="1036"/>
          <ac:spMkLst>
            <pc:docMk/>
            <pc:sldMk cId="0" sldId="353"/>
            <ac:spMk id="42" creationId="{00000000-0000-0000-0000-000000000000}"/>
          </ac:spMkLst>
        </pc:spChg>
        <pc:spChg chg="mod">
          <ac:chgData name="Zhang Jie" userId="800270ab88b6e1ae" providerId="LiveId" clId="{70BFDF7D-46EE-433F-8375-118C45346914}" dt="2022-09-22T05:18:35.403" v="590" actId="1036"/>
          <ac:spMkLst>
            <pc:docMk/>
            <pc:sldMk cId="0" sldId="353"/>
            <ac:spMk id="43" creationId="{00000000-0000-0000-0000-000000000000}"/>
          </ac:spMkLst>
        </pc:spChg>
        <pc:spChg chg="mod">
          <ac:chgData name="Zhang Jie" userId="800270ab88b6e1ae" providerId="LiveId" clId="{70BFDF7D-46EE-433F-8375-118C45346914}" dt="2022-09-22T05:18:35.403" v="590" actId="1036"/>
          <ac:spMkLst>
            <pc:docMk/>
            <pc:sldMk cId="0" sldId="353"/>
            <ac:spMk id="44" creationId="{00000000-0000-0000-0000-000000000000}"/>
          </ac:spMkLst>
        </pc:spChg>
        <pc:spChg chg="add mod">
          <ac:chgData name="Zhang Jie" userId="800270ab88b6e1ae" providerId="LiveId" clId="{70BFDF7D-46EE-433F-8375-118C45346914}" dt="2022-09-22T05:20:14.904" v="596" actId="14100"/>
          <ac:spMkLst>
            <pc:docMk/>
            <pc:sldMk cId="0" sldId="353"/>
            <ac:spMk id="48" creationId="{9FBACF25-4E61-4A93-8D4C-3796448EFBDD}"/>
          </ac:spMkLst>
        </pc:spChg>
        <pc:picChg chg="add del mod">
          <ac:chgData name="Zhang Jie" userId="800270ab88b6e1ae" providerId="LiveId" clId="{70BFDF7D-46EE-433F-8375-118C45346914}" dt="2022-09-22T05:15:58.184" v="507" actId="478"/>
          <ac:picMkLst>
            <pc:docMk/>
            <pc:sldMk cId="0" sldId="353"/>
            <ac:picMk id="46" creationId="{D45F5233-9E54-4ADC-88F4-15EB40A3662C}"/>
          </ac:picMkLst>
        </pc:picChg>
        <pc:picChg chg="add mod ord">
          <ac:chgData name="Zhang Jie" userId="800270ab88b6e1ae" providerId="LiveId" clId="{70BFDF7D-46EE-433F-8375-118C45346914}" dt="2022-09-22T05:18:42.219" v="591" actId="167"/>
          <ac:picMkLst>
            <pc:docMk/>
            <pc:sldMk cId="0" sldId="353"/>
            <ac:picMk id="47" creationId="{60D626AC-C85D-41A0-8112-05CF1E0C8182}"/>
          </ac:picMkLst>
        </pc:picChg>
      </pc:sldChg>
      <pc:sldChg chg="modSp delCm">
        <pc:chgData name="Zhang Jie" userId="800270ab88b6e1ae" providerId="LiveId" clId="{70BFDF7D-46EE-433F-8375-118C45346914}" dt="2022-09-19T01:58:56.458" v="3" actId="13926"/>
        <pc:sldMkLst>
          <pc:docMk/>
          <pc:sldMk cId="69268746" sldId="356"/>
        </pc:sldMkLst>
        <pc:spChg chg="mod">
          <ac:chgData name="Zhang Jie" userId="800270ab88b6e1ae" providerId="LiveId" clId="{70BFDF7D-46EE-433F-8375-118C45346914}" dt="2022-09-19T01:58:56.458" v="3" actId="13926"/>
          <ac:spMkLst>
            <pc:docMk/>
            <pc:sldMk cId="69268746" sldId="356"/>
            <ac:spMk id="25" creationId="{62D71C0C-76CC-46E5-9B22-3871CEEDC4B6}"/>
          </ac:spMkLst>
        </pc:spChg>
      </pc:sldChg>
      <pc:sldChg chg="modSp mod modAnim">
        <pc:chgData name="Zhang Jie" userId="800270ab88b6e1ae" providerId="LiveId" clId="{70BFDF7D-46EE-433F-8375-118C45346914}" dt="2022-09-22T04:53:29.429" v="382" actId="27636"/>
        <pc:sldMkLst>
          <pc:docMk/>
          <pc:sldMk cId="3050779236" sldId="366"/>
        </pc:sldMkLst>
        <pc:spChg chg="mod">
          <ac:chgData name="Zhang Jie" userId="800270ab88b6e1ae" providerId="LiveId" clId="{70BFDF7D-46EE-433F-8375-118C45346914}" dt="2022-09-22T04:53:29.429" v="382" actId="27636"/>
          <ac:spMkLst>
            <pc:docMk/>
            <pc:sldMk cId="3050779236" sldId="366"/>
            <ac:spMk id="4" creationId="{95FB56CE-CC31-4DE5-B42B-2E145114DC8F}"/>
          </ac:spMkLst>
        </pc:spChg>
      </pc:sldChg>
      <pc:sldChg chg="addSp delSp modSp mod delAnim modAnim">
        <pc:chgData name="Zhang Jie" userId="800270ab88b6e1ae" providerId="LiveId" clId="{70BFDF7D-46EE-433F-8375-118C45346914}" dt="2022-09-22T04:55:09.054" v="419" actId="27636"/>
        <pc:sldMkLst>
          <pc:docMk/>
          <pc:sldMk cId="1730728427" sldId="367"/>
        </pc:sldMkLst>
        <pc:spChg chg="mod">
          <ac:chgData name="Zhang Jie" userId="800270ab88b6e1ae" providerId="LiveId" clId="{70BFDF7D-46EE-433F-8375-118C45346914}" dt="2022-09-22T02:26:53.914" v="283"/>
          <ac:spMkLst>
            <pc:docMk/>
            <pc:sldMk cId="1730728427" sldId="367"/>
            <ac:spMk id="2" creationId="{54C7BDF8-499C-4531-B383-DFB4163CEC35}"/>
          </ac:spMkLst>
        </pc:spChg>
        <pc:spChg chg="del">
          <ac:chgData name="Zhang Jie" userId="800270ab88b6e1ae" providerId="LiveId" clId="{70BFDF7D-46EE-433F-8375-118C45346914}" dt="2022-09-22T04:13:28.762" v="286" actId="478"/>
          <ac:spMkLst>
            <pc:docMk/>
            <pc:sldMk cId="1730728427" sldId="367"/>
            <ac:spMk id="4" creationId="{95FB56CE-CC31-4DE5-B42B-2E145114DC8F}"/>
          </ac:spMkLst>
        </pc:spChg>
        <pc:spChg chg="add mod">
          <ac:chgData name="Zhang Jie" userId="800270ab88b6e1ae" providerId="LiveId" clId="{70BFDF7D-46EE-433F-8375-118C45346914}" dt="2022-09-22T04:55:09.054" v="419" actId="27636"/>
          <ac:spMkLst>
            <pc:docMk/>
            <pc:sldMk cId="1730728427" sldId="367"/>
            <ac:spMk id="6" creationId="{89CC684E-1F02-46DC-9A07-167E0A10C811}"/>
          </ac:spMkLst>
        </pc:spChg>
      </pc:sldChg>
      <pc:sldChg chg="addSp modSp mod">
        <pc:chgData name="Zhang Jie" userId="800270ab88b6e1ae" providerId="LiveId" clId="{70BFDF7D-46EE-433F-8375-118C45346914}" dt="2022-09-20T08:09:36.959" v="282" actId="571"/>
        <pc:sldMkLst>
          <pc:docMk/>
          <pc:sldMk cId="4216056939" sldId="370"/>
        </pc:sldMkLst>
        <pc:cxnChg chg="add mod">
          <ac:chgData name="Zhang Jie" userId="800270ab88b6e1ae" providerId="LiveId" clId="{70BFDF7D-46EE-433F-8375-118C45346914}" dt="2022-09-20T08:08:49.665" v="278" actId="693"/>
          <ac:cxnSpMkLst>
            <pc:docMk/>
            <pc:sldMk cId="4216056939" sldId="370"/>
            <ac:cxnSpMk id="6" creationId="{FDD85A1A-10F7-4F50-97FF-F8204B0ABCF8}"/>
          </ac:cxnSpMkLst>
        </pc:cxnChg>
        <pc:cxnChg chg="add mod">
          <ac:chgData name="Zhang Jie" userId="800270ab88b6e1ae" providerId="LiveId" clId="{70BFDF7D-46EE-433F-8375-118C45346914}" dt="2022-09-20T08:09:04.542" v="279" actId="571"/>
          <ac:cxnSpMkLst>
            <pc:docMk/>
            <pc:sldMk cId="4216056939" sldId="370"/>
            <ac:cxnSpMk id="16" creationId="{11E211E8-034F-4324-8932-8F5101DC0815}"/>
          </ac:cxnSpMkLst>
        </pc:cxnChg>
        <pc:cxnChg chg="add mod">
          <ac:chgData name="Zhang Jie" userId="800270ab88b6e1ae" providerId="LiveId" clId="{70BFDF7D-46EE-433F-8375-118C45346914}" dt="2022-09-20T08:09:17.582" v="280" actId="571"/>
          <ac:cxnSpMkLst>
            <pc:docMk/>
            <pc:sldMk cId="4216056939" sldId="370"/>
            <ac:cxnSpMk id="17" creationId="{15CDDB9E-216A-4A11-A296-05B8AA94B432}"/>
          </ac:cxnSpMkLst>
        </pc:cxnChg>
        <pc:cxnChg chg="add mod">
          <ac:chgData name="Zhang Jie" userId="800270ab88b6e1ae" providerId="LiveId" clId="{70BFDF7D-46EE-433F-8375-118C45346914}" dt="2022-09-20T08:09:27.222" v="281" actId="571"/>
          <ac:cxnSpMkLst>
            <pc:docMk/>
            <pc:sldMk cId="4216056939" sldId="370"/>
            <ac:cxnSpMk id="18" creationId="{FF759E8A-1A00-40B8-8F6C-448C630309BF}"/>
          </ac:cxnSpMkLst>
        </pc:cxnChg>
        <pc:cxnChg chg="add mod">
          <ac:chgData name="Zhang Jie" userId="800270ab88b6e1ae" providerId="LiveId" clId="{70BFDF7D-46EE-433F-8375-118C45346914}" dt="2022-09-20T08:09:36.959" v="282" actId="571"/>
          <ac:cxnSpMkLst>
            <pc:docMk/>
            <pc:sldMk cId="4216056939" sldId="370"/>
            <ac:cxnSpMk id="19" creationId="{EA05B4C0-E29B-40C5-AC0F-C980196F426C}"/>
          </ac:cxnSpMkLst>
        </pc:cxnChg>
      </pc:sldChg>
      <pc:sldChg chg="addSp modSp mod">
        <pc:chgData name="Zhang Jie" userId="800270ab88b6e1ae" providerId="LiveId" clId="{70BFDF7D-46EE-433F-8375-118C45346914}" dt="2022-09-19T01:44:23.865" v="1" actId="1076"/>
        <pc:sldMkLst>
          <pc:docMk/>
          <pc:sldMk cId="1678521849" sldId="371"/>
        </pc:sldMkLst>
        <pc:picChg chg="add mod">
          <ac:chgData name="Zhang Jie" userId="800270ab88b6e1ae" providerId="LiveId" clId="{70BFDF7D-46EE-433F-8375-118C45346914}" dt="2022-09-19T01:44:23.865" v="1" actId="1076"/>
          <ac:picMkLst>
            <pc:docMk/>
            <pc:sldMk cId="1678521849" sldId="371"/>
            <ac:picMk id="5" creationId="{8F68CDDF-8E18-41C3-AA0E-0EB944CA8392}"/>
          </ac:picMkLst>
        </pc:picChg>
      </pc:sldChg>
      <pc:sldChg chg="addSp modSp add mod">
        <pc:chgData name="Zhang Jie" userId="800270ab88b6e1ae" providerId="LiveId" clId="{70BFDF7D-46EE-433F-8375-118C45346914}" dt="2022-09-22T04:53:44.222" v="383" actId="14100"/>
        <pc:sldMkLst>
          <pc:docMk/>
          <pc:sldMk cId="4532951" sldId="372"/>
        </pc:sldMkLst>
        <pc:spChg chg="mod">
          <ac:chgData name="Zhang Jie" userId="800270ab88b6e1ae" providerId="LiveId" clId="{70BFDF7D-46EE-433F-8375-118C45346914}" dt="2022-09-22T04:45:16.196" v="361" actId="2711"/>
          <ac:spMkLst>
            <pc:docMk/>
            <pc:sldMk cId="4532951" sldId="372"/>
            <ac:spMk id="3" creationId="{00000000-0000-0000-0000-000000000000}"/>
          </ac:spMkLst>
        </pc:spChg>
        <pc:picChg chg="add mod">
          <ac:chgData name="Zhang Jie" userId="800270ab88b6e1ae" providerId="LiveId" clId="{70BFDF7D-46EE-433F-8375-118C45346914}" dt="2022-09-22T04:53:44.222" v="383" actId="14100"/>
          <ac:picMkLst>
            <pc:docMk/>
            <pc:sldMk cId="4532951" sldId="372"/>
            <ac:picMk id="6" creationId="{2C637443-D0AF-4AA4-9220-741025079EA3}"/>
          </ac:picMkLst>
        </pc:picChg>
      </pc:sldChg>
      <pc:sldChg chg="addSp delSp modSp add mod">
        <pc:chgData name="Zhang Jie" userId="800270ab88b6e1ae" providerId="LiveId" clId="{70BFDF7D-46EE-433F-8375-118C45346914}" dt="2022-09-22T05:07:40.050" v="491" actId="14100"/>
        <pc:sldMkLst>
          <pc:docMk/>
          <pc:sldMk cId="1867159493" sldId="373"/>
        </pc:sldMkLst>
        <pc:spChg chg="mod">
          <ac:chgData name="Zhang Jie" userId="800270ab88b6e1ae" providerId="LiveId" clId="{70BFDF7D-46EE-433F-8375-118C45346914}" dt="2022-09-22T05:04:28.821" v="468" actId="20577"/>
          <ac:spMkLst>
            <pc:docMk/>
            <pc:sldMk cId="1867159493" sldId="373"/>
            <ac:spMk id="2" creationId="{00000000-0000-0000-0000-000000000000}"/>
          </ac:spMkLst>
        </pc:spChg>
        <pc:spChg chg="del">
          <ac:chgData name="Zhang Jie" userId="800270ab88b6e1ae" providerId="LiveId" clId="{70BFDF7D-46EE-433F-8375-118C45346914}" dt="2022-09-22T05:04:18.281" v="466" actId="478"/>
          <ac:spMkLst>
            <pc:docMk/>
            <pc:sldMk cId="1867159493" sldId="373"/>
            <ac:spMk id="3" creationId="{00000000-0000-0000-0000-000000000000}"/>
          </ac:spMkLst>
        </pc:spChg>
        <pc:spChg chg="add del mod">
          <ac:chgData name="Zhang Jie" userId="800270ab88b6e1ae" providerId="LiveId" clId="{70BFDF7D-46EE-433F-8375-118C45346914}" dt="2022-09-22T05:04:24.023" v="467" actId="478"/>
          <ac:spMkLst>
            <pc:docMk/>
            <pc:sldMk cId="1867159493" sldId="373"/>
            <ac:spMk id="6" creationId="{33FA03D1-9B9F-4811-B8F6-F92ECA0F02CC}"/>
          </ac:spMkLst>
        </pc:spChg>
        <pc:spChg chg="add del mod">
          <ac:chgData name="Zhang Jie" userId="800270ab88b6e1ae" providerId="LiveId" clId="{70BFDF7D-46EE-433F-8375-118C45346914}" dt="2022-09-22T05:06:10.316" v="478"/>
          <ac:spMkLst>
            <pc:docMk/>
            <pc:sldMk cId="1867159493" sldId="373"/>
            <ac:spMk id="9" creationId="{CB6ED4E0-9E19-4859-B3C6-2E865949B83E}"/>
          </ac:spMkLst>
        </pc:spChg>
        <pc:picChg chg="add del mod">
          <ac:chgData name="Zhang Jie" userId="800270ab88b6e1ae" providerId="LiveId" clId="{70BFDF7D-46EE-433F-8375-118C45346914}" dt="2022-09-22T05:05:33.628" v="475" actId="478"/>
          <ac:picMkLst>
            <pc:docMk/>
            <pc:sldMk cId="1867159493" sldId="373"/>
            <ac:picMk id="8" creationId="{596C1538-5CF0-4CAD-B5EF-095D9E95C65B}"/>
          </ac:picMkLst>
        </pc:picChg>
        <pc:picChg chg="add mod">
          <ac:chgData name="Zhang Jie" userId="800270ab88b6e1ae" providerId="LiveId" clId="{70BFDF7D-46EE-433F-8375-118C45346914}" dt="2022-09-22T05:06:18.882" v="481" actId="1076"/>
          <ac:picMkLst>
            <pc:docMk/>
            <pc:sldMk cId="1867159493" sldId="373"/>
            <ac:picMk id="11" creationId="{F1D7E60F-744F-4DA0-8272-86C709A7315F}"/>
          </ac:picMkLst>
        </pc:picChg>
        <pc:picChg chg="add mod">
          <ac:chgData name="Zhang Jie" userId="800270ab88b6e1ae" providerId="LiveId" clId="{70BFDF7D-46EE-433F-8375-118C45346914}" dt="2022-09-22T05:07:09.553" v="484" actId="1076"/>
          <ac:picMkLst>
            <pc:docMk/>
            <pc:sldMk cId="1867159493" sldId="373"/>
            <ac:picMk id="13" creationId="{742DC65A-0D25-4DDD-96E3-FE5CB2D60D86}"/>
          </ac:picMkLst>
        </pc:picChg>
        <pc:cxnChg chg="add mod">
          <ac:chgData name="Zhang Jie" userId="800270ab88b6e1ae" providerId="LiveId" clId="{70BFDF7D-46EE-433F-8375-118C45346914}" dt="2022-09-22T05:07:26.080" v="487" actId="693"/>
          <ac:cxnSpMkLst>
            <pc:docMk/>
            <pc:sldMk cId="1867159493" sldId="373"/>
            <ac:cxnSpMk id="15" creationId="{B6B6BF32-D55D-4866-A34D-E2CB9D0863EA}"/>
          </ac:cxnSpMkLst>
        </pc:cxnChg>
        <pc:cxnChg chg="add mod">
          <ac:chgData name="Zhang Jie" userId="800270ab88b6e1ae" providerId="LiveId" clId="{70BFDF7D-46EE-433F-8375-118C45346914}" dt="2022-09-22T05:07:40.050" v="491" actId="14100"/>
          <ac:cxnSpMkLst>
            <pc:docMk/>
            <pc:sldMk cId="1867159493" sldId="373"/>
            <ac:cxnSpMk id="16" creationId="{5C2DDFC9-B1F1-4BB0-AB22-D3A8B0904AFE}"/>
          </ac:cxnSpMkLst>
        </pc:cxnChg>
      </pc:sldChg>
      <pc:sldChg chg="addSp delSp modSp add mod">
        <pc:chgData name="Zhang Jie" userId="800270ab88b6e1ae" providerId="LiveId" clId="{70BFDF7D-46EE-433F-8375-118C45346914}" dt="2022-09-22T05:08:35.152" v="497" actId="14100"/>
        <pc:sldMkLst>
          <pc:docMk/>
          <pc:sldMk cId="157057225" sldId="374"/>
        </pc:sldMkLst>
        <pc:picChg chg="add mod">
          <ac:chgData name="Zhang Jie" userId="800270ab88b6e1ae" providerId="LiveId" clId="{70BFDF7D-46EE-433F-8375-118C45346914}" dt="2022-09-22T05:08:35.152" v="497" actId="14100"/>
          <ac:picMkLst>
            <pc:docMk/>
            <pc:sldMk cId="157057225" sldId="374"/>
            <ac:picMk id="5" creationId="{CA085EED-2AE4-453F-B006-9EE8B376F874}"/>
          </ac:picMkLst>
        </pc:picChg>
        <pc:picChg chg="del">
          <ac:chgData name="Zhang Jie" userId="800270ab88b6e1ae" providerId="LiveId" clId="{70BFDF7D-46EE-433F-8375-118C45346914}" dt="2022-09-22T05:08:12.540" v="493" actId="478"/>
          <ac:picMkLst>
            <pc:docMk/>
            <pc:sldMk cId="157057225" sldId="374"/>
            <ac:picMk id="11" creationId="{F1D7E60F-744F-4DA0-8272-86C709A7315F}"/>
          </ac:picMkLst>
        </pc:picChg>
        <pc:picChg chg="del">
          <ac:chgData name="Zhang Jie" userId="800270ab88b6e1ae" providerId="LiveId" clId="{70BFDF7D-46EE-433F-8375-118C45346914}" dt="2022-09-22T05:08:12.540" v="493" actId="478"/>
          <ac:picMkLst>
            <pc:docMk/>
            <pc:sldMk cId="157057225" sldId="374"/>
            <ac:picMk id="13" creationId="{742DC65A-0D25-4DDD-96E3-FE5CB2D60D86}"/>
          </ac:picMkLst>
        </pc:picChg>
        <pc:cxnChg chg="del">
          <ac:chgData name="Zhang Jie" userId="800270ab88b6e1ae" providerId="LiveId" clId="{70BFDF7D-46EE-433F-8375-118C45346914}" dt="2022-09-22T05:08:12.540" v="493" actId="478"/>
          <ac:cxnSpMkLst>
            <pc:docMk/>
            <pc:sldMk cId="157057225" sldId="374"/>
            <ac:cxnSpMk id="15" creationId="{B6B6BF32-D55D-4866-A34D-E2CB9D0863EA}"/>
          </ac:cxnSpMkLst>
        </pc:cxnChg>
        <pc:cxnChg chg="del">
          <ac:chgData name="Zhang Jie" userId="800270ab88b6e1ae" providerId="LiveId" clId="{70BFDF7D-46EE-433F-8375-118C45346914}" dt="2022-09-22T05:08:12.540" v="493" actId="478"/>
          <ac:cxnSpMkLst>
            <pc:docMk/>
            <pc:sldMk cId="157057225" sldId="374"/>
            <ac:cxnSpMk id="16" creationId="{5C2DDFC9-B1F1-4BB0-AB22-D3A8B0904AFE}"/>
          </ac:cxnSpMkLst>
        </pc:cxnChg>
      </pc:sldChg>
    </pc:docChg>
  </pc:docChgLst>
  <pc:docChgLst>
    <pc:chgData name="Jie Zhang" userId="800270ab88b6e1ae" providerId="LiveId" clId="{D99FAF12-3902-1047-AACD-F4FE5587ECF4}"/>
    <pc:docChg chg="addSld modSld">
      <pc:chgData name="Jie Zhang" userId="800270ab88b6e1ae" providerId="LiveId" clId="{D99FAF12-3902-1047-AACD-F4FE5587ECF4}" dt="2024-10-07T03:49:43.431" v="21"/>
      <pc:docMkLst>
        <pc:docMk/>
      </pc:docMkLst>
      <pc:sldChg chg="addSp modSp mod modAnim">
        <pc:chgData name="Jie Zhang" userId="800270ab88b6e1ae" providerId="LiveId" clId="{D99FAF12-3902-1047-AACD-F4FE5587ECF4}" dt="2024-10-07T03:13:46.288" v="19"/>
        <pc:sldMkLst>
          <pc:docMk/>
          <pc:sldMk cId="3050779236" sldId="366"/>
        </pc:sldMkLst>
        <pc:spChg chg="add mod">
          <ac:chgData name="Jie Zhang" userId="800270ab88b6e1ae" providerId="LiveId" clId="{D99FAF12-3902-1047-AACD-F4FE5587ECF4}" dt="2024-10-07T03:11:08.900" v="9" actId="1076"/>
          <ac:spMkLst>
            <pc:docMk/>
            <pc:sldMk cId="3050779236" sldId="366"/>
            <ac:spMk id="3" creationId="{D84A2FF6-3DDB-BA1E-67ED-EC3473CF7EF1}"/>
          </ac:spMkLst>
        </pc:spChg>
        <pc:spChg chg="add mod">
          <ac:chgData name="Jie Zhang" userId="800270ab88b6e1ae" providerId="LiveId" clId="{D99FAF12-3902-1047-AACD-F4FE5587ECF4}" dt="2024-10-07T03:11:20.625" v="12" actId="1076"/>
          <ac:spMkLst>
            <pc:docMk/>
            <pc:sldMk cId="3050779236" sldId="366"/>
            <ac:spMk id="6" creationId="{5A452AB9-915C-422E-0602-789A2EB4419E}"/>
          </ac:spMkLst>
        </pc:spChg>
      </pc:sldChg>
      <pc:sldChg chg="add">
        <pc:chgData name="Jie Zhang" userId="800270ab88b6e1ae" providerId="LiveId" clId="{D99FAF12-3902-1047-AACD-F4FE5587ECF4}" dt="2024-10-07T03:44:53.015" v="20"/>
        <pc:sldMkLst>
          <pc:docMk/>
          <pc:sldMk cId="4157093242" sldId="560"/>
        </pc:sldMkLst>
      </pc:sldChg>
      <pc:sldChg chg="add">
        <pc:chgData name="Jie Zhang" userId="800270ab88b6e1ae" providerId="LiveId" clId="{D99FAF12-3902-1047-AACD-F4FE5587ECF4}" dt="2024-10-07T03:44:53.015" v="20"/>
        <pc:sldMkLst>
          <pc:docMk/>
          <pc:sldMk cId="899380442" sldId="561"/>
        </pc:sldMkLst>
      </pc:sldChg>
      <pc:sldChg chg="add">
        <pc:chgData name="Jie Zhang" userId="800270ab88b6e1ae" providerId="LiveId" clId="{D99FAF12-3902-1047-AACD-F4FE5587ECF4}" dt="2024-10-07T03:44:53.015" v="20"/>
        <pc:sldMkLst>
          <pc:docMk/>
          <pc:sldMk cId="1868796796" sldId="562"/>
        </pc:sldMkLst>
      </pc:sldChg>
      <pc:sldChg chg="add">
        <pc:chgData name="Jie Zhang" userId="800270ab88b6e1ae" providerId="LiveId" clId="{D99FAF12-3902-1047-AACD-F4FE5587ECF4}" dt="2024-10-07T03:49:43.431" v="21"/>
        <pc:sldMkLst>
          <pc:docMk/>
          <pc:sldMk cId="799801061" sldId="563"/>
        </pc:sldMkLst>
      </pc:sldChg>
    </pc:docChg>
  </pc:docChgLst>
  <pc:docChgLst>
    <pc:chgData name="Zhang Jie" userId="800270ab88b6e1ae" providerId="LiveId" clId="{EF9F9DFF-F315-844D-9A89-3AC8AC3FA2CA}"/>
    <pc:docChg chg="modSld">
      <pc:chgData name="Zhang Jie" userId="800270ab88b6e1ae" providerId="LiveId" clId="{EF9F9DFF-F315-844D-9A89-3AC8AC3FA2CA}" dt="2022-09-21T12:05:03.249" v="101" actId="20577"/>
      <pc:docMkLst>
        <pc:docMk/>
      </pc:docMkLst>
      <pc:sldChg chg="modSp mod modNotesTx">
        <pc:chgData name="Zhang Jie" userId="800270ab88b6e1ae" providerId="LiveId" clId="{EF9F9DFF-F315-844D-9A89-3AC8AC3FA2CA}" dt="2022-09-21T10:51:19.872" v="92" actId="20577"/>
        <pc:sldMkLst>
          <pc:docMk/>
          <pc:sldMk cId="0" sldId="332"/>
        </pc:sldMkLst>
        <pc:spChg chg="mod">
          <ac:chgData name="Zhang Jie" userId="800270ab88b6e1ae" providerId="LiveId" clId="{EF9F9DFF-F315-844D-9A89-3AC8AC3FA2CA}" dt="2022-09-21T06:18:01.481" v="0" actId="403"/>
          <ac:spMkLst>
            <pc:docMk/>
            <pc:sldMk cId="0" sldId="332"/>
            <ac:spMk id="4" creationId="{00000000-0000-0000-0000-000000000000}"/>
          </ac:spMkLst>
        </pc:spChg>
      </pc:sldChg>
      <pc:sldChg chg="modSp mod">
        <pc:chgData name="Zhang Jie" userId="800270ab88b6e1ae" providerId="LiveId" clId="{EF9F9DFF-F315-844D-9A89-3AC8AC3FA2CA}" dt="2022-09-21T12:05:03.249" v="101" actId="20577"/>
        <pc:sldMkLst>
          <pc:docMk/>
          <pc:sldMk cId="0" sldId="345"/>
        </pc:sldMkLst>
        <pc:spChg chg="mod">
          <ac:chgData name="Zhang Jie" userId="800270ab88b6e1ae" providerId="LiveId" clId="{EF9F9DFF-F315-844D-9A89-3AC8AC3FA2CA}" dt="2022-09-21T12:04:40.687" v="96" actId="20577"/>
          <ac:spMkLst>
            <pc:docMk/>
            <pc:sldMk cId="0" sldId="345"/>
            <ac:spMk id="5" creationId="{00000000-0000-0000-0000-000000000000}"/>
          </ac:spMkLst>
        </pc:spChg>
        <pc:spChg chg="mod">
          <ac:chgData name="Zhang Jie" userId="800270ab88b6e1ae" providerId="LiveId" clId="{EF9F9DFF-F315-844D-9A89-3AC8AC3FA2CA}" dt="2022-09-21T12:05:03.249" v="101" actId="20577"/>
          <ac:spMkLst>
            <pc:docMk/>
            <pc:sldMk cId="0" sldId="345"/>
            <ac:spMk id="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9-09T16:02:58.859" idx="3">
    <p:pos x="3670" y="4108"/>
    <p:text>https://slideplayer.com/slide/13618996/</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9-10T18:03:47.745" idx="4">
    <p:pos x="10" y="10"/>
    <p:text>Power-Optimal Pipelining in Deep Submicron Technology</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F021A-9CF9-4D94-A940-7B5D3D2FE93A}" type="datetimeFigureOut">
              <a:rPr lang="ko-KR" altLang="en-US" smtClean="0"/>
              <a:t>2024. 10. 7.</a:t>
            </a:fld>
            <a:endParaRPr lang="ko-KR"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58A6F5-7BB5-4D98-9BBE-9ADEE9ADD728}" type="slidenum">
              <a:rPr lang="ko-KR" altLang="en-US" smtClean="0"/>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9-02T00:46:48"/>
    </inkml:context>
    <inkml:brush xml:id="br0">
      <inkml:brushProperty name="width" value="0.09701" units="cm"/>
      <inkml:brushProperty name="height" value="0.09701" units="cm"/>
      <inkml:brushProperty name="color" value="#FC0128"/>
      <inkml:brushProperty name="fitToCurve" value="1"/>
    </inkml:brush>
  </inkml:definitions>
  <inkml:trace contextRef="#ctx0" brushRef="#br0">13 51,'23'0,"-23"10,0 1,-1 0,0-3,-3-4,-2 4,4-3,0-5,-2 2,5-1,-1-8,-1 2,7-1,0-7,-3 2,2-6,-2 5,-4 5,-10-2,2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351AA-5494-456E-9018-AEAFE1A7CAB4}" type="datetimeFigureOut">
              <a:rPr lang="ko-KR" altLang="en-US" smtClean="0"/>
              <a:t>2024. 10. 7.</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B0265-CDCE-4ED3-A7B0-D791FBC902B8}"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补码</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DB0265-CDCE-4ED3-A7B0-D791FBC902B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92624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Clocking</a:t>
            </a:r>
            <a:r>
              <a:rPr lang="zh-CN" altLang="en-US" dirty="0"/>
              <a:t> </a:t>
            </a:r>
            <a:r>
              <a:rPr lang="en-US" altLang="zh-CN" dirty="0"/>
              <a:t>methodology:</a:t>
            </a:r>
            <a:r>
              <a:rPr lang="zh-CN" altLang="en-US" dirty="0"/>
              <a:t> 时钟同步方法 </a:t>
            </a:r>
            <a:r>
              <a:rPr lang="en-US" altLang="zh-CN" dirty="0"/>
              <a:t>-&gt; </a:t>
            </a:r>
            <a:r>
              <a:rPr lang="zh-CN" altLang="en-US" dirty="0"/>
              <a:t>军训的时候迈大步</a:t>
            </a:r>
            <a:endParaRPr lang="en-US" altLang="zh-CN" dirty="0"/>
          </a:p>
          <a:p>
            <a:r>
              <a:rPr lang="en-US" altLang="zh-CN" dirty="0"/>
              <a:t>Combinational logic</a:t>
            </a:r>
            <a:r>
              <a:rPr lang="zh-CN" altLang="en-US" dirty="0"/>
              <a:t>：组合逻辑</a:t>
            </a:r>
            <a:endParaRPr lang="en-US" altLang="zh-CN" dirty="0"/>
          </a:p>
          <a:p>
            <a:r>
              <a:rPr lang="en-US" altLang="zh-CN" dirty="0"/>
              <a:t>State element</a:t>
            </a:r>
            <a:r>
              <a:rPr lang="zh-CN" altLang="en-US" dirty="0"/>
              <a:t>：状态单元 </a:t>
            </a:r>
            <a:r>
              <a:rPr lang="en-US" altLang="zh-CN" dirty="0"/>
              <a:t>-&gt; D</a:t>
            </a:r>
            <a:r>
              <a:rPr lang="zh-CN" altLang="en-US" dirty="0"/>
              <a:t>触发器，寄存器，存储器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32</a:t>
            </a:fld>
            <a:endParaRPr lang="ko-KR" altLang="en-US"/>
          </a:p>
        </p:txBody>
      </p:sp>
    </p:spTree>
    <p:extLst>
      <p:ext uri="{BB962C8B-B14F-4D97-AF65-F5344CB8AC3E}">
        <p14:creationId xmlns:p14="http://schemas.microsoft.com/office/powerpoint/2010/main" val="238401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回忆一下不同</a:t>
            </a:r>
            <a:r>
              <a:rPr lang="en-US" altLang="zh-CN" dirty="0"/>
              <a:t>format</a:t>
            </a:r>
            <a:r>
              <a:rPr lang="zh-CN" altLang="en-US" dirty="0"/>
              <a:t>对应的</a:t>
            </a:r>
            <a:r>
              <a:rPr lang="en-US" altLang="zh-CN" dirty="0"/>
              <a:t>instruction</a:t>
            </a:r>
            <a:r>
              <a:rPr lang="zh-CN" altLang="en-US" dirty="0"/>
              <a:t>是啥，它们需要什么样的操作</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38</a:t>
            </a:fld>
            <a:endParaRPr lang="ko-KR" altLang="en-US"/>
          </a:p>
        </p:txBody>
      </p:sp>
    </p:spTree>
    <p:extLst>
      <p:ext uri="{BB962C8B-B14F-4D97-AF65-F5344CB8AC3E}">
        <p14:creationId xmlns:p14="http://schemas.microsoft.com/office/powerpoint/2010/main" val="305414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我们如何能把刚刚提到的模块加在一起 </a:t>
            </a:r>
            <a:r>
              <a:rPr lang="en-US" altLang="zh-CN" dirty="0"/>
              <a:t>-&gt; </a:t>
            </a:r>
            <a:r>
              <a:rPr lang="zh-CN" altLang="en-US" dirty="0"/>
              <a:t>可以增加控制单元和复用模块</a:t>
            </a:r>
            <a:endParaRPr lang="en-US" altLang="zh-CN" dirty="0"/>
          </a:p>
          <a:p>
            <a:pPr marL="228600" indent="-228600">
              <a:buAutoNum type="arabicPeriod"/>
            </a:pPr>
            <a:r>
              <a:rPr lang="en-US" altLang="zh-CN" dirty="0"/>
              <a:t>Multiplexors -&gt; </a:t>
            </a:r>
            <a:r>
              <a:rPr lang="zh-CN" altLang="en-US" dirty="0"/>
              <a:t>多路选择器</a:t>
            </a:r>
            <a:endParaRPr lang="en-US" altLang="zh-CN" dirty="0"/>
          </a:p>
          <a:p>
            <a:pPr marL="228600" indent="-228600">
              <a:buAutoNum type="arabicPeriod"/>
            </a:pPr>
            <a:r>
              <a:rPr lang="en-US" altLang="zh-CN" dirty="0"/>
              <a:t>Single-cycle -&gt; </a:t>
            </a:r>
            <a:r>
              <a:rPr lang="zh-CN" altLang="en-US" dirty="0"/>
              <a:t>单周期</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41</a:t>
            </a:fld>
            <a:endParaRPr lang="ko-KR" altLang="en-US"/>
          </a:p>
        </p:txBody>
      </p:sp>
    </p:spTree>
    <p:extLst>
      <p:ext uri="{BB962C8B-B14F-4D97-AF65-F5344CB8AC3E}">
        <p14:creationId xmlns:p14="http://schemas.microsoft.com/office/powerpoint/2010/main" val="4031610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可以先回忆一下</a:t>
            </a:r>
            <a:r>
              <a:rPr lang="en-US" altLang="zh-CN" dirty="0"/>
              <a:t>R-type</a:t>
            </a:r>
            <a:r>
              <a:rPr lang="zh-CN" altLang="en-US" dirty="0"/>
              <a:t>的指令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42</a:t>
            </a:fld>
            <a:endParaRPr lang="ko-KR" altLang="en-US"/>
          </a:p>
        </p:txBody>
      </p:sp>
    </p:spTree>
    <p:extLst>
      <p:ext uri="{BB962C8B-B14F-4D97-AF65-F5344CB8AC3E}">
        <p14:creationId xmlns:p14="http://schemas.microsoft.com/office/powerpoint/2010/main" val="387600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 </a:t>
            </a:r>
            <a:r>
              <a:rPr lang="zh-CN" altLang="en-US" dirty="0"/>
              <a:t>本位和</a:t>
            </a:r>
            <a:endParaRPr lang="en-US" altLang="zh-CN" dirty="0"/>
          </a:p>
          <a:p>
            <a:r>
              <a:rPr lang="en-US" altLang="zh-CN" dirty="0"/>
              <a:t>Carry-in</a:t>
            </a:r>
            <a:r>
              <a:rPr lang="zh-CN" altLang="en-US" dirty="0"/>
              <a:t>：低位的进位</a:t>
            </a:r>
            <a:endParaRPr lang="en-US" altLang="zh-CN" dirty="0"/>
          </a:p>
          <a:p>
            <a:r>
              <a:rPr lang="en-US" altLang="zh-CN" dirty="0"/>
              <a:t>Carry-out</a:t>
            </a:r>
            <a:r>
              <a:rPr lang="zh-CN" altLang="en-US" dirty="0"/>
              <a:t>：高位的进位</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5</a:t>
            </a:fld>
            <a:endParaRPr lang="ko-KR" altLang="en-US"/>
          </a:p>
        </p:txBody>
      </p:sp>
    </p:spTree>
    <p:extLst>
      <p:ext uri="{BB962C8B-B14F-4D97-AF65-F5344CB8AC3E}">
        <p14:creationId xmlns:p14="http://schemas.microsoft.com/office/powerpoint/2010/main" val="1591634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49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200" b="1" dirty="0"/>
              <a:t>Advantages: </a:t>
            </a:r>
            <a:r>
              <a:rPr lang="en-US" altLang="zh-CN" sz="1200" dirty="0"/>
              <a:t>Is simple and easy to understand</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52</a:t>
            </a:fld>
            <a:endParaRPr lang="ko-KR" altLang="en-US"/>
          </a:p>
        </p:txBody>
      </p:sp>
    </p:spTree>
    <p:extLst>
      <p:ext uri="{BB962C8B-B14F-4D97-AF65-F5344CB8AC3E}">
        <p14:creationId xmlns:p14="http://schemas.microsoft.com/office/powerpoint/2010/main" val="1537198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25658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Tx/>
              <a:buChar char="-"/>
            </a:pPr>
            <a:r>
              <a:rPr lang="en-US" altLang="ko-KR" dirty="0">
                <a:ea typeface="굴림" panose="020B0600000101010101" pitchFamily="50" charset="-127"/>
              </a:rPr>
              <a:t>Traditionally pipelining was used to increase clock frequency for performance.</a:t>
            </a:r>
          </a:p>
          <a:p>
            <a:pPr lvl="1">
              <a:buFontTx/>
              <a:buChar char="-"/>
            </a:pPr>
            <a:r>
              <a:rPr lang="en-US" altLang="ko-KR" dirty="0">
                <a:ea typeface="굴림" panose="020B0600000101010101" pitchFamily="50" charset="-127"/>
              </a:rPr>
              <a:t>But the time slack obtained from pipelining can also be used to reduce power consumption.</a:t>
            </a:r>
          </a:p>
          <a:p>
            <a:pPr lvl="1">
              <a:buFontTx/>
              <a:buChar char="-"/>
            </a:pPr>
            <a:r>
              <a:rPr lang="en-US" altLang="ko-KR" dirty="0">
                <a:ea typeface="굴림" panose="020B0600000101010101" pitchFamily="50" charset="-127"/>
              </a:rPr>
              <a:t>Supply voltage scaling is one of the most effective delay-power tradeoff techniques.</a:t>
            </a:r>
          </a:p>
          <a:p>
            <a:pPr lvl="1">
              <a:buFontTx/>
              <a:buChar char="-"/>
            </a:pPr>
            <a:r>
              <a:rPr lang="en-US" altLang="ko-KR" dirty="0">
                <a:ea typeface="굴림" panose="020B0600000101010101" pitchFamily="50" charset="-127"/>
              </a:rPr>
              <a:t>Our target digital system has highly parallel computation and we assume that it is </a:t>
            </a:r>
            <a:r>
              <a:rPr lang="en-US" altLang="ko-KR" dirty="0" err="1">
                <a:ea typeface="굴림" panose="020B0600000101010101" pitchFamily="50" charset="-127"/>
              </a:rPr>
              <a:t>pipelinable</a:t>
            </a:r>
            <a:r>
              <a:rPr lang="en-US" altLang="ko-KR" dirty="0">
                <a:ea typeface="굴림" panose="020B0600000101010101" pitchFamily="50" charset="-127"/>
              </a:rPr>
              <a:t> without CPI loss.</a:t>
            </a:r>
          </a:p>
          <a:p>
            <a:pPr lvl="1">
              <a:buFontTx/>
              <a:buChar char="-"/>
            </a:pPr>
            <a:r>
              <a:rPr lang="en-US" altLang="ko-KR" dirty="0">
                <a:ea typeface="굴림" panose="020B0600000101010101" pitchFamily="50" charset="-127"/>
              </a:rPr>
              <a:t>And the system has fixed throughput requirement and clock frequency is fixed.</a:t>
            </a:r>
          </a:p>
          <a:p>
            <a:pPr lvl="1">
              <a:buFontTx/>
              <a:buChar char="-"/>
            </a:pPr>
            <a:r>
              <a:rPr lang="en-US" altLang="ko-KR" dirty="0">
                <a:ea typeface="굴림" panose="020B0600000101010101" pitchFamily="50" charset="-127"/>
              </a:rPr>
              <a:t>In this work, we show how power-optimal pipelining varies for different operating regimes in deep submicron technology.</a:t>
            </a:r>
          </a:p>
          <a:p>
            <a:pPr lvl="1">
              <a:buFontTx/>
              <a:buChar char="-"/>
            </a:pPr>
            <a:r>
              <a:rPr lang="en-US" altLang="ko-KR" dirty="0">
                <a:ea typeface="굴림" panose="020B0600000101010101" pitchFamily="50" charset="-127"/>
              </a:rPr>
              <a:t>We explore the effects of </a:t>
            </a:r>
            <a:r>
              <a:rPr lang="en-US" altLang="ko-KR" dirty="0" err="1">
                <a:ea typeface="굴림" panose="020B0600000101010101" pitchFamily="50" charset="-127"/>
              </a:rPr>
              <a:t>Vdd</a:t>
            </a:r>
            <a:r>
              <a:rPr lang="en-US" altLang="ko-KR" dirty="0">
                <a:ea typeface="굴림" panose="020B0600000101010101" pitchFamily="50" charset="-127"/>
              </a:rPr>
              <a:t>, Vth, activity factor, and clock gating.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30819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90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91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 after read?</a:t>
            </a:r>
          </a:p>
          <a:p>
            <a:r>
              <a:rPr lang="en-US" altLang="zh-CN" dirty="0"/>
              <a:t>Write after write?</a:t>
            </a:r>
          </a:p>
          <a:p>
            <a:r>
              <a:rPr lang="en-US" altLang="zh-CN" dirty="0"/>
              <a:t>Write after read?</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96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Forward</a:t>
            </a:r>
            <a:r>
              <a:rPr lang="zh-CN" altLang="en-US" dirty="0"/>
              <a:t>：前递</a:t>
            </a:r>
          </a:p>
        </p:txBody>
      </p:sp>
      <p:sp>
        <p:nvSpPr>
          <p:cNvPr id="4" name="灯片编号占位符 3"/>
          <p:cNvSpPr>
            <a:spLocks noGrp="1"/>
          </p:cNvSpPr>
          <p:nvPr>
            <p:ph type="sldNum" sz="quarter" idx="5"/>
          </p:nvPr>
        </p:nvSpPr>
        <p:spPr/>
        <p:txBody>
          <a:bodyPr/>
          <a:lstStyle/>
          <a:p>
            <a:fld id="{285DF8B1-D0E7-4B92-AC3D-FFC2A4343823}" type="slidenum">
              <a:rPr lang="zh-CN" altLang="en-US" smtClean="0"/>
              <a:t>99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100</a:t>
            </a:fld>
            <a:endParaRPr lang="zh-CN" altLang="en-US"/>
          </a:p>
        </p:txBody>
      </p:sp>
    </p:spTree>
    <p:extLst>
      <p:ext uri="{BB962C8B-B14F-4D97-AF65-F5344CB8AC3E}">
        <p14:creationId xmlns:p14="http://schemas.microsoft.com/office/powerpoint/2010/main" val="3427892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前递的多路选择器：</a:t>
            </a:r>
            <a:r>
              <a:rPr lang="en-US" altLang="zh-CN" dirty="0"/>
              <a:t>ID/EX</a:t>
            </a:r>
            <a:r>
              <a:rPr lang="zh-CN" altLang="en-US" dirty="0"/>
              <a:t> </a:t>
            </a:r>
            <a:r>
              <a:rPr lang="en-US" altLang="zh-CN" dirty="0"/>
              <a:t>=</a:t>
            </a:r>
            <a:r>
              <a:rPr lang="zh-CN" altLang="en-US" dirty="0"/>
              <a:t> </a:t>
            </a:r>
            <a:r>
              <a:rPr lang="en-US" altLang="zh-CN" dirty="0"/>
              <a:t>00</a:t>
            </a:r>
            <a:r>
              <a:rPr lang="zh-CN" altLang="en-US" dirty="0"/>
              <a:t>， </a:t>
            </a:r>
            <a:r>
              <a:rPr lang="en-US" altLang="zh-CN" dirty="0"/>
              <a:t>EX/MEM</a:t>
            </a:r>
            <a:r>
              <a:rPr lang="zh-CN" altLang="en-US" dirty="0"/>
              <a:t> </a:t>
            </a:r>
            <a:r>
              <a:rPr lang="en-US" altLang="zh-CN" dirty="0"/>
              <a:t>=</a:t>
            </a:r>
            <a:r>
              <a:rPr lang="zh-CN" altLang="en-US" dirty="0"/>
              <a:t> </a:t>
            </a:r>
            <a:r>
              <a:rPr lang="en-US" altLang="zh-CN" dirty="0"/>
              <a:t>10</a:t>
            </a:r>
            <a:r>
              <a:rPr lang="zh-CN" altLang="en-US" dirty="0"/>
              <a:t>，</a:t>
            </a:r>
            <a:r>
              <a:rPr lang="en-US" altLang="zh-CN" dirty="0"/>
              <a:t>MEM/WB</a:t>
            </a:r>
            <a:r>
              <a:rPr lang="zh-CN" altLang="en-US" dirty="0"/>
              <a:t> </a:t>
            </a:r>
            <a:r>
              <a:rPr lang="en-US" altLang="zh-CN" dirty="0"/>
              <a:t>=</a:t>
            </a:r>
            <a:r>
              <a:rPr lang="zh-CN" altLang="en-US" dirty="0"/>
              <a:t> </a:t>
            </a:r>
            <a:r>
              <a:rPr lang="en-US" altLang="zh-CN" dirty="0"/>
              <a:t>01</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101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不是很懂如何检测</a:t>
            </a:r>
            <a:r>
              <a:rPr lang="en-US" altLang="zh-CN" dirty="0"/>
              <a:t>overflow</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DB0265-CDCE-4ED3-A7B0-D791FBC902B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925828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103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108</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113</a:t>
            </a:fld>
            <a:endParaRPr lang="zh-CN" altLang="en-US"/>
          </a:p>
        </p:txBody>
      </p:sp>
    </p:spTree>
    <p:extLst>
      <p:ext uri="{BB962C8B-B14F-4D97-AF65-F5344CB8AC3E}">
        <p14:creationId xmlns:p14="http://schemas.microsoft.com/office/powerpoint/2010/main" val="1613224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116</a:t>
            </a:fld>
            <a:endParaRPr lang="zh-CN" altLang="en-US"/>
          </a:p>
        </p:txBody>
      </p:sp>
    </p:spTree>
    <p:extLst>
      <p:ext uri="{BB962C8B-B14F-4D97-AF65-F5344CB8AC3E}">
        <p14:creationId xmlns:p14="http://schemas.microsoft.com/office/powerpoint/2010/main" val="161322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117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119</a:t>
            </a:fld>
            <a:endParaRPr lang="zh-CN" altLang="en-US"/>
          </a:p>
        </p:txBody>
      </p:sp>
    </p:spTree>
    <p:extLst>
      <p:ext uri="{BB962C8B-B14F-4D97-AF65-F5344CB8AC3E}">
        <p14:creationId xmlns:p14="http://schemas.microsoft.com/office/powerpoint/2010/main" val="2706361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120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121</a:t>
            </a:fld>
            <a:endParaRPr lang="zh-CN" altLang="en-US"/>
          </a:p>
        </p:txBody>
      </p:sp>
    </p:spTree>
    <p:extLst>
      <p:ext uri="{BB962C8B-B14F-4D97-AF65-F5344CB8AC3E}">
        <p14:creationId xmlns:p14="http://schemas.microsoft.com/office/powerpoint/2010/main" val="1060497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122</a:t>
            </a:fld>
            <a:endParaRPr lang="zh-CN" altLang="en-US"/>
          </a:p>
        </p:txBody>
      </p:sp>
    </p:spTree>
    <p:extLst>
      <p:ext uri="{BB962C8B-B14F-4D97-AF65-F5344CB8AC3E}">
        <p14:creationId xmlns:p14="http://schemas.microsoft.com/office/powerpoint/2010/main" val="3047561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123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Sla</a:t>
            </a:r>
            <a:r>
              <a:rPr lang="zh-CN" altLang="en-US" dirty="0"/>
              <a:t>和</a:t>
            </a:r>
            <a:r>
              <a:rPr lang="en-US" altLang="zh-CN" dirty="0" err="1"/>
              <a:t>sli</a:t>
            </a:r>
            <a:r>
              <a:rPr lang="zh-CN" altLang="en-US" dirty="0"/>
              <a:t>是一个东西，左移同样是补零</a:t>
            </a:r>
            <a:endParaRPr lang="en-US" altLang="zh-CN" dirty="0"/>
          </a:p>
          <a:p>
            <a:r>
              <a:rPr lang="en-US" altLang="zh-CN" dirty="0"/>
              <a:t>Barrel shifter</a:t>
            </a:r>
            <a:r>
              <a:rPr lang="zh-CN" altLang="en-US" dirty="0"/>
              <a:t>：桶型移位寄存器</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DB0265-CDCE-4ED3-A7B0-D791FBC902B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521446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124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130</a:t>
            </a:fld>
            <a:endParaRPr lang="zh-CN" altLang="en-US"/>
          </a:p>
        </p:txBody>
      </p:sp>
    </p:spTree>
    <p:extLst>
      <p:ext uri="{BB962C8B-B14F-4D97-AF65-F5344CB8AC3E}">
        <p14:creationId xmlns:p14="http://schemas.microsoft.com/office/powerpoint/2010/main" val="1179472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Clocking</a:t>
            </a:r>
            <a:r>
              <a:rPr lang="zh-CN" altLang="en-US" dirty="0"/>
              <a:t> </a:t>
            </a:r>
            <a:r>
              <a:rPr lang="en-US" altLang="zh-CN" dirty="0"/>
              <a:t>methodology:</a:t>
            </a:r>
            <a:r>
              <a:rPr lang="zh-CN" altLang="en-US" dirty="0"/>
              <a:t> 时钟同步方法 </a:t>
            </a:r>
            <a:r>
              <a:rPr lang="en-US" altLang="zh-CN" dirty="0"/>
              <a:t>-&gt; </a:t>
            </a:r>
            <a:r>
              <a:rPr lang="zh-CN" altLang="en-US" dirty="0"/>
              <a:t>军训的时候迈大步</a:t>
            </a:r>
            <a:endParaRPr lang="en-US" altLang="zh-CN" dirty="0"/>
          </a:p>
          <a:p>
            <a:r>
              <a:rPr lang="en-US" altLang="zh-CN" dirty="0"/>
              <a:t>Combinational logic</a:t>
            </a:r>
            <a:r>
              <a:rPr lang="zh-CN" altLang="en-US" dirty="0"/>
              <a:t>：组合逻辑</a:t>
            </a:r>
            <a:endParaRPr lang="en-US" altLang="zh-CN" dirty="0"/>
          </a:p>
          <a:p>
            <a:r>
              <a:rPr lang="en-US" altLang="zh-CN" dirty="0"/>
              <a:t>State element</a:t>
            </a:r>
            <a:r>
              <a:rPr lang="zh-CN" altLang="en-US" dirty="0"/>
              <a:t>：状态单元 </a:t>
            </a:r>
            <a:r>
              <a:rPr lang="en-US" altLang="zh-CN" dirty="0"/>
              <a:t>-&gt; D</a:t>
            </a:r>
            <a:r>
              <a:rPr lang="zh-CN" altLang="en-US" dirty="0"/>
              <a:t>触发器，寄存器，存储器</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134</a:t>
            </a:fld>
            <a:endParaRPr lang="ko-KR" altLang="en-US"/>
          </a:p>
        </p:txBody>
      </p:sp>
    </p:spTree>
    <p:extLst>
      <p:ext uri="{BB962C8B-B14F-4D97-AF65-F5344CB8AC3E}">
        <p14:creationId xmlns:p14="http://schemas.microsoft.com/office/powerpoint/2010/main" val="3037071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135</a:t>
            </a:fld>
            <a:endParaRPr lang="ko-KR" altLang="en-US"/>
          </a:p>
        </p:txBody>
      </p:sp>
    </p:spTree>
    <p:extLst>
      <p:ext uri="{BB962C8B-B14F-4D97-AF65-F5344CB8AC3E}">
        <p14:creationId xmlns:p14="http://schemas.microsoft.com/office/powerpoint/2010/main" val="2633274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 cycle</a:t>
            </a:r>
            <a:r>
              <a:rPr lang="zh-CN" altLang="en-US" dirty="0"/>
              <a:t>：多周期</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136</a:t>
            </a:fld>
            <a:endParaRPr lang="ko-KR" altLang="en-US"/>
          </a:p>
        </p:txBody>
      </p:sp>
    </p:spTree>
    <p:extLst>
      <p:ext uri="{BB962C8B-B14F-4D97-AF65-F5344CB8AC3E}">
        <p14:creationId xmlns:p14="http://schemas.microsoft.com/office/powerpoint/2010/main" val="256044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137</a:t>
            </a:fld>
            <a:endParaRPr lang="zh-CN" altLang="en-US"/>
          </a:p>
        </p:txBody>
      </p:sp>
    </p:spTree>
    <p:extLst>
      <p:ext uri="{BB962C8B-B14F-4D97-AF65-F5344CB8AC3E}">
        <p14:creationId xmlns:p14="http://schemas.microsoft.com/office/powerpoint/2010/main" val="1456949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合并了</a:t>
            </a:r>
            <a:r>
              <a:rPr lang="en-US" altLang="zh-CN" dirty="0"/>
              <a:t>instruction memory</a:t>
            </a:r>
            <a:r>
              <a:rPr lang="zh-CN" altLang="en-US" dirty="0"/>
              <a:t>和</a:t>
            </a:r>
            <a:r>
              <a:rPr lang="en-US" altLang="zh-CN" dirty="0"/>
              <a:t>data memory</a:t>
            </a:r>
          </a:p>
          <a:p>
            <a:r>
              <a:rPr lang="zh-CN" altLang="en-US" dirty="0"/>
              <a:t>合并了多个</a:t>
            </a:r>
            <a:r>
              <a:rPr lang="en-US" altLang="zh-CN" dirty="0"/>
              <a:t>ALU</a:t>
            </a:r>
            <a:r>
              <a:rPr lang="zh-CN" altLang="en-US" dirty="0"/>
              <a:t>的部分</a:t>
            </a:r>
            <a:endParaRPr lang="en-US" altLang="zh-CN" dirty="0"/>
          </a:p>
          <a:p>
            <a:r>
              <a:rPr lang="zh-CN" altLang="en-US" dirty="0"/>
              <a:t>同一个指令需要访问一个部件多次，如何区分？</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138</a:t>
            </a:fld>
            <a:endParaRPr lang="ko-KR" altLang="en-US"/>
          </a:p>
        </p:txBody>
      </p:sp>
    </p:spTree>
    <p:extLst>
      <p:ext uri="{BB962C8B-B14F-4D97-AF65-F5344CB8AC3E}">
        <p14:creationId xmlns:p14="http://schemas.microsoft.com/office/powerpoint/2010/main" val="20004523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FSM-&gt;</a:t>
            </a:r>
            <a:r>
              <a:rPr lang="zh-CN" altLang="en-US" dirty="0"/>
              <a:t>有限状态机</a:t>
            </a:r>
          </a:p>
        </p:txBody>
      </p:sp>
      <p:sp>
        <p:nvSpPr>
          <p:cNvPr id="4" name="灯片编号占位符 3"/>
          <p:cNvSpPr>
            <a:spLocks noGrp="1"/>
          </p:cNvSpPr>
          <p:nvPr>
            <p:ph type="sldNum" sz="quarter" idx="5"/>
          </p:nvPr>
        </p:nvSpPr>
        <p:spPr/>
        <p:txBody>
          <a:bodyPr/>
          <a:lstStyle/>
          <a:p>
            <a:fld id="{CFDB0265-CDCE-4ED3-A7B0-D791FBC902B8}" type="slidenum">
              <a:rPr lang="ko-KR" altLang="en-US" smtClean="0"/>
              <a:t>139</a:t>
            </a:fld>
            <a:endParaRPr lang="ko-KR" altLang="en-US"/>
          </a:p>
        </p:txBody>
      </p:sp>
    </p:spTree>
    <p:extLst>
      <p:ext uri="{BB962C8B-B14F-4D97-AF65-F5344CB8AC3E}">
        <p14:creationId xmlns:p14="http://schemas.microsoft.com/office/powerpoint/2010/main" val="3582146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Load</a:t>
            </a:r>
            <a:r>
              <a:rPr lang="zh-CN" altLang="en-US" dirty="0"/>
              <a:t>指令可以根据工作量分为</a:t>
            </a:r>
            <a:r>
              <a:rPr lang="en-US" altLang="zh-CN" dirty="0"/>
              <a:t>5</a:t>
            </a:r>
            <a:r>
              <a:rPr lang="zh-CN" altLang="en-US" dirty="0"/>
              <a:t>步：</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140</a:t>
            </a:fld>
            <a:endParaRPr lang="ko-KR" altLang="en-US"/>
          </a:p>
        </p:txBody>
      </p:sp>
    </p:spTree>
    <p:extLst>
      <p:ext uri="{BB962C8B-B14F-4D97-AF65-F5344CB8AC3E}">
        <p14:creationId xmlns:p14="http://schemas.microsoft.com/office/powerpoint/2010/main" val="3726697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142</a:t>
            </a:fld>
            <a:endParaRPr lang="ko-KR" altLang="en-US"/>
          </a:p>
        </p:txBody>
      </p:sp>
    </p:spTree>
    <p:extLst>
      <p:ext uri="{BB962C8B-B14F-4D97-AF65-F5344CB8AC3E}">
        <p14:creationId xmlns:p14="http://schemas.microsoft.com/office/powerpoint/2010/main" val="785011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denormalized number</a:t>
            </a:r>
            <a:r>
              <a:rPr kumimoji="0" lang="zh-CN" altLang="en-US" sz="12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：非规格化数</a:t>
            </a:r>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19</a:t>
            </a:fld>
            <a:endParaRPr lang="ko-KR" altLang="en-US"/>
          </a:p>
        </p:txBody>
      </p:sp>
    </p:spTree>
    <p:extLst>
      <p:ext uri="{BB962C8B-B14F-4D97-AF65-F5344CB8AC3E}">
        <p14:creationId xmlns:p14="http://schemas.microsoft.com/office/powerpoint/2010/main" val="3964713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Option 1</a:t>
            </a:r>
            <a:r>
              <a:rPr lang="zh-CN" altLang="en-US" dirty="0"/>
              <a:t>：以前的</a:t>
            </a:r>
            <a:r>
              <a:rPr lang="en-US" altLang="zh-CN" dirty="0"/>
              <a:t>CPU</a:t>
            </a:r>
            <a:r>
              <a:rPr lang="zh-CN" altLang="en-US" dirty="0"/>
              <a:t>确实想要增加时钟周期</a:t>
            </a:r>
            <a:endParaRPr lang="en-US" altLang="zh-CN" dirty="0"/>
          </a:p>
          <a:p>
            <a:endParaRPr lang="en-US" altLang="zh-CN" dirty="0"/>
          </a:p>
          <a:p>
            <a:r>
              <a:rPr lang="en-US" altLang="zh-CN" dirty="0"/>
              <a:t>Option 2</a:t>
            </a:r>
            <a:r>
              <a:rPr lang="zh-CN" altLang="en-US" dirty="0"/>
              <a:t>：</a:t>
            </a:r>
            <a:r>
              <a:rPr lang="en-US" altLang="zh-CN" dirty="0"/>
              <a:t>observe that modules are not always busy</a:t>
            </a:r>
          </a:p>
          <a:p>
            <a:r>
              <a:rPr lang="zh-CN" altLang="en-US" dirty="0"/>
              <a:t>需要注意的一点：</a:t>
            </a:r>
            <a:r>
              <a:rPr lang="en-US" altLang="zh-CN" dirty="0"/>
              <a:t>fetch</a:t>
            </a:r>
          </a:p>
          <a:p>
            <a:r>
              <a:rPr lang="en-US" altLang="zh-CN" dirty="0"/>
              <a:t>CPI: cycle per instruction</a:t>
            </a:r>
          </a:p>
          <a:p>
            <a:r>
              <a:rPr lang="en-US" altLang="zh-CN" dirty="0"/>
              <a:t>CC: clock</a:t>
            </a:r>
          </a:p>
          <a:p>
            <a:r>
              <a:rPr lang="en-US" altLang="zh-CN" dirty="0"/>
              <a:t>IC: instruction count</a:t>
            </a:r>
          </a:p>
          <a:p>
            <a:endParaRPr lang="en-US" altLang="zh-CN" dirty="0"/>
          </a:p>
          <a:p>
            <a:r>
              <a:rPr lang="en-US" altLang="zh-CN" dirty="0"/>
              <a:t>So we consider introducing pipelining.</a:t>
            </a:r>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143</a:t>
            </a:fld>
            <a:endParaRPr lang="ko-KR" altLang="en-US"/>
          </a:p>
        </p:txBody>
      </p:sp>
    </p:spTree>
    <p:extLst>
      <p:ext uri="{BB962C8B-B14F-4D97-AF65-F5344CB8AC3E}">
        <p14:creationId xmlns:p14="http://schemas.microsoft.com/office/powerpoint/2010/main" val="2820988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145</a:t>
            </a:fld>
            <a:endParaRPr lang="ko-KR" altLang="en-US"/>
          </a:p>
        </p:txBody>
      </p:sp>
    </p:spTree>
    <p:extLst>
      <p:ext uri="{BB962C8B-B14F-4D97-AF65-F5344CB8AC3E}">
        <p14:creationId xmlns:p14="http://schemas.microsoft.com/office/powerpoint/2010/main" val="3822185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流水线的设计跟多周期处理器设计有什么区别？</a:t>
            </a:r>
            <a:endParaRPr lang="en-US" altLang="zh-CN" dirty="0"/>
          </a:p>
          <a:p>
            <a:pPr marL="228600" indent="-228600">
              <a:buAutoNum type="arabicPeriod"/>
            </a:pPr>
            <a:r>
              <a:rPr lang="zh-CN" altLang="en-US" dirty="0"/>
              <a:t>需要保证不同</a:t>
            </a:r>
            <a:r>
              <a:rPr lang="en-US" altLang="zh-CN" dirty="0"/>
              <a:t>stage</a:t>
            </a:r>
            <a:r>
              <a:rPr lang="zh-CN" altLang="en-US" dirty="0"/>
              <a:t>使用的模块都是独立的：</a:t>
            </a:r>
            <a:r>
              <a:rPr lang="en-US" altLang="zh-CN" dirty="0"/>
              <a:t>instruction memory</a:t>
            </a:r>
            <a:r>
              <a:rPr lang="zh-CN" altLang="en-US" dirty="0"/>
              <a:t>、</a:t>
            </a:r>
            <a:r>
              <a:rPr lang="en-US" altLang="zh-CN" dirty="0"/>
              <a:t>data memory</a:t>
            </a:r>
            <a:r>
              <a:rPr lang="zh-CN" altLang="en-US" dirty="0"/>
              <a:t>、</a:t>
            </a:r>
            <a:r>
              <a:rPr lang="en-US" altLang="zh-CN" dirty="0"/>
              <a:t>ALU</a:t>
            </a:r>
          </a:p>
          <a:p>
            <a:pPr marL="228600" indent="-228600">
              <a:buAutoNum type="arabicPeriod"/>
            </a:pPr>
            <a:r>
              <a:rPr lang="zh-CN" altLang="en-US" dirty="0"/>
              <a:t>单个</a:t>
            </a:r>
            <a:r>
              <a:rPr lang="en-US" altLang="zh-CN" dirty="0"/>
              <a:t>stage</a:t>
            </a:r>
            <a:r>
              <a:rPr lang="zh-CN" altLang="en-US" dirty="0"/>
              <a:t>内可以看成单周期处理器：譬如</a:t>
            </a:r>
            <a:r>
              <a:rPr lang="en-US" altLang="zh-CN" dirty="0"/>
              <a:t>branch</a:t>
            </a:r>
            <a:r>
              <a:rPr lang="zh-CN" altLang="en-US" dirty="0"/>
              <a:t>，需要同时算目标</a:t>
            </a:r>
            <a:r>
              <a:rPr lang="en-US" altLang="zh-CN" dirty="0"/>
              <a:t>PC</a:t>
            </a:r>
            <a:r>
              <a:rPr lang="zh-CN" altLang="en-US" dirty="0"/>
              <a:t>地址和比较不同寄存器的值</a:t>
            </a:r>
            <a:endParaRPr lang="en-US" altLang="zh-CN" dirty="0"/>
          </a:p>
          <a:p>
            <a:r>
              <a:rPr lang="en-US" altLang="zh-CN" dirty="0"/>
              <a:t>Chapter 4.6</a:t>
            </a:r>
            <a:endParaRPr lang="zh-CN" altLang="en-US" dirty="0"/>
          </a:p>
        </p:txBody>
      </p:sp>
      <p:sp>
        <p:nvSpPr>
          <p:cNvPr id="4" name="灯片编号占位符 3"/>
          <p:cNvSpPr>
            <a:spLocks noGrp="1"/>
          </p:cNvSpPr>
          <p:nvPr>
            <p:ph type="sldNum" sz="quarter" idx="5"/>
          </p:nvPr>
        </p:nvSpPr>
        <p:spPr/>
        <p:txBody>
          <a:bodyPr/>
          <a:lstStyle/>
          <a:p>
            <a:fld id="{285DF8B1-D0E7-4B92-AC3D-FFC2A4343823}" type="slidenum">
              <a:rPr lang="zh-CN" altLang="en-US" smtClean="0"/>
              <a:t>146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Hazard</a:t>
            </a:r>
            <a:r>
              <a:rPr lang="zh-CN" altLang="en-US" dirty="0"/>
              <a:t>：冒险</a:t>
            </a:r>
            <a:endParaRPr lang="en-US" altLang="zh-CN" dirty="0"/>
          </a:p>
          <a:p>
            <a:r>
              <a:rPr lang="en-US" altLang="zh-CN" dirty="0"/>
              <a:t>Structural hazard</a:t>
            </a:r>
            <a:r>
              <a:rPr lang="zh-CN" altLang="en-US" dirty="0"/>
              <a:t>：结构冒险</a:t>
            </a:r>
            <a:endParaRPr lang="en-US" altLang="zh-CN" dirty="0"/>
          </a:p>
          <a:p>
            <a:r>
              <a:rPr lang="en-US" altLang="zh-CN" dirty="0"/>
              <a:t>Control hazard</a:t>
            </a:r>
            <a:r>
              <a:rPr lang="zh-CN" altLang="en-US" dirty="0"/>
              <a:t>：控制冒险</a:t>
            </a:r>
            <a:endParaRPr lang="en-US" altLang="zh-CN" dirty="0"/>
          </a:p>
          <a:p>
            <a:r>
              <a:rPr lang="en-US" altLang="zh-CN" dirty="0"/>
              <a:t>Data hazard</a:t>
            </a:r>
            <a:r>
              <a:rPr lang="zh-CN" altLang="en-US" dirty="0"/>
              <a:t>：数据冒险</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FDB0265-CDCE-4ED3-A7B0-D791FBC902B8}" type="slidenum">
              <a:rPr lang="ko-KR" altLang="en-US" smtClean="0"/>
              <a:t>148</a:t>
            </a:fld>
            <a:endParaRPr lang="ko-KR" altLang="en-US"/>
          </a:p>
        </p:txBody>
      </p:sp>
    </p:spTree>
    <p:extLst>
      <p:ext uri="{BB962C8B-B14F-4D97-AF65-F5344CB8AC3E}">
        <p14:creationId xmlns:p14="http://schemas.microsoft.com/office/powerpoint/2010/main" val="288395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single precision register is just the lower half of a double-precision register. Note</a:t>
            </a:r>
          </a:p>
          <a:p>
            <a:r>
              <a:rPr lang="en-US" altLang="zh-CN" sz="1200" b="0" i="0" u="none" strike="noStrike" kern="1200" baseline="0" dirty="0">
                <a:solidFill>
                  <a:schemeClr val="tx1"/>
                </a:solidFill>
                <a:latin typeface="+mn-lt"/>
                <a:ea typeface="+mn-ea"/>
                <a:cs typeface="+mn-cs"/>
              </a:rPr>
              <a:t>that, unlike integer register x0, floating-point register f0 is </a:t>
            </a:r>
            <a:r>
              <a:rPr lang="en-US" altLang="zh-CN" sz="1200" b="0" i="1" u="none" strike="noStrike" kern="1200" baseline="0" dirty="0">
                <a:solidFill>
                  <a:schemeClr val="tx1"/>
                </a:solidFill>
                <a:latin typeface="+mn-lt"/>
                <a:ea typeface="+mn-ea"/>
                <a:cs typeface="+mn-cs"/>
              </a:rPr>
              <a:t>not </a:t>
            </a:r>
            <a:r>
              <a:rPr lang="en-US" altLang="zh-CN" sz="1200" b="0" i="0" u="none" strike="noStrike" kern="1200" baseline="0" dirty="0">
                <a:solidFill>
                  <a:schemeClr val="tx1"/>
                </a:solidFill>
                <a:latin typeface="+mn-lt"/>
                <a:ea typeface="+mn-ea"/>
                <a:cs typeface="+mn-cs"/>
              </a:rPr>
              <a:t>hard-wired to the</a:t>
            </a:r>
          </a:p>
          <a:p>
            <a:r>
              <a:rPr lang="en-US" altLang="zh-CN" sz="1200" b="0" i="0" u="none" strike="noStrike" kern="1200" baseline="0" dirty="0">
                <a:solidFill>
                  <a:schemeClr val="tx1"/>
                </a:solidFill>
                <a:latin typeface="+mn-lt"/>
                <a:ea typeface="+mn-ea"/>
                <a:cs typeface="+mn-cs"/>
              </a:rPr>
              <a:t>constant 0.</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85DF8B1-D0E7-4B92-AC3D-FFC2A4343823}" type="slidenum">
              <a:rPr kumimoji="0" lang="zh-CN" altLang="en-US" sz="1200" b="0" i="0" u="none" strike="noStrike" kern="1200" cap="none" spc="0" normalizeH="0" baseline="0" noProof="0" smtClean="0">
                <a:ln>
                  <a:noFill/>
                </a:ln>
                <a:solidFill>
                  <a:prstClr val="black"/>
                </a:solidFill>
                <a:effectLst/>
                <a:uLnTx/>
                <a:uFillTx/>
                <a:latin typeface="맑은 고딕"/>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맑은 고딕"/>
              <a:ea typeface="等线" panose="02010600030101010101" pitchFamily="2" charset="-122"/>
              <a:cs typeface="+mn-cs"/>
            </a:endParaRPr>
          </a:p>
        </p:txBody>
      </p:sp>
    </p:spTree>
    <p:extLst>
      <p:ext uri="{BB962C8B-B14F-4D97-AF65-F5344CB8AC3E}">
        <p14:creationId xmlns:p14="http://schemas.microsoft.com/office/powerpoint/2010/main" val="414212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ltLang="ko-KR" dirty="0">
                <a:solidFill>
                  <a:srgbClr val="143D88"/>
                </a:solidFill>
              </a:rPr>
              <a:t>Combinational elements</a:t>
            </a:r>
          </a:p>
          <a:p>
            <a:pPr marL="914400" lvl="1" indent="-457200">
              <a:buFont typeface="Arial" panose="020B0604020202020204" pitchFamily="34" charset="0"/>
              <a:buChar char="•"/>
            </a:pPr>
            <a:r>
              <a:rPr lang="en-US" altLang="ko-KR" dirty="0"/>
              <a:t>Elements that operate on data</a:t>
            </a:r>
          </a:p>
          <a:p>
            <a:pPr marL="457200" indent="-457200">
              <a:buFont typeface="Arial" panose="020B0604020202020204" pitchFamily="34" charset="0"/>
              <a:buChar char="•"/>
            </a:pPr>
            <a:r>
              <a:rPr lang="en-US" altLang="ko-KR" dirty="0">
                <a:solidFill>
                  <a:srgbClr val="143D88"/>
                </a:solidFill>
              </a:rPr>
              <a:t>Storage elements</a:t>
            </a:r>
          </a:p>
          <a:p>
            <a:pPr marL="914400" lvl="1" indent="-457200">
              <a:buFont typeface="Arial" panose="020B0604020202020204" pitchFamily="34" charset="0"/>
              <a:buChar char="•"/>
            </a:pPr>
            <a:r>
              <a:rPr lang="en-US" altLang="ko-KR" dirty="0">
                <a:solidFill>
                  <a:schemeClr val="bg1">
                    <a:lumMod val="50000"/>
                  </a:schemeClr>
                </a:solidFill>
              </a:rPr>
              <a:t>Sequential or state elements</a:t>
            </a:r>
          </a:p>
          <a:p>
            <a:pPr marL="914400" lvl="1" indent="-457200">
              <a:buFont typeface="Arial" panose="020B0604020202020204" pitchFamily="34" charset="0"/>
              <a:buChar char="•"/>
            </a:pPr>
            <a:r>
              <a:rPr lang="en-US" altLang="ko-KR" dirty="0"/>
              <a:t>Elements that contain data</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50776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ltLang="ko-KR" dirty="0">
                <a:solidFill>
                  <a:srgbClr val="143D88"/>
                </a:solidFill>
              </a:rPr>
              <a:t>Combinational elements</a:t>
            </a:r>
          </a:p>
          <a:p>
            <a:pPr marL="914400" lvl="1" indent="-457200">
              <a:buFont typeface="Arial" panose="020B0604020202020204" pitchFamily="34" charset="0"/>
              <a:buChar char="•"/>
            </a:pPr>
            <a:r>
              <a:rPr lang="en-US" altLang="ko-KR" dirty="0"/>
              <a:t>Elements that operate on data</a:t>
            </a:r>
          </a:p>
          <a:p>
            <a:pPr marL="457200" indent="-457200">
              <a:buFont typeface="Arial" panose="020B0604020202020204" pitchFamily="34" charset="0"/>
              <a:buChar char="•"/>
            </a:pPr>
            <a:r>
              <a:rPr lang="en-US" altLang="ko-KR" dirty="0">
                <a:solidFill>
                  <a:srgbClr val="143D88"/>
                </a:solidFill>
              </a:rPr>
              <a:t>Storage elements</a:t>
            </a:r>
          </a:p>
          <a:p>
            <a:pPr marL="914400" lvl="1" indent="-457200">
              <a:buFont typeface="Arial" panose="020B0604020202020204" pitchFamily="34" charset="0"/>
              <a:buChar char="•"/>
            </a:pPr>
            <a:r>
              <a:rPr lang="en-US" altLang="ko-KR" dirty="0">
                <a:solidFill>
                  <a:schemeClr val="bg1">
                    <a:lumMod val="50000"/>
                  </a:schemeClr>
                </a:solidFill>
              </a:rPr>
              <a:t>Sequential or state elements</a:t>
            </a:r>
          </a:p>
          <a:p>
            <a:pPr marL="914400" lvl="1" indent="-457200">
              <a:buFont typeface="Arial" panose="020B0604020202020204" pitchFamily="34" charset="0"/>
              <a:buChar char="•"/>
            </a:pPr>
            <a:r>
              <a:rPr lang="en-US" altLang="ko-KR" dirty="0"/>
              <a:t>Elements that contain data</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258859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ltLang="ko-KR" dirty="0">
                <a:solidFill>
                  <a:srgbClr val="143D88"/>
                </a:solidFill>
              </a:rPr>
              <a:t>Combinational elements</a:t>
            </a:r>
          </a:p>
          <a:p>
            <a:pPr marL="914400" lvl="1" indent="-457200">
              <a:buFont typeface="Arial" panose="020B0604020202020204" pitchFamily="34" charset="0"/>
              <a:buChar char="•"/>
            </a:pPr>
            <a:r>
              <a:rPr lang="en-US" altLang="ko-KR" dirty="0"/>
              <a:t>Elements that operate on data</a:t>
            </a:r>
          </a:p>
          <a:p>
            <a:pPr marL="457200" indent="-457200">
              <a:buFont typeface="Arial" panose="020B0604020202020204" pitchFamily="34" charset="0"/>
              <a:buChar char="•"/>
            </a:pPr>
            <a:r>
              <a:rPr lang="en-US" altLang="ko-KR" dirty="0">
                <a:solidFill>
                  <a:srgbClr val="143D88"/>
                </a:solidFill>
              </a:rPr>
              <a:t>Storage elements</a:t>
            </a:r>
          </a:p>
          <a:p>
            <a:pPr marL="914400" lvl="1" indent="-457200">
              <a:buFont typeface="Arial" panose="020B0604020202020204" pitchFamily="34" charset="0"/>
              <a:buChar char="•"/>
            </a:pPr>
            <a:r>
              <a:rPr lang="en-US" altLang="ko-KR" dirty="0">
                <a:solidFill>
                  <a:schemeClr val="bg1">
                    <a:lumMod val="50000"/>
                  </a:schemeClr>
                </a:solidFill>
              </a:rPr>
              <a:t>Sequential or state elements</a:t>
            </a:r>
          </a:p>
          <a:p>
            <a:pPr marL="914400" lvl="1" indent="-457200">
              <a:buFont typeface="Arial" panose="020B0604020202020204" pitchFamily="34" charset="0"/>
              <a:buChar char="•"/>
            </a:pPr>
            <a:r>
              <a:rPr lang="en-US" altLang="ko-KR" dirty="0"/>
              <a:t>Elements that contain data</a:t>
            </a:r>
            <a:endParaRPr lang="ko-KR" altLang="en-US" dirty="0"/>
          </a:p>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70AA95-23E8-4F82-A2EF-823A12289D88}"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13657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2.xml"/><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4"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5"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6" name="부제목 2"/>
          <p:cNvSpPr txBox="1"/>
          <p:nvPr userDrawn="1"/>
        </p:nvSpPr>
        <p:spPr>
          <a:xfrm>
            <a:off x="228601" y="5331407"/>
            <a:ext cx="10625060" cy="452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3200" b="1" dirty="0">
                <a:solidFill>
                  <a:schemeClr val="tx1"/>
                </a:solidFill>
                <a:latin typeface="Calibri" panose="020F0502020204030204" pitchFamily="34" charset="0"/>
                <a:cs typeface="Calibri" panose="020F0502020204030204" pitchFamily="34" charset="0"/>
              </a:rPr>
              <a:t>L</a:t>
            </a:r>
            <a:r>
              <a:rPr lang="en-US" altLang="zh-CN" sz="3200" b="1" dirty="0">
                <a:latin typeface="Calibri" panose="020F0502020204030204" pitchFamily="34" charset="0"/>
                <a:cs typeface="Calibri" panose="020F0502020204030204" pitchFamily="34" charset="0"/>
              </a:rPr>
              <a:t>aboratory of </a:t>
            </a:r>
            <a:r>
              <a:rPr lang="en-US" sz="3200" b="1" dirty="0">
                <a:solidFill>
                  <a:srgbClr val="9A0001"/>
                </a:solidFill>
                <a:latin typeface="Calibri" panose="020F0502020204030204" pitchFamily="34" charset="0"/>
                <a:cs typeface="Calibri" panose="020F0502020204030204" pitchFamily="34" charset="0"/>
              </a:rPr>
              <a:t>C</a:t>
            </a:r>
            <a:r>
              <a:rPr lang="en-US" sz="3200" b="1" dirty="0">
                <a:latin typeface="Calibri" panose="020F0502020204030204" pitchFamily="34" charset="0"/>
                <a:cs typeface="Calibri" panose="020F0502020204030204" pitchFamily="34" charset="0"/>
              </a:rPr>
              <a:t>omputer </a:t>
            </a:r>
            <a:r>
              <a:rPr lang="en-US" sz="3200" b="1" dirty="0">
                <a:solidFill>
                  <a:srgbClr val="9A0001"/>
                </a:solidFill>
                <a:latin typeface="Calibri" panose="020F0502020204030204" pitchFamily="34" charset="0"/>
                <a:cs typeface="Calibri" panose="020F0502020204030204" pitchFamily="34" charset="0"/>
              </a:rPr>
              <a:t>H</a:t>
            </a:r>
            <a:r>
              <a:rPr lang="en-US" sz="3200" b="1" dirty="0">
                <a:solidFill>
                  <a:schemeClr val="tx1"/>
                </a:solidFill>
                <a:latin typeface="Calibri" panose="020F0502020204030204" pitchFamily="34" charset="0"/>
                <a:cs typeface="Calibri" panose="020F0502020204030204" pitchFamily="34" charset="0"/>
              </a:rPr>
              <a:t>ardware</a:t>
            </a:r>
            <a:r>
              <a:rPr lang="en-US" sz="3200" b="1" dirty="0">
                <a:latin typeface="Calibri" panose="020F0502020204030204" pitchFamily="34" charset="0"/>
                <a:cs typeface="Calibri" panose="020F0502020204030204" pitchFamily="34" charset="0"/>
              </a:rPr>
              <a:t> </a:t>
            </a:r>
            <a:r>
              <a:rPr lang="en-US" sz="3200" b="1" dirty="0">
                <a:solidFill>
                  <a:srgbClr val="9A0001"/>
                </a:solidFill>
                <a:latin typeface="Calibri" panose="020F0502020204030204" pitchFamily="34" charset="0"/>
                <a:cs typeface="Calibri" panose="020F0502020204030204" pitchFamily="34" charset="0"/>
              </a:rPr>
              <a:t>A</a:t>
            </a:r>
            <a:r>
              <a:rPr lang="en-US" sz="3200" b="1" dirty="0">
                <a:latin typeface="Calibri" panose="020F0502020204030204" pitchFamily="34" charset="0"/>
                <a:cs typeface="Calibri" panose="020F0502020204030204" pitchFamily="34" charset="0"/>
              </a:rPr>
              <a:t>nd </a:t>
            </a:r>
            <a:r>
              <a:rPr lang="en-US" sz="3200" b="1" dirty="0">
                <a:solidFill>
                  <a:srgbClr val="9A0001"/>
                </a:solidFill>
                <a:latin typeface="Calibri" panose="020F0502020204030204" pitchFamily="34" charset="0"/>
                <a:cs typeface="Calibri" panose="020F0502020204030204" pitchFamily="34" charset="0"/>
              </a:rPr>
              <a:t>S</a:t>
            </a:r>
            <a:r>
              <a:rPr lang="en-US" sz="3200" b="1" dirty="0">
                <a:latin typeface="Calibri" panose="020F0502020204030204" pitchFamily="34" charset="0"/>
                <a:cs typeface="Calibri" panose="020F0502020204030204" pitchFamily="34" charset="0"/>
              </a:rPr>
              <a:t>ystem </a:t>
            </a:r>
            <a:r>
              <a:rPr lang="en-US" sz="3200" b="1" dirty="0">
                <a:solidFill>
                  <a:srgbClr val="9A0001"/>
                </a:solidFill>
                <a:latin typeface="Calibri" panose="020F0502020204030204" pitchFamily="34" charset="0"/>
                <a:cs typeface="Calibri" panose="020F0502020204030204" pitchFamily="34" charset="0"/>
              </a:rPr>
              <a:t>E</a:t>
            </a:r>
            <a:r>
              <a:rPr lang="en-US" sz="3200" b="1" dirty="0">
                <a:latin typeface="Calibri" panose="020F0502020204030204" pitchFamily="34" charset="0"/>
                <a:cs typeface="Calibri" panose="020F0502020204030204" pitchFamily="34" charset="0"/>
              </a:rPr>
              <a:t>volution</a:t>
            </a:r>
          </a:p>
        </p:txBody>
      </p:sp>
      <p:sp>
        <p:nvSpPr>
          <p:cNvPr id="2" name="TextBox 8"/>
          <p:cNvSpPr txBox="1"/>
          <p:nvPr userDrawn="1"/>
        </p:nvSpPr>
        <p:spPr>
          <a:xfrm>
            <a:off x="2727958" y="5823627"/>
            <a:ext cx="3491708" cy="923330"/>
          </a:xfrm>
          <a:prstGeom prst="rect">
            <a:avLst/>
          </a:prstGeom>
          <a:noFill/>
        </p:spPr>
        <p:txBody>
          <a:bodyPr wrap="square" rtlCol="0">
            <a:spAutoFit/>
          </a:bodyPr>
          <a:lstStyle/>
          <a:p>
            <a:r>
              <a:rPr lang="en-US" sz="5400" b="1" i="1" dirty="0" err="1">
                <a:solidFill>
                  <a:srgbClr val="9A0001"/>
                </a:solidFill>
                <a:latin typeface="Impact" panose="020B0806030902050204" pitchFamily="34" charset="0"/>
              </a:rPr>
              <a:t>CHASE</a:t>
            </a:r>
            <a:r>
              <a:rPr lang="en-US" altLang="zh-CN" sz="5400" b="1" i="1" dirty="0" err="1">
                <a:solidFill>
                  <a:schemeClr val="tx1"/>
                </a:solidFill>
                <a:latin typeface="Impact" panose="020B0806030902050204" pitchFamily="34" charset="0"/>
              </a:rPr>
              <a:t>Lab</a:t>
            </a:r>
            <a:endParaRPr lang="en-US" sz="5400" b="1" i="1" dirty="0">
              <a:latin typeface="Impact" panose="020B080603090205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1038437" y="487679"/>
            <a:ext cx="10254403" cy="990601"/>
          </a:xfrm>
          <a:prstGeom prst="rect">
            <a:avLst/>
          </a:prstGeom>
        </p:spPr>
        <p:txBody>
          <a:bodyPr anchor="ctr"/>
          <a:lstStyle>
            <a:lvl1pPr algn="ctr">
              <a:defRPr sz="5400">
                <a:latin typeface="Noto Sans CJK KR Black" panose="020B0A00000000000000" pitchFamily="34" charset="-127"/>
                <a:ea typeface="Noto Sans CJK KR Black" panose="020B0A00000000000000" pitchFamily="34" charset="-127"/>
              </a:defRPr>
            </a:lvl1pPr>
          </a:lstStyle>
          <a:p>
            <a:r>
              <a:rPr lang="en-US" altLang="ko-KR" dirty="0"/>
              <a:t>Sub-Section</a:t>
            </a:r>
            <a:endParaRPr lang="ko-KR" altLang="en-US" dirty="0"/>
          </a:p>
        </p:txBody>
      </p:sp>
      <p:sp>
        <p:nvSpPr>
          <p:cNvPr id="4"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1F70D5AB-9B52-6978-C32D-B569FF38006B}"/>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06918" y="635002"/>
            <a:ext cx="5416549" cy="285273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306918" y="3649664"/>
            <a:ext cx="5416549" cy="1500187"/>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4B9216D5-7722-F311-D659-421F9F101CC3}"/>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572FC3A0-F091-F1D7-B257-666E859F4139}"/>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0E9AAC9D-B22D-F7AB-1E55-37AE21A8C0FC}"/>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8A964C-3A6E-4240-BDAD-73493CF79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B41D1E-89EA-484F-AA29-2FC5BD16E65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DAA0B0-53CB-45FA-A314-0D711E607332}"/>
              </a:ext>
            </a:extLst>
          </p:cNvPr>
          <p:cNvSpPr>
            <a:spLocks noGrp="1"/>
          </p:cNvSpPr>
          <p:nvPr>
            <p:ph type="dt" sz="half" idx="10"/>
          </p:nvPr>
        </p:nvSpPr>
        <p:spPr/>
        <p:txBody>
          <a:bodyPr/>
          <a:lstStyle/>
          <a:p>
            <a:fld id="{A158554E-7002-4D85-9B18-34F7B6F149C2}" type="datetimeFigureOut">
              <a:rPr lang="zh-CN" altLang="en-US" smtClean="0"/>
              <a:t>2024/10/7</a:t>
            </a:fld>
            <a:endParaRPr lang="zh-CN" altLang="en-US"/>
          </a:p>
        </p:txBody>
      </p:sp>
      <p:sp>
        <p:nvSpPr>
          <p:cNvPr id="5" name="页脚占位符 4">
            <a:extLst>
              <a:ext uri="{FF2B5EF4-FFF2-40B4-BE49-F238E27FC236}">
                <a16:creationId xmlns:a16="http://schemas.microsoft.com/office/drawing/2014/main" id="{8CF6DDE4-777B-4166-9823-E565C3FB78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1B4C8D-0F56-4656-88BF-1545DAEBDFCE}"/>
              </a:ext>
            </a:extLst>
          </p:cNvPr>
          <p:cNvSpPr>
            <a:spLocks noGrp="1"/>
          </p:cNvSpPr>
          <p:nvPr>
            <p:ph type="sldNum" sz="quarter" idx="12"/>
          </p:nvPr>
        </p:nvSpPr>
        <p:spPr/>
        <p:txBody>
          <a:bodyPr/>
          <a:lstStyle/>
          <a:p>
            <a:fld id="{C770597F-100D-4A8A-AE65-6326A0B5E432}" type="slidenum">
              <a:rPr lang="zh-CN" altLang="en-US" smtClean="0"/>
              <a:t>‹#›</a:t>
            </a:fld>
            <a:endParaRPr lang="zh-CN" altLang="en-US"/>
          </a:p>
        </p:txBody>
      </p:sp>
    </p:spTree>
    <p:extLst>
      <p:ext uri="{BB962C8B-B14F-4D97-AF65-F5344CB8AC3E}">
        <p14:creationId xmlns:p14="http://schemas.microsoft.com/office/powerpoint/2010/main" val="1613552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06918" y="635002"/>
            <a:ext cx="5416549" cy="285273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306918" y="3649664"/>
            <a:ext cx="5416549" cy="1500187"/>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48F2913A-C747-F532-DAA7-24B1F6936F72}"/>
              </a:ext>
            </a:extLst>
          </p:cNvPr>
          <p:cNvPicPr>
            <a:picLocks noChangeAspect="1"/>
          </p:cNvPicPr>
          <p:nvPr userDrawn="1"/>
        </p:nvPicPr>
        <p:blipFill rotWithShape="1">
          <a:blip r:embed="rId2"/>
          <a:srcRect l="3581" t="14924" r="4542" b="35051"/>
          <a:stretch/>
        </p:blipFill>
        <p:spPr>
          <a:xfrm>
            <a:off x="313267" y="6450806"/>
            <a:ext cx="1825101" cy="363913"/>
          </a:xfrm>
          <a:prstGeom prst="rect">
            <a:avLst/>
          </a:prstGeom>
        </p:spPr>
      </p:pic>
    </p:spTree>
    <p:extLst>
      <p:ext uri="{BB962C8B-B14F-4D97-AF65-F5344CB8AC3E}">
        <p14:creationId xmlns:p14="http://schemas.microsoft.com/office/powerpoint/2010/main" val="347196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13267" y="18256"/>
            <a:ext cx="11599333" cy="756445"/>
          </a:xfrm>
          <a:prstGeom prst="rect">
            <a:avLst/>
          </a:prstGeom>
        </p:spPr>
        <p:txBody>
          <a:bodyPr anchor="ctr"/>
          <a:lstStyle>
            <a:lvl1pPr algn="l">
              <a:defRPr sz="4400" b="1">
                <a:latin typeface="Calibri" panose="020F0502020204030204" pitchFamily="34" charset="0"/>
                <a:cs typeface="Calibri" panose="020F050202020403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1744"/>
            <a:ext cx="11599333" cy="5327650"/>
          </a:xfrm>
          <a:prstGeom prst="rect">
            <a:avLst/>
          </a:prstGeom>
        </p:spPr>
        <p:txBody>
          <a:bodyPr/>
          <a:lstStyle>
            <a:lvl1pPr marL="228600" indent="-228600">
              <a:buFont typeface="Wingdings" panose="05000000000000000000" pitchFamily="2" charset="2"/>
              <a:buChar char="Ø"/>
              <a:defRPr sz="3200">
                <a:latin typeface="Calibri" panose="020F0502020204030204" pitchFamily="34" charset="0"/>
                <a:cs typeface="Calibri" panose="020F0502020204030204" pitchFamily="34" charset="0"/>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7" name="图片 6">
            <a:extLst>
              <a:ext uri="{FF2B5EF4-FFF2-40B4-BE49-F238E27FC236}">
                <a16:creationId xmlns:a16="http://schemas.microsoft.com/office/drawing/2014/main" id="{5FD5EDB7-A061-A233-59BA-B683A2D7058D}"/>
              </a:ext>
            </a:extLst>
          </p:cNvPr>
          <p:cNvPicPr>
            <a:picLocks noChangeAspect="1"/>
          </p:cNvPicPr>
          <p:nvPr userDrawn="1"/>
        </p:nvPicPr>
        <p:blipFill rotWithShape="1">
          <a:blip r:embed="rId2"/>
          <a:srcRect l="3581" t="14924" r="4542" b="35051"/>
          <a:stretch/>
        </p:blipFill>
        <p:spPr>
          <a:xfrm>
            <a:off x="313267" y="6450806"/>
            <a:ext cx="1825101" cy="363913"/>
          </a:xfrm>
          <a:prstGeom prst="rect">
            <a:avLst/>
          </a:prstGeom>
        </p:spPr>
      </p:pic>
    </p:spTree>
    <p:extLst>
      <p:ext uri="{BB962C8B-B14F-4D97-AF65-F5344CB8AC3E}">
        <p14:creationId xmlns:p14="http://schemas.microsoft.com/office/powerpoint/2010/main" val="3548405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700966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3870523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307543" y="955589"/>
            <a:ext cx="11620844" cy="5305168"/>
          </a:xfrm>
          <a:prstGeom prst="rect">
            <a:avLst/>
          </a:prstGeom>
        </p:spPr>
        <p:txBody>
          <a:bodyPr/>
          <a:lstStyle>
            <a:lvl1pPr marL="180975" indent="-180975">
              <a:buFont typeface="Arial" panose="020B0604020202020204" pitchFamily="34" charset="0"/>
              <a:buChar char="•"/>
              <a:defRPr/>
            </a:lvl1pPr>
            <a:lvl2pPr marL="447675" indent="-180975">
              <a:buFont typeface="Arial" panose="020B0604020202020204" pitchFamily="34" charset="0"/>
              <a:buChar char="•"/>
              <a:defRPr/>
            </a:lvl2pPr>
            <a:lvl3pPr marL="714375" indent="-171450">
              <a:buFont typeface="Arial" panose="020B0604020202020204" pitchFamily="34" charset="0"/>
              <a:buChar char="•"/>
              <a:defRPr/>
            </a:lvl3pPr>
            <a:lvl4pPr marL="990600" indent="-180975">
              <a:buFont typeface="Arial" panose="020B0604020202020204" pitchFamily="34" charset="0"/>
              <a:buChar char="•"/>
              <a:defRPr/>
            </a:lvl4pPr>
            <a:lvl5pPr marL="1257300" indent="-180975">
              <a:buFont typeface="Arial" panose="020B0604020202020204" pitchFamily="34" charset="0"/>
              <a:buChar char="•"/>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mn-lt"/>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vl1pPr>
          </a:lstStyle>
          <a:p>
            <a:pPr lvl="0"/>
            <a:r>
              <a:rPr lang="en-US" altLang="ko-KR" dirty="0"/>
              <a:t>Edit Master text styles</a:t>
            </a:r>
          </a:p>
        </p:txBody>
      </p:sp>
    </p:spTree>
    <p:extLst>
      <p:ext uri="{BB962C8B-B14F-4D97-AF65-F5344CB8AC3E}">
        <p14:creationId xmlns:p14="http://schemas.microsoft.com/office/powerpoint/2010/main" val="2056737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세로 제목 및 텍스트">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742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0633A631-36E7-154B-938A-64284F14DAAE}"/>
              </a:ext>
            </a:extLst>
          </p:cNvPr>
          <p:cNvPicPr>
            <a:picLocks noChangeAspect="1"/>
          </p:cNvPicPr>
          <p:nvPr userDrawn="1"/>
        </p:nvPicPr>
        <p:blipFill rotWithShape="1">
          <a:blip r:embed="rId2"/>
          <a:srcRect l="3581" t="14924" r="4542" b="35051"/>
          <a:stretch/>
        </p:blipFill>
        <p:spPr>
          <a:xfrm>
            <a:off x="313267" y="6450806"/>
            <a:ext cx="1825101" cy="363913"/>
          </a:xfrm>
          <a:prstGeom prst="rect">
            <a:avLst/>
          </a:prstGeom>
        </p:spPr>
      </p:pic>
    </p:spTree>
    <p:extLst>
      <p:ext uri="{BB962C8B-B14F-4D97-AF65-F5344CB8AC3E}">
        <p14:creationId xmlns:p14="http://schemas.microsoft.com/office/powerpoint/2010/main" val="31161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13267" y="18256"/>
            <a:ext cx="11599333" cy="756445"/>
          </a:xfrm>
          <a:prstGeom prst="rect">
            <a:avLst/>
          </a:prstGeom>
        </p:spPr>
        <p:txBody>
          <a:bodyPr anchor="ctr"/>
          <a:lstStyle>
            <a:lvl1pPr algn="l">
              <a:defRPr sz="4400" b="1">
                <a:latin typeface="Calibri" panose="020F0502020204030204" pitchFamily="34" charset="0"/>
                <a:cs typeface="Calibri" panose="020F050202020403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1744"/>
            <a:ext cx="11599333" cy="5327650"/>
          </a:xfrm>
          <a:prstGeom prst="rect">
            <a:avLst/>
          </a:prstGeom>
        </p:spPr>
        <p:txBody>
          <a:bodyPr/>
          <a:lstStyle>
            <a:lvl1pPr marL="228600" indent="-228600">
              <a:buFont typeface="Wingdings" panose="05000000000000000000" pitchFamily="2" charset="2"/>
              <a:buChar char="Ø"/>
              <a:defRPr sz="2800" baseline="0">
                <a:latin typeface="Calibri" panose="020F0502020204030204" pitchFamily="34" charset="0"/>
                <a:cs typeface="Calibri" panose="020F0502020204030204" pitchFamily="34" charset="0"/>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7" name="图片 6"/>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extLst>
      <p:ext uri="{BB962C8B-B14F-4D97-AF65-F5344CB8AC3E}">
        <p14:creationId xmlns:p14="http://schemas.microsoft.com/office/powerpoint/2010/main" val="1757632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2249966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extLst>
      <p:ext uri="{BB962C8B-B14F-4D97-AF65-F5344CB8AC3E}">
        <p14:creationId xmlns:p14="http://schemas.microsoft.com/office/powerpoint/2010/main" val="2322994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14" name="제목 13"/>
          <p:cNvSpPr>
            <a:spLocks noGrp="1"/>
          </p:cNvSpPr>
          <p:nvPr>
            <p:ph type="title" hasCustomPrompt="1"/>
          </p:nvPr>
        </p:nvSpPr>
        <p:spPr>
          <a:xfrm>
            <a:off x="863139" y="955965"/>
            <a:ext cx="10515600" cy="2310938"/>
          </a:xfrm>
          <a:prstGeom prst="rect">
            <a:avLst/>
          </a:prstGeom>
        </p:spPr>
        <p:txBody>
          <a:bodyPr anchor="ctr"/>
          <a:lstStyle>
            <a:lvl1pPr algn="ctr">
              <a:defRPr sz="4000" b="1">
                <a:solidFill>
                  <a:schemeClr val="bg1"/>
                </a:solidFill>
                <a:latin typeface="Adobe 고딕 Std B" panose="020B0800000000000000" pitchFamily="34" charset="-127"/>
                <a:ea typeface="Adobe 고딕 Std B" panose="020B0800000000000000" pitchFamily="34" charset="-127"/>
              </a:defRPr>
            </a:lvl1pPr>
          </a:lstStyle>
          <a:p>
            <a:r>
              <a:rPr lang="en-US" altLang="ko-KR" dirty="0"/>
              <a:t>Title</a:t>
            </a:r>
            <a:endParaRPr lang="en-US" dirty="0"/>
          </a:p>
        </p:txBody>
      </p:sp>
    </p:spTree>
    <p:extLst>
      <p:ext uri="{BB962C8B-B14F-4D97-AF65-F5344CB8AC3E}">
        <p14:creationId xmlns:p14="http://schemas.microsoft.com/office/powerpoint/2010/main" val="2035869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07545" y="132371"/>
            <a:ext cx="11620844" cy="632402"/>
          </a:xfrm>
          <a:prstGeom prst="rect">
            <a:avLst/>
          </a:prstGeom>
        </p:spPr>
        <p:txBody>
          <a:bodyPr anchor="ctr"/>
          <a:lstStyle>
            <a:lvl1pPr algn="ctr">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4" name="내용 개체 틀 2">
            <a:extLst>
              <a:ext uri="{FF2B5EF4-FFF2-40B4-BE49-F238E27FC236}">
                <a16:creationId xmlns:a16="http://schemas.microsoft.com/office/drawing/2014/main" id="{F1842EFC-578C-4B18-B588-E40476D4A8F5}"/>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è"/>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3649278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13942" y="653755"/>
            <a:ext cx="5934457" cy="1575096"/>
          </a:xfrm>
          <a:prstGeom prst="rect">
            <a:avLst/>
          </a:prstGeom>
        </p:spPr>
        <p:txBody>
          <a:bodyPr anchor="b"/>
          <a:lstStyle>
            <a:lvl1pPr>
              <a:defRPr sz="5400">
                <a:latin typeface="Bell Gothic Std Black" panose="020B0706020202040204" pitchFamily="34" charset="0"/>
                <a:cs typeface="Arial" panose="020B0604020202020204" pitchFamily="34" charset="0"/>
              </a:defRPr>
            </a:lvl1pPr>
          </a:lstStyle>
          <a:p>
            <a:r>
              <a:rPr lang="en-US" altLang="ko-KR" dirty="0"/>
              <a:t>Title</a:t>
            </a:r>
            <a:endParaRPr lang="ko-KR" altLang="en-US" dirty="0"/>
          </a:p>
        </p:txBody>
      </p:sp>
      <p:sp>
        <p:nvSpPr>
          <p:cNvPr id="3" name="텍스트 개체 틀 2"/>
          <p:cNvSpPr>
            <a:spLocks noGrp="1"/>
          </p:cNvSpPr>
          <p:nvPr>
            <p:ph type="body" idx="1" hasCustomPrompt="1"/>
          </p:nvPr>
        </p:nvSpPr>
        <p:spPr>
          <a:xfrm>
            <a:off x="313943" y="2390776"/>
            <a:ext cx="5934456" cy="2810113"/>
          </a:xfrm>
          <a:prstGeom prst="rect">
            <a:avLst/>
          </a:prstGeom>
        </p:spPr>
        <p:txBody>
          <a:bodyPr/>
          <a:lstStyle>
            <a:lvl1pPr marL="0" indent="0">
              <a:buNone/>
              <a:defRPr sz="2800">
                <a:solidFill>
                  <a:schemeClr val="tx1">
                    <a:tint val="75000"/>
                  </a:schemeClr>
                </a:solidFill>
                <a:latin typeface="Bell Gothic Std Light" panose="020B0606020203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Title</a:t>
            </a:r>
            <a:endParaRPr lang="ko-KR" altLang="en-US" dirty="0"/>
          </a:p>
        </p:txBody>
      </p:sp>
    </p:spTree>
    <p:extLst>
      <p:ext uri="{BB962C8B-B14F-4D97-AF65-F5344CB8AC3E}">
        <p14:creationId xmlns:p14="http://schemas.microsoft.com/office/powerpoint/2010/main" val="1623895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14F61D5-7643-4F48-A00E-ADF247A9B46B}"/>
              </a:ext>
            </a:extLst>
          </p:cNvPr>
          <p:cNvSpPr>
            <a:spLocks noGrp="1"/>
          </p:cNvSpPr>
          <p:nvPr>
            <p:ph type="title" hasCustomPrompt="1"/>
          </p:nvPr>
        </p:nvSpPr>
        <p:spPr>
          <a:xfrm>
            <a:off x="660401" y="104062"/>
            <a:ext cx="11267988" cy="353139"/>
          </a:xfrm>
          <a:prstGeom prst="rect">
            <a:avLst/>
          </a:prstGeom>
        </p:spPr>
        <p:txBody>
          <a:bodyPr anchor="ctr"/>
          <a:lstStyle>
            <a:lvl1pPr algn="l">
              <a:defRPr sz="36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Text Placeholder 7">
            <a:extLst>
              <a:ext uri="{FF2B5EF4-FFF2-40B4-BE49-F238E27FC236}">
                <a16:creationId xmlns:a16="http://schemas.microsoft.com/office/drawing/2014/main" id="{7B8547C3-1061-4D89-A161-AC750AFE6DBF}"/>
              </a:ext>
            </a:extLst>
          </p:cNvPr>
          <p:cNvSpPr>
            <a:spLocks noGrp="1"/>
          </p:cNvSpPr>
          <p:nvPr>
            <p:ph type="body" sz="quarter" idx="10"/>
          </p:nvPr>
        </p:nvSpPr>
        <p:spPr>
          <a:xfrm>
            <a:off x="659429" y="523876"/>
            <a:ext cx="11267988" cy="282575"/>
          </a:xfrm>
          <a:prstGeom prst="rect">
            <a:avLst/>
          </a:prstGeom>
        </p:spPr>
        <p:txBody>
          <a:bodyPr anchor="ctr"/>
          <a:lstStyle>
            <a:lvl1pPr marL="0" indent="0" algn="l">
              <a:buNone/>
              <a:defRPr sz="2400">
                <a:latin typeface="Arial" panose="020B0604020202020204" pitchFamily="34" charset="0"/>
                <a:cs typeface="Arial" panose="020B0604020202020204" pitchFamily="34" charset="0"/>
              </a:defRPr>
            </a:lvl1pPr>
          </a:lstStyle>
          <a:p>
            <a:pPr lvl="0"/>
            <a:r>
              <a:rPr lang="en-US" altLang="ko-KR" dirty="0"/>
              <a:t>Edit Master text styles</a:t>
            </a:r>
          </a:p>
        </p:txBody>
      </p:sp>
      <p:sp>
        <p:nvSpPr>
          <p:cNvPr id="6" name="내용 개체 틀 2">
            <a:extLst>
              <a:ext uri="{FF2B5EF4-FFF2-40B4-BE49-F238E27FC236}">
                <a16:creationId xmlns:a16="http://schemas.microsoft.com/office/drawing/2014/main" id="{A01B144B-AA3D-4E69-8536-346552CF52B5}"/>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488846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anchor="ctr"/>
          <a:lstStyle>
            <a:lvl1pPr algn="l">
              <a:defRPr sz="32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5" name="내용 개체 틀 2">
            <a:extLst>
              <a:ext uri="{FF2B5EF4-FFF2-40B4-BE49-F238E27FC236}">
                <a16:creationId xmlns:a16="http://schemas.microsoft.com/office/drawing/2014/main" id="{5C21BF33-F5D1-4590-A2E5-206BF7AB40F0}"/>
              </a:ext>
            </a:extLst>
          </p:cNvPr>
          <p:cNvSpPr>
            <a:spLocks noGrp="1"/>
          </p:cNvSpPr>
          <p:nvPr>
            <p:ph idx="1" hasCustomPrompt="1"/>
          </p:nvPr>
        </p:nvSpPr>
        <p:spPr>
          <a:xfrm>
            <a:off x="307543" y="955589"/>
            <a:ext cx="11620844" cy="5305168"/>
          </a:xfrm>
          <a:prstGeom prst="rect">
            <a:avLst/>
          </a:prstGeom>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stStyle>
          <a:p>
            <a:pPr lvl="0"/>
            <a:r>
              <a:rPr lang="ko-KR" altLang="en-US" dirty="0"/>
              <a:t>마스터 텍스트 스타일 편집</a:t>
            </a:r>
          </a:p>
          <a:p>
            <a:pPr lvl="1"/>
            <a:r>
              <a:rPr lang="ko-KR" altLang="en-US" dirty="0"/>
              <a:t> 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166369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2024/10/7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extLst>
      <p:ext uri="{BB962C8B-B14F-4D97-AF65-F5344CB8AC3E}">
        <p14:creationId xmlns:p14="http://schemas.microsoft.com/office/powerpoint/2010/main" val="14444549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ED194-BA9A-4B87-97EB-211A4E650851}"/>
              </a:ext>
            </a:extLst>
          </p:cNvPr>
          <p:cNvSpPr>
            <a:spLocks noGrp="1"/>
          </p:cNvSpPr>
          <p:nvPr>
            <p:ph type="title" hasCustomPrompt="1"/>
          </p:nvPr>
        </p:nvSpPr>
        <p:spPr>
          <a:xfrm>
            <a:off x="313267" y="18256"/>
            <a:ext cx="11599333" cy="756445"/>
          </a:xfrm>
          <a:prstGeom prst="rect">
            <a:avLst/>
          </a:prstGeom>
        </p:spPr>
        <p:txBody>
          <a:bodyPr anchor="ctr"/>
          <a:lstStyle>
            <a:lvl1pPr algn="ctr">
              <a:defRPr sz="40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3" name="내용 개체 틀 2">
            <a:extLst>
              <a:ext uri="{FF2B5EF4-FFF2-40B4-BE49-F238E27FC236}">
                <a16:creationId xmlns:a16="http://schemas.microsoft.com/office/drawing/2014/main" id="{2BA16FC8-F01B-438F-88F0-84A294B53D5D}"/>
              </a:ext>
            </a:extLst>
          </p:cNvPr>
          <p:cNvSpPr>
            <a:spLocks noGrp="1"/>
          </p:cNvSpPr>
          <p:nvPr>
            <p:ph idx="1" hasCustomPrompt="1"/>
          </p:nvPr>
        </p:nvSpPr>
        <p:spPr>
          <a:xfrm>
            <a:off x="313267" y="939800"/>
            <a:ext cx="11599333" cy="53276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5" name="텍스트 개체 틀 4">
            <a:extLst>
              <a:ext uri="{FF2B5EF4-FFF2-40B4-BE49-F238E27FC236}">
                <a16:creationId xmlns:a16="http://schemas.microsoft.com/office/drawing/2014/main" id="{C657C7F6-FC01-4823-BA7C-56E00CB621FB}"/>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1406289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D78B47-63D5-4D5F-96A7-F6B27B7616C1}"/>
              </a:ext>
            </a:extLst>
          </p:cNvPr>
          <p:cNvSpPr>
            <a:spLocks noGrp="1"/>
          </p:cNvSpPr>
          <p:nvPr>
            <p:ph type="title" hasCustomPrompt="1"/>
          </p:nvPr>
        </p:nvSpPr>
        <p:spPr>
          <a:xfrm>
            <a:off x="711200" y="136526"/>
            <a:ext cx="11277600" cy="663575"/>
          </a:xfrm>
          <a:prstGeom prst="rect">
            <a:avLst/>
          </a:prstGeom>
        </p:spPr>
        <p:txBody>
          <a:bodyPr/>
          <a:lstStyle>
            <a:lvl1pPr>
              <a:defRPr sz="40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7" name="내용 개체 틀 2">
            <a:extLst>
              <a:ext uri="{FF2B5EF4-FFF2-40B4-BE49-F238E27FC236}">
                <a16:creationId xmlns:a16="http://schemas.microsoft.com/office/drawing/2014/main" id="{BF16EC1A-58D3-41BF-BB3A-C48BD41B92C7}"/>
              </a:ext>
            </a:extLst>
          </p:cNvPr>
          <p:cNvSpPr>
            <a:spLocks noGrp="1"/>
          </p:cNvSpPr>
          <p:nvPr>
            <p:ph idx="1" hasCustomPrompt="1"/>
          </p:nvPr>
        </p:nvSpPr>
        <p:spPr>
          <a:xfrm>
            <a:off x="313267" y="939800"/>
            <a:ext cx="11599333" cy="53276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4" name="텍스트 개체 틀 4">
            <a:extLst>
              <a:ext uri="{FF2B5EF4-FFF2-40B4-BE49-F238E27FC236}">
                <a16:creationId xmlns:a16="http://schemas.microsoft.com/office/drawing/2014/main" id="{B49B34D5-3EEE-4AEF-93C8-7E98F9C57329}"/>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17183914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4FAC95-9C21-4808-9012-80334510FDF4}"/>
              </a:ext>
            </a:extLst>
          </p:cNvPr>
          <p:cNvSpPr>
            <a:spLocks noGrp="1"/>
          </p:cNvSpPr>
          <p:nvPr>
            <p:ph type="title" hasCustomPrompt="1"/>
          </p:nvPr>
        </p:nvSpPr>
        <p:spPr>
          <a:xfrm>
            <a:off x="289984" y="1474789"/>
            <a:ext cx="5958416" cy="1500187"/>
          </a:xfrm>
          <a:prstGeom prst="rect">
            <a:avLst/>
          </a:prstGeom>
        </p:spPr>
        <p:txBody>
          <a:bodyPr anchor="b"/>
          <a:lstStyle>
            <a:lvl1pPr>
              <a:defRPr sz="5400">
                <a:latin typeface="Franklin Gothic Demi Cond" panose="020B0706030402020204" pitchFamily="34" charset="0"/>
                <a:ea typeface="Malgun Gothic Semilight" panose="020B0502040204020203" pitchFamily="34" charset="-128"/>
              </a:defRPr>
            </a:lvl1pPr>
          </a:lstStyle>
          <a:p>
            <a:r>
              <a:rPr lang="en-US" altLang="ko-KR" dirty="0"/>
              <a:t>Sub-Section</a:t>
            </a:r>
            <a:endParaRPr lang="ko-KR" altLang="en-US" dirty="0"/>
          </a:p>
        </p:txBody>
      </p:sp>
      <p:sp>
        <p:nvSpPr>
          <p:cNvPr id="3" name="텍스트 개체 틀 2">
            <a:extLst>
              <a:ext uri="{FF2B5EF4-FFF2-40B4-BE49-F238E27FC236}">
                <a16:creationId xmlns:a16="http://schemas.microsoft.com/office/drawing/2014/main" id="{486DEACC-0433-49CC-AB6F-EA0119113125}"/>
              </a:ext>
            </a:extLst>
          </p:cNvPr>
          <p:cNvSpPr>
            <a:spLocks noGrp="1"/>
          </p:cNvSpPr>
          <p:nvPr>
            <p:ph type="body" idx="1" hasCustomPrompt="1"/>
          </p:nvPr>
        </p:nvSpPr>
        <p:spPr>
          <a:xfrm>
            <a:off x="289984" y="3145632"/>
            <a:ext cx="5958416" cy="2607468"/>
          </a:xfrm>
          <a:prstGeom prst="rect">
            <a:avLst/>
          </a:prstGeom>
        </p:spPr>
        <p:txBody>
          <a:bodyPr/>
          <a:lstStyle>
            <a:lvl1pPr marL="0" indent="0">
              <a:buNone/>
              <a:defRPr sz="2800">
                <a:solidFill>
                  <a:schemeClr val="tx1">
                    <a:tint val="75000"/>
                  </a:schemeClr>
                </a:solidFill>
                <a:latin typeface="Franklin Gothic Book" panose="020B0503020102020204" pitchFamily="34" charset="0"/>
                <a:ea typeface="Malgun Gothic Semilight" panose="020B0502040204020203"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4" name="텍스트 개체 틀 4">
            <a:extLst>
              <a:ext uri="{FF2B5EF4-FFF2-40B4-BE49-F238E27FC236}">
                <a16:creationId xmlns:a16="http://schemas.microsoft.com/office/drawing/2014/main" id="{38B7E13C-774A-4903-B9B3-09AB4E586F24}"/>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1625112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35662-9E06-43AA-87E4-24597655A64F}"/>
              </a:ext>
            </a:extLst>
          </p:cNvPr>
          <p:cNvSpPr>
            <a:spLocks noGrp="1"/>
          </p:cNvSpPr>
          <p:nvPr>
            <p:ph type="title" hasCustomPrompt="1"/>
          </p:nvPr>
        </p:nvSpPr>
        <p:spPr>
          <a:xfrm>
            <a:off x="677334" y="78468"/>
            <a:ext cx="11294533" cy="434974"/>
          </a:xfrm>
          <a:prstGeom prst="rect">
            <a:avLst/>
          </a:prstGeom>
        </p:spPr>
        <p:txBody>
          <a:bodyPr anchor="ctr"/>
          <a:lstStyle>
            <a:lvl1pPr>
              <a:lnSpc>
                <a:spcPct val="100000"/>
              </a:lnSpc>
              <a:defRPr sz="3600" b="1">
                <a:latin typeface="Arial" panose="020B0604020202020204" pitchFamily="34" charset="0"/>
                <a:cs typeface="Arial" panose="020B0604020202020204" pitchFamily="34" charset="0"/>
              </a:defRPr>
            </a:lvl1pPr>
          </a:lstStyle>
          <a:p>
            <a:r>
              <a:rPr lang="en-US" altLang="ko-KR" dirty="0"/>
              <a:t>Sub-title</a:t>
            </a:r>
            <a:endParaRPr lang="ko-KR" altLang="en-US" dirty="0"/>
          </a:p>
        </p:txBody>
      </p:sp>
      <p:sp>
        <p:nvSpPr>
          <p:cNvPr id="7" name="내용 개체 틀 2">
            <a:extLst>
              <a:ext uri="{FF2B5EF4-FFF2-40B4-BE49-F238E27FC236}">
                <a16:creationId xmlns:a16="http://schemas.microsoft.com/office/drawing/2014/main" id="{5929F788-9660-4015-9A98-81088E22AD1C}"/>
              </a:ext>
            </a:extLst>
          </p:cNvPr>
          <p:cNvSpPr>
            <a:spLocks noGrp="1"/>
          </p:cNvSpPr>
          <p:nvPr>
            <p:ph idx="1" hasCustomPrompt="1"/>
          </p:nvPr>
        </p:nvSpPr>
        <p:spPr>
          <a:xfrm>
            <a:off x="313267" y="1130300"/>
            <a:ext cx="11599333" cy="5137150"/>
          </a:xfrm>
          <a:prstGeom prst="rect">
            <a:avLst/>
          </a:prstGeom>
        </p:spPr>
        <p:txBody>
          <a:bodyPr/>
          <a:lstStyle>
            <a:lvl1pPr>
              <a:defRPr>
                <a:latin typeface="Arial" panose="020B0604020202020204" pitchFamily="34" charset="0"/>
                <a:cs typeface="Arial" panose="020B0604020202020204" pitchFamily="34" charset="0"/>
              </a:defRPr>
            </a:lvl1pPr>
          </a:lstStyle>
          <a:p>
            <a:pPr lvl="0"/>
            <a:r>
              <a:rPr lang="en-US" altLang="ko-KR" dirty="0"/>
              <a:t>Contents</a:t>
            </a:r>
            <a:endParaRPr lang="ko-KR" altLang="en-US" dirty="0"/>
          </a:p>
        </p:txBody>
      </p:sp>
      <p:sp>
        <p:nvSpPr>
          <p:cNvPr id="10" name="텍스트 개체 틀 9">
            <a:extLst>
              <a:ext uri="{FF2B5EF4-FFF2-40B4-BE49-F238E27FC236}">
                <a16:creationId xmlns:a16="http://schemas.microsoft.com/office/drawing/2014/main" id="{1B44AAAF-F8FC-4158-91F5-506B695A23E5}"/>
              </a:ext>
            </a:extLst>
          </p:cNvPr>
          <p:cNvSpPr>
            <a:spLocks noGrp="1"/>
          </p:cNvSpPr>
          <p:nvPr>
            <p:ph type="body" sz="quarter" idx="10" hasCustomPrompt="1"/>
          </p:nvPr>
        </p:nvSpPr>
        <p:spPr>
          <a:xfrm>
            <a:off x="677334" y="558801"/>
            <a:ext cx="11294533" cy="342900"/>
          </a:xfrm>
          <a:prstGeom prst="rect">
            <a:avLst/>
          </a:prstGeom>
        </p:spPr>
        <p:txBody>
          <a:bodyPr anchor="ctr"/>
          <a:lstStyle>
            <a:lvl1pPr marL="0" indent="0">
              <a:buNone/>
              <a:defRPr sz="2400">
                <a:latin typeface="Arial" panose="020B0604020202020204" pitchFamily="34" charset="0"/>
                <a:cs typeface="Arial" panose="020B0604020202020204" pitchFamily="34" charset="0"/>
              </a:defRPr>
            </a:lvl1pPr>
          </a:lstStyle>
          <a:p>
            <a:pPr lvl="0"/>
            <a:r>
              <a:rPr lang="en-US" altLang="ko-KR" dirty="0"/>
              <a:t>Edit Master text styles</a:t>
            </a:r>
            <a:endParaRPr lang="ko-KR" altLang="en-US" dirty="0"/>
          </a:p>
        </p:txBody>
      </p:sp>
      <p:sp>
        <p:nvSpPr>
          <p:cNvPr id="5" name="텍스트 개체 틀 4">
            <a:extLst>
              <a:ext uri="{FF2B5EF4-FFF2-40B4-BE49-F238E27FC236}">
                <a16:creationId xmlns:a16="http://schemas.microsoft.com/office/drawing/2014/main" id="{D75021B7-4D9D-40AB-A710-2734675B0D79}"/>
              </a:ext>
            </a:extLst>
          </p:cNvPr>
          <p:cNvSpPr>
            <a:spLocks noGrp="1"/>
          </p:cNvSpPr>
          <p:nvPr>
            <p:ph type="body" sz="quarter" idx="11"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3570296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62915C-A9AF-49E3-86F3-40957EE9631F}"/>
              </a:ext>
            </a:extLst>
          </p:cNvPr>
          <p:cNvSpPr>
            <a:spLocks noGrp="1"/>
          </p:cNvSpPr>
          <p:nvPr>
            <p:ph type="title" hasCustomPrompt="1"/>
          </p:nvPr>
        </p:nvSpPr>
        <p:spPr>
          <a:xfrm>
            <a:off x="306917" y="635002"/>
            <a:ext cx="9311216" cy="2852737"/>
          </a:xfrm>
          <a:prstGeom prst="rect">
            <a:avLst/>
          </a:prstGeom>
        </p:spPr>
        <p:txBody>
          <a:bodyPr anchor="b"/>
          <a:lstStyle>
            <a:lvl1pPr>
              <a:defRPr sz="5400">
                <a:latin typeface="Franklin Gothic Demi Cond" panose="020B0706030402020204" pitchFamily="34" charset="0"/>
                <a:ea typeface="Malgun Gothic Semilight" panose="020B0502040204020203" pitchFamily="34" charset="-128"/>
              </a:defRPr>
            </a:lvl1pPr>
          </a:lstStyle>
          <a:p>
            <a:r>
              <a:rPr lang="en-US" altLang="ko-KR" dirty="0"/>
              <a:t>Sub-Section</a:t>
            </a:r>
            <a:endParaRPr lang="ko-KR" altLang="en-US" dirty="0"/>
          </a:p>
        </p:txBody>
      </p:sp>
      <p:sp>
        <p:nvSpPr>
          <p:cNvPr id="3" name="텍스트 개체 틀 2">
            <a:extLst>
              <a:ext uri="{FF2B5EF4-FFF2-40B4-BE49-F238E27FC236}">
                <a16:creationId xmlns:a16="http://schemas.microsoft.com/office/drawing/2014/main" id="{166D7E8D-4D3A-46E7-8005-922424958ABF}"/>
              </a:ext>
            </a:extLst>
          </p:cNvPr>
          <p:cNvSpPr>
            <a:spLocks noGrp="1"/>
          </p:cNvSpPr>
          <p:nvPr>
            <p:ph type="body" idx="1" hasCustomPrompt="1"/>
          </p:nvPr>
        </p:nvSpPr>
        <p:spPr>
          <a:xfrm>
            <a:off x="306917" y="3649664"/>
            <a:ext cx="9311216" cy="1500187"/>
          </a:xfrm>
          <a:prstGeom prst="rect">
            <a:avLst/>
          </a:prstGeom>
        </p:spPr>
        <p:txBody>
          <a:bodyPr/>
          <a:lstStyle>
            <a:lvl1pPr marL="0" indent="0">
              <a:buNone/>
              <a:defRPr sz="2800">
                <a:solidFill>
                  <a:schemeClr val="tx1">
                    <a:tint val="75000"/>
                  </a:schemeClr>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4" name="텍스트 개체 틀 4">
            <a:extLst>
              <a:ext uri="{FF2B5EF4-FFF2-40B4-BE49-F238E27FC236}">
                <a16:creationId xmlns:a16="http://schemas.microsoft.com/office/drawing/2014/main" id="{1233359F-289F-48A5-8A2E-FBE8E5C781EF}"/>
              </a:ext>
            </a:extLst>
          </p:cNvPr>
          <p:cNvSpPr>
            <a:spLocks noGrp="1"/>
          </p:cNvSpPr>
          <p:nvPr>
            <p:ph type="body" sz="quarter" idx="10" hasCustomPrompt="1"/>
          </p:nvPr>
        </p:nvSpPr>
        <p:spPr>
          <a:xfrm>
            <a:off x="2232285" y="6450806"/>
            <a:ext cx="8015896" cy="407195"/>
          </a:xfrm>
          <a:prstGeom prst="rect">
            <a:avLst/>
          </a:prstGeom>
        </p:spPr>
        <p:txBody>
          <a:bodyPr anchor="ctr"/>
          <a:lstStyle>
            <a:lvl1pPr marL="0" indent="0">
              <a:buNone/>
              <a:defRPr sz="12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a:t>Source:</a:t>
            </a:r>
            <a:endParaRPr lang="ko-KR" altLang="en-US" dirty="0"/>
          </a:p>
        </p:txBody>
      </p:sp>
    </p:spTree>
    <p:extLst>
      <p:ext uri="{BB962C8B-B14F-4D97-AF65-F5344CB8AC3E}">
        <p14:creationId xmlns:p14="http://schemas.microsoft.com/office/powerpoint/2010/main" val="3808451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6699" y="906462"/>
            <a:ext cx="11696700" cy="2417763"/>
          </a:xfrm>
          <a:prstGeom prst="rect">
            <a:avLst/>
          </a:prstGeom>
        </p:spPr>
        <p:txBody>
          <a:bodyPr anchor="ctr"/>
          <a:lstStyle>
            <a:lvl1pPr algn="ctr">
              <a:defRPr sz="4000">
                <a:solidFill>
                  <a:schemeClr val="accent4"/>
                </a:solidFill>
                <a:latin typeface="Franklin Gothic Demi" panose="020B0703020102020204" pitchFamily="34" charset="0"/>
                <a:ea typeface="+mj-ea"/>
              </a:defRPr>
            </a:lvl1pPr>
          </a:lstStyle>
          <a:p>
            <a:r>
              <a:rPr lang="en-US" dirty="0"/>
              <a:t>Title</a:t>
            </a:r>
          </a:p>
        </p:txBody>
      </p:sp>
      <p:sp>
        <p:nvSpPr>
          <p:cNvPr id="3" name="Subtitle 2"/>
          <p:cNvSpPr>
            <a:spLocks noGrp="1"/>
          </p:cNvSpPr>
          <p:nvPr>
            <p:ph type="subTitle" idx="1" hasCustomPrompt="1"/>
          </p:nvPr>
        </p:nvSpPr>
        <p:spPr>
          <a:xfrm>
            <a:off x="2819399" y="3516316"/>
            <a:ext cx="9144000" cy="388935"/>
          </a:xfrm>
          <a:prstGeom prst="rect">
            <a:avLst/>
          </a:prstGeom>
        </p:spPr>
        <p:txBody>
          <a:bodyPr/>
          <a:lstStyle>
            <a:lvl1pPr marL="0" indent="0" algn="r">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dirty="0"/>
              <a:t>Authors</a:t>
            </a:r>
            <a:endParaRPr lang="en-US" dirty="0"/>
          </a:p>
        </p:txBody>
      </p:sp>
      <p:sp>
        <p:nvSpPr>
          <p:cNvPr id="8" name="텍스트 개체 틀 7">
            <a:extLst>
              <a:ext uri="{FF2B5EF4-FFF2-40B4-BE49-F238E27FC236}">
                <a16:creationId xmlns:a16="http://schemas.microsoft.com/office/drawing/2014/main" id="{A8C7FFE4-C4B9-4850-ADD6-98ECCC25CFE7}"/>
              </a:ext>
            </a:extLst>
          </p:cNvPr>
          <p:cNvSpPr>
            <a:spLocks noGrp="1"/>
          </p:cNvSpPr>
          <p:nvPr>
            <p:ph type="body" sz="quarter" idx="10" hasCustomPrompt="1"/>
          </p:nvPr>
        </p:nvSpPr>
        <p:spPr>
          <a:xfrm>
            <a:off x="266699" y="563559"/>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Tree>
    <p:extLst>
      <p:ext uri="{BB962C8B-B14F-4D97-AF65-F5344CB8AC3E}">
        <p14:creationId xmlns:p14="http://schemas.microsoft.com/office/powerpoint/2010/main" val="694633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세로 제목 및 텍스트">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286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2650"/>
            <a:ext cx="11599333" cy="532765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951C7B2A-1886-1323-2346-0F9EFF6F474F}"/>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extLst>
      <p:ext uri="{BB962C8B-B14F-4D97-AF65-F5344CB8AC3E}">
        <p14:creationId xmlns:p14="http://schemas.microsoft.com/office/powerpoint/2010/main" val="445342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1440180"/>
            <a:ext cx="11599333" cy="477012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pic>
        <p:nvPicPr>
          <p:cNvPr id="2" name="图片 1">
            <a:extLst>
              <a:ext uri="{FF2B5EF4-FFF2-40B4-BE49-F238E27FC236}">
                <a16:creationId xmlns:a16="http://schemas.microsoft.com/office/drawing/2014/main" id="{951C7B2A-1886-1323-2346-0F9EFF6F474F}"/>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
        <p:nvSpPr>
          <p:cNvPr id="6" name="텍스트 개체 틀 4">
            <a:extLst>
              <a:ext uri="{FF2B5EF4-FFF2-40B4-BE49-F238E27FC236}">
                <a16:creationId xmlns:a16="http://schemas.microsoft.com/office/drawing/2014/main" id="{8A62F3F1-7C7D-DE60-DE7F-A8B58FA567E7}"/>
              </a:ext>
            </a:extLst>
          </p:cNvPr>
          <p:cNvSpPr>
            <a:spLocks noGrp="1"/>
          </p:cNvSpPr>
          <p:nvPr>
            <p:ph type="body" sz="quarter" idx="10" hasCustomPrompt="1"/>
          </p:nvPr>
        </p:nvSpPr>
        <p:spPr>
          <a:xfrm>
            <a:off x="686124" y="693895"/>
            <a:ext cx="8015896" cy="407195"/>
          </a:xfrm>
          <a:prstGeom prst="rect">
            <a:avLst/>
          </a:prstGeom>
        </p:spPr>
        <p:txBody>
          <a:bodyPr lIns="0" tIns="0" rIns="0" bIns="0" anchor="ctr"/>
          <a:lstStyle>
            <a:lvl1pPr marL="0" indent="0">
              <a:lnSpc>
                <a:spcPct val="80000"/>
              </a:lnSpc>
              <a:spcBef>
                <a:spcPts val="0"/>
              </a:spcBef>
              <a:buNone/>
              <a:defRPr sz="2000" b="0" i="0" baseline="0">
                <a:solidFill>
                  <a:schemeClr val="tx1"/>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spTree>
    <p:extLst>
      <p:ext uri="{BB962C8B-B14F-4D97-AF65-F5344CB8AC3E}">
        <p14:creationId xmlns:p14="http://schemas.microsoft.com/office/powerpoint/2010/main" val="426657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313267" y="18256"/>
            <a:ext cx="11599333" cy="756445"/>
          </a:xfrm>
          <a:prstGeom prst="rect">
            <a:avLst/>
          </a:prstGeom>
        </p:spPr>
        <p:txBody>
          <a:bodyPr anchor="ctr"/>
          <a:lstStyle>
            <a:lvl1pPr algn="l">
              <a:defRPr sz="4400" b="1">
                <a:latin typeface="Calibri" panose="020F0502020204030204" pitchFamily="34" charset="0"/>
                <a:cs typeface="Calibri" panose="020F050202020403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1744"/>
            <a:ext cx="11599333" cy="5327650"/>
          </a:xfrm>
          <a:prstGeom prst="rect">
            <a:avLst/>
          </a:prstGeom>
        </p:spPr>
        <p:txBody>
          <a:bodyPr/>
          <a:lstStyle>
            <a:lvl1pPr marL="228600" indent="-228600">
              <a:buFont typeface="Wingdings" panose="05000000000000000000" pitchFamily="2" charset="2"/>
              <a:buChar char="Ø"/>
              <a:defRPr sz="3200">
                <a:latin typeface="Calibri" panose="020F0502020204030204" pitchFamily="34" charset="0"/>
                <a:cs typeface="Calibri" panose="020F0502020204030204" pitchFamily="34" charset="0"/>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7" name="图片 6"/>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2650"/>
            <a:ext cx="11599333" cy="532765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951C7B2A-1886-1323-2346-0F9EFF6F474F}"/>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
        <p:nvSpPr>
          <p:cNvPr id="6" name="Rectangle: Rounded Corners 5">
            <a:extLst>
              <a:ext uri="{FF2B5EF4-FFF2-40B4-BE49-F238E27FC236}">
                <a16:creationId xmlns:a16="http://schemas.microsoft.com/office/drawing/2014/main" id="{E5F839F6-898A-4F70-8F17-91873A93A639}"/>
              </a:ext>
            </a:extLst>
          </p:cNvPr>
          <p:cNvSpPr/>
          <p:nvPr userDrawn="1"/>
        </p:nvSpPr>
        <p:spPr>
          <a:xfrm>
            <a:off x="3965135" y="167699"/>
            <a:ext cx="3027666" cy="632402"/>
          </a:xfrm>
          <a:prstGeom prst="roundRect">
            <a:avLst>
              <a:gd name="adj" fmla="val 5622"/>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pic>
        <p:nvPicPr>
          <p:cNvPr id="7" name="Picture 8" descr="Image result for clock icon">
            <a:extLst>
              <a:ext uri="{FF2B5EF4-FFF2-40B4-BE49-F238E27FC236}">
                <a16:creationId xmlns:a16="http://schemas.microsoft.com/office/drawing/2014/main" id="{4F418F65-B414-4F00-91DB-8800652CBEF1}"/>
              </a:ext>
            </a:extLst>
          </p:cNvPr>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ackgroundRemoval t="3556" b="96444" l="3556" r="98667">
                        <a14:foregroundMark x1="48444" y1="46667" x2="48444" y2="46667"/>
                        <a14:foregroundMark x1="52000" y1="44889" x2="52889" y2="47556"/>
                        <a14:foregroundMark x1="33778" y1="33333" x2="35556" y2="34667"/>
                        <a14:foregroundMark x1="40889" y1="40889" x2="44444" y2="44000"/>
                        <a14:foregroundMark x1="58667" y1="49333" x2="65778" y2="48444"/>
                        <a14:foregroundMark x1="87556" y1="20000" x2="90222" y2="23556"/>
                        <a14:foregroundMark x1="65778" y1="5778" x2="58222" y2="3556"/>
                        <a14:foregroundMark x1="97778" y1="36889" x2="98667" y2="41333"/>
                        <a14:foregroundMark x1="8000" y1="28889" x2="5333" y2="34667"/>
                        <a14:foregroundMark x1="6222" y1="66667" x2="10222" y2="72889"/>
                        <a14:foregroundMark x1="3556" y1="44889" x2="3556" y2="47556"/>
                        <a14:foregroundMark x1="28889" y1="92000" x2="42667" y2="95111"/>
                        <a14:foregroundMark x1="52000" y1="96444" x2="56444" y2="96444"/>
                      </a14:backgroundRemoval>
                    </a14:imgEffect>
                  </a14:imgLayer>
                </a14:imgProps>
              </a:ext>
              <a:ext uri="{28A0092B-C50C-407E-A947-70E740481C1C}">
                <a14:useLocalDpi xmlns:a14="http://schemas.microsoft.com/office/drawing/2010/main" val="0"/>
              </a:ext>
            </a:extLst>
          </a:blip>
          <a:srcRect/>
          <a:stretch>
            <a:fillRect/>
          </a:stretch>
        </p:blipFill>
        <p:spPr bwMode="auto">
          <a:xfrm>
            <a:off x="4038639" y="240997"/>
            <a:ext cx="485806" cy="48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2024/10/7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8241249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Title 1"/>
          <p:cNvSpPr>
            <a:spLocks noGrp="1"/>
          </p:cNvSpPr>
          <p:nvPr>
            <p:ph type="ctrTitle"/>
          </p:nvPr>
        </p:nvSpPr>
        <p:spPr>
          <a:xfrm>
            <a:off x="1" y="805974"/>
            <a:ext cx="10027919" cy="2417763"/>
          </a:xfrm>
          <a:prstGeom prst="rect">
            <a:avLst/>
          </a:prstGeom>
        </p:spPr>
        <p:txBody>
          <a:bodyPr anchor="ctr"/>
          <a:lstStyle>
            <a:lvl1pPr algn="ctr">
              <a:defRPr sz="4400" b="1">
                <a:solidFill>
                  <a:srgbClr val="FFC000"/>
                </a:solidFill>
                <a:latin typeface="Noto Sans CJK KR Black" panose="020B0A00000000000000" pitchFamily="34" charset="-127"/>
                <a:ea typeface="Noto Sans CJK KR Black" panose="020B0A00000000000000" pitchFamily="34" charset="-127"/>
              </a:defRPr>
            </a:lvl1pPr>
          </a:lstStyle>
          <a:p>
            <a:endParaRPr lang="en-US" dirty="0"/>
          </a:p>
        </p:txBody>
      </p:sp>
      <p:sp>
        <p:nvSpPr>
          <p:cNvPr id="6" name="텍스트 개체 틀 7"/>
          <p:cNvSpPr>
            <a:spLocks noGrp="1"/>
          </p:cNvSpPr>
          <p:nvPr>
            <p:ph type="body" sz="quarter" idx="10" hasCustomPrompt="1"/>
          </p:nvPr>
        </p:nvSpPr>
        <p:spPr>
          <a:xfrm>
            <a:off x="106679" y="111043"/>
            <a:ext cx="5930900" cy="323852"/>
          </a:xfrm>
          <a:prstGeom prst="rect">
            <a:avLst/>
          </a:prstGeom>
        </p:spPr>
        <p:txBody>
          <a:bodyPr lIns="0" rIns="0" anchor="ctr"/>
          <a:lstStyle>
            <a:lvl1pPr marL="0" indent="0">
              <a:buNone/>
              <a:defRPr sz="2000" i="1">
                <a:solidFill>
                  <a:schemeClr val="tx1">
                    <a:lumMod val="50000"/>
                    <a:lumOff val="50000"/>
                  </a:schemeClr>
                </a:solidFill>
              </a:defRPr>
            </a:lvl1pPr>
          </a:lstStyle>
          <a:p>
            <a:pPr lvl="0"/>
            <a:r>
              <a:rPr lang="en-US" altLang="ko-KR" dirty="0"/>
              <a:t>Conference name</a:t>
            </a:r>
            <a:endParaRPr lang="ko-KR" altLang="en-US" dirty="0"/>
          </a:p>
        </p:txBody>
      </p:sp>
      <p:sp>
        <p:nvSpPr>
          <p:cNvPr id="7" name="Subtitle 2"/>
          <p:cNvSpPr>
            <a:spLocks noGrp="1"/>
          </p:cNvSpPr>
          <p:nvPr>
            <p:ph type="subTitle" idx="1"/>
          </p:nvPr>
        </p:nvSpPr>
        <p:spPr>
          <a:xfrm>
            <a:off x="2727958" y="4400236"/>
            <a:ext cx="9243061" cy="621344"/>
          </a:xfrm>
          <a:prstGeom prst="rect">
            <a:avLst/>
          </a:prstGeom>
        </p:spPr>
        <p:txBody>
          <a:bodyPr/>
          <a:lstStyle>
            <a:lvl1pPr marL="0" indent="0" algn="r">
              <a:buNone/>
              <a:defRPr sz="36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5" name="图片 14"/>
          <p:cNvPicPr>
            <a:picLocks noChangeAspect="1"/>
          </p:cNvPicPr>
          <p:nvPr userDrawn="1"/>
        </p:nvPicPr>
        <p:blipFill rotWithShape="1">
          <a:blip r:embed="rId2"/>
          <a:srcRect t="10985" b="7405"/>
          <a:stretch>
            <a:fillRect/>
          </a:stretch>
        </p:blipFill>
        <p:spPr>
          <a:xfrm>
            <a:off x="2631598" y="5809129"/>
            <a:ext cx="3509482" cy="1048871"/>
          </a:xfrm>
          <a:prstGeom prst="rect">
            <a:avLst/>
          </a:prstGeom>
        </p:spPr>
      </p:pic>
    </p:spTree>
    <p:extLst>
      <p:ext uri="{BB962C8B-B14F-4D97-AF65-F5344CB8AC3E}">
        <p14:creationId xmlns:p14="http://schemas.microsoft.com/office/powerpoint/2010/main" val="2470534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1" y="132371"/>
            <a:ext cx="11242588" cy="632402"/>
          </a:xfrm>
          <a:prstGeom prst="rect">
            <a:avLst/>
          </a:prstGeom>
        </p:spPr>
        <p:txBody>
          <a:bodyPr anchor="ctr"/>
          <a:lstStyle>
            <a:lvl1pPr algn="l">
              <a:defRPr sz="4000" b="1">
                <a:latin typeface="Arial" panose="020B0604020202020204" pitchFamily="34" charset="0"/>
                <a:cs typeface="Arial" panose="020B0604020202020204" pitchFamily="34" charset="0"/>
              </a:defRPr>
            </a:lvl1pPr>
          </a:lstStyle>
          <a:p>
            <a:r>
              <a:rPr lang="en-US" altLang="ko-KR" dirty="0"/>
              <a:t>Sub-title</a:t>
            </a:r>
            <a:endParaRPr lang="en-US" dirty="0"/>
          </a:p>
        </p:txBody>
      </p:sp>
      <p:sp>
        <p:nvSpPr>
          <p:cNvPr id="4" name="내용 개체 틀 2">
            <a:extLst>
              <a:ext uri="{FF2B5EF4-FFF2-40B4-BE49-F238E27FC236}">
                <a16:creationId xmlns:a16="http://schemas.microsoft.com/office/drawing/2014/main" id="{FB61FA16-BD45-43F9-A93C-DCDF68F6F076}"/>
              </a:ext>
            </a:extLst>
          </p:cNvPr>
          <p:cNvSpPr>
            <a:spLocks noGrp="1"/>
          </p:cNvSpPr>
          <p:nvPr>
            <p:ph idx="1" hasCustomPrompt="1"/>
          </p:nvPr>
        </p:nvSpPr>
        <p:spPr>
          <a:xfrm>
            <a:off x="307543" y="955589"/>
            <a:ext cx="11620844" cy="5305168"/>
          </a:xfrm>
          <a:prstGeom prst="rect">
            <a:avLst/>
          </a:prstGeom>
        </p:spPr>
        <p:txBody>
          <a:bodyPr/>
          <a:lstStyle>
            <a:lvl1pPr marL="180975" indent="-180975">
              <a:buFont typeface="Arial" panose="020B0604020202020204" pitchFamily="34" charset="0"/>
              <a:buChar char="•"/>
              <a:defRPr>
                <a:latin typeface="Arial" panose="020B0604020202020204" pitchFamily="34" charset="0"/>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latin typeface="Arial" panose="020B0604020202020204" pitchFamily="34" charset="0"/>
                <a:cs typeface="Arial" panose="020B0604020202020204" pitchFamily="34" charset="0"/>
              </a:defRPr>
            </a:lvl4pPr>
            <a:lvl5pPr marL="1257300" indent="-180975">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ltLang="ko-KR" dirty="0"/>
              <a:t>Text</a:t>
            </a:r>
            <a:endParaRPr lang="ko-KR" altLang="en-US" dirty="0"/>
          </a:p>
          <a:p>
            <a:pPr marL="447675" marR="0" lvl="1"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714375" marR="0" lvl="2"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marL="990600" marR="0" lvl="3" indent="-1809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ltLang="ko-KR" dirty="0"/>
              <a:t>Text</a:t>
            </a:r>
            <a:endParaRPr lang="ko-KR" altLang="en-US" dirty="0"/>
          </a:p>
          <a:p>
            <a:pPr lvl="4"/>
            <a:r>
              <a:rPr lang="en-US" altLang="ko-KR" dirty="0"/>
              <a:t>Text</a:t>
            </a:r>
            <a:endParaRPr lang="en-US" dirty="0"/>
          </a:p>
        </p:txBody>
      </p:sp>
    </p:spTree>
    <p:extLst>
      <p:ext uri="{BB962C8B-B14F-4D97-AF65-F5344CB8AC3E}">
        <p14:creationId xmlns:p14="http://schemas.microsoft.com/office/powerpoint/2010/main" val="22250138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5" name="图片 4">
            <a:extLst>
              <a:ext uri="{FF2B5EF4-FFF2-40B4-BE49-F238E27FC236}">
                <a16:creationId xmlns:a16="http://schemas.microsoft.com/office/drawing/2014/main" id="{82E997FB-7625-81A0-EE2D-34753F29FDED}"/>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extLst>
      <p:ext uri="{BB962C8B-B14F-4D97-AF65-F5344CB8AC3E}">
        <p14:creationId xmlns:p14="http://schemas.microsoft.com/office/powerpoint/2010/main" val="22950247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281817" y="824549"/>
            <a:ext cx="5958416" cy="150018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281817" y="2698592"/>
            <a:ext cx="5958416" cy="2607468"/>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2D1E2330-D2A9-8C2C-648A-080FEF877168}"/>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extLst>
      <p:ext uri="{BB962C8B-B14F-4D97-AF65-F5344CB8AC3E}">
        <p14:creationId xmlns:p14="http://schemas.microsoft.com/office/powerpoint/2010/main" val="244575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p:spPr>
        <p:txBody>
          <a:bodyPr/>
          <a:lstStyle/>
          <a:p>
            <a:fld id="{399F3F2B-E3F4-43B4-8CF3-0E23F01C452D}" type="datetimeFigureOut">
              <a:rPr lang="zh-CN" altLang="en-US" smtClean="0"/>
              <a:t>2024/10/7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6F0A1408-CA17-41D6-A3CA-9EBBA06C4BE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564204" y="136526"/>
            <a:ext cx="11348396" cy="663575"/>
          </a:xfrm>
          <a:prstGeom prst="rect">
            <a:avLst/>
          </a:prstGeom>
        </p:spPr>
        <p:txBody>
          <a:bodyPr/>
          <a:lstStyle>
            <a:lvl1pPr>
              <a:defRPr sz="4400" b="1">
                <a:latin typeface="+mn-lt"/>
                <a:cs typeface="Arial" panose="020B0604020202020204" pitchFamily="34" charset="0"/>
              </a:defRPr>
            </a:lvl1pPr>
          </a:lstStyle>
          <a:p>
            <a:r>
              <a:rPr lang="en-US" altLang="ko-KR" dirty="0"/>
              <a:t>Sub-title</a:t>
            </a:r>
            <a:endParaRPr lang="ko-KR" altLang="en-US" dirty="0"/>
          </a:p>
        </p:txBody>
      </p:sp>
      <p:sp>
        <p:nvSpPr>
          <p:cNvPr id="4" name="내용 개체 틀 2"/>
          <p:cNvSpPr>
            <a:spLocks noGrp="1"/>
          </p:cNvSpPr>
          <p:nvPr>
            <p:ph idx="1" hasCustomPrompt="1"/>
          </p:nvPr>
        </p:nvSpPr>
        <p:spPr>
          <a:xfrm>
            <a:off x="313267" y="882650"/>
            <a:ext cx="11599333" cy="5327650"/>
          </a:xfrm>
          <a:prstGeom prst="rect">
            <a:avLst/>
          </a:prstGeom>
        </p:spPr>
        <p:txBody>
          <a:bodyPr/>
          <a:lstStyle>
            <a:lvl1pPr marL="457200" indent="-457200">
              <a:buFont typeface="Wingdings" panose="05000000000000000000" pitchFamily="2" charset="2"/>
              <a:buChar char="Ø"/>
              <a:defRPr>
                <a:latin typeface="+mn-lt"/>
              </a:defRPr>
            </a:lvl1pPr>
          </a:lstStyle>
          <a:p>
            <a:pPr lvl="0"/>
            <a:r>
              <a:rPr lang="en-US" altLang="ko-KR" dirty="0"/>
              <a:t>Contents</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0D2EA5CA-83B8-C316-3BDA-03419F9499E5}"/>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2024/10/7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제목 1"/>
          <p:cNvSpPr>
            <a:spLocks noGrp="1"/>
          </p:cNvSpPr>
          <p:nvPr>
            <p:ph type="title" hasCustomPrompt="1"/>
          </p:nvPr>
        </p:nvSpPr>
        <p:spPr>
          <a:xfrm>
            <a:off x="289984" y="1474789"/>
            <a:ext cx="5958416" cy="1500187"/>
          </a:xfrm>
          <a:prstGeom prst="rect">
            <a:avLst/>
          </a:prstGeom>
        </p:spPr>
        <p:txBody>
          <a:bodyPr anchor="b"/>
          <a:lstStyle>
            <a:lvl1pPr>
              <a:defRPr sz="6000">
                <a:latin typeface="Calibri" panose="020F0502020204030204" pitchFamily="34" charset="0"/>
                <a:ea typeface="Noto Sans CJK KR Black" panose="020B0A00000000000000" pitchFamily="34" charset="-127"/>
                <a:cs typeface="Calibri" panose="020F0502020204030204" pitchFamily="34" charset="0"/>
              </a:defRPr>
            </a:lvl1pPr>
          </a:lstStyle>
          <a:p>
            <a:r>
              <a:rPr lang="en-US" altLang="ko-KR" dirty="0"/>
              <a:t>Sub-Section</a:t>
            </a:r>
            <a:endParaRPr lang="ko-KR" altLang="en-US" dirty="0"/>
          </a:p>
        </p:txBody>
      </p:sp>
      <p:sp>
        <p:nvSpPr>
          <p:cNvPr id="4" name="텍스트 개체 틀 2"/>
          <p:cNvSpPr>
            <a:spLocks noGrp="1"/>
          </p:cNvSpPr>
          <p:nvPr>
            <p:ph type="body" idx="1" hasCustomPrompt="1"/>
          </p:nvPr>
        </p:nvSpPr>
        <p:spPr>
          <a:xfrm>
            <a:off x="289984" y="3145632"/>
            <a:ext cx="5958416" cy="2607468"/>
          </a:xfrm>
          <a:prstGeom prst="rect">
            <a:avLst/>
          </a:prstGeom>
        </p:spPr>
        <p:txBody>
          <a:bodyPr/>
          <a:lstStyle>
            <a:lvl1pPr marL="0" indent="0">
              <a:buNone/>
              <a:defRPr sz="2800">
                <a:solidFill>
                  <a:schemeClr val="tx1">
                    <a:tint val="75000"/>
                  </a:schemeClr>
                </a:solidFill>
                <a:latin typeface="Noto Sans CJK KR Regular" panose="020B0500000000000000" pitchFamily="34" charset="-127"/>
                <a:ea typeface="Noto Sans CJK KR Regular" panose="020B0500000000000000"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Explanation</a:t>
            </a:r>
            <a:endParaRPr lang="ko-KR" altLang="en-US" dirty="0"/>
          </a:p>
        </p:txBody>
      </p:sp>
      <p:sp>
        <p:nvSpPr>
          <p:cNvPr id="5" name="텍스트 개체 틀 4"/>
          <p:cNvSpPr>
            <a:spLocks noGrp="1"/>
          </p:cNvSpPr>
          <p:nvPr>
            <p:ph type="body" sz="quarter" idx="10" hasCustomPrompt="1"/>
          </p:nvPr>
        </p:nvSpPr>
        <p:spPr>
          <a:xfrm>
            <a:off x="2232285" y="6450806"/>
            <a:ext cx="8015896" cy="407195"/>
          </a:xfrm>
          <a:prstGeom prst="rect">
            <a:avLst/>
          </a:prstGeom>
        </p:spPr>
        <p:txBody>
          <a:bodyPr lIns="0" tIns="0" rIns="0" bIns="0" anchor="ctr"/>
          <a:lstStyle>
            <a:lvl1pPr marL="0" indent="0">
              <a:lnSpc>
                <a:spcPct val="80000"/>
              </a:lnSpc>
              <a:spcBef>
                <a:spcPts val="0"/>
              </a:spcBef>
              <a:buNone/>
              <a:defRPr sz="1100" i="1">
                <a:solidFill>
                  <a:schemeClr val="bg1">
                    <a:lumMod val="50000"/>
                  </a:schemeClr>
                </a:solidFill>
                <a:latin typeface="Calibri" panose="020F0502020204030204" pitchFamily="34" charset="0"/>
                <a:cs typeface="Calibri" panose="020F0502020204030204" pitchFamily="34" charset="0"/>
              </a:defRPr>
            </a:lvl1pPr>
          </a:lstStyle>
          <a:p>
            <a:pPr lvl="0"/>
            <a:r>
              <a:rPr lang="en-US" altLang="ko-KR" dirty="0"/>
              <a:t>Source:</a:t>
            </a:r>
            <a:endParaRPr lang="ko-KR" altLang="en-US" dirty="0"/>
          </a:p>
        </p:txBody>
      </p:sp>
      <p:pic>
        <p:nvPicPr>
          <p:cNvPr id="2" name="图片 1">
            <a:extLst>
              <a:ext uri="{FF2B5EF4-FFF2-40B4-BE49-F238E27FC236}">
                <a16:creationId xmlns:a16="http://schemas.microsoft.com/office/drawing/2014/main" id="{263772E7-9769-FBB3-6A40-BA9A4FC0353D}"/>
              </a:ext>
            </a:extLst>
          </p:cNvPr>
          <p:cNvPicPr>
            <a:picLocks noChangeAspect="1"/>
          </p:cNvPicPr>
          <p:nvPr userDrawn="1"/>
        </p:nvPicPr>
        <p:blipFill rotWithShape="1">
          <a:blip r:embed="rId2"/>
          <a:srcRect l="3581" t="14924" r="4542" b="35051"/>
          <a:stretch>
            <a:fillRect/>
          </a:stretch>
        </p:blipFill>
        <p:spPr>
          <a:xfrm>
            <a:off x="313267" y="6450806"/>
            <a:ext cx="1825101" cy="36391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10.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11.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theme" Target="../theme/theme1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4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579119"/>
            <a:ext cx="12192000" cy="380238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p>
        </p:txBody>
      </p:sp>
      <p:pic>
        <p:nvPicPr>
          <p:cNvPr id="18" name="图形 17"/>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479311" y="579119"/>
            <a:ext cx="5172316" cy="3739027"/>
          </a:xfrm>
          <a:prstGeom prst="rect">
            <a:avLst/>
          </a:prstGeom>
        </p:spPr>
      </p:pic>
      <p:pic>
        <p:nvPicPr>
          <p:cNvPr id="4" name="图片 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427694" y="5753281"/>
            <a:ext cx="3380658" cy="1051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1393" y="775460"/>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2012678"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5" name="TextBox 10"/>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9972152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1393" y="775460"/>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2012678"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5" name="TextBox 10"/>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14411743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12"/>
          <p:cNvGrpSpPr/>
          <p:nvPr userDrawn="1"/>
        </p:nvGrpSpPr>
        <p:grpSpPr>
          <a:xfrm>
            <a:off x="-12700" y="174545"/>
            <a:ext cx="427960" cy="463634"/>
            <a:chOff x="0" y="174545"/>
            <a:chExt cx="423863" cy="463634"/>
          </a:xfrm>
        </p:grpSpPr>
        <p:sp>
          <p:nvSpPr>
            <p:cNvPr id="11" name="Isosceles Triangle 13"/>
            <p:cNvSpPr/>
            <p:nvPr userDrawn="1"/>
          </p:nvSpPr>
          <p:spPr>
            <a:xfrm rot="5400000">
              <a:off x="-19885" y="194431"/>
              <a:ext cx="463634" cy="4238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2" name="Isosceles Triangle 14"/>
            <p:cNvSpPr/>
            <p:nvPr userDrawn="1"/>
          </p:nvSpPr>
          <p:spPr>
            <a:xfrm rot="5400000">
              <a:off x="-163" y="247492"/>
              <a:ext cx="309887" cy="309562"/>
            </a:xfrm>
            <a:prstGeom prst="triangle">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sp>
        <p:nvSpPr>
          <p:cNvPr id="2" name="TextBox 10">
            <a:extLst>
              <a:ext uri="{FF2B5EF4-FFF2-40B4-BE49-F238E27FC236}">
                <a16:creationId xmlns:a16="http://schemas.microsoft.com/office/drawing/2014/main" id="{CC8F105D-D735-724D-26B7-7ADA13F63CE2}"/>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24288911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3" name="TextBox 10">
            <a:extLst>
              <a:ext uri="{FF2B5EF4-FFF2-40B4-BE49-F238E27FC236}">
                <a16:creationId xmlns:a16="http://schemas.microsoft.com/office/drawing/2014/main" id="{33AFAF86-0AEC-E463-4FE5-773CFE010B6B}"/>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3526367489"/>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2433508"/>
            <a:ext cx="5967063" cy="88921"/>
            <a:chOff x="251460" y="2158026"/>
            <a:chExt cx="11727181" cy="371904"/>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4"/>
              <a:ext cx="2522098" cy="1912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09C6281A-441B-DFF0-570C-27DD4CE35AE9}"/>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1623978640"/>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1393" y="775460"/>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2012678"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5" name="TextBox 10"/>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12"/>
          <p:cNvGrpSpPr/>
          <p:nvPr userDrawn="1"/>
        </p:nvGrpSpPr>
        <p:grpSpPr>
          <a:xfrm>
            <a:off x="-12700" y="174545"/>
            <a:ext cx="427960" cy="463634"/>
            <a:chOff x="0" y="174545"/>
            <a:chExt cx="423863" cy="463634"/>
          </a:xfrm>
        </p:grpSpPr>
        <p:sp>
          <p:nvSpPr>
            <p:cNvPr id="11" name="Isosceles Triangle 13"/>
            <p:cNvSpPr/>
            <p:nvPr userDrawn="1"/>
          </p:nvSpPr>
          <p:spPr>
            <a:xfrm rot="5400000">
              <a:off x="-19885" y="194431"/>
              <a:ext cx="463634" cy="423862"/>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2" name="Isosceles Triangle 14"/>
            <p:cNvSpPr/>
            <p:nvPr userDrawn="1"/>
          </p:nvSpPr>
          <p:spPr>
            <a:xfrm rot="5400000">
              <a:off x="-163" y="247492"/>
              <a:ext cx="309887" cy="309562"/>
            </a:xfrm>
            <a:prstGeom prst="triangle">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grpSp>
      <p:sp>
        <p:nvSpPr>
          <p:cNvPr id="2" name="TextBox 10">
            <a:extLst>
              <a:ext uri="{FF2B5EF4-FFF2-40B4-BE49-F238E27FC236}">
                <a16:creationId xmlns:a16="http://schemas.microsoft.com/office/drawing/2014/main" id="{DEA836A2-A089-7D46-F2CD-1A7744B3C642}"/>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4038" y="2992308"/>
            <a:ext cx="5967063" cy="88921"/>
            <a:chOff x="251460" y="2158026"/>
            <a:chExt cx="11727181" cy="371904"/>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4"/>
              <a:ext cx="2522098" cy="1912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DF9F8DC2-E046-F3F7-2E6D-77ED8D9E7500}"/>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1033602" y="1470738"/>
            <a:ext cx="10277619"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9824B41D-93F2-FA34-35A7-ECBA05E61661}"/>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4037" y="3535234"/>
            <a:ext cx="5466683" cy="69911"/>
            <a:chOff x="251460" y="2158026"/>
            <a:chExt cx="11727181" cy="522151"/>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1"/>
              <a:ext cx="2597662" cy="3414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C1C685FE-17F8-B2D3-2AD4-84788CD23CAC}"/>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3"/>
          <a:stretch>
            <a:fillRect/>
          </a:stretch>
        </p:blipFill>
        <p:spPr>
          <a:xfrm>
            <a:off x="0" y="0"/>
            <a:ext cx="12192000" cy="6858000"/>
          </a:xfrm>
          <a:prstGeom prst="rect">
            <a:avLst/>
          </a:prstGeom>
        </p:spPr>
      </p:pic>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37AB37B6-26E3-2328-8C6D-C515A7BE20BF}"/>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85580" y="6372281"/>
            <a:ext cx="11658961" cy="73282"/>
            <a:chOff x="251460" y="2158026"/>
            <a:chExt cx="11727181" cy="480400"/>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67046133-CC46-69D3-EE23-5F1BA54876E5}"/>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5"/>
          <p:cNvGrpSpPr/>
          <p:nvPr userDrawn="1"/>
        </p:nvGrpSpPr>
        <p:grpSpPr>
          <a:xfrm>
            <a:off x="294037" y="3535234"/>
            <a:ext cx="5466683" cy="69911"/>
            <a:chOff x="251460" y="2158026"/>
            <a:chExt cx="11727181" cy="522151"/>
          </a:xfrm>
        </p:grpSpPr>
        <p:sp>
          <p:nvSpPr>
            <p:cNvPr id="8"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ectangle 9"/>
            <p:cNvSpPr/>
            <p:nvPr/>
          </p:nvSpPr>
          <p:spPr>
            <a:xfrm>
              <a:off x="251460" y="2338711"/>
              <a:ext cx="2597662" cy="3414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5"/>
          <p:cNvGrpSpPr/>
          <p:nvPr userDrawn="1"/>
        </p:nvGrpSpPr>
        <p:grpSpPr>
          <a:xfrm>
            <a:off x="285580" y="6372281"/>
            <a:ext cx="11658961" cy="73282"/>
            <a:chOff x="251460" y="2158026"/>
            <a:chExt cx="11727181" cy="480400"/>
          </a:xfrm>
        </p:grpSpPr>
        <p:sp>
          <p:nvSpPr>
            <p:cNvPr id="11" name="Rectangle 8"/>
            <p:cNvSpPr/>
            <p:nvPr/>
          </p:nvSpPr>
          <p:spPr>
            <a:xfrm>
              <a:off x="251460" y="2158026"/>
              <a:ext cx="11727181" cy="180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9"/>
            <p:cNvSpPr/>
            <p:nvPr/>
          </p:nvSpPr>
          <p:spPr>
            <a:xfrm>
              <a:off x="251460" y="2338715"/>
              <a:ext cx="11727180" cy="29971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extBox 10">
            <a:extLst>
              <a:ext uri="{FF2B5EF4-FFF2-40B4-BE49-F238E27FC236}">
                <a16:creationId xmlns:a16="http://schemas.microsoft.com/office/drawing/2014/main" id="{CAE61CDA-01B7-C151-1104-2783506DC07F}"/>
              </a:ext>
            </a:extLst>
          </p:cNvPr>
          <p:cNvSpPr txBox="1"/>
          <p:nvPr userDrawn="1"/>
        </p:nvSpPr>
        <p:spPr>
          <a:xfrm>
            <a:off x="9131808" y="6372281"/>
            <a:ext cx="2892552" cy="523220"/>
          </a:xfrm>
          <a:prstGeom prst="rect">
            <a:avLst/>
          </a:prstGeom>
          <a:noFill/>
        </p:spPr>
        <p:txBody>
          <a:bodyPr wrap="square" rtlCol="0">
            <a:spAutoFit/>
          </a:bodyPr>
          <a:lstStyle/>
          <a:p>
            <a:r>
              <a:rPr lang="en-US" altLang="zh-CN" sz="2800" b="1" i="0" dirty="0">
                <a:solidFill>
                  <a:srgbClr val="9A0001"/>
                </a:solidFill>
                <a:latin typeface="Impact" panose="020B0806030902050204" pitchFamily="34" charset="0"/>
              </a:rPr>
              <a:t>Peking </a:t>
            </a:r>
            <a:r>
              <a:rPr lang="en-US" altLang="zh-CN" sz="2800" b="1" i="0" dirty="0">
                <a:solidFill>
                  <a:schemeClr val="tx1"/>
                </a:solidFill>
                <a:latin typeface="Impact" panose="020B0806030902050204" pitchFamily="34" charset="0"/>
              </a:rPr>
              <a:t>University</a:t>
            </a:r>
            <a:endParaRPr lang="en-US" sz="2800" b="1" i="0" dirty="0">
              <a:solidFill>
                <a:schemeClr val="tx1"/>
              </a:solidFill>
              <a:latin typeface="Impact" panose="020B0806030902050204" pitchFamily="34" charset="0"/>
            </a:endParaRPr>
          </a:p>
        </p:txBody>
      </p:sp>
    </p:spTree>
    <p:extLst>
      <p:ext uri="{BB962C8B-B14F-4D97-AF65-F5344CB8AC3E}">
        <p14:creationId xmlns:p14="http://schemas.microsoft.com/office/powerpoint/2010/main" val="1880756782"/>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iez@pku.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jpe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http://visual6502.org/sim/varm/armgl.html" TargetMode="Externa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45.x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microsoft.com/office/2007/relationships/hdphoto" Target="../media/hdphoto8.wdp"/><Relationship Id="rId3" Type="http://schemas.openxmlformats.org/officeDocument/2006/relationships/image" Target="../media/image31.png"/><Relationship Id="rId7" Type="http://schemas.microsoft.com/office/2007/relationships/hdphoto" Target="../media/hdphoto4.wdp"/><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image" Target="../media/image30.png"/><Relationship Id="rId16" Type="http://schemas.microsoft.com/office/2007/relationships/hdphoto" Target="../media/hdphoto7.wdp"/><Relationship Id="rId1" Type="http://schemas.openxmlformats.org/officeDocument/2006/relationships/slideLayout" Target="../slideLayouts/slideLayout22.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39.png"/><Relationship Id="rId10" Type="http://schemas.openxmlformats.org/officeDocument/2006/relationships/image" Target="../media/image35.png"/><Relationship Id="rId4" Type="http://schemas.microsoft.com/office/2007/relationships/hdphoto" Target="../media/hdphoto3.wdp"/><Relationship Id="rId9" Type="http://schemas.microsoft.com/office/2007/relationships/hdphoto" Target="../media/hdphoto5.wdp"/><Relationship Id="rId14" Type="http://schemas.microsoft.com/office/2007/relationships/hdphoto" Target="../media/hdphoto6.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2.bin"/><Relationship Id="rId1" Type="http://schemas.openxmlformats.org/officeDocument/2006/relationships/slideLayout" Target="../slideLayouts/slideLayout22.xml"/><Relationship Id="rId6" Type="http://schemas.openxmlformats.org/officeDocument/2006/relationships/comments" Target="../comments/comment1.xml"/><Relationship Id="rId5" Type="http://schemas.openxmlformats.org/officeDocument/2006/relationships/image" Target="../media/image44.png"/><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comments" Target="../comments/commen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 y="805974"/>
            <a:ext cx="10027919" cy="3324592"/>
          </a:xfrm>
        </p:spPr>
        <p:txBody>
          <a:bodyPr/>
          <a:lstStyle/>
          <a:p>
            <a:r>
              <a:rPr lang="en-US" altLang="zh-CN" dirty="0">
                <a:latin typeface="Arial" panose="020B0604020202020204" pitchFamily="34" charset="0"/>
                <a:ea typeface="微软雅黑" panose="020B0503020204020204" pitchFamily="34" charset="-122"/>
              </a:rPr>
              <a:t>Computer Architecture</a:t>
            </a:r>
            <a:br>
              <a:rPr lang="en-US" altLang="zh-CN" dirty="0">
                <a:latin typeface="Arial" panose="020B0604020202020204" pitchFamily="34" charset="0"/>
                <a:ea typeface="微软雅黑" panose="020B0503020204020204" pitchFamily="34" charset="-122"/>
              </a:rPr>
            </a:br>
            <a:r>
              <a:rPr lang="en-US" altLang="zh-CN" sz="4400">
                <a:latin typeface="Arial" panose="020B0604020202020204" pitchFamily="34" charset="0"/>
                <a:ea typeface="微软雅黑" panose="020B0503020204020204" pitchFamily="34" charset="-122"/>
              </a:rPr>
              <a:t>Fall 2024</a:t>
            </a:r>
            <a:br>
              <a:rPr lang="en-US" altLang="zh-CN" sz="4400" dirty="0">
                <a:latin typeface="Arial" panose="020B0604020202020204" pitchFamily="34" charset="0"/>
                <a:ea typeface="微软雅黑" panose="020B0503020204020204" pitchFamily="34" charset="-122"/>
              </a:rPr>
            </a:br>
            <a:br>
              <a:rPr lang="en-US" altLang="zh-CN" sz="4400" dirty="0">
                <a:latin typeface="Arial" panose="020B0604020202020204" pitchFamily="34" charset="0"/>
                <a:ea typeface="微软雅黑" panose="020B0503020204020204" pitchFamily="34" charset="-122"/>
              </a:rPr>
            </a:br>
            <a:r>
              <a:rPr lang="en-US" altLang="zh-CN" dirty="0">
                <a:latin typeface="Arial" panose="020B0604020202020204" pitchFamily="34" charset="0"/>
                <a:ea typeface="微软雅黑" panose="020B0503020204020204" pitchFamily="34" charset="-122"/>
                <a:sym typeface="+mn-ea"/>
              </a:rPr>
              <a:t>Lecture 03: RISC-V ALU &amp; </a:t>
            </a:r>
            <a:br>
              <a:rPr lang="en-US" altLang="zh-CN" dirty="0">
                <a:latin typeface="Arial" panose="020B0604020202020204" pitchFamily="34" charset="0"/>
                <a:ea typeface="微软雅黑" panose="020B0503020204020204" pitchFamily="34" charset="-122"/>
                <a:sym typeface="+mn-ea"/>
              </a:rPr>
            </a:br>
            <a:r>
              <a:rPr lang="en-US" altLang="zh-CN" dirty="0">
                <a:latin typeface="Arial" panose="020B0604020202020204" pitchFamily="34" charset="0"/>
                <a:ea typeface="微软雅黑" panose="020B0503020204020204" pitchFamily="34" charset="-122"/>
                <a:sym typeface="+mn-ea"/>
              </a:rPr>
              <a:t>Basic</a:t>
            </a:r>
            <a:r>
              <a:rPr lang="ja-JP" altLang="en-US" dirty="0">
                <a:latin typeface="Arial" panose="020B0604020202020204" pitchFamily="34" charset="0"/>
                <a:ea typeface="微软雅黑" panose="020B0503020204020204" pitchFamily="34" charset="-122"/>
                <a:sym typeface="+mn-ea"/>
              </a:rPr>
              <a:t> </a:t>
            </a:r>
            <a:r>
              <a:rPr lang="en-US" altLang="zh-CN" dirty="0">
                <a:latin typeface="Arial" panose="020B0604020202020204" pitchFamily="34" charset="0"/>
                <a:ea typeface="微软雅黑" panose="020B0503020204020204" pitchFamily="34" charset="-122"/>
                <a:sym typeface="+mn-ea"/>
              </a:rPr>
              <a:t>Architecture</a:t>
            </a:r>
            <a:endParaRPr lang="en-US" dirty="0"/>
          </a:p>
        </p:txBody>
      </p:sp>
      <p:sp>
        <p:nvSpPr>
          <p:cNvPr id="3" name="부제목 2"/>
          <p:cNvSpPr>
            <a:spLocks noGrp="1"/>
          </p:cNvSpPr>
          <p:nvPr>
            <p:ph type="subTitle" idx="1"/>
          </p:nvPr>
        </p:nvSpPr>
        <p:spPr/>
        <p:txBody>
          <a:bodyPr/>
          <a:lstStyle/>
          <a:p>
            <a:r>
              <a:rPr lang="en-US" b="1" dirty="0" err="1"/>
              <a:t>Jie</a:t>
            </a:r>
            <a:r>
              <a:rPr lang="en-US" b="1" dirty="0"/>
              <a:t> Zhang</a:t>
            </a:r>
          </a:p>
          <a:p>
            <a:r>
              <a:rPr lang="en-US" sz="2400" dirty="0" err="1">
                <a:hlinkClick r:id="rId2"/>
              </a:rPr>
              <a:t>jiez</a:t>
            </a:r>
            <a:r>
              <a:rPr lang="en-US" altLang="zh-CN" sz="2400" dirty="0" err="1">
                <a:hlinkClick r:id="rId2"/>
              </a:rPr>
              <a:t>@pku.edu.cn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2800D-35AE-40E3-8D9F-EC3CB0F6A5F5}"/>
              </a:ext>
            </a:extLst>
          </p:cNvPr>
          <p:cNvSpPr>
            <a:spLocks noGrp="1"/>
          </p:cNvSpPr>
          <p:nvPr>
            <p:ph type="title"/>
          </p:nvPr>
        </p:nvSpPr>
        <p:spPr/>
        <p:txBody>
          <a:bodyPr/>
          <a:lstStyle/>
          <a:p>
            <a:r>
              <a:rPr lang="en-US" altLang="zh-CN" dirty="0"/>
              <a:t>Multiply</a:t>
            </a:r>
            <a:endParaRPr lang="zh-CN" altLang="en-US" dirty="0"/>
          </a:p>
        </p:txBody>
      </p:sp>
      <p:sp>
        <p:nvSpPr>
          <p:cNvPr id="53" name="文本占位符 52">
            <a:extLst>
              <a:ext uri="{FF2B5EF4-FFF2-40B4-BE49-F238E27FC236}">
                <a16:creationId xmlns:a16="http://schemas.microsoft.com/office/drawing/2014/main" id="{D56AB5C0-7B04-0857-5D87-6BE03902E07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B23CD5C4-610B-4126-B0DD-B7FAFDF1DCE2}"/>
              </a:ext>
            </a:extLst>
          </p:cNvPr>
          <p:cNvSpPr txBox="1">
            <a:spLocks noChangeArrowheads="1"/>
          </p:cNvSpPr>
          <p:nvPr/>
        </p:nvSpPr>
        <p:spPr>
          <a:xfrm>
            <a:off x="1171253" y="1022868"/>
            <a:ext cx="8886823" cy="708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Binary multiplication is just a </a:t>
            </a:r>
            <a:r>
              <a:rPr kumimoji="0" lang="en-US" altLang="zh-CN" sz="2800" b="0" i="1"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bunch</a:t>
            </a:r>
            <a:r>
              <a:rPr kumimoji="0" lang="en-US" altLang="zh-CN" sz="28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 of right shifts and adds</a:t>
            </a:r>
          </a:p>
        </p:txBody>
      </p:sp>
      <p:sp>
        <p:nvSpPr>
          <p:cNvPr id="5" name="Oval 4">
            <a:extLst>
              <a:ext uri="{FF2B5EF4-FFF2-40B4-BE49-F238E27FC236}">
                <a16:creationId xmlns:a16="http://schemas.microsoft.com/office/drawing/2014/main" id="{F9F08641-4394-4836-A334-1E75C5ECDBED}"/>
              </a:ext>
            </a:extLst>
          </p:cNvPr>
          <p:cNvSpPr>
            <a:spLocks noChangeArrowheads="1"/>
          </p:cNvSpPr>
          <p:nvPr/>
        </p:nvSpPr>
        <p:spPr bwMode="auto">
          <a:xfrm>
            <a:off x="4524054" y="2699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6" name="Oval 5">
            <a:extLst>
              <a:ext uri="{FF2B5EF4-FFF2-40B4-BE49-F238E27FC236}">
                <a16:creationId xmlns:a16="http://schemas.microsoft.com/office/drawing/2014/main" id="{4CCA68D5-2396-4D1D-9F66-DE8AE2B7A7DE}"/>
              </a:ext>
            </a:extLst>
          </p:cNvPr>
          <p:cNvSpPr>
            <a:spLocks noChangeArrowheads="1"/>
          </p:cNvSpPr>
          <p:nvPr/>
        </p:nvSpPr>
        <p:spPr bwMode="auto">
          <a:xfrm>
            <a:off x="4219254" y="2699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7" name="Oval 6">
            <a:extLst>
              <a:ext uri="{FF2B5EF4-FFF2-40B4-BE49-F238E27FC236}">
                <a16:creationId xmlns:a16="http://schemas.microsoft.com/office/drawing/2014/main" id="{5102E71C-FF24-4EE2-9A3D-B10D2527FFEC}"/>
              </a:ext>
            </a:extLst>
          </p:cNvPr>
          <p:cNvSpPr>
            <a:spLocks noChangeArrowheads="1"/>
          </p:cNvSpPr>
          <p:nvPr/>
        </p:nvSpPr>
        <p:spPr bwMode="auto">
          <a:xfrm>
            <a:off x="3914454" y="2699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8" name="Oval 7">
            <a:extLst>
              <a:ext uri="{FF2B5EF4-FFF2-40B4-BE49-F238E27FC236}">
                <a16:creationId xmlns:a16="http://schemas.microsoft.com/office/drawing/2014/main" id="{04CEE5DE-7A81-434A-A928-B487852A424F}"/>
              </a:ext>
            </a:extLst>
          </p:cNvPr>
          <p:cNvSpPr>
            <a:spLocks noChangeArrowheads="1"/>
          </p:cNvSpPr>
          <p:nvPr/>
        </p:nvSpPr>
        <p:spPr bwMode="auto">
          <a:xfrm>
            <a:off x="3609654" y="2699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9" name="Oval 8">
            <a:extLst>
              <a:ext uri="{FF2B5EF4-FFF2-40B4-BE49-F238E27FC236}">
                <a16:creationId xmlns:a16="http://schemas.microsoft.com/office/drawing/2014/main" id="{E7491D8E-5AF7-4CA8-BA35-0224E090A3F6}"/>
              </a:ext>
            </a:extLst>
          </p:cNvPr>
          <p:cNvSpPr>
            <a:spLocks noChangeArrowheads="1"/>
          </p:cNvSpPr>
          <p:nvPr/>
        </p:nvSpPr>
        <p:spPr bwMode="auto">
          <a:xfrm>
            <a:off x="3609654" y="3004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0" name="Oval 9">
            <a:extLst>
              <a:ext uri="{FF2B5EF4-FFF2-40B4-BE49-F238E27FC236}">
                <a16:creationId xmlns:a16="http://schemas.microsoft.com/office/drawing/2014/main" id="{B1C21B7C-AF4A-41F6-BAB2-1CA1C049D672}"/>
              </a:ext>
            </a:extLst>
          </p:cNvPr>
          <p:cNvSpPr>
            <a:spLocks noChangeArrowheads="1"/>
          </p:cNvSpPr>
          <p:nvPr/>
        </p:nvSpPr>
        <p:spPr bwMode="auto">
          <a:xfrm>
            <a:off x="3914454" y="3004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1" name="Oval 10">
            <a:extLst>
              <a:ext uri="{FF2B5EF4-FFF2-40B4-BE49-F238E27FC236}">
                <a16:creationId xmlns:a16="http://schemas.microsoft.com/office/drawing/2014/main" id="{225DF5C2-D764-4DA5-ACBE-9089E874FED5}"/>
              </a:ext>
            </a:extLst>
          </p:cNvPr>
          <p:cNvSpPr>
            <a:spLocks noChangeArrowheads="1"/>
          </p:cNvSpPr>
          <p:nvPr/>
        </p:nvSpPr>
        <p:spPr bwMode="auto">
          <a:xfrm>
            <a:off x="4219254" y="3004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2" name="Oval 11">
            <a:extLst>
              <a:ext uri="{FF2B5EF4-FFF2-40B4-BE49-F238E27FC236}">
                <a16:creationId xmlns:a16="http://schemas.microsoft.com/office/drawing/2014/main" id="{A3E3E8F1-C6EB-4240-B953-2480469FD6CC}"/>
              </a:ext>
            </a:extLst>
          </p:cNvPr>
          <p:cNvSpPr>
            <a:spLocks noChangeArrowheads="1"/>
          </p:cNvSpPr>
          <p:nvPr/>
        </p:nvSpPr>
        <p:spPr bwMode="auto">
          <a:xfrm>
            <a:off x="4524054" y="3004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3" name="Line 12">
            <a:extLst>
              <a:ext uri="{FF2B5EF4-FFF2-40B4-BE49-F238E27FC236}">
                <a16:creationId xmlns:a16="http://schemas.microsoft.com/office/drawing/2014/main" id="{A1CE7484-18A7-46D4-B81C-9826A6A40B82}"/>
              </a:ext>
            </a:extLst>
          </p:cNvPr>
          <p:cNvSpPr>
            <a:spLocks noChangeShapeType="1"/>
          </p:cNvSpPr>
          <p:nvPr/>
        </p:nvSpPr>
        <p:spPr bwMode="auto">
          <a:xfrm>
            <a:off x="3381054" y="3308868"/>
            <a:ext cx="1295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14" name="Oval 13">
            <a:extLst>
              <a:ext uri="{FF2B5EF4-FFF2-40B4-BE49-F238E27FC236}">
                <a16:creationId xmlns:a16="http://schemas.microsoft.com/office/drawing/2014/main" id="{C9E6AC21-392C-4F28-8740-45FD64A87B73}"/>
              </a:ext>
            </a:extLst>
          </p:cNvPr>
          <p:cNvSpPr>
            <a:spLocks noChangeArrowheads="1"/>
          </p:cNvSpPr>
          <p:nvPr/>
        </p:nvSpPr>
        <p:spPr bwMode="auto">
          <a:xfrm>
            <a:off x="4524054" y="35374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5" name="Oval 14">
            <a:extLst>
              <a:ext uri="{FF2B5EF4-FFF2-40B4-BE49-F238E27FC236}">
                <a16:creationId xmlns:a16="http://schemas.microsoft.com/office/drawing/2014/main" id="{EAEE10AF-7031-45D0-B6E0-96F4978CDC3B}"/>
              </a:ext>
            </a:extLst>
          </p:cNvPr>
          <p:cNvSpPr>
            <a:spLocks noChangeArrowheads="1"/>
          </p:cNvSpPr>
          <p:nvPr/>
        </p:nvSpPr>
        <p:spPr bwMode="auto">
          <a:xfrm>
            <a:off x="4219254" y="35374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6" name="Oval 15">
            <a:extLst>
              <a:ext uri="{FF2B5EF4-FFF2-40B4-BE49-F238E27FC236}">
                <a16:creationId xmlns:a16="http://schemas.microsoft.com/office/drawing/2014/main" id="{4C044F64-4A5F-4A84-9EE3-5C84665C8874}"/>
              </a:ext>
            </a:extLst>
          </p:cNvPr>
          <p:cNvSpPr>
            <a:spLocks noChangeArrowheads="1"/>
          </p:cNvSpPr>
          <p:nvPr/>
        </p:nvSpPr>
        <p:spPr bwMode="auto">
          <a:xfrm>
            <a:off x="3914454" y="35374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7" name="Oval 16">
            <a:extLst>
              <a:ext uri="{FF2B5EF4-FFF2-40B4-BE49-F238E27FC236}">
                <a16:creationId xmlns:a16="http://schemas.microsoft.com/office/drawing/2014/main" id="{572E681F-D02D-4852-9CFC-4B5A0296F26E}"/>
              </a:ext>
            </a:extLst>
          </p:cNvPr>
          <p:cNvSpPr>
            <a:spLocks noChangeArrowheads="1"/>
          </p:cNvSpPr>
          <p:nvPr/>
        </p:nvSpPr>
        <p:spPr bwMode="auto">
          <a:xfrm>
            <a:off x="3609654" y="35374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8" name="Oval 17">
            <a:extLst>
              <a:ext uri="{FF2B5EF4-FFF2-40B4-BE49-F238E27FC236}">
                <a16:creationId xmlns:a16="http://schemas.microsoft.com/office/drawing/2014/main" id="{186D1EF1-09D3-4A86-ADBE-86C166E63ED2}"/>
              </a:ext>
            </a:extLst>
          </p:cNvPr>
          <p:cNvSpPr>
            <a:spLocks noChangeArrowheads="1"/>
          </p:cNvSpPr>
          <p:nvPr/>
        </p:nvSpPr>
        <p:spPr bwMode="auto">
          <a:xfrm>
            <a:off x="4219254" y="3842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9" name="Oval 18">
            <a:extLst>
              <a:ext uri="{FF2B5EF4-FFF2-40B4-BE49-F238E27FC236}">
                <a16:creationId xmlns:a16="http://schemas.microsoft.com/office/drawing/2014/main" id="{BDA7E66A-41CF-454C-A19A-4CCDC8797515}"/>
              </a:ext>
            </a:extLst>
          </p:cNvPr>
          <p:cNvSpPr>
            <a:spLocks noChangeArrowheads="1"/>
          </p:cNvSpPr>
          <p:nvPr/>
        </p:nvSpPr>
        <p:spPr bwMode="auto">
          <a:xfrm>
            <a:off x="3914454" y="3842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0" name="Oval 19">
            <a:extLst>
              <a:ext uri="{FF2B5EF4-FFF2-40B4-BE49-F238E27FC236}">
                <a16:creationId xmlns:a16="http://schemas.microsoft.com/office/drawing/2014/main" id="{6B4A896C-7D90-4A17-925E-E92DB42C35D2}"/>
              </a:ext>
            </a:extLst>
          </p:cNvPr>
          <p:cNvSpPr>
            <a:spLocks noChangeArrowheads="1"/>
          </p:cNvSpPr>
          <p:nvPr/>
        </p:nvSpPr>
        <p:spPr bwMode="auto">
          <a:xfrm>
            <a:off x="3609654" y="3842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1" name="Oval 20">
            <a:extLst>
              <a:ext uri="{FF2B5EF4-FFF2-40B4-BE49-F238E27FC236}">
                <a16:creationId xmlns:a16="http://schemas.microsoft.com/office/drawing/2014/main" id="{EE61B035-6D4A-4D64-A9C3-D6B27A7C4F91}"/>
              </a:ext>
            </a:extLst>
          </p:cNvPr>
          <p:cNvSpPr>
            <a:spLocks noChangeArrowheads="1"/>
          </p:cNvSpPr>
          <p:nvPr/>
        </p:nvSpPr>
        <p:spPr bwMode="auto">
          <a:xfrm>
            <a:off x="3304854" y="38422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2" name="Oval 21">
            <a:extLst>
              <a:ext uri="{FF2B5EF4-FFF2-40B4-BE49-F238E27FC236}">
                <a16:creationId xmlns:a16="http://schemas.microsoft.com/office/drawing/2014/main" id="{FF3433BB-7C32-49B2-AB19-7AB9156243C0}"/>
              </a:ext>
            </a:extLst>
          </p:cNvPr>
          <p:cNvSpPr>
            <a:spLocks noChangeArrowheads="1"/>
          </p:cNvSpPr>
          <p:nvPr/>
        </p:nvSpPr>
        <p:spPr bwMode="auto">
          <a:xfrm>
            <a:off x="3914454" y="4147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3" name="Oval 22">
            <a:extLst>
              <a:ext uri="{FF2B5EF4-FFF2-40B4-BE49-F238E27FC236}">
                <a16:creationId xmlns:a16="http://schemas.microsoft.com/office/drawing/2014/main" id="{B31DAD8B-3A5B-4147-8795-077B97CD6725}"/>
              </a:ext>
            </a:extLst>
          </p:cNvPr>
          <p:cNvSpPr>
            <a:spLocks noChangeArrowheads="1"/>
          </p:cNvSpPr>
          <p:nvPr/>
        </p:nvSpPr>
        <p:spPr bwMode="auto">
          <a:xfrm>
            <a:off x="3609654" y="4147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4" name="Oval 23">
            <a:extLst>
              <a:ext uri="{FF2B5EF4-FFF2-40B4-BE49-F238E27FC236}">
                <a16:creationId xmlns:a16="http://schemas.microsoft.com/office/drawing/2014/main" id="{56E8C165-FF7D-4E7D-953F-D602B4D1306D}"/>
              </a:ext>
            </a:extLst>
          </p:cNvPr>
          <p:cNvSpPr>
            <a:spLocks noChangeArrowheads="1"/>
          </p:cNvSpPr>
          <p:nvPr/>
        </p:nvSpPr>
        <p:spPr bwMode="auto">
          <a:xfrm>
            <a:off x="3304854" y="4147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5" name="Oval 24">
            <a:extLst>
              <a:ext uri="{FF2B5EF4-FFF2-40B4-BE49-F238E27FC236}">
                <a16:creationId xmlns:a16="http://schemas.microsoft.com/office/drawing/2014/main" id="{10855915-9A34-463A-8F45-B198D69C9DC9}"/>
              </a:ext>
            </a:extLst>
          </p:cNvPr>
          <p:cNvSpPr>
            <a:spLocks noChangeArrowheads="1"/>
          </p:cNvSpPr>
          <p:nvPr/>
        </p:nvSpPr>
        <p:spPr bwMode="auto">
          <a:xfrm>
            <a:off x="3000054" y="4147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6" name="Oval 25">
            <a:extLst>
              <a:ext uri="{FF2B5EF4-FFF2-40B4-BE49-F238E27FC236}">
                <a16:creationId xmlns:a16="http://schemas.microsoft.com/office/drawing/2014/main" id="{4E6F592A-80D3-4F06-B7FB-B42F70D0812B}"/>
              </a:ext>
            </a:extLst>
          </p:cNvPr>
          <p:cNvSpPr>
            <a:spLocks noChangeArrowheads="1"/>
          </p:cNvSpPr>
          <p:nvPr/>
        </p:nvSpPr>
        <p:spPr bwMode="auto">
          <a:xfrm>
            <a:off x="3609654" y="44518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7" name="Oval 26">
            <a:extLst>
              <a:ext uri="{FF2B5EF4-FFF2-40B4-BE49-F238E27FC236}">
                <a16:creationId xmlns:a16="http://schemas.microsoft.com/office/drawing/2014/main" id="{A6601997-4960-42B3-9E50-BB308D1950DB}"/>
              </a:ext>
            </a:extLst>
          </p:cNvPr>
          <p:cNvSpPr>
            <a:spLocks noChangeArrowheads="1"/>
          </p:cNvSpPr>
          <p:nvPr/>
        </p:nvSpPr>
        <p:spPr bwMode="auto">
          <a:xfrm>
            <a:off x="3304854" y="44518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8" name="Oval 27">
            <a:extLst>
              <a:ext uri="{FF2B5EF4-FFF2-40B4-BE49-F238E27FC236}">
                <a16:creationId xmlns:a16="http://schemas.microsoft.com/office/drawing/2014/main" id="{D84AFFA1-A0DE-4787-8C78-BAF2E6B229C0}"/>
              </a:ext>
            </a:extLst>
          </p:cNvPr>
          <p:cNvSpPr>
            <a:spLocks noChangeArrowheads="1"/>
          </p:cNvSpPr>
          <p:nvPr/>
        </p:nvSpPr>
        <p:spPr bwMode="auto">
          <a:xfrm>
            <a:off x="3000054" y="44518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9" name="Oval 28">
            <a:extLst>
              <a:ext uri="{FF2B5EF4-FFF2-40B4-BE49-F238E27FC236}">
                <a16:creationId xmlns:a16="http://schemas.microsoft.com/office/drawing/2014/main" id="{4071178D-C4F6-4CEE-9466-41437D85F999}"/>
              </a:ext>
            </a:extLst>
          </p:cNvPr>
          <p:cNvSpPr>
            <a:spLocks noChangeArrowheads="1"/>
          </p:cNvSpPr>
          <p:nvPr/>
        </p:nvSpPr>
        <p:spPr bwMode="auto">
          <a:xfrm>
            <a:off x="2695254" y="44518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0" name="Line 29">
            <a:extLst>
              <a:ext uri="{FF2B5EF4-FFF2-40B4-BE49-F238E27FC236}">
                <a16:creationId xmlns:a16="http://schemas.microsoft.com/office/drawing/2014/main" id="{71290A4D-8227-42FA-9F0B-B66894A719F5}"/>
              </a:ext>
            </a:extLst>
          </p:cNvPr>
          <p:cNvSpPr>
            <a:spLocks noChangeShapeType="1"/>
          </p:cNvSpPr>
          <p:nvPr/>
        </p:nvSpPr>
        <p:spPr bwMode="auto">
          <a:xfrm>
            <a:off x="2542854" y="4680468"/>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1" name="Oval 30">
            <a:extLst>
              <a:ext uri="{FF2B5EF4-FFF2-40B4-BE49-F238E27FC236}">
                <a16:creationId xmlns:a16="http://schemas.microsoft.com/office/drawing/2014/main" id="{4AB122A7-052B-431B-8090-F62F7BC69CA9}"/>
              </a:ext>
            </a:extLst>
          </p:cNvPr>
          <p:cNvSpPr>
            <a:spLocks noChangeArrowheads="1"/>
          </p:cNvSpPr>
          <p:nvPr/>
        </p:nvSpPr>
        <p:spPr bwMode="auto">
          <a:xfrm>
            <a:off x="36096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2" name="Oval 31">
            <a:extLst>
              <a:ext uri="{FF2B5EF4-FFF2-40B4-BE49-F238E27FC236}">
                <a16:creationId xmlns:a16="http://schemas.microsoft.com/office/drawing/2014/main" id="{A7938DFD-D6B8-4F57-A12D-56C04A684244}"/>
              </a:ext>
            </a:extLst>
          </p:cNvPr>
          <p:cNvSpPr>
            <a:spLocks noChangeArrowheads="1"/>
          </p:cNvSpPr>
          <p:nvPr/>
        </p:nvSpPr>
        <p:spPr bwMode="auto">
          <a:xfrm>
            <a:off x="30000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3" name="Oval 32">
            <a:extLst>
              <a:ext uri="{FF2B5EF4-FFF2-40B4-BE49-F238E27FC236}">
                <a16:creationId xmlns:a16="http://schemas.microsoft.com/office/drawing/2014/main" id="{8A11A66B-437D-4BCC-BB86-313AC3E66D97}"/>
              </a:ext>
            </a:extLst>
          </p:cNvPr>
          <p:cNvSpPr>
            <a:spLocks noChangeArrowheads="1"/>
          </p:cNvSpPr>
          <p:nvPr/>
        </p:nvSpPr>
        <p:spPr bwMode="auto">
          <a:xfrm>
            <a:off x="23904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4" name="Oval 33">
            <a:extLst>
              <a:ext uri="{FF2B5EF4-FFF2-40B4-BE49-F238E27FC236}">
                <a16:creationId xmlns:a16="http://schemas.microsoft.com/office/drawing/2014/main" id="{1A80B7CF-F7D6-4D86-863C-F1CFB53121A5}"/>
              </a:ext>
            </a:extLst>
          </p:cNvPr>
          <p:cNvSpPr>
            <a:spLocks noChangeArrowheads="1"/>
          </p:cNvSpPr>
          <p:nvPr/>
        </p:nvSpPr>
        <p:spPr bwMode="auto">
          <a:xfrm>
            <a:off x="26952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5" name="Oval 34">
            <a:extLst>
              <a:ext uri="{FF2B5EF4-FFF2-40B4-BE49-F238E27FC236}">
                <a16:creationId xmlns:a16="http://schemas.microsoft.com/office/drawing/2014/main" id="{E20D2B6C-4C32-4A6A-8B25-6CF6C1B9D6AA}"/>
              </a:ext>
            </a:extLst>
          </p:cNvPr>
          <p:cNvSpPr>
            <a:spLocks noChangeArrowheads="1"/>
          </p:cNvSpPr>
          <p:nvPr/>
        </p:nvSpPr>
        <p:spPr bwMode="auto">
          <a:xfrm>
            <a:off x="45240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6" name="Oval 35">
            <a:extLst>
              <a:ext uri="{FF2B5EF4-FFF2-40B4-BE49-F238E27FC236}">
                <a16:creationId xmlns:a16="http://schemas.microsoft.com/office/drawing/2014/main" id="{A1CF7D16-2BB7-43C0-92ED-BA162869B631}"/>
              </a:ext>
            </a:extLst>
          </p:cNvPr>
          <p:cNvSpPr>
            <a:spLocks noChangeArrowheads="1"/>
          </p:cNvSpPr>
          <p:nvPr/>
        </p:nvSpPr>
        <p:spPr bwMode="auto">
          <a:xfrm>
            <a:off x="42192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7" name="Oval 36">
            <a:extLst>
              <a:ext uri="{FF2B5EF4-FFF2-40B4-BE49-F238E27FC236}">
                <a16:creationId xmlns:a16="http://schemas.microsoft.com/office/drawing/2014/main" id="{D45F3762-D9E9-4D38-830C-1FAFB493D891}"/>
              </a:ext>
            </a:extLst>
          </p:cNvPr>
          <p:cNvSpPr>
            <a:spLocks noChangeArrowheads="1"/>
          </p:cNvSpPr>
          <p:nvPr/>
        </p:nvSpPr>
        <p:spPr bwMode="auto">
          <a:xfrm>
            <a:off x="39144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8" name="Oval 37">
            <a:extLst>
              <a:ext uri="{FF2B5EF4-FFF2-40B4-BE49-F238E27FC236}">
                <a16:creationId xmlns:a16="http://schemas.microsoft.com/office/drawing/2014/main" id="{19EDF6E4-CC42-4CD1-A6DE-498D89449ECD}"/>
              </a:ext>
            </a:extLst>
          </p:cNvPr>
          <p:cNvSpPr>
            <a:spLocks noChangeArrowheads="1"/>
          </p:cNvSpPr>
          <p:nvPr/>
        </p:nvSpPr>
        <p:spPr bwMode="auto">
          <a:xfrm>
            <a:off x="3304854" y="4909068"/>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39" name="Text Box 38">
            <a:extLst>
              <a:ext uri="{FF2B5EF4-FFF2-40B4-BE49-F238E27FC236}">
                <a16:creationId xmlns:a16="http://schemas.microsoft.com/office/drawing/2014/main" id="{595ADE17-A6C9-45C1-B4BC-536E9D02352E}"/>
              </a:ext>
            </a:extLst>
          </p:cNvPr>
          <p:cNvSpPr txBox="1">
            <a:spLocks noChangeArrowheads="1"/>
          </p:cNvSpPr>
          <p:nvPr/>
        </p:nvSpPr>
        <p:spPr bwMode="auto">
          <a:xfrm>
            <a:off x="4905054" y="2470668"/>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multiplicand</a:t>
            </a:r>
            <a:endParaRPr kumimoji="0" lang="en-US" altLang="zh-CN" sz="2000" b="0" i="0" u="none" strike="noStrike" kern="1200" cap="none" spc="0" normalizeH="0" baseline="3000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40" name="Text Box 39">
            <a:extLst>
              <a:ext uri="{FF2B5EF4-FFF2-40B4-BE49-F238E27FC236}">
                <a16:creationId xmlns:a16="http://schemas.microsoft.com/office/drawing/2014/main" id="{E7DB317A-4BD2-4191-915A-837C38C516A1}"/>
              </a:ext>
            </a:extLst>
          </p:cNvPr>
          <p:cNvSpPr txBox="1">
            <a:spLocks noChangeArrowheads="1"/>
          </p:cNvSpPr>
          <p:nvPr/>
        </p:nvSpPr>
        <p:spPr bwMode="auto">
          <a:xfrm>
            <a:off x="4905054" y="2851668"/>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multiplier</a:t>
            </a:r>
            <a:endParaRPr kumimoji="0" lang="en-US" altLang="zh-CN" sz="2000" b="0" i="0" u="none" strike="noStrike" kern="1200" cap="none" spc="0" normalizeH="0" baseline="3000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41" name="Text Box 40">
            <a:extLst>
              <a:ext uri="{FF2B5EF4-FFF2-40B4-BE49-F238E27FC236}">
                <a16:creationId xmlns:a16="http://schemas.microsoft.com/office/drawing/2014/main" id="{A6D782D5-8A38-40D3-855B-7C13490A58FD}"/>
              </a:ext>
            </a:extLst>
          </p:cNvPr>
          <p:cNvSpPr txBox="1">
            <a:spLocks noChangeArrowheads="1"/>
          </p:cNvSpPr>
          <p:nvPr/>
        </p:nvSpPr>
        <p:spPr bwMode="auto">
          <a:xfrm>
            <a:off x="4905054" y="3461268"/>
            <a:ext cx="1600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partial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product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array</a:t>
            </a:r>
            <a:endParaRPr kumimoji="0" lang="en-US" altLang="zh-CN" sz="2000" b="0" i="0" u="none" strike="noStrike" kern="1200" cap="none" spc="0" normalizeH="0" baseline="3000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42" name="Text Box 41">
            <a:extLst>
              <a:ext uri="{FF2B5EF4-FFF2-40B4-BE49-F238E27FC236}">
                <a16:creationId xmlns:a16="http://schemas.microsoft.com/office/drawing/2014/main" id="{EFD629DC-6DB0-4F02-8F8F-8C2BC42E562C}"/>
              </a:ext>
            </a:extLst>
          </p:cNvPr>
          <p:cNvSpPr txBox="1">
            <a:spLocks noChangeArrowheads="1"/>
          </p:cNvSpPr>
          <p:nvPr/>
        </p:nvSpPr>
        <p:spPr bwMode="auto">
          <a:xfrm>
            <a:off x="4905054" y="4680468"/>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宋体" charset="-122"/>
                <a:cs typeface="Calibri" panose="020F0502020204030204" pitchFamily="34" charset="0"/>
              </a:rPr>
              <a:t>double precision </a:t>
            </a: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product </a:t>
            </a:r>
            <a:endParaRPr kumimoji="0" lang="en-US" altLang="zh-CN" sz="2000" b="0" i="0" u="none" strike="noStrike" kern="1200" cap="none" spc="0" normalizeH="0" baseline="3000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43" name="Line 42">
            <a:extLst>
              <a:ext uri="{FF2B5EF4-FFF2-40B4-BE49-F238E27FC236}">
                <a16:creationId xmlns:a16="http://schemas.microsoft.com/office/drawing/2014/main" id="{C8256B94-D5AA-405C-B0A4-35CFEF4446CE}"/>
              </a:ext>
            </a:extLst>
          </p:cNvPr>
          <p:cNvSpPr>
            <a:spLocks noChangeShapeType="1"/>
          </p:cNvSpPr>
          <p:nvPr/>
        </p:nvSpPr>
        <p:spPr bwMode="auto">
          <a:xfrm>
            <a:off x="3533454" y="2394468"/>
            <a:ext cx="1066800"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4" name="Text Box 43">
            <a:extLst>
              <a:ext uri="{FF2B5EF4-FFF2-40B4-BE49-F238E27FC236}">
                <a16:creationId xmlns:a16="http://schemas.microsoft.com/office/drawing/2014/main" id="{D3BA256D-18EF-498B-97E5-D27B9C6D8569}"/>
              </a:ext>
            </a:extLst>
          </p:cNvPr>
          <p:cNvSpPr txBox="1">
            <a:spLocks noChangeArrowheads="1"/>
          </p:cNvSpPr>
          <p:nvPr/>
        </p:nvSpPr>
        <p:spPr bwMode="auto">
          <a:xfrm>
            <a:off x="3838254" y="201346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n</a:t>
            </a:r>
            <a:endParaRPr kumimoji="0" lang="en-US" altLang="zh-CN" sz="2400" b="0" i="0" u="none" strike="noStrike" kern="1200" cap="none" spc="0" normalizeH="0" baseline="3000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45" name="Line 44">
            <a:extLst>
              <a:ext uri="{FF2B5EF4-FFF2-40B4-BE49-F238E27FC236}">
                <a16:creationId xmlns:a16="http://schemas.microsoft.com/office/drawing/2014/main" id="{265788CB-9074-4329-9E06-DCA8A6A55431}"/>
              </a:ext>
            </a:extLst>
          </p:cNvPr>
          <p:cNvSpPr>
            <a:spLocks noChangeShapeType="1"/>
          </p:cNvSpPr>
          <p:nvPr/>
        </p:nvSpPr>
        <p:spPr bwMode="auto">
          <a:xfrm>
            <a:off x="2314254" y="5213868"/>
            <a:ext cx="2286000"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6" name="Text Box 45">
            <a:extLst>
              <a:ext uri="{FF2B5EF4-FFF2-40B4-BE49-F238E27FC236}">
                <a16:creationId xmlns:a16="http://schemas.microsoft.com/office/drawing/2014/main" id="{F0266032-B5DE-40E2-BE2D-7F0E645AE76F}"/>
              </a:ext>
            </a:extLst>
          </p:cNvPr>
          <p:cNvSpPr txBox="1">
            <a:spLocks noChangeArrowheads="1"/>
          </p:cNvSpPr>
          <p:nvPr/>
        </p:nvSpPr>
        <p:spPr bwMode="auto">
          <a:xfrm>
            <a:off x="3152454" y="521386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2n</a:t>
            </a:r>
            <a:endParaRPr kumimoji="0" lang="en-US" altLang="zh-CN" sz="2400" b="0" i="0" u="none" strike="noStrike" kern="1200" cap="none" spc="0" normalizeH="0" baseline="3000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47" name="Line 46">
            <a:extLst>
              <a:ext uri="{FF2B5EF4-FFF2-40B4-BE49-F238E27FC236}">
                <a16:creationId xmlns:a16="http://schemas.microsoft.com/office/drawing/2014/main" id="{660EF638-9E07-4D43-9195-9021FD8504D2}"/>
              </a:ext>
            </a:extLst>
          </p:cNvPr>
          <p:cNvSpPr>
            <a:spLocks noChangeShapeType="1"/>
          </p:cNvSpPr>
          <p:nvPr/>
        </p:nvSpPr>
        <p:spPr bwMode="auto">
          <a:xfrm flipV="1">
            <a:off x="2390454" y="3385068"/>
            <a:ext cx="0" cy="121920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8" name="Text Box 47">
            <a:extLst>
              <a:ext uri="{FF2B5EF4-FFF2-40B4-BE49-F238E27FC236}">
                <a16:creationId xmlns:a16="http://schemas.microsoft.com/office/drawing/2014/main" id="{2FD6DFAF-3CAE-4C99-9202-2E5978FDB8BC}"/>
              </a:ext>
            </a:extLst>
          </p:cNvPr>
          <p:cNvSpPr txBox="1">
            <a:spLocks noChangeArrowheads="1"/>
          </p:cNvSpPr>
          <p:nvPr/>
        </p:nvSpPr>
        <p:spPr bwMode="auto">
          <a:xfrm>
            <a:off x="2009454" y="384226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n</a:t>
            </a:r>
            <a:endParaRPr kumimoji="0" lang="en-US" altLang="zh-CN" sz="2400" b="0" i="0" u="none" strike="noStrike" kern="1200" cap="none" spc="0" normalizeH="0" baseline="3000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49" name="AutoShape 48">
            <a:extLst>
              <a:ext uri="{FF2B5EF4-FFF2-40B4-BE49-F238E27FC236}">
                <a16:creationId xmlns:a16="http://schemas.microsoft.com/office/drawing/2014/main" id="{CCA6BBB6-975E-4FB4-94A8-FD4DE4C4A61C}"/>
              </a:ext>
            </a:extLst>
          </p:cNvPr>
          <p:cNvSpPr>
            <a:spLocks/>
          </p:cNvSpPr>
          <p:nvPr/>
        </p:nvSpPr>
        <p:spPr bwMode="auto">
          <a:xfrm>
            <a:off x="4752654" y="3461268"/>
            <a:ext cx="152400" cy="1066800"/>
          </a:xfrm>
          <a:prstGeom prst="rightBrace">
            <a:avLst>
              <a:gd name="adj1" fmla="val 58333"/>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grpSp>
        <p:nvGrpSpPr>
          <p:cNvPr id="50" name="Group 52">
            <a:extLst>
              <a:ext uri="{FF2B5EF4-FFF2-40B4-BE49-F238E27FC236}">
                <a16:creationId xmlns:a16="http://schemas.microsoft.com/office/drawing/2014/main" id="{92388890-80C1-479B-9331-6CABF1D3B74A}"/>
              </a:ext>
            </a:extLst>
          </p:cNvPr>
          <p:cNvGrpSpPr>
            <a:grpSpLocks/>
          </p:cNvGrpSpPr>
          <p:nvPr/>
        </p:nvGrpSpPr>
        <p:grpSpPr bwMode="auto">
          <a:xfrm>
            <a:off x="5971854" y="3537468"/>
            <a:ext cx="3581400" cy="1143000"/>
            <a:chOff x="3360" y="2160"/>
            <a:chExt cx="2256" cy="720"/>
          </a:xfrm>
        </p:grpSpPr>
        <p:sp>
          <p:nvSpPr>
            <p:cNvPr id="51" name="Text Box 50">
              <a:extLst>
                <a:ext uri="{FF2B5EF4-FFF2-40B4-BE49-F238E27FC236}">
                  <a16:creationId xmlns:a16="http://schemas.microsoft.com/office/drawing/2014/main" id="{450DA7BE-E33D-4649-9706-2ACE4CBED8EB}"/>
                </a:ext>
              </a:extLst>
            </p:cNvPr>
            <p:cNvSpPr txBox="1">
              <a:spLocks noChangeArrowheads="1"/>
            </p:cNvSpPr>
            <p:nvPr/>
          </p:nvSpPr>
          <p:spPr bwMode="auto">
            <a:xfrm>
              <a:off x="3552" y="2208"/>
              <a:ext cx="206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宋体" charset="-122"/>
                  <a:cs typeface="Calibri" panose="020F0502020204030204" pitchFamily="34" charset="0"/>
                </a:rPr>
                <a:t>can be formed in parallel and added in parallel for faster multiplication</a:t>
              </a:r>
              <a:endParaRPr kumimoji="0" lang="en-US" altLang="zh-CN" sz="2000" b="0" i="0" u="none" strike="noStrike" kern="1200" cap="none" spc="0" normalizeH="0" baseline="30000" noProof="0" dirty="0">
                <a:ln>
                  <a:noFill/>
                </a:ln>
                <a:solidFill>
                  <a:srgbClr val="FF0000"/>
                </a:solidFill>
                <a:effectLst/>
                <a:uLnTx/>
                <a:uFillTx/>
                <a:latin typeface="Calibri" panose="020F0502020204030204" pitchFamily="34" charset="0"/>
                <a:ea typeface="宋体" charset="-122"/>
                <a:cs typeface="Calibri" panose="020F0502020204030204" pitchFamily="34" charset="0"/>
              </a:endParaRPr>
            </a:p>
          </p:txBody>
        </p:sp>
        <p:sp>
          <p:nvSpPr>
            <p:cNvPr id="52" name="AutoShape 51">
              <a:extLst>
                <a:ext uri="{FF2B5EF4-FFF2-40B4-BE49-F238E27FC236}">
                  <a16:creationId xmlns:a16="http://schemas.microsoft.com/office/drawing/2014/main" id="{E1E41D60-D5B7-47D0-ACF7-B3BF9F0EF69C}"/>
                </a:ext>
              </a:extLst>
            </p:cNvPr>
            <p:cNvSpPr>
              <a:spLocks/>
            </p:cNvSpPr>
            <p:nvPr/>
          </p:nvSpPr>
          <p:spPr bwMode="auto">
            <a:xfrm>
              <a:off x="3360" y="2160"/>
              <a:ext cx="192" cy="720"/>
            </a:xfrm>
            <a:prstGeom prst="rightBrace">
              <a:avLst>
                <a:gd name="adj1" fmla="val 3125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grpSp>
    </p:spTree>
    <p:extLst>
      <p:ext uri="{BB962C8B-B14F-4D97-AF65-F5344CB8AC3E}">
        <p14:creationId xmlns:p14="http://schemas.microsoft.com/office/powerpoint/2010/main" val="34149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8F041-9BA4-4F0E-A403-6A1DC833C607}"/>
              </a:ext>
            </a:extLst>
          </p:cNvPr>
          <p:cNvSpPr>
            <a:spLocks noGrp="1"/>
          </p:cNvSpPr>
          <p:nvPr>
            <p:ph type="title"/>
          </p:nvPr>
        </p:nvSpPr>
        <p:spPr/>
        <p:txBody>
          <a:bodyPr/>
          <a:lstStyle/>
          <a:p>
            <a:r>
              <a:rPr lang="en-US" altLang="zh-CN" dirty="0"/>
              <a:t>Data Forwarding (aka Bypassing)</a:t>
            </a:r>
            <a:endParaRPr lang="zh-CN" altLang="en-US" dirty="0"/>
          </a:p>
        </p:txBody>
      </p:sp>
      <p:sp>
        <p:nvSpPr>
          <p:cNvPr id="6" name="文本占位符 5">
            <a:extLst>
              <a:ext uri="{FF2B5EF4-FFF2-40B4-BE49-F238E27FC236}">
                <a16:creationId xmlns:a16="http://schemas.microsoft.com/office/drawing/2014/main" id="{72CC233F-6AAF-5115-0AB2-BD88D88F4C4B}"/>
              </a:ext>
            </a:extLst>
          </p:cNvPr>
          <p:cNvSpPr>
            <a:spLocks noGrp="1"/>
          </p:cNvSpPr>
          <p:nvPr>
            <p:ph type="body" sz="quarter" idx="10"/>
          </p:nvPr>
        </p:nvSpPr>
        <p:spPr>
          <a:xfrm>
            <a:off x="2194369"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F52B624E-574E-40F8-AEED-36CE799373D8}"/>
              </a:ext>
            </a:extLst>
          </p:cNvPr>
          <p:cNvSpPr txBox="1">
            <a:spLocks noChangeArrowheads="1"/>
          </p:cNvSpPr>
          <p:nvPr/>
        </p:nvSpPr>
        <p:spPr>
          <a:xfrm>
            <a:off x="313267" y="935314"/>
            <a:ext cx="10997463" cy="5160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30000"/>
              </a:spcBef>
              <a:buFont typeface="Wingdings" pitchFamily="2" charset="2"/>
              <a:buChar char="Ø"/>
            </a:pPr>
            <a:r>
              <a:rPr lang="en-US" altLang="zh-CN" sz="2400" dirty="0">
                <a:ea typeface="宋体" panose="02010600030101010101" pitchFamily="2" charset="-122"/>
              </a:rPr>
              <a:t>Take the result from the earliest point that it exists in </a:t>
            </a:r>
            <a:r>
              <a:rPr lang="en-US" altLang="zh-CN" sz="2400" dirty="0">
                <a:solidFill>
                  <a:srgbClr val="FF0000"/>
                </a:solidFill>
                <a:ea typeface="宋体" panose="02010600030101010101" pitchFamily="2" charset="-122"/>
              </a:rPr>
              <a:t>any</a:t>
            </a:r>
            <a:r>
              <a:rPr lang="en-US" altLang="zh-CN" sz="2400" dirty="0">
                <a:ea typeface="宋体" panose="02010600030101010101" pitchFamily="2" charset="-122"/>
              </a:rPr>
              <a:t> of the pipeline state registers and forward it to the functional units (e.g., the ALU) that need it that cycle</a:t>
            </a:r>
          </a:p>
          <a:p>
            <a:pPr>
              <a:lnSpc>
                <a:spcPct val="100000"/>
              </a:lnSpc>
              <a:spcBef>
                <a:spcPct val="30000"/>
              </a:spcBef>
              <a:buFont typeface="Wingdings" pitchFamily="2" charset="2"/>
              <a:buChar char="Ø"/>
            </a:pPr>
            <a:r>
              <a:rPr lang="en-US" altLang="zh-CN" sz="2400" dirty="0">
                <a:ea typeface="宋体" panose="02010600030101010101" pitchFamily="2" charset="-122"/>
              </a:rPr>
              <a:t>For ALU functional unit:  the inputs can come from </a:t>
            </a:r>
            <a:r>
              <a:rPr lang="en-US" altLang="zh-CN" sz="2400" dirty="0">
                <a:solidFill>
                  <a:srgbClr val="FF0000"/>
                </a:solidFill>
                <a:ea typeface="宋体" panose="02010600030101010101" pitchFamily="2" charset="-122"/>
              </a:rPr>
              <a:t>any</a:t>
            </a:r>
            <a:r>
              <a:rPr lang="en-US" altLang="zh-CN" sz="2400" dirty="0">
                <a:ea typeface="宋体" panose="02010600030101010101" pitchFamily="2" charset="-122"/>
              </a:rPr>
              <a:t> pipeline register rather than just from ID/EX by</a:t>
            </a:r>
          </a:p>
          <a:p>
            <a:pPr marL="876300" lvl="1" indent="-381000">
              <a:lnSpc>
                <a:spcPct val="100000"/>
              </a:lnSpc>
              <a:spcBef>
                <a:spcPct val="30000"/>
              </a:spcBef>
            </a:pPr>
            <a:r>
              <a:rPr lang="en-US" altLang="zh-CN" sz="2000" dirty="0">
                <a:ea typeface="宋体" panose="02010600030101010101" pitchFamily="2" charset="-122"/>
              </a:rPr>
              <a:t>adding multiplexors to the inputs of the ALU</a:t>
            </a:r>
          </a:p>
          <a:p>
            <a:pPr marL="876300" lvl="1" indent="-381000">
              <a:lnSpc>
                <a:spcPct val="100000"/>
              </a:lnSpc>
              <a:spcBef>
                <a:spcPct val="30000"/>
              </a:spcBef>
            </a:pPr>
            <a:r>
              <a:rPr lang="en-US" altLang="zh-CN" sz="2000" dirty="0">
                <a:ea typeface="宋体" panose="02010600030101010101" pitchFamily="2" charset="-122"/>
              </a:rPr>
              <a:t>connecting the Rd write data in EX/MEM or MEM/WB to either (or both) of the EX’s stage Rs and Rt ALU mux inputs</a:t>
            </a:r>
          </a:p>
          <a:p>
            <a:pPr marL="876300" lvl="1" indent="-381000">
              <a:lnSpc>
                <a:spcPct val="100000"/>
              </a:lnSpc>
              <a:spcBef>
                <a:spcPct val="30000"/>
              </a:spcBef>
            </a:pPr>
            <a:r>
              <a:rPr lang="en-US" altLang="zh-CN" sz="2000" dirty="0">
                <a:ea typeface="宋体" panose="02010600030101010101" pitchFamily="2" charset="-122"/>
              </a:rPr>
              <a:t>adding the proper control hardware to control the new </a:t>
            </a:r>
            <a:r>
              <a:rPr lang="en-US" altLang="zh-CN" sz="2000" dirty="0" err="1">
                <a:ea typeface="宋体" panose="02010600030101010101" pitchFamily="2" charset="-122"/>
              </a:rPr>
              <a:t>MUXes</a:t>
            </a:r>
            <a:endParaRPr lang="en-US" altLang="zh-CN" sz="2000" dirty="0">
              <a:ea typeface="宋体" panose="02010600030101010101" pitchFamily="2" charset="-122"/>
            </a:endParaRPr>
          </a:p>
          <a:p>
            <a:pPr>
              <a:lnSpc>
                <a:spcPct val="100000"/>
              </a:lnSpc>
              <a:spcBef>
                <a:spcPct val="30000"/>
              </a:spcBef>
              <a:buFont typeface="Wingdings" pitchFamily="2" charset="2"/>
              <a:buChar char="Ø"/>
            </a:pPr>
            <a:r>
              <a:rPr lang="en-US" altLang="zh-CN" sz="2400" dirty="0">
                <a:ea typeface="宋体" panose="02010600030101010101" pitchFamily="2" charset="-122"/>
              </a:rPr>
              <a:t>Other functional units may need similar forwarding logic (e.g., the DM)</a:t>
            </a:r>
          </a:p>
          <a:p>
            <a:pPr>
              <a:lnSpc>
                <a:spcPct val="100000"/>
              </a:lnSpc>
              <a:spcBef>
                <a:spcPct val="30000"/>
              </a:spcBef>
              <a:buFont typeface="Wingdings" pitchFamily="2" charset="2"/>
              <a:buChar char="Ø"/>
            </a:pPr>
            <a:r>
              <a:rPr lang="en-US" altLang="zh-CN" sz="2400" dirty="0">
                <a:ea typeface="宋体" panose="02010600030101010101" pitchFamily="2" charset="-122"/>
              </a:rPr>
              <a:t>With forwarding can achieve a CPI of 1 even in the presence of data dependencies</a:t>
            </a:r>
          </a:p>
        </p:txBody>
      </p:sp>
    </p:spTree>
    <p:extLst>
      <p:ext uri="{BB962C8B-B14F-4D97-AF65-F5344CB8AC3E}">
        <p14:creationId xmlns:p14="http://schemas.microsoft.com/office/powerpoint/2010/main" val="12887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 Forwarding Control Conditions</a:t>
            </a:r>
            <a:endParaRPr lang="zh-CN" altLang="en-US" dirty="0"/>
          </a:p>
        </p:txBody>
      </p:sp>
      <p:sp>
        <p:nvSpPr>
          <p:cNvPr id="8" name="文本占位符 7"/>
          <p:cNvSpPr>
            <a:spLocks noGrp="1"/>
          </p:cNvSpPr>
          <p:nvPr>
            <p:ph type="body" sz="quarter" idx="10"/>
          </p:nvPr>
        </p:nvSpPr>
        <p:spPr>
          <a:xfrm>
            <a:off x="2211019" y="6450839"/>
            <a:ext cx="8015896" cy="407195"/>
          </a:xfrm>
        </p:spPr>
        <p:txBody>
          <a:bodyPr/>
          <a:lstStyle/>
          <a:p>
            <a:endParaRPr lang="zh-CN" altLang="en-US" dirty="0"/>
          </a:p>
        </p:txBody>
      </p:sp>
      <p:sp>
        <p:nvSpPr>
          <p:cNvPr id="4" name="Rectangle 3"/>
          <p:cNvSpPr txBox="1">
            <a:spLocks noChangeArrowheads="1"/>
          </p:cNvSpPr>
          <p:nvPr/>
        </p:nvSpPr>
        <p:spPr>
          <a:xfrm>
            <a:off x="1000219" y="930182"/>
            <a:ext cx="6400800" cy="2606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AutoNum type="arabicPeriod"/>
            </a:pPr>
            <a:r>
              <a:rPr lang="en-US" altLang="zh-CN" sz="2400" dirty="0">
                <a:ea typeface="宋体" pitchFamily="2" charset="-122"/>
              </a:rPr>
              <a:t>EX/MEM hazard: </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if (EX/</a:t>
            </a:r>
            <a:r>
              <a:rPr lang="en-US" altLang="zh-CN" sz="1800" dirty="0" err="1">
                <a:latin typeface="Courier New" panose="02070309020205020404" charset="0"/>
                <a:ea typeface="宋体" pitchFamily="2" charset="-122"/>
              </a:rPr>
              <a:t>MEM.RegWrite</a:t>
            </a:r>
            <a:endParaRPr lang="en-US" altLang="zh-CN" sz="18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and (EX/</a:t>
            </a:r>
            <a:r>
              <a:rPr lang="en-US" altLang="zh-CN" sz="1800" dirty="0" err="1">
                <a:latin typeface="Courier New" panose="02070309020205020404" charset="0"/>
                <a:ea typeface="宋体" pitchFamily="2" charset="-122"/>
              </a:rPr>
              <a:t>MEM.RegisterRd</a:t>
            </a:r>
            <a:r>
              <a:rPr lang="en-US" altLang="zh-CN" sz="1800" dirty="0">
                <a:latin typeface="Courier New" panose="02070309020205020404" charset="0"/>
                <a:ea typeface="宋体" pitchFamily="2" charset="-122"/>
              </a:rPr>
              <a:t> != 0)</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and (EX/</a:t>
            </a:r>
            <a:r>
              <a:rPr lang="en-US" altLang="zh-CN" sz="1800" dirty="0" err="1">
                <a:latin typeface="Courier New" panose="02070309020205020404" charset="0"/>
                <a:ea typeface="宋体" pitchFamily="2" charset="-122"/>
              </a:rPr>
              <a:t>MEM.RegisterRd</a:t>
            </a:r>
            <a:r>
              <a:rPr lang="en-US" altLang="zh-CN" sz="1800" dirty="0">
                <a:latin typeface="Courier New" panose="02070309020205020404" charset="0"/>
                <a:ea typeface="宋体" pitchFamily="2" charset="-122"/>
              </a:rPr>
              <a:t> = ID/EX.RegisterRs1))</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		</a:t>
            </a:r>
            <a:r>
              <a:rPr lang="en-US" altLang="zh-CN" sz="1800" dirty="0" err="1">
                <a:latin typeface="Courier New" panose="02070309020205020404" charset="0"/>
                <a:ea typeface="宋体" pitchFamily="2" charset="-122"/>
              </a:rPr>
              <a:t>ForwardA</a:t>
            </a:r>
            <a:r>
              <a:rPr lang="en-US" altLang="zh-CN" sz="1800" dirty="0">
                <a:latin typeface="Courier New" panose="02070309020205020404" charset="0"/>
                <a:ea typeface="宋体" pitchFamily="2" charset="-122"/>
              </a:rPr>
              <a:t> = 10</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if (EX/</a:t>
            </a:r>
            <a:r>
              <a:rPr lang="en-US" altLang="zh-CN" sz="1800" dirty="0" err="1">
                <a:latin typeface="Courier New" panose="02070309020205020404" charset="0"/>
                <a:ea typeface="宋体" pitchFamily="2" charset="-122"/>
              </a:rPr>
              <a:t>MEM.RegWrite</a:t>
            </a:r>
            <a:endParaRPr lang="en-US" altLang="zh-CN" sz="18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and (EX/</a:t>
            </a:r>
            <a:r>
              <a:rPr lang="en-US" altLang="zh-CN" sz="1800" dirty="0" err="1">
                <a:latin typeface="Courier New" panose="02070309020205020404" charset="0"/>
                <a:ea typeface="宋体" pitchFamily="2" charset="-122"/>
              </a:rPr>
              <a:t>MEM.RegisterRd</a:t>
            </a:r>
            <a:r>
              <a:rPr lang="en-US" altLang="zh-CN" sz="1800" dirty="0">
                <a:latin typeface="Courier New" panose="02070309020205020404" charset="0"/>
                <a:ea typeface="宋体" pitchFamily="2" charset="-122"/>
              </a:rPr>
              <a:t> != 0)</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and (EX/</a:t>
            </a:r>
            <a:r>
              <a:rPr lang="en-US" altLang="zh-CN" sz="1800" dirty="0" err="1">
                <a:latin typeface="Courier New" panose="02070309020205020404" charset="0"/>
                <a:ea typeface="宋体" pitchFamily="2" charset="-122"/>
              </a:rPr>
              <a:t>MEM.RegisterRd</a:t>
            </a:r>
            <a:r>
              <a:rPr lang="en-US" altLang="zh-CN" sz="1800" dirty="0">
                <a:latin typeface="Courier New" panose="02070309020205020404" charset="0"/>
                <a:ea typeface="宋体" pitchFamily="2" charset="-122"/>
              </a:rPr>
              <a:t> = ID/EX.RegisterRs2))</a:t>
            </a:r>
          </a:p>
          <a:p>
            <a:pPr marL="457200" indent="-457200">
              <a:spcBef>
                <a:spcPct val="0"/>
              </a:spcBef>
              <a:buFont typeface="Wingdings" panose="05000000000000000000" pitchFamily="2" charset="2"/>
              <a:buNone/>
            </a:pPr>
            <a:r>
              <a:rPr lang="en-US" altLang="zh-CN" sz="1800" dirty="0">
                <a:latin typeface="Courier New" panose="02070309020205020404" charset="0"/>
                <a:ea typeface="宋体" pitchFamily="2" charset="-122"/>
              </a:rPr>
              <a:t>		</a:t>
            </a:r>
            <a:r>
              <a:rPr lang="en-US" altLang="zh-CN" sz="1800" dirty="0" err="1">
                <a:latin typeface="Courier New" panose="02070309020205020404" charset="0"/>
                <a:ea typeface="宋体" pitchFamily="2" charset="-122"/>
              </a:rPr>
              <a:t>ForwardB</a:t>
            </a:r>
            <a:r>
              <a:rPr lang="en-US" altLang="zh-CN" sz="1800" dirty="0">
                <a:latin typeface="Courier New" panose="02070309020205020404" charset="0"/>
                <a:ea typeface="宋体" pitchFamily="2" charset="-122"/>
              </a:rPr>
              <a:t> = 10</a:t>
            </a:r>
          </a:p>
        </p:txBody>
      </p:sp>
      <p:sp>
        <p:nvSpPr>
          <p:cNvPr id="5" name="Rectangle 4"/>
          <p:cNvSpPr>
            <a:spLocks noChangeArrowheads="1"/>
          </p:cNvSpPr>
          <p:nvPr/>
        </p:nvSpPr>
        <p:spPr bwMode="auto">
          <a:xfrm>
            <a:off x="7782019" y="1311181"/>
            <a:ext cx="1905000" cy="1627505"/>
          </a:xfrm>
          <a:prstGeom prst="rect">
            <a:avLst/>
          </a:prstGeom>
          <a:noFill/>
          <a:ln>
            <a:noFill/>
          </a:ln>
          <a:effec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000" dirty="0">
                <a:solidFill>
                  <a:srgbClr val="FF0000"/>
                </a:solidFill>
                <a:ea typeface="宋体" pitchFamily="2" charset="-122"/>
              </a:rPr>
              <a:t>Forwards the result from the previous instr. to either input of the ALU</a:t>
            </a:r>
          </a:p>
        </p:txBody>
      </p:sp>
      <p:sp>
        <p:nvSpPr>
          <p:cNvPr id="6" name="Rectangle 5"/>
          <p:cNvSpPr>
            <a:spLocks noChangeArrowheads="1"/>
          </p:cNvSpPr>
          <p:nvPr/>
        </p:nvSpPr>
        <p:spPr bwMode="auto">
          <a:xfrm>
            <a:off x="7782019" y="4130581"/>
            <a:ext cx="1905000" cy="1935480"/>
          </a:xfrm>
          <a:prstGeom prst="rect">
            <a:avLst/>
          </a:prstGeom>
          <a:noFill/>
          <a:ln>
            <a:noFill/>
          </a:ln>
          <a:effec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000" dirty="0">
                <a:solidFill>
                  <a:srgbClr val="FF0000"/>
                </a:solidFill>
                <a:ea typeface="宋体" pitchFamily="2" charset="-122"/>
              </a:rPr>
              <a:t>Forwards the result from the second previous instr. to either input of the ALU</a:t>
            </a:r>
          </a:p>
        </p:txBody>
      </p:sp>
      <p:sp>
        <p:nvSpPr>
          <p:cNvPr id="7" name="Rectangle 6"/>
          <p:cNvSpPr>
            <a:spLocks noChangeArrowheads="1"/>
          </p:cNvSpPr>
          <p:nvPr/>
        </p:nvSpPr>
        <p:spPr bwMode="auto">
          <a:xfrm>
            <a:off x="1000219" y="3688948"/>
            <a:ext cx="8305800" cy="2598420"/>
          </a:xfrm>
          <a:prstGeom prst="rect">
            <a:avLst/>
          </a:prstGeom>
          <a:noFill/>
          <a:ln>
            <a:noFill/>
          </a:ln>
          <a:effectLst/>
        </p:spPr>
        <p:txBody>
          <a:bodyPr lIns="63500" tIns="25400" rIns="63500" bIns="25400">
            <a:spAutoFit/>
          </a:bodyPr>
          <a:lstStyle>
            <a:lvl1pPr marL="457200" indent="-457200">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nSpc>
                <a:spcPct val="90000"/>
              </a:lnSpc>
              <a:spcBef>
                <a:spcPct val="65000"/>
              </a:spcBef>
              <a:buClr>
                <a:schemeClr val="accent1"/>
              </a:buClr>
              <a:buSzPct val="75000"/>
              <a:buFont typeface="Wingdings" panose="05000000000000000000" pitchFamily="2" charset="2"/>
              <a:buAutoNum type="arabicPeriod" startAt="2"/>
            </a:pPr>
            <a:r>
              <a:rPr lang="en-US" altLang="zh-CN" sz="2400" dirty="0">
                <a:solidFill>
                  <a:schemeClr val="tx1"/>
                </a:solidFill>
                <a:ea typeface="宋体" pitchFamily="2" charset="-122"/>
              </a:rPr>
              <a:t>MEM/WB hazard:</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if (MEM/</a:t>
            </a:r>
            <a:r>
              <a:rPr lang="en-US" altLang="zh-CN" sz="2000" dirty="0" err="1">
                <a:solidFill>
                  <a:schemeClr val="tx1"/>
                </a:solidFill>
                <a:latin typeface="Courier New" panose="02070309020205020404" charset="0"/>
                <a:ea typeface="宋体" pitchFamily="2" charset="-122"/>
              </a:rPr>
              <a:t>WB.RegWrite</a:t>
            </a:r>
            <a:endParaRPr lang="en-US" altLang="zh-CN" sz="2000" dirty="0">
              <a:solidFill>
                <a:schemeClr val="tx1"/>
              </a:solidFill>
              <a:latin typeface="Courier New" panose="02070309020205020404" charset="0"/>
              <a:ea typeface="宋体" pitchFamily="2" charset="-122"/>
            </a:endParaRP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and (MEM/</a:t>
            </a:r>
            <a:r>
              <a:rPr lang="en-US" altLang="zh-CN" sz="2000" dirty="0" err="1">
                <a:solidFill>
                  <a:schemeClr val="tx1"/>
                </a:solidFill>
                <a:latin typeface="Courier New" panose="02070309020205020404" charset="0"/>
                <a:ea typeface="宋体" pitchFamily="2" charset="-122"/>
              </a:rPr>
              <a:t>WB.RegisterRd</a:t>
            </a:r>
            <a:r>
              <a:rPr lang="en-US" altLang="zh-CN" sz="2000" dirty="0">
                <a:solidFill>
                  <a:schemeClr val="tx1"/>
                </a:solidFill>
                <a:latin typeface="Courier New" panose="02070309020205020404" charset="0"/>
                <a:ea typeface="宋体" pitchFamily="2" charset="-122"/>
              </a:rPr>
              <a:t> != 0)</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and (MEM/</a:t>
            </a:r>
            <a:r>
              <a:rPr lang="en-US" altLang="zh-CN" sz="2000" dirty="0" err="1">
                <a:solidFill>
                  <a:schemeClr val="tx1"/>
                </a:solidFill>
                <a:latin typeface="Courier New" panose="02070309020205020404" charset="0"/>
                <a:ea typeface="宋体" pitchFamily="2" charset="-122"/>
              </a:rPr>
              <a:t>WB.RegisterRd</a:t>
            </a:r>
            <a:r>
              <a:rPr lang="en-US" altLang="zh-CN" sz="2000" dirty="0">
                <a:solidFill>
                  <a:schemeClr val="tx1"/>
                </a:solidFill>
                <a:latin typeface="Courier New" panose="02070309020205020404" charset="0"/>
                <a:ea typeface="宋体" pitchFamily="2" charset="-122"/>
              </a:rPr>
              <a:t> = ID/EX.RegisterRs1))</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		</a:t>
            </a:r>
            <a:r>
              <a:rPr lang="en-US" altLang="zh-CN" sz="2000" dirty="0" err="1">
                <a:solidFill>
                  <a:schemeClr val="tx1"/>
                </a:solidFill>
                <a:latin typeface="Courier New" panose="02070309020205020404" charset="0"/>
                <a:ea typeface="宋体" pitchFamily="2" charset="-122"/>
              </a:rPr>
              <a:t>ForwardA</a:t>
            </a:r>
            <a:r>
              <a:rPr lang="en-US" altLang="zh-CN" sz="2000" dirty="0">
                <a:solidFill>
                  <a:schemeClr val="tx1"/>
                </a:solidFill>
                <a:latin typeface="Courier New" panose="02070309020205020404" charset="0"/>
                <a:ea typeface="宋体" pitchFamily="2" charset="-122"/>
              </a:rPr>
              <a:t> = 01</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if (MEM/</a:t>
            </a:r>
            <a:r>
              <a:rPr lang="en-US" altLang="zh-CN" sz="2000" dirty="0" err="1">
                <a:solidFill>
                  <a:schemeClr val="tx1"/>
                </a:solidFill>
                <a:latin typeface="Courier New" panose="02070309020205020404" charset="0"/>
                <a:ea typeface="宋体" pitchFamily="2" charset="-122"/>
              </a:rPr>
              <a:t>WB.RegWrite</a:t>
            </a:r>
            <a:endParaRPr lang="en-US" altLang="zh-CN" sz="2000" dirty="0">
              <a:solidFill>
                <a:schemeClr val="tx1"/>
              </a:solidFill>
              <a:latin typeface="Courier New" panose="02070309020205020404" charset="0"/>
              <a:ea typeface="宋体" pitchFamily="2" charset="-122"/>
            </a:endParaRP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and (MEM/</a:t>
            </a:r>
            <a:r>
              <a:rPr lang="en-US" altLang="zh-CN" sz="2000" dirty="0" err="1">
                <a:solidFill>
                  <a:schemeClr val="tx1"/>
                </a:solidFill>
                <a:latin typeface="Courier New" panose="02070309020205020404" charset="0"/>
                <a:ea typeface="宋体" pitchFamily="2" charset="-122"/>
              </a:rPr>
              <a:t>WB.RegisterRd</a:t>
            </a:r>
            <a:r>
              <a:rPr lang="en-US" altLang="zh-CN" sz="2000" dirty="0">
                <a:solidFill>
                  <a:schemeClr val="tx1"/>
                </a:solidFill>
                <a:latin typeface="Courier New" panose="02070309020205020404" charset="0"/>
                <a:ea typeface="宋体" pitchFamily="2" charset="-122"/>
              </a:rPr>
              <a:t> != 0)</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and (MEM/</a:t>
            </a:r>
            <a:r>
              <a:rPr lang="en-US" altLang="zh-CN" sz="2000" dirty="0" err="1">
                <a:solidFill>
                  <a:schemeClr val="tx1"/>
                </a:solidFill>
                <a:latin typeface="Courier New" panose="02070309020205020404" charset="0"/>
                <a:ea typeface="宋体" pitchFamily="2" charset="-122"/>
              </a:rPr>
              <a:t>WB.RegisterRd</a:t>
            </a:r>
            <a:r>
              <a:rPr lang="en-US" altLang="zh-CN" sz="2000" dirty="0">
                <a:solidFill>
                  <a:schemeClr val="tx1"/>
                </a:solidFill>
                <a:latin typeface="Courier New" panose="02070309020205020404" charset="0"/>
                <a:ea typeface="宋体" pitchFamily="2" charset="-122"/>
              </a:rPr>
              <a:t> = ID/EX.RegisterRs2))</a:t>
            </a:r>
          </a:p>
          <a:p>
            <a:pPr>
              <a:lnSpc>
                <a:spcPct val="90000"/>
              </a:lnSpc>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charset="0"/>
                <a:ea typeface="宋体" pitchFamily="2" charset="-122"/>
              </a:rPr>
              <a:t>		</a:t>
            </a:r>
            <a:r>
              <a:rPr lang="en-US" altLang="zh-CN" sz="2000" dirty="0" err="1">
                <a:solidFill>
                  <a:schemeClr val="tx1"/>
                </a:solidFill>
                <a:latin typeface="Courier New" panose="02070309020205020404" charset="0"/>
                <a:ea typeface="宋体" pitchFamily="2" charset="-122"/>
              </a:rPr>
              <a:t>ForwardB</a:t>
            </a:r>
            <a:r>
              <a:rPr lang="en-US" altLang="zh-CN" sz="2000" dirty="0">
                <a:solidFill>
                  <a:schemeClr val="tx1"/>
                </a:solidFill>
                <a:latin typeface="Courier New" panose="02070309020205020404" charset="0"/>
                <a:ea typeface="宋体" pitchFamily="2" charset="-122"/>
              </a:rPr>
              <a:t> = 01</a:t>
            </a:r>
            <a:endParaRPr lang="en-US" altLang="zh-CN" sz="2400" dirty="0">
              <a:solidFill>
                <a:schemeClr val="tx1"/>
              </a:solidFill>
              <a:ea typeface="宋体" pitchFamily="2" charset="-122"/>
            </a:endParaRPr>
          </a:p>
        </p:txBody>
      </p:sp>
      <p:sp>
        <p:nvSpPr>
          <p:cNvPr id="3" name="文本框 2">
            <a:extLst>
              <a:ext uri="{FF2B5EF4-FFF2-40B4-BE49-F238E27FC236}">
                <a16:creationId xmlns:a16="http://schemas.microsoft.com/office/drawing/2014/main" id="{EE69614E-2F40-4E95-843A-F9C7B0F5C302}"/>
              </a:ext>
            </a:extLst>
          </p:cNvPr>
          <p:cNvSpPr txBox="1"/>
          <p:nvPr/>
        </p:nvSpPr>
        <p:spPr>
          <a:xfrm>
            <a:off x="9902560" y="938172"/>
            <a:ext cx="1905000" cy="1323439"/>
          </a:xfrm>
          <a:prstGeom prst="rect">
            <a:avLst/>
          </a:prstGeom>
          <a:noFill/>
        </p:spPr>
        <p:txBody>
          <a:bodyPr wrap="square" rtlCol="0">
            <a:spAutoFit/>
          </a:bodyPr>
          <a:lstStyle/>
          <a:p>
            <a:r>
              <a:rPr lang="en-US" altLang="zh-CN" sz="2000" dirty="0"/>
              <a:t>Note:</a:t>
            </a:r>
          </a:p>
          <a:p>
            <a:r>
              <a:rPr lang="en-US" altLang="zh-CN" sz="2000" dirty="0"/>
              <a:t>ID/EX</a:t>
            </a:r>
            <a:r>
              <a:rPr lang="zh-CN" altLang="en-US" sz="2000" dirty="0"/>
              <a:t> </a:t>
            </a:r>
            <a:r>
              <a:rPr lang="en-US" altLang="zh-CN" sz="2000" dirty="0"/>
              <a:t>=</a:t>
            </a:r>
            <a:r>
              <a:rPr lang="zh-CN" altLang="en-US" sz="2000" dirty="0"/>
              <a:t> </a:t>
            </a:r>
            <a:r>
              <a:rPr lang="en-US" altLang="zh-CN" sz="2000" dirty="0"/>
              <a:t>00</a:t>
            </a:r>
            <a:r>
              <a:rPr lang="zh-CN" altLang="en-US" sz="2000" dirty="0"/>
              <a:t>， </a:t>
            </a:r>
            <a:r>
              <a:rPr lang="en-US" altLang="zh-CN" sz="2000" dirty="0"/>
              <a:t>EX/MEM</a:t>
            </a:r>
            <a:r>
              <a:rPr lang="zh-CN" altLang="en-US" sz="2000" dirty="0"/>
              <a:t> </a:t>
            </a:r>
            <a:r>
              <a:rPr lang="en-US" altLang="zh-CN" sz="2000" dirty="0"/>
              <a:t>=</a:t>
            </a:r>
            <a:r>
              <a:rPr lang="zh-CN" altLang="en-US" sz="2000" dirty="0"/>
              <a:t> </a:t>
            </a:r>
            <a:r>
              <a:rPr lang="en-US" altLang="zh-CN" sz="2000" dirty="0"/>
              <a:t>10</a:t>
            </a:r>
            <a:r>
              <a:rPr lang="zh-CN" altLang="en-US" sz="2000" dirty="0"/>
              <a:t>，</a:t>
            </a:r>
            <a:r>
              <a:rPr lang="en-US" altLang="zh-CN" sz="2000" dirty="0"/>
              <a:t>MEM/WB</a:t>
            </a:r>
            <a:r>
              <a:rPr lang="zh-CN" altLang="en-US" sz="2000" dirty="0"/>
              <a:t> </a:t>
            </a:r>
            <a:r>
              <a:rPr lang="en-US" altLang="zh-CN" sz="2000" dirty="0"/>
              <a:t>=</a:t>
            </a:r>
            <a:r>
              <a:rPr lang="zh-CN" altLang="en-US" sz="2000" dirty="0"/>
              <a:t> </a:t>
            </a:r>
            <a:r>
              <a:rPr lang="en-US" altLang="zh-CN" sz="2000" dirty="0"/>
              <a:t>01</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Forwarding Illustration</a:t>
            </a:r>
            <a:endParaRPr lang="zh-CN" altLang="en-US" dirty="0"/>
          </a:p>
        </p:txBody>
      </p:sp>
      <p:sp>
        <p:nvSpPr>
          <p:cNvPr id="137" name="文本占位符 136"/>
          <p:cNvSpPr>
            <a:spLocks noGrp="1"/>
          </p:cNvSpPr>
          <p:nvPr>
            <p:ph type="body" sz="quarter" idx="10"/>
          </p:nvPr>
        </p:nvSpPr>
        <p:spPr/>
        <p:txBody>
          <a:bodyPr/>
          <a:lstStyle/>
          <a:p>
            <a:endParaRPr lang="zh-CN" altLang="en-US"/>
          </a:p>
        </p:txBody>
      </p:sp>
      <p:grpSp>
        <p:nvGrpSpPr>
          <p:cNvPr id="4" name="Group 211"/>
          <p:cNvGrpSpPr/>
          <p:nvPr/>
        </p:nvGrpSpPr>
        <p:grpSpPr bwMode="auto">
          <a:xfrm>
            <a:off x="4800600" y="2067718"/>
            <a:ext cx="1219200" cy="2362200"/>
            <a:chOff x="528" y="2592"/>
            <a:chExt cx="768" cy="1488"/>
          </a:xfrm>
        </p:grpSpPr>
        <p:grpSp>
          <p:nvGrpSpPr>
            <p:cNvPr id="5" name="Group 209"/>
            <p:cNvGrpSpPr/>
            <p:nvPr/>
          </p:nvGrpSpPr>
          <p:grpSpPr bwMode="auto">
            <a:xfrm>
              <a:off x="624" y="2832"/>
              <a:ext cx="672" cy="1248"/>
              <a:chOff x="720" y="2736"/>
              <a:chExt cx="672" cy="1248"/>
            </a:xfrm>
          </p:grpSpPr>
          <p:sp>
            <p:nvSpPr>
              <p:cNvPr id="7" name="Rectangle 203"/>
              <p:cNvSpPr>
                <a:spLocks noChangeArrowheads="1"/>
              </p:cNvSpPr>
              <p:nvPr/>
            </p:nvSpPr>
            <p:spPr bwMode="auto">
              <a:xfrm>
                <a:off x="1296" y="3696"/>
                <a:ext cx="96" cy="288"/>
              </a:xfrm>
              <a:prstGeom prst="rect">
                <a:avLst/>
              </a:prstGeom>
              <a:solidFill>
                <a:srgbClr val="009900"/>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8" name="Line 207"/>
              <p:cNvSpPr>
                <a:spLocks noChangeShapeType="1"/>
              </p:cNvSpPr>
              <p:nvPr/>
            </p:nvSpPr>
            <p:spPr bwMode="auto">
              <a:xfrm>
                <a:off x="720" y="2736"/>
                <a:ext cx="576" cy="1152"/>
              </a:xfrm>
              <a:prstGeom prst="line">
                <a:avLst/>
              </a:prstGeom>
              <a:noFill/>
              <a:ln w="28575">
                <a:solidFill>
                  <a:srgbClr val="009900"/>
                </a:solidFill>
                <a:round/>
                <a:tailEnd type="triangle" w="med" len="med"/>
              </a:ln>
              <a:effectLst/>
            </p:spPr>
            <p:txBody>
              <a:bodyPr/>
              <a:lstStyle/>
              <a:p>
                <a:endParaRPr lang="zh-CN" altLang="en-US"/>
              </a:p>
            </p:txBody>
          </p:sp>
        </p:grpSp>
        <p:sp>
          <p:nvSpPr>
            <p:cNvPr id="6" name="Rectangle 210"/>
            <p:cNvSpPr>
              <a:spLocks noChangeArrowheads="1"/>
            </p:cNvSpPr>
            <p:nvPr/>
          </p:nvSpPr>
          <p:spPr bwMode="auto">
            <a:xfrm>
              <a:off x="528" y="2592"/>
              <a:ext cx="96" cy="288"/>
            </a:xfrm>
            <a:prstGeom prst="rect">
              <a:avLst/>
            </a:prstGeom>
            <a:solidFill>
              <a:schemeClr val="accent1"/>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grpSp>
      <p:grpSp>
        <p:nvGrpSpPr>
          <p:cNvPr id="9" name="Group 208"/>
          <p:cNvGrpSpPr/>
          <p:nvPr/>
        </p:nvGrpSpPr>
        <p:grpSpPr bwMode="auto">
          <a:xfrm>
            <a:off x="4800600" y="2067718"/>
            <a:ext cx="533400" cy="1371600"/>
            <a:chOff x="672" y="2496"/>
            <a:chExt cx="336" cy="864"/>
          </a:xfrm>
        </p:grpSpPr>
        <p:sp>
          <p:nvSpPr>
            <p:cNvPr id="10" name="Rectangle 204"/>
            <p:cNvSpPr>
              <a:spLocks noChangeArrowheads="1"/>
            </p:cNvSpPr>
            <p:nvPr/>
          </p:nvSpPr>
          <p:spPr bwMode="auto">
            <a:xfrm>
              <a:off x="912" y="3072"/>
              <a:ext cx="96" cy="288"/>
            </a:xfrm>
            <a:prstGeom prst="rect">
              <a:avLst/>
            </a:prstGeom>
            <a:solidFill>
              <a:srgbClr val="009900"/>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1" name="Rectangle 205"/>
            <p:cNvSpPr>
              <a:spLocks noChangeArrowheads="1"/>
            </p:cNvSpPr>
            <p:nvPr/>
          </p:nvSpPr>
          <p:spPr bwMode="auto">
            <a:xfrm>
              <a:off x="672" y="2496"/>
              <a:ext cx="96" cy="288"/>
            </a:xfrm>
            <a:prstGeom prst="rect">
              <a:avLst/>
            </a:prstGeom>
            <a:solidFill>
              <a:schemeClr val="accent1"/>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 name="Line 206"/>
            <p:cNvSpPr>
              <a:spLocks noChangeShapeType="1"/>
            </p:cNvSpPr>
            <p:nvPr/>
          </p:nvSpPr>
          <p:spPr bwMode="auto">
            <a:xfrm>
              <a:off x="720" y="2736"/>
              <a:ext cx="192" cy="480"/>
            </a:xfrm>
            <a:prstGeom prst="line">
              <a:avLst/>
            </a:prstGeom>
            <a:noFill/>
            <a:ln w="28575">
              <a:solidFill>
                <a:srgbClr val="009900"/>
              </a:solidFill>
              <a:round/>
              <a:tailEnd type="triangle" w="med" len="med"/>
            </a:ln>
            <a:effectLst/>
          </p:spPr>
          <p:txBody>
            <a:bodyPr/>
            <a:lstStyle/>
            <a:p>
              <a:endParaRPr lang="zh-CN" altLang="en-US"/>
            </a:p>
          </p:txBody>
        </p:sp>
      </p:grpSp>
      <p:sp>
        <p:nvSpPr>
          <p:cNvPr id="13" name="Rectangle 13"/>
          <p:cNvSpPr>
            <a:spLocks noChangeArrowheads="1"/>
          </p:cNvSpPr>
          <p:nvPr/>
        </p:nvSpPr>
        <p:spPr bwMode="auto">
          <a:xfrm>
            <a:off x="686118" y="2143918"/>
            <a:ext cx="358140" cy="313563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i="1">
                <a:solidFill>
                  <a:schemeClr val="tx1"/>
                </a:solidFill>
                <a:ea typeface="宋体" pitchFamily="2" charset="-122"/>
              </a:rPr>
              <a:t>I</a:t>
            </a:r>
          </a:p>
          <a:p>
            <a:pPr algn="ctr"/>
            <a:r>
              <a:rPr lang="en-US" altLang="zh-CN" i="1">
                <a:solidFill>
                  <a:schemeClr val="tx1"/>
                </a:solidFill>
                <a:ea typeface="宋体" pitchFamily="2" charset="-122"/>
              </a:rPr>
              <a:t>n</a:t>
            </a:r>
          </a:p>
          <a:p>
            <a:pPr algn="ctr"/>
            <a:r>
              <a:rPr lang="en-US" altLang="zh-CN" i="1">
                <a:solidFill>
                  <a:schemeClr val="tx1"/>
                </a:solidFill>
                <a:ea typeface="宋体" pitchFamily="2" charset="-122"/>
              </a:rPr>
              <a:t>s</a:t>
            </a:r>
          </a:p>
          <a:p>
            <a:pPr algn="ctr"/>
            <a:r>
              <a:rPr lang="en-US" altLang="zh-CN" i="1">
                <a:solidFill>
                  <a:schemeClr val="tx1"/>
                </a:solidFill>
                <a:ea typeface="宋体" pitchFamily="2" charset="-122"/>
              </a:rPr>
              <a:t>t</a:t>
            </a:r>
          </a:p>
          <a:p>
            <a:pPr algn="ctr"/>
            <a:r>
              <a:rPr lang="en-US" altLang="zh-CN" i="1">
                <a:solidFill>
                  <a:schemeClr val="tx1"/>
                </a:solidFill>
                <a:ea typeface="宋体" pitchFamily="2" charset="-122"/>
              </a:rPr>
              <a:t>r.</a:t>
            </a:r>
          </a:p>
          <a:p>
            <a:pPr algn="ctr"/>
            <a:endParaRPr lang="en-US" altLang="zh-CN" i="1">
              <a:solidFill>
                <a:schemeClr val="tx1"/>
              </a:solidFill>
              <a:ea typeface="宋体" pitchFamily="2" charset="-122"/>
            </a:endParaRPr>
          </a:p>
          <a:p>
            <a:pPr algn="ctr"/>
            <a:r>
              <a:rPr lang="en-US" altLang="zh-CN" i="1">
                <a:solidFill>
                  <a:schemeClr val="tx1"/>
                </a:solidFill>
                <a:ea typeface="宋体" pitchFamily="2" charset="-122"/>
              </a:rPr>
              <a:t>O</a:t>
            </a:r>
          </a:p>
          <a:p>
            <a:pPr algn="ctr"/>
            <a:r>
              <a:rPr lang="en-US" altLang="zh-CN" i="1">
                <a:solidFill>
                  <a:schemeClr val="tx1"/>
                </a:solidFill>
                <a:ea typeface="宋体" pitchFamily="2" charset="-122"/>
              </a:rPr>
              <a:t>r</a:t>
            </a:r>
          </a:p>
          <a:p>
            <a:pPr algn="ctr"/>
            <a:r>
              <a:rPr lang="en-US" altLang="zh-CN" i="1">
                <a:solidFill>
                  <a:schemeClr val="tx1"/>
                </a:solidFill>
                <a:ea typeface="宋体" pitchFamily="2" charset="-122"/>
              </a:rPr>
              <a:t>d</a:t>
            </a:r>
          </a:p>
          <a:p>
            <a:pPr algn="ctr"/>
            <a:r>
              <a:rPr lang="en-US" altLang="zh-CN" i="1">
                <a:solidFill>
                  <a:schemeClr val="tx1"/>
                </a:solidFill>
                <a:ea typeface="宋体" pitchFamily="2" charset="-122"/>
              </a:rPr>
              <a:t>e</a:t>
            </a:r>
          </a:p>
          <a:p>
            <a:pPr algn="ctr"/>
            <a:r>
              <a:rPr lang="en-US" altLang="zh-CN" i="1">
                <a:solidFill>
                  <a:schemeClr val="tx1"/>
                </a:solidFill>
                <a:ea typeface="宋体" pitchFamily="2" charset="-122"/>
              </a:rPr>
              <a:t>r</a:t>
            </a:r>
          </a:p>
        </p:txBody>
      </p:sp>
      <p:sp>
        <p:nvSpPr>
          <p:cNvPr id="14" name="Line 14"/>
          <p:cNvSpPr>
            <a:spLocks noChangeShapeType="1"/>
          </p:cNvSpPr>
          <p:nvPr/>
        </p:nvSpPr>
        <p:spPr bwMode="auto">
          <a:xfrm>
            <a:off x="2514600" y="1539081"/>
            <a:ext cx="6311900" cy="0"/>
          </a:xfrm>
          <a:prstGeom prst="line">
            <a:avLst/>
          </a:prstGeom>
          <a:noFill/>
          <a:ln w="25400">
            <a:solidFill>
              <a:schemeClr val="tx1"/>
            </a:solidFill>
            <a:round/>
            <a:tailEnd type="triangle" w="med" len="med"/>
          </a:ln>
          <a:effectLst/>
        </p:spPr>
        <p:txBody>
          <a:bodyPr wrap="none" anchor="ctr"/>
          <a:lstStyle/>
          <a:p>
            <a:endParaRPr lang="zh-CN" altLang="en-US"/>
          </a:p>
        </p:txBody>
      </p:sp>
      <p:sp>
        <p:nvSpPr>
          <p:cNvPr id="15" name="Rectangle 15"/>
          <p:cNvSpPr>
            <a:spLocks noChangeArrowheads="1"/>
          </p:cNvSpPr>
          <p:nvPr/>
        </p:nvSpPr>
        <p:spPr bwMode="auto">
          <a:xfrm>
            <a:off x="1143000" y="1991518"/>
            <a:ext cx="14605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add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a:t>
            </a:r>
          </a:p>
        </p:txBody>
      </p:sp>
      <p:grpSp>
        <p:nvGrpSpPr>
          <p:cNvPr id="16" name="Group 196"/>
          <p:cNvGrpSpPr/>
          <p:nvPr/>
        </p:nvGrpSpPr>
        <p:grpSpPr bwMode="auto">
          <a:xfrm>
            <a:off x="3695700" y="1666081"/>
            <a:ext cx="4800600" cy="3525837"/>
            <a:chOff x="2088" y="659"/>
            <a:chExt cx="3024" cy="2816"/>
          </a:xfrm>
        </p:grpSpPr>
        <p:sp>
          <p:nvSpPr>
            <p:cNvPr id="17" name="Line 16"/>
            <p:cNvSpPr>
              <a:spLocks noChangeShapeType="1"/>
            </p:cNvSpPr>
            <p:nvPr/>
          </p:nvSpPr>
          <p:spPr bwMode="auto">
            <a:xfrm>
              <a:off x="208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8" name="Line 17"/>
            <p:cNvSpPr>
              <a:spLocks noChangeShapeType="1"/>
            </p:cNvSpPr>
            <p:nvPr/>
          </p:nvSpPr>
          <p:spPr bwMode="auto">
            <a:xfrm>
              <a:off x="252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9" name="Line 18"/>
            <p:cNvSpPr>
              <a:spLocks noChangeShapeType="1"/>
            </p:cNvSpPr>
            <p:nvPr/>
          </p:nvSpPr>
          <p:spPr bwMode="auto">
            <a:xfrm>
              <a:off x="2952"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0" name="Line 19"/>
            <p:cNvSpPr>
              <a:spLocks noChangeShapeType="1"/>
            </p:cNvSpPr>
            <p:nvPr/>
          </p:nvSpPr>
          <p:spPr bwMode="auto">
            <a:xfrm>
              <a:off x="3384"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1" name="Line 20"/>
            <p:cNvSpPr>
              <a:spLocks noChangeShapeType="1"/>
            </p:cNvSpPr>
            <p:nvPr/>
          </p:nvSpPr>
          <p:spPr bwMode="auto">
            <a:xfrm>
              <a:off x="3816"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2" name="Line 21"/>
            <p:cNvSpPr>
              <a:spLocks noChangeShapeType="1"/>
            </p:cNvSpPr>
            <p:nvPr/>
          </p:nvSpPr>
          <p:spPr bwMode="auto">
            <a:xfrm>
              <a:off x="424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3" name="Line 22"/>
            <p:cNvSpPr>
              <a:spLocks noChangeShapeType="1"/>
            </p:cNvSpPr>
            <p:nvPr/>
          </p:nvSpPr>
          <p:spPr bwMode="auto">
            <a:xfrm>
              <a:off x="468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4" name="Line 23"/>
            <p:cNvSpPr>
              <a:spLocks noChangeShapeType="1"/>
            </p:cNvSpPr>
            <p:nvPr/>
          </p:nvSpPr>
          <p:spPr bwMode="auto">
            <a:xfrm>
              <a:off x="5112" y="659"/>
              <a:ext cx="0" cy="2816"/>
            </a:xfrm>
            <a:prstGeom prst="line">
              <a:avLst/>
            </a:prstGeom>
            <a:noFill/>
            <a:ln w="25400">
              <a:solidFill>
                <a:schemeClr val="tx1"/>
              </a:solidFill>
              <a:prstDash val="sysDot"/>
              <a:round/>
            </a:ln>
            <a:effectLst/>
          </p:spPr>
          <p:txBody>
            <a:bodyPr wrap="none" anchor="ctr"/>
            <a:lstStyle/>
            <a:p>
              <a:endParaRPr lang="zh-CN" altLang="en-US"/>
            </a:p>
          </p:txBody>
        </p:sp>
      </p:grpSp>
      <p:sp>
        <p:nvSpPr>
          <p:cNvPr id="25" name="Line 24"/>
          <p:cNvSpPr>
            <a:spLocks noChangeShapeType="1"/>
          </p:cNvSpPr>
          <p:nvPr/>
        </p:nvSpPr>
        <p:spPr bwMode="auto">
          <a:xfrm>
            <a:off x="1066800" y="2067718"/>
            <a:ext cx="0" cy="3124200"/>
          </a:xfrm>
          <a:prstGeom prst="line">
            <a:avLst/>
          </a:prstGeom>
          <a:noFill/>
          <a:ln w="28575">
            <a:solidFill>
              <a:schemeClr val="tx1"/>
            </a:solidFill>
            <a:round/>
            <a:tailEnd type="triangle" w="med" len="med"/>
          </a:ln>
          <a:effectLst/>
        </p:spPr>
        <p:txBody>
          <a:bodyPr/>
          <a:lstStyle/>
          <a:p>
            <a:endParaRPr lang="zh-CN" altLang="en-US"/>
          </a:p>
        </p:txBody>
      </p:sp>
      <p:sp>
        <p:nvSpPr>
          <p:cNvPr id="26" name="Rectangle 58"/>
          <p:cNvSpPr>
            <a:spLocks noChangeArrowheads="1"/>
          </p:cNvSpPr>
          <p:nvPr/>
        </p:nvSpPr>
        <p:spPr bwMode="auto">
          <a:xfrm>
            <a:off x="1143000" y="2982118"/>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sub x4,</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,x5</a:t>
            </a:r>
          </a:p>
        </p:txBody>
      </p:sp>
      <p:sp>
        <p:nvSpPr>
          <p:cNvPr id="27" name="Rectangle 59"/>
          <p:cNvSpPr>
            <a:spLocks noChangeArrowheads="1"/>
          </p:cNvSpPr>
          <p:nvPr/>
        </p:nvSpPr>
        <p:spPr bwMode="auto">
          <a:xfrm>
            <a:off x="1143000" y="4048918"/>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and x6,x7,</a:t>
            </a:r>
            <a:r>
              <a:rPr lang="en-US" altLang="zh-CN" sz="2400" b="1" dirty="0">
                <a:solidFill>
                  <a:srgbClr val="009900"/>
                </a:solidFill>
                <a:latin typeface="Courier New" panose="02070309020205020404" charset="0"/>
                <a:ea typeface="宋体" pitchFamily="2" charset="-122"/>
              </a:rPr>
              <a:t>x1</a:t>
            </a:r>
          </a:p>
        </p:txBody>
      </p:sp>
      <p:grpSp>
        <p:nvGrpSpPr>
          <p:cNvPr id="28" name="Group 198"/>
          <p:cNvGrpSpPr/>
          <p:nvPr/>
        </p:nvGrpSpPr>
        <p:grpSpPr bwMode="auto">
          <a:xfrm>
            <a:off x="5029200" y="1991518"/>
            <a:ext cx="304800" cy="1447800"/>
            <a:chOff x="2928" y="864"/>
            <a:chExt cx="192" cy="912"/>
          </a:xfrm>
        </p:grpSpPr>
        <p:sp>
          <p:nvSpPr>
            <p:cNvPr id="29" name="Rectangle 6"/>
            <p:cNvSpPr>
              <a:spLocks noChangeArrowheads="1"/>
            </p:cNvSpPr>
            <p:nvPr/>
          </p:nvSpPr>
          <p:spPr bwMode="auto">
            <a:xfrm>
              <a:off x="3072" y="1488"/>
              <a:ext cx="48" cy="288"/>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30" name="Rectangle 7"/>
            <p:cNvSpPr>
              <a:spLocks noChangeArrowheads="1"/>
            </p:cNvSpPr>
            <p:nvPr/>
          </p:nvSpPr>
          <p:spPr bwMode="auto">
            <a:xfrm>
              <a:off x="2928" y="864"/>
              <a:ext cx="48" cy="480"/>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31" name="Line 8"/>
            <p:cNvSpPr>
              <a:spLocks noChangeShapeType="1"/>
            </p:cNvSpPr>
            <p:nvPr/>
          </p:nvSpPr>
          <p:spPr bwMode="auto">
            <a:xfrm>
              <a:off x="2976" y="1104"/>
              <a:ext cx="96" cy="528"/>
            </a:xfrm>
            <a:prstGeom prst="line">
              <a:avLst/>
            </a:prstGeom>
            <a:noFill/>
            <a:ln w="28575">
              <a:solidFill>
                <a:schemeClr val="accent2"/>
              </a:solidFill>
              <a:round/>
              <a:tailEnd type="triangle" w="med" len="med"/>
            </a:ln>
            <a:effectLst/>
          </p:spPr>
          <p:txBody>
            <a:bodyPr/>
            <a:lstStyle/>
            <a:p>
              <a:endParaRPr lang="zh-CN" altLang="en-US"/>
            </a:p>
          </p:txBody>
        </p:sp>
      </p:grpSp>
      <p:grpSp>
        <p:nvGrpSpPr>
          <p:cNvPr id="32" name="Group 25"/>
          <p:cNvGrpSpPr/>
          <p:nvPr/>
        </p:nvGrpSpPr>
        <p:grpSpPr bwMode="auto">
          <a:xfrm>
            <a:off x="3124200" y="1915318"/>
            <a:ext cx="3355975" cy="838200"/>
            <a:chOff x="1562" y="1152"/>
            <a:chExt cx="2114" cy="528"/>
          </a:xfrm>
        </p:grpSpPr>
        <p:grpSp>
          <p:nvGrpSpPr>
            <p:cNvPr id="33" name="Group 26"/>
            <p:cNvGrpSpPr/>
            <p:nvPr/>
          </p:nvGrpSpPr>
          <p:grpSpPr bwMode="auto">
            <a:xfrm>
              <a:off x="2487" y="1152"/>
              <a:ext cx="223" cy="481"/>
              <a:chOff x="2207" y="1413"/>
              <a:chExt cx="223" cy="481"/>
            </a:xfrm>
          </p:grpSpPr>
          <p:sp>
            <p:nvSpPr>
              <p:cNvPr id="63" name="Freeform 27"/>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4" name="Rectangle 28"/>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34" name="Group 29"/>
            <p:cNvGrpSpPr/>
            <p:nvPr/>
          </p:nvGrpSpPr>
          <p:grpSpPr bwMode="auto">
            <a:xfrm>
              <a:off x="1562" y="1248"/>
              <a:ext cx="349" cy="289"/>
              <a:chOff x="1282" y="1509"/>
              <a:chExt cx="349" cy="289"/>
            </a:xfrm>
          </p:grpSpPr>
          <p:sp>
            <p:nvSpPr>
              <p:cNvPr id="59" name="Rectangle 30"/>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60" name="Group 31"/>
              <p:cNvGrpSpPr/>
              <p:nvPr/>
            </p:nvGrpSpPr>
            <p:grpSpPr bwMode="auto">
              <a:xfrm>
                <a:off x="1291" y="1509"/>
                <a:ext cx="340" cy="289"/>
                <a:chOff x="1291" y="1509"/>
                <a:chExt cx="340" cy="289"/>
              </a:xfrm>
            </p:grpSpPr>
            <p:sp>
              <p:nvSpPr>
                <p:cNvPr id="61" name="Freeform 32"/>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2" name="Freeform 33"/>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35" name="Rectangle 34"/>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36" name="Group 35"/>
            <p:cNvGrpSpPr/>
            <p:nvPr/>
          </p:nvGrpSpPr>
          <p:grpSpPr bwMode="auto">
            <a:xfrm>
              <a:off x="2031" y="1248"/>
              <a:ext cx="296" cy="289"/>
              <a:chOff x="1751" y="1509"/>
              <a:chExt cx="296" cy="289"/>
            </a:xfrm>
          </p:grpSpPr>
          <p:sp>
            <p:nvSpPr>
              <p:cNvPr id="57" name="Freeform 36"/>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8" name="Freeform 37"/>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37" name="Line 38"/>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38" name="Freeform 39"/>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39" name="Line 40"/>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40" name="Rectangle 41"/>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41" name="Group 42"/>
            <p:cNvGrpSpPr/>
            <p:nvPr/>
          </p:nvGrpSpPr>
          <p:grpSpPr bwMode="auto">
            <a:xfrm>
              <a:off x="2880" y="1248"/>
              <a:ext cx="325" cy="289"/>
              <a:chOff x="2600" y="1509"/>
              <a:chExt cx="325" cy="289"/>
            </a:xfrm>
          </p:grpSpPr>
          <p:sp>
            <p:nvSpPr>
              <p:cNvPr id="55" name="Freeform 43"/>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6" name="Freeform 44"/>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42" name="Rectangle 45"/>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43" name="Group 46"/>
            <p:cNvGrpSpPr/>
            <p:nvPr/>
          </p:nvGrpSpPr>
          <p:grpSpPr bwMode="auto">
            <a:xfrm>
              <a:off x="3348" y="1248"/>
              <a:ext cx="284" cy="289"/>
              <a:chOff x="3068" y="1509"/>
              <a:chExt cx="284" cy="289"/>
            </a:xfrm>
          </p:grpSpPr>
          <p:sp>
            <p:nvSpPr>
              <p:cNvPr id="53" name="Freeform 47"/>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4" name="Freeform 48"/>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44" name="Line 49"/>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45" name="Line 50"/>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46" name="Line 51"/>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47" name="Line 52"/>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48" name="Line 53"/>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49" name="Line 54"/>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50" name="Line 55"/>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51" name="Line 56"/>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52" name="Line 57"/>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65" name="Group 60"/>
          <p:cNvGrpSpPr/>
          <p:nvPr/>
        </p:nvGrpSpPr>
        <p:grpSpPr bwMode="auto">
          <a:xfrm>
            <a:off x="3810000" y="2829718"/>
            <a:ext cx="3355975" cy="838200"/>
            <a:chOff x="1562" y="1152"/>
            <a:chExt cx="2114" cy="528"/>
          </a:xfrm>
        </p:grpSpPr>
        <p:grpSp>
          <p:nvGrpSpPr>
            <p:cNvPr id="66" name="Group 61"/>
            <p:cNvGrpSpPr/>
            <p:nvPr/>
          </p:nvGrpSpPr>
          <p:grpSpPr bwMode="auto">
            <a:xfrm>
              <a:off x="2487" y="1152"/>
              <a:ext cx="223" cy="481"/>
              <a:chOff x="2207" y="1413"/>
              <a:chExt cx="223" cy="481"/>
            </a:xfrm>
          </p:grpSpPr>
          <p:sp>
            <p:nvSpPr>
              <p:cNvPr id="96" name="Freeform 6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7" name="Rectangle 63"/>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67" name="Group 64"/>
            <p:cNvGrpSpPr/>
            <p:nvPr/>
          </p:nvGrpSpPr>
          <p:grpSpPr bwMode="auto">
            <a:xfrm>
              <a:off x="1562" y="1248"/>
              <a:ext cx="349" cy="289"/>
              <a:chOff x="1282" y="1509"/>
              <a:chExt cx="349" cy="289"/>
            </a:xfrm>
          </p:grpSpPr>
          <p:sp>
            <p:nvSpPr>
              <p:cNvPr id="92" name="Rectangle 65"/>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93" name="Group 66"/>
              <p:cNvGrpSpPr/>
              <p:nvPr/>
            </p:nvGrpSpPr>
            <p:grpSpPr bwMode="auto">
              <a:xfrm>
                <a:off x="1291" y="1509"/>
                <a:ext cx="340" cy="289"/>
                <a:chOff x="1291" y="1509"/>
                <a:chExt cx="340" cy="289"/>
              </a:xfrm>
            </p:grpSpPr>
            <p:sp>
              <p:nvSpPr>
                <p:cNvPr id="94" name="Freeform 6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5" name="Freeform 6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68" name="Rectangle 69"/>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69" name="Group 70"/>
            <p:cNvGrpSpPr/>
            <p:nvPr/>
          </p:nvGrpSpPr>
          <p:grpSpPr bwMode="auto">
            <a:xfrm>
              <a:off x="2031" y="1248"/>
              <a:ext cx="296" cy="289"/>
              <a:chOff x="1751" y="1509"/>
              <a:chExt cx="296" cy="289"/>
            </a:xfrm>
          </p:grpSpPr>
          <p:sp>
            <p:nvSpPr>
              <p:cNvPr id="90" name="Freeform 7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1" name="Freeform 7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70" name="Line 73"/>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71" name="Freeform 7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2" name="Line 75"/>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73" name="Rectangle 76"/>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74" name="Group 77"/>
            <p:cNvGrpSpPr/>
            <p:nvPr/>
          </p:nvGrpSpPr>
          <p:grpSpPr bwMode="auto">
            <a:xfrm>
              <a:off x="2880" y="1248"/>
              <a:ext cx="325" cy="289"/>
              <a:chOff x="2600" y="1509"/>
              <a:chExt cx="325" cy="289"/>
            </a:xfrm>
          </p:grpSpPr>
          <p:sp>
            <p:nvSpPr>
              <p:cNvPr id="88" name="Freeform 7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9" name="Freeform 7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75" name="Rectangle 80"/>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76" name="Group 81"/>
            <p:cNvGrpSpPr/>
            <p:nvPr/>
          </p:nvGrpSpPr>
          <p:grpSpPr bwMode="auto">
            <a:xfrm>
              <a:off x="3348" y="1248"/>
              <a:ext cx="284" cy="289"/>
              <a:chOff x="3068" y="1509"/>
              <a:chExt cx="284" cy="289"/>
            </a:xfrm>
          </p:grpSpPr>
          <p:sp>
            <p:nvSpPr>
              <p:cNvPr id="86" name="Freeform 8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7" name="Freeform 8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77" name="Line 84"/>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78" name="Line 85"/>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79" name="Line 86"/>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80" name="Line 87"/>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81" name="Line 88"/>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82" name="Line 89"/>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83" name="Line 90"/>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84" name="Line 91"/>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85" name="Line 92"/>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98" name="Group 93"/>
          <p:cNvGrpSpPr/>
          <p:nvPr/>
        </p:nvGrpSpPr>
        <p:grpSpPr bwMode="auto">
          <a:xfrm>
            <a:off x="4495800" y="3820318"/>
            <a:ext cx="3355975" cy="838200"/>
            <a:chOff x="1562" y="1152"/>
            <a:chExt cx="2114" cy="528"/>
          </a:xfrm>
        </p:grpSpPr>
        <p:grpSp>
          <p:nvGrpSpPr>
            <p:cNvPr id="99" name="Group 94"/>
            <p:cNvGrpSpPr/>
            <p:nvPr/>
          </p:nvGrpSpPr>
          <p:grpSpPr bwMode="auto">
            <a:xfrm>
              <a:off x="2487" y="1152"/>
              <a:ext cx="223" cy="481"/>
              <a:chOff x="2207" y="1413"/>
              <a:chExt cx="223" cy="481"/>
            </a:xfrm>
          </p:grpSpPr>
          <p:sp>
            <p:nvSpPr>
              <p:cNvPr id="129" name="Freeform 9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30" name="Rectangle 96"/>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100" name="Group 97"/>
            <p:cNvGrpSpPr/>
            <p:nvPr/>
          </p:nvGrpSpPr>
          <p:grpSpPr bwMode="auto">
            <a:xfrm>
              <a:off x="1562" y="1248"/>
              <a:ext cx="349" cy="289"/>
              <a:chOff x="1282" y="1509"/>
              <a:chExt cx="349" cy="289"/>
            </a:xfrm>
          </p:grpSpPr>
          <p:sp>
            <p:nvSpPr>
              <p:cNvPr id="125" name="Rectangle 98"/>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126" name="Group 99"/>
              <p:cNvGrpSpPr/>
              <p:nvPr/>
            </p:nvGrpSpPr>
            <p:grpSpPr bwMode="auto">
              <a:xfrm>
                <a:off x="1291" y="1509"/>
                <a:ext cx="340" cy="289"/>
                <a:chOff x="1291" y="1509"/>
                <a:chExt cx="340" cy="289"/>
              </a:xfrm>
            </p:grpSpPr>
            <p:sp>
              <p:nvSpPr>
                <p:cNvPr id="127" name="Freeform 10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8" name="Freeform 10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101" name="Rectangle 102"/>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02" name="Group 103"/>
            <p:cNvGrpSpPr/>
            <p:nvPr/>
          </p:nvGrpSpPr>
          <p:grpSpPr bwMode="auto">
            <a:xfrm>
              <a:off x="2031" y="1248"/>
              <a:ext cx="296" cy="289"/>
              <a:chOff x="1751" y="1509"/>
              <a:chExt cx="296" cy="289"/>
            </a:xfrm>
          </p:grpSpPr>
          <p:sp>
            <p:nvSpPr>
              <p:cNvPr id="123" name="Freeform 10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4" name="Freeform 10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03" name="Line 106"/>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104" name="Freeform 10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05" name="Line 108"/>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106" name="Rectangle 109"/>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107" name="Group 110"/>
            <p:cNvGrpSpPr/>
            <p:nvPr/>
          </p:nvGrpSpPr>
          <p:grpSpPr bwMode="auto">
            <a:xfrm>
              <a:off x="2880" y="1248"/>
              <a:ext cx="325" cy="289"/>
              <a:chOff x="2600" y="1509"/>
              <a:chExt cx="325" cy="289"/>
            </a:xfrm>
          </p:grpSpPr>
          <p:sp>
            <p:nvSpPr>
              <p:cNvPr id="121" name="Freeform 11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2" name="Freeform 11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08" name="Rectangle 113"/>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09" name="Group 114"/>
            <p:cNvGrpSpPr/>
            <p:nvPr/>
          </p:nvGrpSpPr>
          <p:grpSpPr bwMode="auto">
            <a:xfrm>
              <a:off x="3348" y="1248"/>
              <a:ext cx="284" cy="289"/>
              <a:chOff x="3068" y="1509"/>
              <a:chExt cx="284" cy="289"/>
            </a:xfrm>
          </p:grpSpPr>
          <p:sp>
            <p:nvSpPr>
              <p:cNvPr id="119" name="Freeform 11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0" name="Freeform 11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10" name="Line 117"/>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111" name="Line 118"/>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112" name="Line 119"/>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113" name="Line 120"/>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114" name="Line 121"/>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115" name="Line 122"/>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116" name="Line 123"/>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117" name="Line 124"/>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118" name="Line 125"/>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131" name="Group 199"/>
          <p:cNvGrpSpPr/>
          <p:nvPr/>
        </p:nvGrpSpPr>
        <p:grpSpPr bwMode="auto">
          <a:xfrm>
            <a:off x="5715000" y="1991518"/>
            <a:ext cx="304800" cy="2438400"/>
            <a:chOff x="3360" y="864"/>
            <a:chExt cx="192" cy="1536"/>
          </a:xfrm>
        </p:grpSpPr>
        <p:sp>
          <p:nvSpPr>
            <p:cNvPr id="132" name="Rectangle 5"/>
            <p:cNvSpPr>
              <a:spLocks noChangeArrowheads="1"/>
            </p:cNvSpPr>
            <p:nvPr/>
          </p:nvSpPr>
          <p:spPr bwMode="auto">
            <a:xfrm>
              <a:off x="3504" y="2112"/>
              <a:ext cx="48" cy="288"/>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33" name="Line 9"/>
            <p:cNvSpPr>
              <a:spLocks noChangeShapeType="1"/>
            </p:cNvSpPr>
            <p:nvPr/>
          </p:nvSpPr>
          <p:spPr bwMode="auto">
            <a:xfrm>
              <a:off x="3408" y="1056"/>
              <a:ext cx="96" cy="1056"/>
            </a:xfrm>
            <a:prstGeom prst="line">
              <a:avLst/>
            </a:prstGeom>
            <a:noFill/>
            <a:ln w="28575">
              <a:solidFill>
                <a:schemeClr val="accent2"/>
              </a:solidFill>
              <a:round/>
              <a:tailEnd type="triangle" w="med" len="med"/>
            </a:ln>
            <a:effectLst/>
          </p:spPr>
          <p:txBody>
            <a:bodyPr/>
            <a:lstStyle/>
            <a:p>
              <a:endParaRPr lang="zh-CN" altLang="en-US"/>
            </a:p>
          </p:txBody>
        </p:sp>
        <p:sp>
          <p:nvSpPr>
            <p:cNvPr id="134" name="Rectangle 197"/>
            <p:cNvSpPr>
              <a:spLocks noChangeArrowheads="1"/>
            </p:cNvSpPr>
            <p:nvPr/>
          </p:nvSpPr>
          <p:spPr bwMode="auto">
            <a:xfrm>
              <a:off x="3360" y="864"/>
              <a:ext cx="48" cy="480"/>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grpSp>
      <p:sp>
        <p:nvSpPr>
          <p:cNvPr id="135" name="Rectangle 200"/>
          <p:cNvSpPr>
            <a:spLocks noChangeArrowheads="1"/>
          </p:cNvSpPr>
          <p:nvPr/>
        </p:nvSpPr>
        <p:spPr bwMode="auto">
          <a:xfrm>
            <a:off x="3810000" y="5420518"/>
            <a:ext cx="2438400" cy="704215"/>
          </a:xfrm>
          <a:prstGeom prst="rect">
            <a:avLst/>
          </a:prstGeom>
          <a:noFill/>
          <a:ln>
            <a:noFill/>
          </a:ln>
          <a:effec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000" dirty="0">
                <a:solidFill>
                  <a:srgbClr val="FF0000"/>
                </a:solidFill>
                <a:ea typeface="宋体" pitchFamily="2" charset="-122"/>
              </a:rPr>
              <a:t>EX/MEM hazard forwarding</a:t>
            </a:r>
          </a:p>
        </p:txBody>
      </p:sp>
      <p:sp>
        <p:nvSpPr>
          <p:cNvPr id="136" name="Rectangle 201"/>
          <p:cNvSpPr>
            <a:spLocks noChangeArrowheads="1"/>
          </p:cNvSpPr>
          <p:nvPr/>
        </p:nvSpPr>
        <p:spPr bwMode="auto">
          <a:xfrm>
            <a:off x="6019800" y="5420518"/>
            <a:ext cx="2438400" cy="704215"/>
          </a:xfrm>
          <a:prstGeom prst="rect">
            <a:avLst/>
          </a:prstGeom>
          <a:noFill/>
          <a:ln>
            <a:noFill/>
          </a:ln>
          <a:effec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000" dirty="0">
                <a:solidFill>
                  <a:srgbClr val="FF0000"/>
                </a:solidFill>
                <a:ea typeface="宋体" pitchFamily="2" charset="-122"/>
              </a:rPr>
              <a:t>MEM/WB hazard forwarding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ldLvl="0" animBg="1"/>
      <p:bldP spid="136"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Yet Another Complication!</a:t>
            </a:r>
            <a:endParaRPr lang="zh-CN" altLang="en-US" dirty="0"/>
          </a:p>
        </p:txBody>
      </p:sp>
      <p:sp>
        <p:nvSpPr>
          <p:cNvPr id="131" name="文本占位符 130"/>
          <p:cNvSpPr>
            <a:spLocks noGrp="1"/>
          </p:cNvSpPr>
          <p:nvPr>
            <p:ph type="body" sz="quarter" idx="10"/>
          </p:nvPr>
        </p:nvSpPr>
        <p:spPr/>
        <p:txBody>
          <a:bodyPr/>
          <a:lstStyle/>
          <a:p>
            <a:endParaRPr lang="zh-CN" altLang="en-US"/>
          </a:p>
        </p:txBody>
      </p:sp>
      <p:sp>
        <p:nvSpPr>
          <p:cNvPr id="4" name="Rectangle 15"/>
          <p:cNvSpPr>
            <a:spLocks noChangeArrowheads="1"/>
          </p:cNvSpPr>
          <p:nvPr/>
        </p:nvSpPr>
        <p:spPr bwMode="auto">
          <a:xfrm>
            <a:off x="981313" y="2907791"/>
            <a:ext cx="358140" cy="313563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i="1">
                <a:solidFill>
                  <a:schemeClr val="tx1"/>
                </a:solidFill>
                <a:ea typeface="宋体" pitchFamily="2" charset="-122"/>
              </a:rPr>
              <a:t>I</a:t>
            </a:r>
          </a:p>
          <a:p>
            <a:pPr algn="ctr"/>
            <a:r>
              <a:rPr lang="en-US" altLang="zh-CN" i="1">
                <a:solidFill>
                  <a:schemeClr val="tx1"/>
                </a:solidFill>
                <a:ea typeface="宋体" pitchFamily="2" charset="-122"/>
              </a:rPr>
              <a:t>n</a:t>
            </a:r>
          </a:p>
          <a:p>
            <a:pPr algn="ctr"/>
            <a:r>
              <a:rPr lang="en-US" altLang="zh-CN" i="1">
                <a:solidFill>
                  <a:schemeClr val="tx1"/>
                </a:solidFill>
                <a:ea typeface="宋体" pitchFamily="2" charset="-122"/>
              </a:rPr>
              <a:t>s</a:t>
            </a:r>
          </a:p>
          <a:p>
            <a:pPr algn="ctr"/>
            <a:r>
              <a:rPr lang="en-US" altLang="zh-CN" i="1">
                <a:solidFill>
                  <a:schemeClr val="tx1"/>
                </a:solidFill>
                <a:ea typeface="宋体" pitchFamily="2" charset="-122"/>
              </a:rPr>
              <a:t>t</a:t>
            </a:r>
          </a:p>
          <a:p>
            <a:pPr algn="ctr"/>
            <a:r>
              <a:rPr lang="en-US" altLang="zh-CN" i="1">
                <a:solidFill>
                  <a:schemeClr val="tx1"/>
                </a:solidFill>
                <a:ea typeface="宋体" pitchFamily="2" charset="-122"/>
              </a:rPr>
              <a:t>r.</a:t>
            </a:r>
          </a:p>
          <a:p>
            <a:pPr algn="ctr"/>
            <a:endParaRPr lang="en-US" altLang="zh-CN" i="1">
              <a:solidFill>
                <a:schemeClr val="tx1"/>
              </a:solidFill>
              <a:ea typeface="宋体" pitchFamily="2" charset="-122"/>
            </a:endParaRPr>
          </a:p>
          <a:p>
            <a:pPr algn="ctr"/>
            <a:r>
              <a:rPr lang="en-US" altLang="zh-CN" i="1">
                <a:solidFill>
                  <a:schemeClr val="tx1"/>
                </a:solidFill>
                <a:ea typeface="宋体" pitchFamily="2" charset="-122"/>
              </a:rPr>
              <a:t>O</a:t>
            </a:r>
          </a:p>
          <a:p>
            <a:pPr algn="ctr"/>
            <a:r>
              <a:rPr lang="en-US" altLang="zh-CN" i="1">
                <a:solidFill>
                  <a:schemeClr val="tx1"/>
                </a:solidFill>
                <a:ea typeface="宋体" pitchFamily="2" charset="-122"/>
              </a:rPr>
              <a:t>r</a:t>
            </a:r>
          </a:p>
          <a:p>
            <a:pPr algn="ctr"/>
            <a:r>
              <a:rPr lang="en-US" altLang="zh-CN" i="1">
                <a:solidFill>
                  <a:schemeClr val="tx1"/>
                </a:solidFill>
                <a:ea typeface="宋体" pitchFamily="2" charset="-122"/>
              </a:rPr>
              <a:t>d</a:t>
            </a:r>
          </a:p>
          <a:p>
            <a:pPr algn="ctr"/>
            <a:r>
              <a:rPr lang="en-US" altLang="zh-CN" i="1">
                <a:solidFill>
                  <a:schemeClr val="tx1"/>
                </a:solidFill>
                <a:ea typeface="宋体" pitchFamily="2" charset="-122"/>
              </a:rPr>
              <a:t>e</a:t>
            </a:r>
          </a:p>
          <a:p>
            <a:pPr algn="ctr"/>
            <a:r>
              <a:rPr lang="en-US" altLang="zh-CN" i="1">
                <a:solidFill>
                  <a:schemeClr val="tx1"/>
                </a:solidFill>
                <a:ea typeface="宋体" pitchFamily="2" charset="-122"/>
              </a:rPr>
              <a:t>r</a:t>
            </a:r>
          </a:p>
        </p:txBody>
      </p:sp>
      <p:sp>
        <p:nvSpPr>
          <p:cNvPr id="5" name="Line 16"/>
          <p:cNvSpPr>
            <a:spLocks noChangeShapeType="1"/>
          </p:cNvSpPr>
          <p:nvPr/>
        </p:nvSpPr>
        <p:spPr bwMode="auto">
          <a:xfrm>
            <a:off x="3179682" y="2531553"/>
            <a:ext cx="6311900" cy="0"/>
          </a:xfrm>
          <a:prstGeom prst="line">
            <a:avLst/>
          </a:prstGeom>
          <a:noFill/>
          <a:ln w="25400">
            <a:solidFill>
              <a:schemeClr val="tx1"/>
            </a:solidFill>
            <a:round/>
            <a:tailEnd type="triangle" w="med" len="med"/>
          </a:ln>
          <a:effectLst/>
        </p:spPr>
        <p:txBody>
          <a:bodyPr wrap="none" anchor="ctr"/>
          <a:lstStyle/>
          <a:p>
            <a:endParaRPr lang="zh-CN" altLang="en-US"/>
          </a:p>
        </p:txBody>
      </p:sp>
      <p:sp>
        <p:nvSpPr>
          <p:cNvPr id="6" name="Rectangle 17"/>
          <p:cNvSpPr>
            <a:spLocks noChangeArrowheads="1"/>
          </p:cNvSpPr>
          <p:nvPr/>
        </p:nvSpPr>
        <p:spPr bwMode="auto">
          <a:xfrm>
            <a:off x="1414382" y="2983991"/>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add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,x1,x2</a:t>
            </a:r>
          </a:p>
        </p:txBody>
      </p:sp>
      <p:grpSp>
        <p:nvGrpSpPr>
          <p:cNvPr id="7" name="Group 18"/>
          <p:cNvGrpSpPr/>
          <p:nvPr/>
        </p:nvGrpSpPr>
        <p:grpSpPr bwMode="auto">
          <a:xfrm>
            <a:off x="4360782" y="2658553"/>
            <a:ext cx="4800600" cy="3449638"/>
            <a:chOff x="2088" y="659"/>
            <a:chExt cx="3024" cy="2816"/>
          </a:xfrm>
        </p:grpSpPr>
        <p:sp>
          <p:nvSpPr>
            <p:cNvPr id="8" name="Line 19"/>
            <p:cNvSpPr>
              <a:spLocks noChangeShapeType="1"/>
            </p:cNvSpPr>
            <p:nvPr/>
          </p:nvSpPr>
          <p:spPr bwMode="auto">
            <a:xfrm>
              <a:off x="208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9" name="Line 20"/>
            <p:cNvSpPr>
              <a:spLocks noChangeShapeType="1"/>
            </p:cNvSpPr>
            <p:nvPr/>
          </p:nvSpPr>
          <p:spPr bwMode="auto">
            <a:xfrm>
              <a:off x="252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0" name="Line 21"/>
            <p:cNvSpPr>
              <a:spLocks noChangeShapeType="1"/>
            </p:cNvSpPr>
            <p:nvPr/>
          </p:nvSpPr>
          <p:spPr bwMode="auto">
            <a:xfrm>
              <a:off x="2952"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1" name="Line 22"/>
            <p:cNvSpPr>
              <a:spLocks noChangeShapeType="1"/>
            </p:cNvSpPr>
            <p:nvPr/>
          </p:nvSpPr>
          <p:spPr bwMode="auto">
            <a:xfrm>
              <a:off x="3384"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2" name="Line 23"/>
            <p:cNvSpPr>
              <a:spLocks noChangeShapeType="1"/>
            </p:cNvSpPr>
            <p:nvPr/>
          </p:nvSpPr>
          <p:spPr bwMode="auto">
            <a:xfrm>
              <a:off x="3816"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3" name="Line 24"/>
            <p:cNvSpPr>
              <a:spLocks noChangeShapeType="1"/>
            </p:cNvSpPr>
            <p:nvPr/>
          </p:nvSpPr>
          <p:spPr bwMode="auto">
            <a:xfrm>
              <a:off x="424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4" name="Line 25"/>
            <p:cNvSpPr>
              <a:spLocks noChangeShapeType="1"/>
            </p:cNvSpPr>
            <p:nvPr/>
          </p:nvSpPr>
          <p:spPr bwMode="auto">
            <a:xfrm>
              <a:off x="468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5" name="Line 26"/>
            <p:cNvSpPr>
              <a:spLocks noChangeShapeType="1"/>
            </p:cNvSpPr>
            <p:nvPr/>
          </p:nvSpPr>
          <p:spPr bwMode="auto">
            <a:xfrm>
              <a:off x="5112" y="659"/>
              <a:ext cx="0" cy="2816"/>
            </a:xfrm>
            <a:prstGeom prst="line">
              <a:avLst/>
            </a:prstGeom>
            <a:noFill/>
            <a:ln w="25400">
              <a:solidFill>
                <a:schemeClr val="tx1"/>
              </a:solidFill>
              <a:prstDash val="sysDot"/>
              <a:round/>
            </a:ln>
            <a:effectLst/>
          </p:spPr>
          <p:txBody>
            <a:bodyPr wrap="none" anchor="ctr"/>
            <a:lstStyle/>
            <a:p>
              <a:endParaRPr lang="zh-CN" altLang="en-US"/>
            </a:p>
          </p:txBody>
        </p:sp>
      </p:grpSp>
      <p:sp>
        <p:nvSpPr>
          <p:cNvPr id="16" name="Line 27"/>
          <p:cNvSpPr>
            <a:spLocks noChangeShapeType="1"/>
          </p:cNvSpPr>
          <p:nvPr/>
        </p:nvSpPr>
        <p:spPr bwMode="auto">
          <a:xfrm>
            <a:off x="1338182" y="3060191"/>
            <a:ext cx="0" cy="2514600"/>
          </a:xfrm>
          <a:prstGeom prst="line">
            <a:avLst/>
          </a:prstGeom>
          <a:noFill/>
          <a:ln w="28575">
            <a:solidFill>
              <a:schemeClr val="tx1"/>
            </a:solidFill>
            <a:round/>
            <a:tailEnd type="triangle" w="med" len="med"/>
          </a:ln>
          <a:effectLst/>
        </p:spPr>
        <p:txBody>
          <a:bodyPr/>
          <a:lstStyle/>
          <a:p>
            <a:endParaRPr lang="zh-CN" altLang="en-US"/>
          </a:p>
        </p:txBody>
      </p:sp>
      <p:grpSp>
        <p:nvGrpSpPr>
          <p:cNvPr id="17" name="Group 28"/>
          <p:cNvGrpSpPr/>
          <p:nvPr/>
        </p:nvGrpSpPr>
        <p:grpSpPr bwMode="auto">
          <a:xfrm>
            <a:off x="3789282" y="2907791"/>
            <a:ext cx="3355975" cy="838200"/>
            <a:chOff x="1562" y="1152"/>
            <a:chExt cx="2114" cy="528"/>
          </a:xfrm>
        </p:grpSpPr>
        <p:grpSp>
          <p:nvGrpSpPr>
            <p:cNvPr id="18" name="Group 29"/>
            <p:cNvGrpSpPr/>
            <p:nvPr/>
          </p:nvGrpSpPr>
          <p:grpSpPr bwMode="auto">
            <a:xfrm>
              <a:off x="2487" y="1152"/>
              <a:ext cx="223" cy="481"/>
              <a:chOff x="2207" y="1413"/>
              <a:chExt cx="223" cy="481"/>
            </a:xfrm>
          </p:grpSpPr>
          <p:sp>
            <p:nvSpPr>
              <p:cNvPr id="48" name="Freeform 30"/>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9" name="Rectangle 31"/>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19" name="Group 32"/>
            <p:cNvGrpSpPr/>
            <p:nvPr/>
          </p:nvGrpSpPr>
          <p:grpSpPr bwMode="auto">
            <a:xfrm>
              <a:off x="1562" y="1248"/>
              <a:ext cx="349" cy="289"/>
              <a:chOff x="1282" y="1509"/>
              <a:chExt cx="349" cy="289"/>
            </a:xfrm>
          </p:grpSpPr>
          <p:sp>
            <p:nvSpPr>
              <p:cNvPr id="44" name="Rectangle 33"/>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45" name="Group 34"/>
              <p:cNvGrpSpPr/>
              <p:nvPr/>
            </p:nvGrpSpPr>
            <p:grpSpPr bwMode="auto">
              <a:xfrm>
                <a:off x="1291" y="1509"/>
                <a:ext cx="340" cy="289"/>
                <a:chOff x="1291" y="1509"/>
                <a:chExt cx="340" cy="289"/>
              </a:xfrm>
            </p:grpSpPr>
            <p:sp>
              <p:nvSpPr>
                <p:cNvPr id="46" name="Freeform 35"/>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7" name="Freeform 36"/>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20" name="Rectangle 37"/>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21" name="Group 38"/>
            <p:cNvGrpSpPr/>
            <p:nvPr/>
          </p:nvGrpSpPr>
          <p:grpSpPr bwMode="auto">
            <a:xfrm>
              <a:off x="2031" y="1248"/>
              <a:ext cx="296" cy="289"/>
              <a:chOff x="1751" y="1509"/>
              <a:chExt cx="296" cy="289"/>
            </a:xfrm>
          </p:grpSpPr>
          <p:sp>
            <p:nvSpPr>
              <p:cNvPr id="42" name="Freeform 39"/>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3" name="Freeform 40"/>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2" name="Line 41"/>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23" name="Freeform 42"/>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4" name="Line 43"/>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25" name="Rectangle 44"/>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26" name="Group 45"/>
            <p:cNvGrpSpPr/>
            <p:nvPr/>
          </p:nvGrpSpPr>
          <p:grpSpPr bwMode="auto">
            <a:xfrm>
              <a:off x="2880" y="1248"/>
              <a:ext cx="325" cy="289"/>
              <a:chOff x="2600" y="1509"/>
              <a:chExt cx="325" cy="289"/>
            </a:xfrm>
          </p:grpSpPr>
          <p:sp>
            <p:nvSpPr>
              <p:cNvPr id="40" name="Freeform 46"/>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1" name="Freeform 47"/>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7" name="Rectangle 48"/>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28" name="Group 49"/>
            <p:cNvGrpSpPr/>
            <p:nvPr/>
          </p:nvGrpSpPr>
          <p:grpSpPr bwMode="auto">
            <a:xfrm>
              <a:off x="3348" y="1248"/>
              <a:ext cx="284" cy="289"/>
              <a:chOff x="3068" y="1509"/>
              <a:chExt cx="284" cy="289"/>
            </a:xfrm>
          </p:grpSpPr>
          <p:sp>
            <p:nvSpPr>
              <p:cNvPr id="38" name="Freeform 50"/>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39" name="Freeform 51"/>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9" name="Line 52"/>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30" name="Line 53"/>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31" name="Line 54"/>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32" name="Line 55"/>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33" name="Line 56"/>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34" name="Line 57"/>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35" name="Line 58"/>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36" name="Line 59"/>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37" name="Line 60"/>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sp>
        <p:nvSpPr>
          <p:cNvPr id="50" name="Rectangle 61"/>
          <p:cNvSpPr>
            <a:spLocks noChangeArrowheads="1"/>
          </p:cNvSpPr>
          <p:nvPr/>
        </p:nvSpPr>
        <p:spPr bwMode="auto">
          <a:xfrm>
            <a:off x="1414382" y="3974591"/>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add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,x3</a:t>
            </a:r>
          </a:p>
        </p:txBody>
      </p:sp>
      <p:sp>
        <p:nvSpPr>
          <p:cNvPr id="51" name="Rectangle 62"/>
          <p:cNvSpPr>
            <a:spLocks noChangeArrowheads="1"/>
          </p:cNvSpPr>
          <p:nvPr/>
        </p:nvSpPr>
        <p:spPr bwMode="auto">
          <a:xfrm>
            <a:off x="1414382" y="5041391"/>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add x1,</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,x4</a:t>
            </a:r>
          </a:p>
        </p:txBody>
      </p:sp>
      <p:grpSp>
        <p:nvGrpSpPr>
          <p:cNvPr id="52" name="Group 63"/>
          <p:cNvGrpSpPr/>
          <p:nvPr/>
        </p:nvGrpSpPr>
        <p:grpSpPr bwMode="auto">
          <a:xfrm>
            <a:off x="4475082" y="3974591"/>
            <a:ext cx="3355975" cy="838200"/>
            <a:chOff x="1562" y="1152"/>
            <a:chExt cx="2114" cy="528"/>
          </a:xfrm>
        </p:grpSpPr>
        <p:grpSp>
          <p:nvGrpSpPr>
            <p:cNvPr id="53" name="Group 64"/>
            <p:cNvGrpSpPr/>
            <p:nvPr/>
          </p:nvGrpSpPr>
          <p:grpSpPr bwMode="auto">
            <a:xfrm>
              <a:off x="2487" y="1152"/>
              <a:ext cx="223" cy="481"/>
              <a:chOff x="2207" y="1413"/>
              <a:chExt cx="223" cy="481"/>
            </a:xfrm>
          </p:grpSpPr>
          <p:sp>
            <p:nvSpPr>
              <p:cNvPr id="83" name="Freeform 6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4" name="Rectangle 66"/>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54" name="Group 67"/>
            <p:cNvGrpSpPr/>
            <p:nvPr/>
          </p:nvGrpSpPr>
          <p:grpSpPr bwMode="auto">
            <a:xfrm>
              <a:off x="1562" y="1248"/>
              <a:ext cx="349" cy="289"/>
              <a:chOff x="1282" y="1509"/>
              <a:chExt cx="349" cy="289"/>
            </a:xfrm>
          </p:grpSpPr>
          <p:sp>
            <p:nvSpPr>
              <p:cNvPr id="79" name="Rectangle 68"/>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80" name="Group 69"/>
              <p:cNvGrpSpPr/>
              <p:nvPr/>
            </p:nvGrpSpPr>
            <p:grpSpPr bwMode="auto">
              <a:xfrm>
                <a:off x="1291" y="1509"/>
                <a:ext cx="340" cy="289"/>
                <a:chOff x="1291" y="1509"/>
                <a:chExt cx="340" cy="289"/>
              </a:xfrm>
            </p:grpSpPr>
            <p:sp>
              <p:nvSpPr>
                <p:cNvPr id="81" name="Freeform 7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2" name="Freeform 7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55" name="Rectangle 72"/>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56" name="Group 73"/>
            <p:cNvGrpSpPr/>
            <p:nvPr/>
          </p:nvGrpSpPr>
          <p:grpSpPr bwMode="auto">
            <a:xfrm>
              <a:off x="2031" y="1248"/>
              <a:ext cx="296" cy="289"/>
              <a:chOff x="1751" y="1509"/>
              <a:chExt cx="296" cy="289"/>
            </a:xfrm>
          </p:grpSpPr>
          <p:sp>
            <p:nvSpPr>
              <p:cNvPr id="77" name="Freeform 7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8" name="Freeform 7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57" name="Line 76"/>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58" name="Freeform 7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9" name="Line 78"/>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60" name="Rectangle 79"/>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61" name="Group 80"/>
            <p:cNvGrpSpPr/>
            <p:nvPr/>
          </p:nvGrpSpPr>
          <p:grpSpPr bwMode="auto">
            <a:xfrm>
              <a:off x="2880" y="1248"/>
              <a:ext cx="325" cy="289"/>
              <a:chOff x="2600" y="1509"/>
              <a:chExt cx="325" cy="289"/>
            </a:xfrm>
          </p:grpSpPr>
          <p:sp>
            <p:nvSpPr>
              <p:cNvPr id="75" name="Freeform 8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6" name="Freeform 8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62" name="Rectangle 83"/>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63" name="Group 84"/>
            <p:cNvGrpSpPr/>
            <p:nvPr/>
          </p:nvGrpSpPr>
          <p:grpSpPr bwMode="auto">
            <a:xfrm>
              <a:off x="3348" y="1248"/>
              <a:ext cx="284" cy="289"/>
              <a:chOff x="3068" y="1509"/>
              <a:chExt cx="284" cy="289"/>
            </a:xfrm>
          </p:grpSpPr>
          <p:sp>
            <p:nvSpPr>
              <p:cNvPr id="73" name="Freeform 8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4" name="Freeform 8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64" name="Line 87"/>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65" name="Line 88"/>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66" name="Line 89"/>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67" name="Line 90"/>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68" name="Line 91"/>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69" name="Line 92"/>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70" name="Line 93"/>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71" name="Line 94"/>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72" name="Line 95"/>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85" name="Group 96"/>
          <p:cNvGrpSpPr/>
          <p:nvPr/>
        </p:nvGrpSpPr>
        <p:grpSpPr bwMode="auto">
          <a:xfrm>
            <a:off x="5160882" y="4965191"/>
            <a:ext cx="3355975" cy="838200"/>
            <a:chOff x="1562" y="1152"/>
            <a:chExt cx="2114" cy="528"/>
          </a:xfrm>
        </p:grpSpPr>
        <p:grpSp>
          <p:nvGrpSpPr>
            <p:cNvPr id="86" name="Group 97"/>
            <p:cNvGrpSpPr/>
            <p:nvPr/>
          </p:nvGrpSpPr>
          <p:grpSpPr bwMode="auto">
            <a:xfrm>
              <a:off x="2487" y="1152"/>
              <a:ext cx="223" cy="481"/>
              <a:chOff x="2207" y="1413"/>
              <a:chExt cx="223" cy="481"/>
            </a:xfrm>
          </p:grpSpPr>
          <p:sp>
            <p:nvSpPr>
              <p:cNvPr id="116" name="Freeform 98"/>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17" name="Rectangle 99"/>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87" name="Group 100"/>
            <p:cNvGrpSpPr/>
            <p:nvPr/>
          </p:nvGrpSpPr>
          <p:grpSpPr bwMode="auto">
            <a:xfrm>
              <a:off x="1562" y="1248"/>
              <a:ext cx="349" cy="289"/>
              <a:chOff x="1282" y="1509"/>
              <a:chExt cx="349" cy="289"/>
            </a:xfrm>
          </p:grpSpPr>
          <p:sp>
            <p:nvSpPr>
              <p:cNvPr id="112" name="Rectangle 101"/>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113" name="Group 102"/>
              <p:cNvGrpSpPr/>
              <p:nvPr/>
            </p:nvGrpSpPr>
            <p:grpSpPr bwMode="auto">
              <a:xfrm>
                <a:off x="1291" y="1509"/>
                <a:ext cx="340" cy="289"/>
                <a:chOff x="1291" y="1509"/>
                <a:chExt cx="340" cy="289"/>
              </a:xfrm>
            </p:grpSpPr>
            <p:sp>
              <p:nvSpPr>
                <p:cNvPr id="114" name="Freeform 103"/>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15" name="Freeform 104"/>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88" name="Rectangle 105"/>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89" name="Group 106"/>
            <p:cNvGrpSpPr/>
            <p:nvPr/>
          </p:nvGrpSpPr>
          <p:grpSpPr bwMode="auto">
            <a:xfrm>
              <a:off x="2031" y="1248"/>
              <a:ext cx="296" cy="289"/>
              <a:chOff x="1751" y="1509"/>
              <a:chExt cx="296" cy="289"/>
            </a:xfrm>
          </p:grpSpPr>
          <p:sp>
            <p:nvSpPr>
              <p:cNvPr id="110" name="Freeform 107"/>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11" name="Freeform 108"/>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90" name="Line 109"/>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91" name="Freeform 110"/>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2" name="Line 111"/>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93" name="Rectangle 112"/>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94" name="Group 113"/>
            <p:cNvGrpSpPr/>
            <p:nvPr/>
          </p:nvGrpSpPr>
          <p:grpSpPr bwMode="auto">
            <a:xfrm>
              <a:off x="2880" y="1248"/>
              <a:ext cx="325" cy="289"/>
              <a:chOff x="2600" y="1509"/>
              <a:chExt cx="325" cy="289"/>
            </a:xfrm>
          </p:grpSpPr>
          <p:sp>
            <p:nvSpPr>
              <p:cNvPr id="108" name="Freeform 114"/>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09" name="Freeform 115"/>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95" name="Rectangle 116"/>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96" name="Group 117"/>
            <p:cNvGrpSpPr/>
            <p:nvPr/>
          </p:nvGrpSpPr>
          <p:grpSpPr bwMode="auto">
            <a:xfrm>
              <a:off x="3348" y="1248"/>
              <a:ext cx="284" cy="289"/>
              <a:chOff x="3068" y="1509"/>
              <a:chExt cx="284" cy="289"/>
            </a:xfrm>
          </p:grpSpPr>
          <p:sp>
            <p:nvSpPr>
              <p:cNvPr id="106" name="Freeform 118"/>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07" name="Freeform 119"/>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97" name="Line 120"/>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98" name="Line 121"/>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99" name="Line 122"/>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100" name="Line 123"/>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101" name="Line 124"/>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102" name="Line 125"/>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103" name="Line 126"/>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104" name="Line 127"/>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105" name="Line 128"/>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sp>
        <p:nvSpPr>
          <p:cNvPr id="118" name="Rectangle 129"/>
          <p:cNvSpPr txBox="1">
            <a:spLocks noChangeArrowheads="1"/>
          </p:cNvSpPr>
          <p:nvPr/>
        </p:nvSpPr>
        <p:spPr>
          <a:xfrm>
            <a:off x="1033383" y="1117315"/>
            <a:ext cx="8908060" cy="1325564"/>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30000"/>
              </a:spcBef>
              <a:buFont typeface="Wingdings" pitchFamily="2" charset="2"/>
              <a:buChar char="Ø"/>
            </a:pPr>
            <a:r>
              <a:rPr lang="en-US" altLang="zh-CN" sz="2400" dirty="0">
                <a:ea typeface="宋体" pitchFamily="2" charset="-122"/>
              </a:rPr>
              <a:t>Another potential data hazard can occur when there is a conflict between the result of the WB stage instruction and the MEM stage instruction – which should be forwarded?</a:t>
            </a:r>
          </a:p>
        </p:txBody>
      </p:sp>
      <p:grpSp>
        <p:nvGrpSpPr>
          <p:cNvPr id="119" name="Group 130"/>
          <p:cNvGrpSpPr/>
          <p:nvPr/>
        </p:nvGrpSpPr>
        <p:grpSpPr bwMode="auto">
          <a:xfrm>
            <a:off x="5681582" y="3064953"/>
            <a:ext cx="304800" cy="1447800"/>
            <a:chOff x="2928" y="864"/>
            <a:chExt cx="192" cy="912"/>
          </a:xfrm>
        </p:grpSpPr>
        <p:sp>
          <p:nvSpPr>
            <p:cNvPr id="120" name="Rectangle 131"/>
            <p:cNvSpPr>
              <a:spLocks noChangeArrowheads="1"/>
            </p:cNvSpPr>
            <p:nvPr/>
          </p:nvSpPr>
          <p:spPr bwMode="auto">
            <a:xfrm>
              <a:off x="3072" y="1488"/>
              <a:ext cx="48" cy="288"/>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1" name="Rectangle 132"/>
            <p:cNvSpPr>
              <a:spLocks noChangeArrowheads="1"/>
            </p:cNvSpPr>
            <p:nvPr/>
          </p:nvSpPr>
          <p:spPr bwMode="auto">
            <a:xfrm>
              <a:off x="2928" y="864"/>
              <a:ext cx="48" cy="480"/>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2" name="Line 133"/>
            <p:cNvSpPr>
              <a:spLocks noChangeShapeType="1"/>
            </p:cNvSpPr>
            <p:nvPr/>
          </p:nvSpPr>
          <p:spPr bwMode="auto">
            <a:xfrm>
              <a:off x="2976" y="1104"/>
              <a:ext cx="96" cy="528"/>
            </a:xfrm>
            <a:prstGeom prst="line">
              <a:avLst/>
            </a:prstGeom>
            <a:noFill/>
            <a:ln w="28575">
              <a:solidFill>
                <a:schemeClr val="accent2"/>
              </a:solidFill>
              <a:round/>
              <a:tailEnd type="triangle" w="med" len="med"/>
            </a:ln>
            <a:effectLst/>
          </p:spPr>
          <p:txBody>
            <a:bodyPr/>
            <a:lstStyle/>
            <a:p>
              <a:endParaRPr lang="zh-CN" altLang="en-US"/>
            </a:p>
          </p:txBody>
        </p:sp>
      </p:grpSp>
      <p:grpSp>
        <p:nvGrpSpPr>
          <p:cNvPr id="123" name="Group 142"/>
          <p:cNvGrpSpPr/>
          <p:nvPr/>
        </p:nvGrpSpPr>
        <p:grpSpPr bwMode="auto">
          <a:xfrm>
            <a:off x="6367382" y="4055553"/>
            <a:ext cx="304800" cy="1447800"/>
            <a:chOff x="2928" y="864"/>
            <a:chExt cx="192" cy="912"/>
          </a:xfrm>
        </p:grpSpPr>
        <p:sp>
          <p:nvSpPr>
            <p:cNvPr id="124" name="Rectangle 143"/>
            <p:cNvSpPr>
              <a:spLocks noChangeArrowheads="1"/>
            </p:cNvSpPr>
            <p:nvPr/>
          </p:nvSpPr>
          <p:spPr bwMode="auto">
            <a:xfrm>
              <a:off x="3072" y="1488"/>
              <a:ext cx="48" cy="288"/>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5" name="Rectangle 144"/>
            <p:cNvSpPr>
              <a:spLocks noChangeArrowheads="1"/>
            </p:cNvSpPr>
            <p:nvPr/>
          </p:nvSpPr>
          <p:spPr bwMode="auto">
            <a:xfrm>
              <a:off x="2928" y="864"/>
              <a:ext cx="48" cy="480"/>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6" name="Line 145"/>
            <p:cNvSpPr>
              <a:spLocks noChangeShapeType="1"/>
            </p:cNvSpPr>
            <p:nvPr/>
          </p:nvSpPr>
          <p:spPr bwMode="auto">
            <a:xfrm>
              <a:off x="2976" y="1104"/>
              <a:ext cx="96" cy="528"/>
            </a:xfrm>
            <a:prstGeom prst="line">
              <a:avLst/>
            </a:prstGeom>
            <a:noFill/>
            <a:ln w="28575">
              <a:solidFill>
                <a:schemeClr val="accent2"/>
              </a:solidFill>
              <a:round/>
              <a:tailEnd type="triangle" w="med" len="med"/>
            </a:ln>
            <a:effectLst/>
          </p:spPr>
          <p:txBody>
            <a:bodyPr/>
            <a:lstStyle/>
            <a:p>
              <a:endParaRPr lang="zh-CN" altLang="en-US"/>
            </a:p>
          </p:txBody>
        </p:sp>
      </p:grpSp>
      <p:grpSp>
        <p:nvGrpSpPr>
          <p:cNvPr id="127" name="Group 146"/>
          <p:cNvGrpSpPr/>
          <p:nvPr/>
        </p:nvGrpSpPr>
        <p:grpSpPr bwMode="auto">
          <a:xfrm>
            <a:off x="6367382" y="3064953"/>
            <a:ext cx="304800" cy="2438400"/>
            <a:chOff x="3360" y="864"/>
            <a:chExt cx="192" cy="1536"/>
          </a:xfrm>
        </p:grpSpPr>
        <p:sp>
          <p:nvSpPr>
            <p:cNvPr id="128" name="Rectangle 147"/>
            <p:cNvSpPr>
              <a:spLocks noChangeArrowheads="1"/>
            </p:cNvSpPr>
            <p:nvPr/>
          </p:nvSpPr>
          <p:spPr bwMode="auto">
            <a:xfrm>
              <a:off x="3504" y="2112"/>
              <a:ext cx="48" cy="288"/>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29" name="Line 148"/>
            <p:cNvSpPr>
              <a:spLocks noChangeShapeType="1"/>
            </p:cNvSpPr>
            <p:nvPr/>
          </p:nvSpPr>
          <p:spPr bwMode="auto">
            <a:xfrm>
              <a:off x="3408" y="1056"/>
              <a:ext cx="96" cy="1056"/>
            </a:xfrm>
            <a:prstGeom prst="line">
              <a:avLst/>
            </a:prstGeom>
            <a:noFill/>
            <a:ln w="28575">
              <a:solidFill>
                <a:schemeClr val="accent2"/>
              </a:solidFill>
              <a:round/>
              <a:tailEnd type="triangle" w="med" len="med"/>
            </a:ln>
            <a:effectLst/>
          </p:spPr>
          <p:txBody>
            <a:bodyPr/>
            <a:lstStyle/>
            <a:p>
              <a:endParaRPr lang="zh-CN" altLang="en-US"/>
            </a:p>
          </p:txBody>
        </p:sp>
        <p:sp>
          <p:nvSpPr>
            <p:cNvPr id="130" name="Rectangle 149"/>
            <p:cNvSpPr>
              <a:spLocks noChangeArrowheads="1"/>
            </p:cNvSpPr>
            <p:nvPr/>
          </p:nvSpPr>
          <p:spPr bwMode="auto">
            <a:xfrm>
              <a:off x="3360" y="864"/>
              <a:ext cx="48" cy="480"/>
            </a:xfrm>
            <a:prstGeom prst="rect">
              <a:avLst/>
            </a:prstGeom>
            <a:solidFill>
              <a:schemeClr val="accent2"/>
            </a:solid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childTnLst>
                                  <p:subTnLst>
                                    <p:set>
                                      <p:cBhvr override="childStyle">
                                        <p:cTn dur="1" fill="hold" display="0" masterRel="nextClick" afterEffect="1"/>
                                        <p:tgtEl>
                                          <p:spTgt spid="12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Corrected Data Forwarding Control Conditions</a:t>
            </a:r>
            <a:endParaRPr lang="zh-CN" altLang="en-US" sz="4000" dirty="0"/>
          </a:p>
        </p:txBody>
      </p:sp>
      <p:sp>
        <p:nvSpPr>
          <p:cNvPr id="5" name="文本占位符 4"/>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785036" y="1234508"/>
            <a:ext cx="8817429" cy="4388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AutoNum type="arabicPeriod" startAt="2"/>
            </a:pPr>
            <a:r>
              <a:rPr lang="en-US" altLang="zh-CN" sz="3200" dirty="0">
                <a:ea typeface="宋体" pitchFamily="2" charset="-122"/>
              </a:rPr>
              <a:t>MEM/WB hazard:</a:t>
            </a:r>
          </a:p>
          <a:p>
            <a:pPr marL="0" indent="0">
              <a:buNone/>
            </a:pPr>
            <a:endParaRPr lang="en-US" altLang="zh-CN" sz="3200" dirty="0">
              <a:ea typeface="宋体" pitchFamily="2" charset="-122"/>
            </a:endParaRP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if (MEM/</a:t>
            </a:r>
            <a:r>
              <a:rPr lang="en-US" altLang="zh-CN" sz="2400" dirty="0" err="1">
                <a:latin typeface="Courier New" panose="02070309020205020404" charset="0"/>
                <a:ea typeface="宋体" pitchFamily="2" charset="-122"/>
              </a:rPr>
              <a:t>WB.RegWrite</a:t>
            </a:r>
            <a:endParaRPr lang="en-US" altLang="zh-CN" sz="24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and (MEM/</a:t>
            </a:r>
            <a:r>
              <a:rPr lang="en-US" altLang="zh-CN" sz="2400" dirty="0" err="1">
                <a:latin typeface="Courier New" panose="02070309020205020404" charset="0"/>
                <a:ea typeface="宋体" pitchFamily="2" charset="-122"/>
              </a:rPr>
              <a:t>WB.RegisterRd</a:t>
            </a:r>
            <a:r>
              <a:rPr lang="en-US" altLang="zh-CN" sz="2400" dirty="0">
                <a:latin typeface="Courier New" panose="02070309020205020404" charset="0"/>
                <a:ea typeface="宋体" pitchFamily="2" charset="-122"/>
              </a:rPr>
              <a:t> != 0)</a:t>
            </a:r>
          </a:p>
          <a:p>
            <a:pPr marL="457200" indent="-457200">
              <a:spcBef>
                <a:spcPct val="0"/>
              </a:spcBef>
              <a:buFont typeface="Wingdings" panose="05000000000000000000" pitchFamily="2" charset="2"/>
              <a:buNone/>
            </a:pPr>
            <a:r>
              <a:rPr lang="en-US" altLang="zh-CN" sz="2400" dirty="0">
                <a:solidFill>
                  <a:srgbClr val="009900"/>
                </a:solidFill>
                <a:latin typeface="Courier New" panose="02070309020205020404" charset="0"/>
                <a:ea typeface="宋体" pitchFamily="2" charset="-122"/>
              </a:rPr>
              <a:t>and (EX/</a:t>
            </a:r>
            <a:r>
              <a:rPr lang="en-US" altLang="zh-CN" sz="2400" dirty="0" err="1">
                <a:solidFill>
                  <a:srgbClr val="009900"/>
                </a:solidFill>
                <a:latin typeface="Courier New" panose="02070309020205020404" charset="0"/>
                <a:ea typeface="宋体" pitchFamily="2" charset="-122"/>
              </a:rPr>
              <a:t>MEM.RegisterRd</a:t>
            </a:r>
            <a:r>
              <a:rPr lang="en-US" altLang="zh-CN" sz="2400" dirty="0">
                <a:solidFill>
                  <a:srgbClr val="009900"/>
                </a:solidFill>
                <a:latin typeface="Courier New" panose="02070309020205020404" charset="0"/>
                <a:ea typeface="宋体" pitchFamily="2" charset="-122"/>
              </a:rPr>
              <a:t> != ID/</a:t>
            </a:r>
            <a:r>
              <a:rPr lang="en-US" altLang="zh-CN" sz="2400" dirty="0" err="1">
                <a:solidFill>
                  <a:srgbClr val="009900"/>
                </a:solidFill>
                <a:latin typeface="Courier New" panose="02070309020205020404" charset="0"/>
                <a:ea typeface="宋体" pitchFamily="2" charset="-122"/>
              </a:rPr>
              <a:t>EX.RegisterRs</a:t>
            </a:r>
            <a:r>
              <a:rPr lang="en-US" altLang="zh-CN" sz="2400" dirty="0">
                <a:solidFill>
                  <a:srgbClr val="009900"/>
                </a:solidFill>
                <a:latin typeface="Courier New" panose="02070309020205020404" charset="0"/>
                <a:ea typeface="宋体" pitchFamily="2" charset="-122"/>
              </a:rPr>
              <a:t>)</a:t>
            </a: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and (MEM/</a:t>
            </a:r>
            <a:r>
              <a:rPr lang="en-US" altLang="zh-CN" sz="2400" dirty="0" err="1">
                <a:latin typeface="Courier New" panose="02070309020205020404" charset="0"/>
                <a:ea typeface="宋体" pitchFamily="2" charset="-122"/>
              </a:rPr>
              <a:t>WB.RegisterRd</a:t>
            </a:r>
            <a:r>
              <a:rPr lang="en-US" altLang="zh-CN" sz="2400" dirty="0">
                <a:latin typeface="Courier New" panose="02070309020205020404" charset="0"/>
                <a:ea typeface="宋体" pitchFamily="2" charset="-122"/>
              </a:rPr>
              <a:t> = ID/</a:t>
            </a:r>
            <a:r>
              <a:rPr lang="en-US" altLang="zh-CN" sz="2400" dirty="0" err="1">
                <a:latin typeface="Courier New" panose="02070309020205020404" charset="0"/>
                <a:ea typeface="宋体" pitchFamily="2" charset="-122"/>
              </a:rPr>
              <a:t>EX.RegisterRs</a:t>
            </a:r>
            <a:r>
              <a:rPr lang="en-US" altLang="zh-CN" sz="2400" dirty="0">
                <a:latin typeface="Courier New" panose="02070309020205020404" charset="0"/>
                <a:ea typeface="宋体" pitchFamily="2" charset="-122"/>
              </a:rPr>
              <a:t>))</a:t>
            </a: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		</a:t>
            </a:r>
            <a:r>
              <a:rPr lang="en-US" altLang="zh-CN" sz="2400" dirty="0" err="1">
                <a:latin typeface="Courier New" panose="02070309020205020404" charset="0"/>
                <a:ea typeface="宋体" pitchFamily="2" charset="-122"/>
              </a:rPr>
              <a:t>ForwardA</a:t>
            </a:r>
            <a:r>
              <a:rPr lang="en-US" altLang="zh-CN" sz="2400" dirty="0">
                <a:latin typeface="Courier New" panose="02070309020205020404" charset="0"/>
                <a:ea typeface="宋体" pitchFamily="2" charset="-122"/>
              </a:rPr>
              <a:t> = 01</a:t>
            </a:r>
          </a:p>
          <a:p>
            <a:pPr marL="457200" indent="-457200">
              <a:spcBef>
                <a:spcPct val="0"/>
              </a:spcBef>
              <a:buFont typeface="Wingdings" panose="05000000000000000000" pitchFamily="2" charset="2"/>
              <a:buNone/>
            </a:pPr>
            <a:endParaRPr lang="en-US" altLang="zh-CN" sz="24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if (MEM/</a:t>
            </a:r>
            <a:r>
              <a:rPr lang="en-US" altLang="zh-CN" sz="2400" dirty="0" err="1">
                <a:latin typeface="Courier New" panose="02070309020205020404" charset="0"/>
                <a:ea typeface="宋体" pitchFamily="2" charset="-122"/>
              </a:rPr>
              <a:t>WB.RegWrite</a:t>
            </a:r>
            <a:endParaRPr lang="en-US" altLang="zh-CN" sz="24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and (MEM/</a:t>
            </a:r>
            <a:r>
              <a:rPr lang="en-US" altLang="zh-CN" sz="2400" dirty="0" err="1">
                <a:latin typeface="Courier New" panose="02070309020205020404" charset="0"/>
                <a:ea typeface="宋体" pitchFamily="2" charset="-122"/>
              </a:rPr>
              <a:t>WB.RegisterRd</a:t>
            </a:r>
            <a:r>
              <a:rPr lang="en-US" altLang="zh-CN" sz="2400" dirty="0">
                <a:latin typeface="Courier New" panose="02070309020205020404" charset="0"/>
                <a:ea typeface="宋体" pitchFamily="2" charset="-122"/>
              </a:rPr>
              <a:t> != 0)</a:t>
            </a:r>
          </a:p>
          <a:p>
            <a:pPr marL="457200" indent="-457200">
              <a:spcBef>
                <a:spcPct val="0"/>
              </a:spcBef>
              <a:buFont typeface="Wingdings" panose="05000000000000000000" pitchFamily="2" charset="2"/>
              <a:buNone/>
            </a:pPr>
            <a:r>
              <a:rPr lang="en-US" altLang="zh-CN" sz="2400" dirty="0">
                <a:solidFill>
                  <a:srgbClr val="009900"/>
                </a:solidFill>
                <a:latin typeface="Courier New" panose="02070309020205020404" charset="0"/>
                <a:ea typeface="宋体" pitchFamily="2" charset="-122"/>
              </a:rPr>
              <a:t>and (EX/</a:t>
            </a:r>
            <a:r>
              <a:rPr lang="en-US" altLang="zh-CN" sz="2400" dirty="0" err="1">
                <a:solidFill>
                  <a:srgbClr val="009900"/>
                </a:solidFill>
                <a:latin typeface="Courier New" panose="02070309020205020404" charset="0"/>
                <a:ea typeface="宋体" pitchFamily="2" charset="-122"/>
              </a:rPr>
              <a:t>MEM.RegisterRd</a:t>
            </a:r>
            <a:r>
              <a:rPr lang="en-US" altLang="zh-CN" sz="2400" dirty="0">
                <a:solidFill>
                  <a:srgbClr val="009900"/>
                </a:solidFill>
                <a:latin typeface="Courier New" panose="02070309020205020404" charset="0"/>
                <a:ea typeface="宋体" pitchFamily="2" charset="-122"/>
              </a:rPr>
              <a:t> != ID/EX.RegisterRs1)</a:t>
            </a:r>
            <a:endParaRPr lang="en-US" altLang="zh-CN" sz="2400" dirty="0">
              <a:latin typeface="Courier New" panose="02070309020205020404" charset="0"/>
              <a:ea typeface="宋体" pitchFamily="2" charset="-122"/>
            </a:endParaRP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and (MEM/</a:t>
            </a:r>
            <a:r>
              <a:rPr lang="en-US" altLang="zh-CN" sz="2400" dirty="0" err="1">
                <a:latin typeface="Courier New" panose="02070309020205020404" charset="0"/>
                <a:ea typeface="宋体" pitchFamily="2" charset="-122"/>
              </a:rPr>
              <a:t>WB.RegisterRd</a:t>
            </a:r>
            <a:r>
              <a:rPr lang="en-US" altLang="zh-CN" sz="2400" dirty="0">
                <a:latin typeface="Courier New" panose="02070309020205020404" charset="0"/>
                <a:ea typeface="宋体" pitchFamily="2" charset="-122"/>
              </a:rPr>
              <a:t> = ID/EX.RegisterRs1))</a:t>
            </a:r>
          </a:p>
          <a:p>
            <a:pPr marL="457200" indent="-457200">
              <a:spcBef>
                <a:spcPct val="0"/>
              </a:spcBef>
              <a:buFont typeface="Wingdings" panose="05000000000000000000" pitchFamily="2" charset="2"/>
              <a:buNone/>
            </a:pPr>
            <a:r>
              <a:rPr lang="en-US" altLang="zh-CN" sz="2400" dirty="0">
                <a:latin typeface="Courier New" panose="02070309020205020404" charset="0"/>
                <a:ea typeface="宋体" pitchFamily="2" charset="-122"/>
              </a:rPr>
              <a:t>		</a:t>
            </a:r>
            <a:r>
              <a:rPr lang="en-US" altLang="zh-CN" sz="2400" dirty="0" err="1">
                <a:latin typeface="Courier New" panose="02070309020205020404" charset="0"/>
                <a:ea typeface="宋体" pitchFamily="2" charset="-122"/>
              </a:rPr>
              <a:t>ForwardB</a:t>
            </a:r>
            <a:r>
              <a:rPr lang="en-US" altLang="zh-CN" sz="2400" dirty="0">
                <a:latin typeface="Courier New" panose="02070309020205020404" charset="0"/>
                <a:ea typeface="宋体" pitchFamily="2" charset="-122"/>
              </a:rPr>
              <a:t> = 01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Memory-to-Memory Copies</a:t>
            </a:r>
            <a:endParaRPr lang="zh-CN" altLang="en-US" dirty="0"/>
          </a:p>
        </p:txBody>
      </p:sp>
      <p:sp>
        <p:nvSpPr>
          <p:cNvPr id="3" name="内容占位符 2"/>
          <p:cNvSpPr>
            <a:spLocks noGrp="1"/>
          </p:cNvSpPr>
          <p:nvPr>
            <p:ph idx="1"/>
          </p:nvPr>
        </p:nvSpPr>
        <p:spPr>
          <a:xfrm>
            <a:off x="313267" y="881744"/>
            <a:ext cx="11599333" cy="5327650"/>
          </a:xfrm>
        </p:spPr>
        <p:txBody>
          <a:bodyPr/>
          <a:lstStyle/>
          <a:p>
            <a:pPr marL="342900" indent="-342900" latinLnBrk="0">
              <a:lnSpc>
                <a:spcPct val="100000"/>
              </a:lnSpc>
              <a:spcBef>
                <a:spcPct val="30000"/>
              </a:spcBef>
            </a:pPr>
            <a:r>
              <a:rPr lang="en-US" altLang="zh-CN" sz="2400" dirty="0">
                <a:ea typeface="宋体" pitchFamily="2" charset="-122"/>
              </a:rPr>
              <a:t>For loads immediately followed by stores (memory-to-memory copies) can avoid a stall by adding forwarding hardware from the MEM/WB register to the data memory input.</a:t>
            </a:r>
          </a:p>
          <a:p>
            <a:pPr marL="742950" lvl="1" indent="-285750" latinLnBrk="0">
              <a:lnSpc>
                <a:spcPct val="100000"/>
              </a:lnSpc>
              <a:spcBef>
                <a:spcPct val="30000"/>
              </a:spcBef>
            </a:pPr>
            <a:r>
              <a:rPr lang="en-US" altLang="zh-CN" dirty="0">
                <a:ea typeface="宋体" pitchFamily="2" charset="-122"/>
              </a:rPr>
              <a:t>Would need to add a Forward Unit and a mux to the memory access stage</a:t>
            </a:r>
          </a:p>
          <a:p>
            <a:pPr latinLnBrk="0"/>
            <a:endParaRPr lang="zh-CN" altLang="en-US" dirty="0"/>
          </a:p>
        </p:txBody>
      </p:sp>
      <p:sp>
        <p:nvSpPr>
          <p:cNvPr id="89" name="文本占位符 88"/>
          <p:cNvSpPr>
            <a:spLocks noGrp="1"/>
          </p:cNvSpPr>
          <p:nvPr>
            <p:ph type="body" sz="quarter" idx="10"/>
          </p:nvPr>
        </p:nvSpPr>
        <p:spPr/>
        <p:txBody>
          <a:bodyPr/>
          <a:lstStyle/>
          <a:p>
            <a:endParaRPr lang="zh-CN" altLang="en-US"/>
          </a:p>
        </p:txBody>
      </p:sp>
      <p:grpSp>
        <p:nvGrpSpPr>
          <p:cNvPr id="4" name="Group 10"/>
          <p:cNvGrpSpPr/>
          <p:nvPr/>
        </p:nvGrpSpPr>
        <p:grpSpPr bwMode="auto">
          <a:xfrm>
            <a:off x="5927693" y="3046501"/>
            <a:ext cx="381000" cy="1524000"/>
            <a:chOff x="2880" y="1824"/>
            <a:chExt cx="240" cy="960"/>
          </a:xfrm>
        </p:grpSpPr>
        <p:sp>
          <p:nvSpPr>
            <p:cNvPr id="5" name="Rectangle 11"/>
            <p:cNvSpPr>
              <a:spLocks noChangeArrowheads="1"/>
            </p:cNvSpPr>
            <p:nvPr/>
          </p:nvSpPr>
          <p:spPr bwMode="auto">
            <a:xfrm>
              <a:off x="3024" y="2496"/>
              <a:ext cx="96" cy="288"/>
            </a:xfrm>
            <a:prstGeom prst="rect">
              <a:avLst/>
            </a:prstGeom>
            <a:solidFill>
              <a:srgbClr val="009900"/>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6" name="Rectangle 12"/>
            <p:cNvSpPr>
              <a:spLocks noChangeArrowheads="1"/>
            </p:cNvSpPr>
            <p:nvPr/>
          </p:nvSpPr>
          <p:spPr bwMode="auto">
            <a:xfrm>
              <a:off x="2880" y="1824"/>
              <a:ext cx="96" cy="288"/>
            </a:xfrm>
            <a:prstGeom prst="rect">
              <a:avLst/>
            </a:prstGeom>
            <a:solidFill>
              <a:schemeClr val="accent1"/>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7" name="Line 13"/>
            <p:cNvSpPr>
              <a:spLocks noChangeShapeType="1"/>
            </p:cNvSpPr>
            <p:nvPr/>
          </p:nvSpPr>
          <p:spPr bwMode="auto">
            <a:xfrm>
              <a:off x="2928" y="2112"/>
              <a:ext cx="96" cy="384"/>
            </a:xfrm>
            <a:prstGeom prst="line">
              <a:avLst/>
            </a:prstGeom>
            <a:noFill/>
            <a:ln w="28575">
              <a:solidFill>
                <a:srgbClr val="009900"/>
              </a:solidFill>
              <a:round/>
              <a:tailEnd type="triangle" w="med" len="med"/>
            </a:ln>
            <a:effectLst/>
          </p:spPr>
          <p:txBody>
            <a:bodyPr/>
            <a:lstStyle/>
            <a:p>
              <a:endParaRPr lang="zh-CN" altLang="en-US"/>
            </a:p>
          </p:txBody>
        </p:sp>
      </p:grpSp>
      <p:sp>
        <p:nvSpPr>
          <p:cNvPr id="8" name="Rectangle 15"/>
          <p:cNvSpPr>
            <a:spLocks noChangeArrowheads="1"/>
          </p:cNvSpPr>
          <p:nvPr/>
        </p:nvSpPr>
        <p:spPr bwMode="auto">
          <a:xfrm>
            <a:off x="581311" y="2665501"/>
            <a:ext cx="358140" cy="282511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lnSpc>
                <a:spcPct val="90000"/>
              </a:lnSpc>
            </a:pPr>
            <a:r>
              <a:rPr lang="en-US" altLang="zh-CN" i="1">
                <a:solidFill>
                  <a:schemeClr val="tx1"/>
                </a:solidFill>
                <a:ea typeface="宋体" pitchFamily="2" charset="-122"/>
              </a:rPr>
              <a:t>I</a:t>
            </a:r>
          </a:p>
          <a:p>
            <a:pPr algn="ctr">
              <a:lnSpc>
                <a:spcPct val="90000"/>
              </a:lnSpc>
            </a:pPr>
            <a:r>
              <a:rPr lang="en-US" altLang="zh-CN" i="1">
                <a:solidFill>
                  <a:schemeClr val="tx1"/>
                </a:solidFill>
                <a:ea typeface="宋体" pitchFamily="2" charset="-122"/>
              </a:rPr>
              <a:t>n</a:t>
            </a:r>
          </a:p>
          <a:p>
            <a:pPr algn="ctr">
              <a:lnSpc>
                <a:spcPct val="90000"/>
              </a:lnSpc>
            </a:pPr>
            <a:r>
              <a:rPr lang="en-US" altLang="zh-CN" i="1">
                <a:solidFill>
                  <a:schemeClr val="tx1"/>
                </a:solidFill>
                <a:ea typeface="宋体" pitchFamily="2" charset="-122"/>
              </a:rPr>
              <a:t>s</a:t>
            </a:r>
          </a:p>
          <a:p>
            <a:pPr algn="ctr">
              <a:lnSpc>
                <a:spcPct val="90000"/>
              </a:lnSpc>
            </a:pPr>
            <a:r>
              <a:rPr lang="en-US" altLang="zh-CN" i="1">
                <a:solidFill>
                  <a:schemeClr val="tx1"/>
                </a:solidFill>
                <a:ea typeface="宋体" pitchFamily="2" charset="-122"/>
              </a:rPr>
              <a:t>t</a:t>
            </a:r>
          </a:p>
          <a:p>
            <a:pPr algn="ctr">
              <a:lnSpc>
                <a:spcPct val="90000"/>
              </a:lnSpc>
            </a:pPr>
            <a:r>
              <a:rPr lang="en-US" altLang="zh-CN" i="1">
                <a:solidFill>
                  <a:schemeClr val="tx1"/>
                </a:solidFill>
                <a:ea typeface="宋体" pitchFamily="2" charset="-122"/>
              </a:rPr>
              <a:t>r.</a:t>
            </a:r>
          </a:p>
          <a:p>
            <a:pPr algn="ctr">
              <a:lnSpc>
                <a:spcPct val="90000"/>
              </a:lnSpc>
            </a:pPr>
            <a:endParaRPr lang="en-US" altLang="zh-CN" i="1">
              <a:solidFill>
                <a:schemeClr val="tx1"/>
              </a:solidFill>
              <a:ea typeface="宋体" pitchFamily="2" charset="-122"/>
            </a:endParaRPr>
          </a:p>
          <a:p>
            <a:pPr algn="ctr">
              <a:lnSpc>
                <a:spcPct val="90000"/>
              </a:lnSpc>
            </a:pPr>
            <a:r>
              <a:rPr lang="en-US" altLang="zh-CN" i="1">
                <a:solidFill>
                  <a:schemeClr val="tx1"/>
                </a:solidFill>
                <a:ea typeface="宋体" pitchFamily="2" charset="-122"/>
              </a:rPr>
              <a:t>O</a:t>
            </a:r>
          </a:p>
          <a:p>
            <a:pPr algn="ctr">
              <a:lnSpc>
                <a:spcPct val="90000"/>
              </a:lnSpc>
            </a:pPr>
            <a:r>
              <a:rPr lang="en-US" altLang="zh-CN" i="1">
                <a:solidFill>
                  <a:schemeClr val="tx1"/>
                </a:solidFill>
                <a:ea typeface="宋体" pitchFamily="2" charset="-122"/>
              </a:rPr>
              <a:t>r</a:t>
            </a:r>
          </a:p>
          <a:p>
            <a:pPr algn="ctr">
              <a:lnSpc>
                <a:spcPct val="90000"/>
              </a:lnSpc>
            </a:pPr>
            <a:r>
              <a:rPr lang="en-US" altLang="zh-CN" i="1">
                <a:solidFill>
                  <a:schemeClr val="tx1"/>
                </a:solidFill>
                <a:ea typeface="宋体" pitchFamily="2" charset="-122"/>
              </a:rPr>
              <a:t>d</a:t>
            </a:r>
          </a:p>
          <a:p>
            <a:pPr algn="ctr">
              <a:lnSpc>
                <a:spcPct val="90000"/>
              </a:lnSpc>
            </a:pPr>
            <a:r>
              <a:rPr lang="en-US" altLang="zh-CN" i="1">
                <a:solidFill>
                  <a:schemeClr val="tx1"/>
                </a:solidFill>
                <a:ea typeface="宋体" pitchFamily="2" charset="-122"/>
              </a:rPr>
              <a:t>e</a:t>
            </a:r>
          </a:p>
          <a:p>
            <a:pPr algn="ctr">
              <a:lnSpc>
                <a:spcPct val="90000"/>
              </a:lnSpc>
            </a:pPr>
            <a:r>
              <a:rPr lang="en-US" altLang="zh-CN" i="1">
                <a:solidFill>
                  <a:schemeClr val="tx1"/>
                </a:solidFill>
                <a:ea typeface="宋体" pitchFamily="2" charset="-122"/>
              </a:rPr>
              <a:t>r</a:t>
            </a:r>
          </a:p>
        </p:txBody>
      </p:sp>
      <p:sp>
        <p:nvSpPr>
          <p:cNvPr id="9" name="Line 16"/>
          <p:cNvSpPr>
            <a:spLocks noChangeShapeType="1"/>
          </p:cNvSpPr>
          <p:nvPr/>
        </p:nvSpPr>
        <p:spPr bwMode="auto">
          <a:xfrm>
            <a:off x="2803493" y="2517864"/>
            <a:ext cx="6311900" cy="0"/>
          </a:xfrm>
          <a:prstGeom prst="line">
            <a:avLst/>
          </a:prstGeom>
          <a:noFill/>
          <a:ln w="25400">
            <a:solidFill>
              <a:schemeClr val="tx1"/>
            </a:solidFill>
            <a:round/>
            <a:tailEnd type="triangle" w="med" len="med"/>
          </a:ln>
          <a:effectLst/>
        </p:spPr>
        <p:txBody>
          <a:bodyPr wrap="none" anchor="ctr"/>
          <a:lstStyle/>
          <a:p>
            <a:endParaRPr lang="zh-CN" altLang="en-US"/>
          </a:p>
        </p:txBody>
      </p:sp>
      <p:sp>
        <p:nvSpPr>
          <p:cNvPr id="10" name="Rectangle 17"/>
          <p:cNvSpPr>
            <a:spLocks noChangeArrowheads="1"/>
          </p:cNvSpPr>
          <p:nvPr/>
        </p:nvSpPr>
        <p:spPr bwMode="auto">
          <a:xfrm>
            <a:off x="1038193" y="2970301"/>
            <a:ext cx="219202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err="1">
                <a:solidFill>
                  <a:schemeClr val="tx1"/>
                </a:solidFill>
                <a:latin typeface="Courier New" panose="02070309020205020404" charset="0"/>
                <a:ea typeface="宋体" pitchFamily="2" charset="-122"/>
              </a:rPr>
              <a:t>ld</a:t>
            </a:r>
            <a:r>
              <a:rPr lang="en-US" altLang="zh-CN" sz="2400" b="1" dirty="0">
                <a:solidFill>
                  <a:schemeClr val="tx1"/>
                </a:solidFill>
                <a:latin typeface="Courier New" panose="02070309020205020404" charset="0"/>
                <a:ea typeface="宋体" pitchFamily="2" charset="-122"/>
              </a:rPr>
              <a:t>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,4(x2)</a:t>
            </a:r>
          </a:p>
        </p:txBody>
      </p:sp>
      <p:grpSp>
        <p:nvGrpSpPr>
          <p:cNvPr id="11" name="Group 18"/>
          <p:cNvGrpSpPr/>
          <p:nvPr/>
        </p:nvGrpSpPr>
        <p:grpSpPr bwMode="auto">
          <a:xfrm>
            <a:off x="3984593" y="2644864"/>
            <a:ext cx="4800600" cy="2382837"/>
            <a:chOff x="2088" y="659"/>
            <a:chExt cx="3024" cy="2816"/>
          </a:xfrm>
        </p:grpSpPr>
        <p:sp>
          <p:nvSpPr>
            <p:cNvPr id="12" name="Line 19"/>
            <p:cNvSpPr>
              <a:spLocks noChangeShapeType="1"/>
            </p:cNvSpPr>
            <p:nvPr/>
          </p:nvSpPr>
          <p:spPr bwMode="auto">
            <a:xfrm>
              <a:off x="208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3" name="Line 20"/>
            <p:cNvSpPr>
              <a:spLocks noChangeShapeType="1"/>
            </p:cNvSpPr>
            <p:nvPr/>
          </p:nvSpPr>
          <p:spPr bwMode="auto">
            <a:xfrm>
              <a:off x="252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4" name="Line 21"/>
            <p:cNvSpPr>
              <a:spLocks noChangeShapeType="1"/>
            </p:cNvSpPr>
            <p:nvPr/>
          </p:nvSpPr>
          <p:spPr bwMode="auto">
            <a:xfrm>
              <a:off x="2952"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5" name="Line 22"/>
            <p:cNvSpPr>
              <a:spLocks noChangeShapeType="1"/>
            </p:cNvSpPr>
            <p:nvPr/>
          </p:nvSpPr>
          <p:spPr bwMode="auto">
            <a:xfrm>
              <a:off x="3384"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6" name="Line 23"/>
            <p:cNvSpPr>
              <a:spLocks noChangeShapeType="1"/>
            </p:cNvSpPr>
            <p:nvPr/>
          </p:nvSpPr>
          <p:spPr bwMode="auto">
            <a:xfrm>
              <a:off x="3816"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7" name="Line 24"/>
            <p:cNvSpPr>
              <a:spLocks noChangeShapeType="1"/>
            </p:cNvSpPr>
            <p:nvPr/>
          </p:nvSpPr>
          <p:spPr bwMode="auto">
            <a:xfrm>
              <a:off x="4248"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8" name="Line 25"/>
            <p:cNvSpPr>
              <a:spLocks noChangeShapeType="1"/>
            </p:cNvSpPr>
            <p:nvPr/>
          </p:nvSpPr>
          <p:spPr bwMode="auto">
            <a:xfrm>
              <a:off x="4680" y="659"/>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19" name="Line 26"/>
            <p:cNvSpPr>
              <a:spLocks noChangeShapeType="1"/>
            </p:cNvSpPr>
            <p:nvPr/>
          </p:nvSpPr>
          <p:spPr bwMode="auto">
            <a:xfrm>
              <a:off x="5112" y="659"/>
              <a:ext cx="0" cy="2816"/>
            </a:xfrm>
            <a:prstGeom prst="line">
              <a:avLst/>
            </a:prstGeom>
            <a:noFill/>
            <a:ln w="25400">
              <a:solidFill>
                <a:schemeClr val="tx1"/>
              </a:solidFill>
              <a:prstDash val="sysDot"/>
              <a:round/>
            </a:ln>
            <a:effectLst/>
          </p:spPr>
          <p:txBody>
            <a:bodyPr wrap="none" anchor="ctr"/>
            <a:lstStyle/>
            <a:p>
              <a:endParaRPr lang="zh-CN" altLang="en-US"/>
            </a:p>
          </p:txBody>
        </p:sp>
      </p:grpSp>
      <p:sp>
        <p:nvSpPr>
          <p:cNvPr id="20" name="Line 27"/>
          <p:cNvSpPr>
            <a:spLocks noChangeShapeType="1"/>
          </p:cNvSpPr>
          <p:nvPr/>
        </p:nvSpPr>
        <p:spPr bwMode="auto">
          <a:xfrm>
            <a:off x="961993" y="2665501"/>
            <a:ext cx="0" cy="2514600"/>
          </a:xfrm>
          <a:prstGeom prst="line">
            <a:avLst/>
          </a:prstGeom>
          <a:noFill/>
          <a:ln w="28575">
            <a:solidFill>
              <a:schemeClr val="tx1"/>
            </a:solidFill>
            <a:round/>
            <a:tailEnd type="triangle" w="med" len="med"/>
          </a:ln>
          <a:effectLst/>
        </p:spPr>
        <p:txBody>
          <a:bodyPr/>
          <a:lstStyle/>
          <a:p>
            <a:endParaRPr lang="zh-CN" altLang="en-US"/>
          </a:p>
        </p:txBody>
      </p:sp>
      <p:grpSp>
        <p:nvGrpSpPr>
          <p:cNvPr id="21" name="Group 28"/>
          <p:cNvGrpSpPr/>
          <p:nvPr/>
        </p:nvGrpSpPr>
        <p:grpSpPr bwMode="auto">
          <a:xfrm>
            <a:off x="3413093" y="2894101"/>
            <a:ext cx="3355975" cy="838200"/>
            <a:chOff x="1562" y="1152"/>
            <a:chExt cx="2114" cy="528"/>
          </a:xfrm>
        </p:grpSpPr>
        <p:grpSp>
          <p:nvGrpSpPr>
            <p:cNvPr id="22" name="Group 29"/>
            <p:cNvGrpSpPr/>
            <p:nvPr/>
          </p:nvGrpSpPr>
          <p:grpSpPr bwMode="auto">
            <a:xfrm>
              <a:off x="2487" y="1152"/>
              <a:ext cx="223" cy="481"/>
              <a:chOff x="2207" y="1413"/>
              <a:chExt cx="223" cy="481"/>
            </a:xfrm>
          </p:grpSpPr>
          <p:sp>
            <p:nvSpPr>
              <p:cNvPr id="52" name="Freeform 30"/>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3" name="Rectangle 31"/>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23" name="Group 32"/>
            <p:cNvGrpSpPr/>
            <p:nvPr/>
          </p:nvGrpSpPr>
          <p:grpSpPr bwMode="auto">
            <a:xfrm>
              <a:off x="1562" y="1248"/>
              <a:ext cx="349" cy="289"/>
              <a:chOff x="1282" y="1509"/>
              <a:chExt cx="349" cy="289"/>
            </a:xfrm>
          </p:grpSpPr>
          <p:sp>
            <p:nvSpPr>
              <p:cNvPr id="48" name="Rectangle 33"/>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49" name="Group 34"/>
              <p:cNvGrpSpPr/>
              <p:nvPr/>
            </p:nvGrpSpPr>
            <p:grpSpPr bwMode="auto">
              <a:xfrm>
                <a:off x="1291" y="1509"/>
                <a:ext cx="340" cy="289"/>
                <a:chOff x="1291" y="1509"/>
                <a:chExt cx="340" cy="289"/>
              </a:xfrm>
            </p:grpSpPr>
            <p:sp>
              <p:nvSpPr>
                <p:cNvPr id="50" name="Freeform 35"/>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51" name="Freeform 36"/>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24" name="Rectangle 37"/>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25" name="Group 38"/>
            <p:cNvGrpSpPr/>
            <p:nvPr/>
          </p:nvGrpSpPr>
          <p:grpSpPr bwMode="auto">
            <a:xfrm>
              <a:off x="2031" y="1248"/>
              <a:ext cx="296" cy="289"/>
              <a:chOff x="1751" y="1509"/>
              <a:chExt cx="296" cy="289"/>
            </a:xfrm>
          </p:grpSpPr>
          <p:sp>
            <p:nvSpPr>
              <p:cNvPr id="46" name="Freeform 39"/>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7" name="Freeform 40"/>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6" name="Line 41"/>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27" name="Freeform 42"/>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8" name="Line 43"/>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29" name="Rectangle 44"/>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30" name="Group 45"/>
            <p:cNvGrpSpPr/>
            <p:nvPr/>
          </p:nvGrpSpPr>
          <p:grpSpPr bwMode="auto">
            <a:xfrm>
              <a:off x="2880" y="1248"/>
              <a:ext cx="325" cy="289"/>
              <a:chOff x="2600" y="1509"/>
              <a:chExt cx="325" cy="289"/>
            </a:xfrm>
          </p:grpSpPr>
          <p:sp>
            <p:nvSpPr>
              <p:cNvPr id="44" name="Freeform 46"/>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5" name="Freeform 47"/>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31" name="Rectangle 48"/>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32" name="Group 49"/>
            <p:cNvGrpSpPr/>
            <p:nvPr/>
          </p:nvGrpSpPr>
          <p:grpSpPr bwMode="auto">
            <a:xfrm>
              <a:off x="3348" y="1248"/>
              <a:ext cx="284" cy="289"/>
              <a:chOff x="3068" y="1509"/>
              <a:chExt cx="284" cy="289"/>
            </a:xfrm>
          </p:grpSpPr>
          <p:sp>
            <p:nvSpPr>
              <p:cNvPr id="42" name="Freeform 50"/>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3" name="Freeform 51"/>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33" name="Line 52"/>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34" name="Line 53"/>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35" name="Line 54"/>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36" name="Line 55"/>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37" name="Line 56"/>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38" name="Line 57"/>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39" name="Line 58"/>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40" name="Line 59"/>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41" name="Line 60"/>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sp>
        <p:nvSpPr>
          <p:cNvPr id="54" name="Rectangle 61"/>
          <p:cNvSpPr>
            <a:spLocks noChangeArrowheads="1"/>
          </p:cNvSpPr>
          <p:nvPr/>
        </p:nvSpPr>
        <p:spPr bwMode="auto">
          <a:xfrm>
            <a:off x="1038193" y="4113301"/>
            <a:ext cx="219202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err="1">
                <a:solidFill>
                  <a:schemeClr val="tx1"/>
                </a:solidFill>
                <a:latin typeface="Courier New" panose="02070309020205020404" charset="0"/>
                <a:ea typeface="宋体" pitchFamily="2" charset="-122"/>
              </a:rPr>
              <a:t>sd</a:t>
            </a:r>
            <a:r>
              <a:rPr lang="en-US" altLang="zh-CN" sz="2400" b="1" dirty="0">
                <a:solidFill>
                  <a:schemeClr val="tx1"/>
                </a:solidFill>
                <a:latin typeface="Courier New" panose="02070309020205020404" charset="0"/>
                <a:ea typeface="宋体" pitchFamily="2" charset="-122"/>
              </a:rPr>
              <a:t>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,4(x3)</a:t>
            </a:r>
          </a:p>
        </p:txBody>
      </p:sp>
      <p:grpSp>
        <p:nvGrpSpPr>
          <p:cNvPr id="55" name="Group 63"/>
          <p:cNvGrpSpPr/>
          <p:nvPr/>
        </p:nvGrpSpPr>
        <p:grpSpPr bwMode="auto">
          <a:xfrm>
            <a:off x="4098893" y="3960901"/>
            <a:ext cx="3355975" cy="838200"/>
            <a:chOff x="1562" y="1152"/>
            <a:chExt cx="2114" cy="528"/>
          </a:xfrm>
        </p:grpSpPr>
        <p:grpSp>
          <p:nvGrpSpPr>
            <p:cNvPr id="56" name="Group 64"/>
            <p:cNvGrpSpPr/>
            <p:nvPr/>
          </p:nvGrpSpPr>
          <p:grpSpPr bwMode="auto">
            <a:xfrm>
              <a:off x="2487" y="1152"/>
              <a:ext cx="223" cy="481"/>
              <a:chOff x="2207" y="1413"/>
              <a:chExt cx="223" cy="481"/>
            </a:xfrm>
          </p:grpSpPr>
          <p:sp>
            <p:nvSpPr>
              <p:cNvPr id="86" name="Freeform 6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7" name="Rectangle 66"/>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57" name="Group 67"/>
            <p:cNvGrpSpPr/>
            <p:nvPr/>
          </p:nvGrpSpPr>
          <p:grpSpPr bwMode="auto">
            <a:xfrm>
              <a:off x="1562" y="1248"/>
              <a:ext cx="349" cy="289"/>
              <a:chOff x="1282" y="1509"/>
              <a:chExt cx="349" cy="289"/>
            </a:xfrm>
          </p:grpSpPr>
          <p:sp>
            <p:nvSpPr>
              <p:cNvPr id="82" name="Rectangle 68"/>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83" name="Group 69"/>
              <p:cNvGrpSpPr/>
              <p:nvPr/>
            </p:nvGrpSpPr>
            <p:grpSpPr bwMode="auto">
              <a:xfrm>
                <a:off x="1291" y="1509"/>
                <a:ext cx="340" cy="289"/>
                <a:chOff x="1291" y="1509"/>
                <a:chExt cx="340" cy="289"/>
              </a:xfrm>
            </p:grpSpPr>
            <p:sp>
              <p:nvSpPr>
                <p:cNvPr id="84" name="Freeform 7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5" name="Freeform 7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58" name="Rectangle 72"/>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59" name="Group 73"/>
            <p:cNvGrpSpPr/>
            <p:nvPr/>
          </p:nvGrpSpPr>
          <p:grpSpPr bwMode="auto">
            <a:xfrm>
              <a:off x="2031" y="1248"/>
              <a:ext cx="296" cy="289"/>
              <a:chOff x="1751" y="1509"/>
              <a:chExt cx="296" cy="289"/>
            </a:xfrm>
          </p:grpSpPr>
          <p:sp>
            <p:nvSpPr>
              <p:cNvPr id="80" name="Freeform 7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1" name="Freeform 7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60" name="Line 76"/>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61" name="Freeform 7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2" name="Line 78"/>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63" name="Rectangle 79"/>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64" name="Group 80"/>
            <p:cNvGrpSpPr/>
            <p:nvPr/>
          </p:nvGrpSpPr>
          <p:grpSpPr bwMode="auto">
            <a:xfrm>
              <a:off x="2880" y="1248"/>
              <a:ext cx="325" cy="289"/>
              <a:chOff x="2600" y="1509"/>
              <a:chExt cx="325" cy="289"/>
            </a:xfrm>
          </p:grpSpPr>
          <p:sp>
            <p:nvSpPr>
              <p:cNvPr id="78" name="Freeform 8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9" name="Freeform 8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65" name="Rectangle 83"/>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66" name="Group 84"/>
            <p:cNvGrpSpPr/>
            <p:nvPr/>
          </p:nvGrpSpPr>
          <p:grpSpPr bwMode="auto">
            <a:xfrm>
              <a:off x="3348" y="1248"/>
              <a:ext cx="284" cy="289"/>
              <a:chOff x="3068" y="1509"/>
              <a:chExt cx="284" cy="289"/>
            </a:xfrm>
          </p:grpSpPr>
          <p:sp>
            <p:nvSpPr>
              <p:cNvPr id="76" name="Freeform 8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7" name="Freeform 8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67" name="Line 87"/>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68" name="Line 88"/>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69" name="Line 89"/>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70" name="Line 90"/>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71" name="Line 91"/>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72" name="Line 92"/>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73" name="Line 93"/>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74" name="Line 94"/>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75" name="Line 95"/>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Forwarding with Load-use Data Hazards</a:t>
            </a:r>
            <a:endParaRPr lang="zh-CN" altLang="en-US" dirty="0"/>
          </a:p>
        </p:txBody>
      </p:sp>
      <p:sp>
        <p:nvSpPr>
          <p:cNvPr id="241" name="文本占位符 240"/>
          <p:cNvSpPr>
            <a:spLocks noGrp="1"/>
          </p:cNvSpPr>
          <p:nvPr>
            <p:ph type="body" sz="quarter" idx="10"/>
          </p:nvPr>
        </p:nvSpPr>
        <p:spPr>
          <a:xfrm>
            <a:off x="2204219" y="6438860"/>
            <a:ext cx="8015896" cy="407195"/>
          </a:xfrm>
        </p:spPr>
        <p:txBody>
          <a:bodyPr/>
          <a:lstStyle/>
          <a:p>
            <a:endParaRPr lang="zh-CN" altLang="en-US"/>
          </a:p>
        </p:txBody>
      </p:sp>
      <p:grpSp>
        <p:nvGrpSpPr>
          <p:cNvPr id="4" name="Group 2"/>
          <p:cNvGrpSpPr/>
          <p:nvPr/>
        </p:nvGrpSpPr>
        <p:grpSpPr bwMode="auto">
          <a:xfrm>
            <a:off x="1611592" y="1975208"/>
            <a:ext cx="6019800" cy="685800"/>
            <a:chOff x="480" y="1344"/>
            <a:chExt cx="3792" cy="432"/>
          </a:xfrm>
        </p:grpSpPr>
        <p:sp>
          <p:nvSpPr>
            <p:cNvPr id="5" name="Rectangle 3"/>
            <p:cNvSpPr>
              <a:spLocks noChangeArrowheads="1"/>
            </p:cNvSpPr>
            <p:nvPr/>
          </p:nvSpPr>
          <p:spPr bwMode="auto">
            <a:xfrm>
              <a:off x="480" y="1440"/>
              <a:ext cx="456" cy="286"/>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a:solidFill>
                    <a:schemeClr val="tx1"/>
                  </a:solidFill>
                  <a:ea typeface="宋体" pitchFamily="2" charset="-122"/>
                </a:rPr>
                <a:t>stall</a:t>
              </a:r>
            </a:p>
          </p:txBody>
        </p:sp>
        <p:sp>
          <p:nvSpPr>
            <p:cNvPr id="6" name="AutoShape 4" descr="Shingle"/>
            <p:cNvSpPr>
              <a:spLocks noChangeArrowheads="1"/>
            </p:cNvSpPr>
            <p:nvPr/>
          </p:nvSpPr>
          <p:spPr bwMode="auto">
            <a:xfrm>
              <a:off x="2112" y="1392"/>
              <a:ext cx="432" cy="384"/>
            </a:xfrm>
            <a:prstGeom prst="irregularSeal2">
              <a:avLst/>
            </a:prstGeom>
            <a:pattFill prst="shingle">
              <a:fgClr>
                <a:schemeClr val="accent2"/>
              </a:fgClr>
              <a:bgClr>
                <a:srgbClr val="FFFFFF"/>
              </a:bgClr>
            </a:patt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7" name="AutoShape 5" descr="Shingle"/>
            <p:cNvSpPr>
              <a:spLocks noChangeArrowheads="1"/>
            </p:cNvSpPr>
            <p:nvPr/>
          </p:nvSpPr>
          <p:spPr bwMode="auto">
            <a:xfrm>
              <a:off x="2544" y="1392"/>
              <a:ext cx="432" cy="384"/>
            </a:xfrm>
            <a:prstGeom prst="irregularSeal2">
              <a:avLst/>
            </a:prstGeom>
            <a:pattFill prst="shingle">
              <a:fgClr>
                <a:schemeClr val="accent2"/>
              </a:fgClr>
              <a:bgClr>
                <a:srgbClr val="FFFFFF"/>
              </a:bgClr>
            </a:patt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8" name="AutoShape 6" descr="Shingle"/>
            <p:cNvSpPr>
              <a:spLocks noChangeArrowheads="1"/>
            </p:cNvSpPr>
            <p:nvPr/>
          </p:nvSpPr>
          <p:spPr bwMode="auto">
            <a:xfrm>
              <a:off x="2976" y="1392"/>
              <a:ext cx="432" cy="384"/>
            </a:xfrm>
            <a:prstGeom prst="irregularSeal2">
              <a:avLst/>
            </a:prstGeom>
            <a:pattFill prst="shingle">
              <a:fgClr>
                <a:schemeClr val="accent2"/>
              </a:fgClr>
              <a:bgClr>
                <a:srgbClr val="FFFFFF"/>
              </a:bgClr>
            </a:patt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9" name="AutoShape 7" descr="Shingle"/>
            <p:cNvSpPr>
              <a:spLocks noChangeArrowheads="1"/>
            </p:cNvSpPr>
            <p:nvPr/>
          </p:nvSpPr>
          <p:spPr bwMode="auto">
            <a:xfrm>
              <a:off x="3408" y="1392"/>
              <a:ext cx="432" cy="384"/>
            </a:xfrm>
            <a:prstGeom prst="irregularSeal2">
              <a:avLst/>
            </a:prstGeom>
            <a:pattFill prst="shingle">
              <a:fgClr>
                <a:schemeClr val="accent2"/>
              </a:fgClr>
              <a:bgClr>
                <a:srgbClr val="FFFFFF"/>
              </a:bgClr>
            </a:patt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0" name="AutoShape 8" descr="Shingle"/>
            <p:cNvSpPr>
              <a:spLocks noChangeArrowheads="1"/>
            </p:cNvSpPr>
            <p:nvPr/>
          </p:nvSpPr>
          <p:spPr bwMode="auto">
            <a:xfrm>
              <a:off x="3840" y="1344"/>
              <a:ext cx="432" cy="384"/>
            </a:xfrm>
            <a:prstGeom prst="irregularSeal2">
              <a:avLst/>
            </a:prstGeom>
            <a:pattFill prst="shingle">
              <a:fgClr>
                <a:schemeClr val="accent2"/>
              </a:fgClr>
              <a:bgClr>
                <a:srgbClr val="FFFFFF"/>
              </a:bgClr>
            </a:pattFill>
            <a:ln w="12700">
              <a:solidFill>
                <a:schemeClr val="accent2"/>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grpSp>
      <p:grpSp>
        <p:nvGrpSpPr>
          <p:cNvPr id="11" name="Group 9"/>
          <p:cNvGrpSpPr/>
          <p:nvPr/>
        </p:nvGrpSpPr>
        <p:grpSpPr bwMode="auto">
          <a:xfrm>
            <a:off x="6107392" y="1289408"/>
            <a:ext cx="381000" cy="2032000"/>
            <a:chOff x="3312" y="784"/>
            <a:chExt cx="240" cy="1248"/>
          </a:xfrm>
        </p:grpSpPr>
        <p:sp>
          <p:nvSpPr>
            <p:cNvPr id="12" name="Rectangle 10"/>
            <p:cNvSpPr>
              <a:spLocks noChangeArrowheads="1"/>
            </p:cNvSpPr>
            <p:nvPr/>
          </p:nvSpPr>
          <p:spPr bwMode="auto">
            <a:xfrm>
              <a:off x="3456" y="1744"/>
              <a:ext cx="96" cy="288"/>
            </a:xfrm>
            <a:prstGeom prst="rect">
              <a:avLst/>
            </a:prstGeom>
            <a:solidFill>
              <a:srgbClr val="009900"/>
            </a:solidFill>
            <a:ln w="12700">
              <a:solidFill>
                <a:srgbClr val="009900"/>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3" name="Rectangle 11"/>
            <p:cNvSpPr>
              <a:spLocks noChangeArrowheads="1"/>
            </p:cNvSpPr>
            <p:nvPr/>
          </p:nvSpPr>
          <p:spPr bwMode="auto">
            <a:xfrm>
              <a:off x="3312" y="784"/>
              <a:ext cx="96" cy="288"/>
            </a:xfrm>
            <a:prstGeom prst="rect">
              <a:avLst/>
            </a:prstGeom>
            <a:solidFill>
              <a:schemeClr val="accent1"/>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4" name="Line 12"/>
            <p:cNvSpPr>
              <a:spLocks noChangeShapeType="1"/>
            </p:cNvSpPr>
            <p:nvPr/>
          </p:nvSpPr>
          <p:spPr bwMode="auto">
            <a:xfrm>
              <a:off x="3360" y="1072"/>
              <a:ext cx="96" cy="672"/>
            </a:xfrm>
            <a:prstGeom prst="line">
              <a:avLst/>
            </a:prstGeom>
            <a:noFill/>
            <a:ln w="28575">
              <a:solidFill>
                <a:srgbClr val="009900"/>
              </a:solidFill>
              <a:round/>
              <a:tailEnd type="triangle" w="med" len="med"/>
            </a:ln>
            <a:effectLst/>
          </p:spPr>
          <p:txBody>
            <a:bodyPr/>
            <a:lstStyle/>
            <a:p>
              <a:endParaRPr lang="zh-CN" altLang="en-US"/>
            </a:p>
          </p:txBody>
        </p:sp>
      </p:grpSp>
      <p:grpSp>
        <p:nvGrpSpPr>
          <p:cNvPr id="15" name="Group 13"/>
          <p:cNvGrpSpPr/>
          <p:nvPr/>
        </p:nvGrpSpPr>
        <p:grpSpPr bwMode="auto">
          <a:xfrm>
            <a:off x="6412192" y="1289408"/>
            <a:ext cx="1828800" cy="4699000"/>
            <a:chOff x="3504" y="784"/>
            <a:chExt cx="1152" cy="2912"/>
          </a:xfrm>
        </p:grpSpPr>
        <p:sp>
          <p:nvSpPr>
            <p:cNvPr id="16" name="Rectangle 14"/>
            <p:cNvSpPr>
              <a:spLocks noChangeArrowheads="1"/>
            </p:cNvSpPr>
            <p:nvPr/>
          </p:nvSpPr>
          <p:spPr bwMode="auto">
            <a:xfrm>
              <a:off x="4080" y="2848"/>
              <a:ext cx="144" cy="288"/>
            </a:xfrm>
            <a:prstGeom prst="rect">
              <a:avLst/>
            </a:prstGeom>
            <a:solidFill>
              <a:srgbClr val="009900"/>
            </a:solidFill>
            <a:ln w="12700">
              <a:solidFill>
                <a:srgbClr val="009900"/>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7" name="Rectangle 15"/>
            <p:cNvSpPr>
              <a:spLocks noChangeArrowheads="1"/>
            </p:cNvSpPr>
            <p:nvPr/>
          </p:nvSpPr>
          <p:spPr bwMode="auto">
            <a:xfrm>
              <a:off x="3504" y="784"/>
              <a:ext cx="144" cy="288"/>
            </a:xfrm>
            <a:prstGeom prst="rect">
              <a:avLst/>
            </a:prstGeom>
            <a:solidFill>
              <a:schemeClr val="accent1"/>
            </a:solidFill>
            <a:ln w="12700">
              <a:solidFill>
                <a:schemeClr val="tx1"/>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8" name="Rectangle 16"/>
            <p:cNvSpPr>
              <a:spLocks noChangeArrowheads="1"/>
            </p:cNvSpPr>
            <p:nvPr/>
          </p:nvSpPr>
          <p:spPr bwMode="auto">
            <a:xfrm>
              <a:off x="4512" y="3408"/>
              <a:ext cx="144" cy="288"/>
            </a:xfrm>
            <a:prstGeom prst="rect">
              <a:avLst/>
            </a:prstGeom>
            <a:solidFill>
              <a:srgbClr val="009900"/>
            </a:solidFill>
            <a:ln w="12700">
              <a:solidFill>
                <a:srgbClr val="009900"/>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19" name="Rectangle 17"/>
            <p:cNvSpPr>
              <a:spLocks noChangeArrowheads="1"/>
            </p:cNvSpPr>
            <p:nvPr/>
          </p:nvSpPr>
          <p:spPr bwMode="auto">
            <a:xfrm>
              <a:off x="3648" y="2272"/>
              <a:ext cx="144" cy="288"/>
            </a:xfrm>
            <a:prstGeom prst="rect">
              <a:avLst/>
            </a:prstGeom>
            <a:solidFill>
              <a:srgbClr val="009900"/>
            </a:solidFill>
            <a:ln w="12700">
              <a:solidFill>
                <a:srgbClr val="009900"/>
              </a:solidFill>
              <a:miter lim="800000"/>
            </a:ln>
            <a:effec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ea typeface="宋体" pitchFamily="2" charset="-122"/>
              </a:endParaRPr>
            </a:p>
          </p:txBody>
        </p:sp>
        <p:sp>
          <p:nvSpPr>
            <p:cNvPr id="20" name="Line 18"/>
            <p:cNvSpPr>
              <a:spLocks noChangeShapeType="1"/>
            </p:cNvSpPr>
            <p:nvPr/>
          </p:nvSpPr>
          <p:spPr bwMode="auto">
            <a:xfrm>
              <a:off x="3648" y="1120"/>
              <a:ext cx="48" cy="1152"/>
            </a:xfrm>
            <a:prstGeom prst="line">
              <a:avLst/>
            </a:prstGeom>
            <a:noFill/>
            <a:ln w="28575">
              <a:solidFill>
                <a:srgbClr val="009900"/>
              </a:solidFill>
              <a:round/>
              <a:tailEnd type="triangle" w="med" len="med"/>
            </a:ln>
            <a:effectLst/>
          </p:spPr>
          <p:txBody>
            <a:bodyPr/>
            <a:lstStyle/>
            <a:p>
              <a:endParaRPr lang="zh-CN" altLang="en-US"/>
            </a:p>
          </p:txBody>
        </p:sp>
        <p:sp>
          <p:nvSpPr>
            <p:cNvPr id="21" name="Line 19"/>
            <p:cNvSpPr>
              <a:spLocks noChangeShapeType="1"/>
            </p:cNvSpPr>
            <p:nvPr/>
          </p:nvSpPr>
          <p:spPr bwMode="auto">
            <a:xfrm>
              <a:off x="3648" y="1120"/>
              <a:ext cx="912" cy="2304"/>
            </a:xfrm>
            <a:prstGeom prst="line">
              <a:avLst/>
            </a:prstGeom>
            <a:noFill/>
            <a:ln w="28575">
              <a:solidFill>
                <a:srgbClr val="009900"/>
              </a:solidFill>
              <a:round/>
              <a:tailEnd type="triangle" w="med" len="med"/>
            </a:ln>
            <a:effectLst/>
          </p:spPr>
          <p:txBody>
            <a:bodyPr/>
            <a:lstStyle/>
            <a:p>
              <a:endParaRPr lang="zh-CN" altLang="en-US"/>
            </a:p>
          </p:txBody>
        </p:sp>
        <p:sp>
          <p:nvSpPr>
            <p:cNvPr id="22" name="Line 20"/>
            <p:cNvSpPr>
              <a:spLocks noChangeShapeType="1"/>
            </p:cNvSpPr>
            <p:nvPr/>
          </p:nvSpPr>
          <p:spPr bwMode="auto">
            <a:xfrm>
              <a:off x="3648" y="1072"/>
              <a:ext cx="432" cy="1776"/>
            </a:xfrm>
            <a:prstGeom prst="line">
              <a:avLst/>
            </a:prstGeom>
            <a:noFill/>
            <a:ln w="28575">
              <a:solidFill>
                <a:srgbClr val="009900"/>
              </a:solidFill>
              <a:round/>
              <a:tailEnd type="triangle" w="med" len="med"/>
            </a:ln>
            <a:effectLst/>
          </p:spPr>
          <p:txBody>
            <a:bodyPr/>
            <a:lstStyle/>
            <a:p>
              <a:endParaRPr lang="zh-CN" altLang="en-US"/>
            </a:p>
          </p:txBody>
        </p:sp>
      </p:grpSp>
      <p:sp>
        <p:nvSpPr>
          <p:cNvPr id="23" name="Rectangle 22"/>
          <p:cNvSpPr>
            <a:spLocks noChangeArrowheads="1"/>
          </p:cNvSpPr>
          <p:nvPr/>
        </p:nvSpPr>
        <p:spPr bwMode="auto">
          <a:xfrm>
            <a:off x="1078510" y="1438633"/>
            <a:ext cx="358140" cy="313563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i="1">
                <a:solidFill>
                  <a:schemeClr val="tx1"/>
                </a:solidFill>
                <a:ea typeface="宋体" pitchFamily="2" charset="-122"/>
              </a:rPr>
              <a:t>I</a:t>
            </a:r>
          </a:p>
          <a:p>
            <a:pPr algn="ctr"/>
            <a:r>
              <a:rPr lang="en-US" altLang="zh-CN" i="1">
                <a:solidFill>
                  <a:schemeClr val="tx1"/>
                </a:solidFill>
                <a:ea typeface="宋体" pitchFamily="2" charset="-122"/>
              </a:rPr>
              <a:t>n</a:t>
            </a:r>
          </a:p>
          <a:p>
            <a:pPr algn="ctr"/>
            <a:r>
              <a:rPr lang="en-US" altLang="zh-CN" i="1">
                <a:solidFill>
                  <a:schemeClr val="tx1"/>
                </a:solidFill>
                <a:ea typeface="宋体" pitchFamily="2" charset="-122"/>
              </a:rPr>
              <a:t>s</a:t>
            </a:r>
          </a:p>
          <a:p>
            <a:pPr algn="ctr"/>
            <a:r>
              <a:rPr lang="en-US" altLang="zh-CN" i="1">
                <a:solidFill>
                  <a:schemeClr val="tx1"/>
                </a:solidFill>
                <a:ea typeface="宋体" pitchFamily="2" charset="-122"/>
              </a:rPr>
              <a:t>t</a:t>
            </a:r>
          </a:p>
          <a:p>
            <a:pPr algn="ctr"/>
            <a:r>
              <a:rPr lang="en-US" altLang="zh-CN" i="1">
                <a:solidFill>
                  <a:schemeClr val="tx1"/>
                </a:solidFill>
                <a:ea typeface="宋体" pitchFamily="2" charset="-122"/>
              </a:rPr>
              <a:t>r.</a:t>
            </a:r>
          </a:p>
          <a:p>
            <a:pPr algn="ctr"/>
            <a:endParaRPr lang="en-US" altLang="zh-CN" i="1">
              <a:solidFill>
                <a:schemeClr val="tx1"/>
              </a:solidFill>
              <a:ea typeface="宋体" pitchFamily="2" charset="-122"/>
            </a:endParaRPr>
          </a:p>
          <a:p>
            <a:pPr algn="ctr"/>
            <a:r>
              <a:rPr lang="en-US" altLang="zh-CN" i="1">
                <a:solidFill>
                  <a:schemeClr val="tx1"/>
                </a:solidFill>
                <a:ea typeface="宋体" pitchFamily="2" charset="-122"/>
              </a:rPr>
              <a:t>O</a:t>
            </a:r>
          </a:p>
          <a:p>
            <a:pPr algn="ctr"/>
            <a:r>
              <a:rPr lang="en-US" altLang="zh-CN" i="1">
                <a:solidFill>
                  <a:schemeClr val="tx1"/>
                </a:solidFill>
                <a:ea typeface="宋体" pitchFamily="2" charset="-122"/>
              </a:rPr>
              <a:t>r</a:t>
            </a:r>
          </a:p>
          <a:p>
            <a:pPr algn="ctr"/>
            <a:r>
              <a:rPr lang="en-US" altLang="zh-CN" i="1">
                <a:solidFill>
                  <a:schemeClr val="tx1"/>
                </a:solidFill>
                <a:ea typeface="宋体" pitchFamily="2" charset="-122"/>
              </a:rPr>
              <a:t>d</a:t>
            </a:r>
          </a:p>
          <a:p>
            <a:pPr algn="ctr"/>
            <a:r>
              <a:rPr lang="en-US" altLang="zh-CN" i="1">
                <a:solidFill>
                  <a:schemeClr val="tx1"/>
                </a:solidFill>
                <a:ea typeface="宋体" pitchFamily="2" charset="-122"/>
              </a:rPr>
              <a:t>e</a:t>
            </a:r>
          </a:p>
          <a:p>
            <a:pPr algn="ctr"/>
            <a:r>
              <a:rPr lang="en-US" altLang="zh-CN" i="1">
                <a:solidFill>
                  <a:schemeClr val="tx1"/>
                </a:solidFill>
                <a:ea typeface="宋体" pitchFamily="2" charset="-122"/>
              </a:rPr>
              <a:t>r</a:t>
            </a:r>
          </a:p>
        </p:txBody>
      </p:sp>
      <p:sp>
        <p:nvSpPr>
          <p:cNvPr id="24" name="Line 23"/>
          <p:cNvSpPr>
            <a:spLocks noChangeShapeType="1"/>
          </p:cNvSpPr>
          <p:nvPr/>
        </p:nvSpPr>
        <p:spPr bwMode="auto">
          <a:xfrm>
            <a:off x="2983192" y="959208"/>
            <a:ext cx="6311900" cy="0"/>
          </a:xfrm>
          <a:prstGeom prst="line">
            <a:avLst/>
          </a:prstGeom>
          <a:noFill/>
          <a:ln w="25400">
            <a:solidFill>
              <a:schemeClr val="tx1"/>
            </a:solidFill>
            <a:round/>
            <a:tailEnd type="triangle" w="med" len="med"/>
          </a:ln>
          <a:effectLst/>
        </p:spPr>
        <p:txBody>
          <a:bodyPr wrap="none" anchor="ctr"/>
          <a:lstStyle/>
          <a:p>
            <a:endParaRPr lang="zh-CN" altLang="en-US"/>
          </a:p>
        </p:txBody>
      </p:sp>
      <p:sp>
        <p:nvSpPr>
          <p:cNvPr id="25" name="Rectangle 24"/>
          <p:cNvSpPr>
            <a:spLocks noChangeArrowheads="1"/>
          </p:cNvSpPr>
          <p:nvPr/>
        </p:nvSpPr>
        <p:spPr bwMode="auto">
          <a:xfrm>
            <a:off x="1511580" y="1365608"/>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err="1">
                <a:solidFill>
                  <a:schemeClr val="tx1"/>
                </a:solidFill>
                <a:latin typeface="Courier New" panose="02070309020205020404" charset="0"/>
                <a:ea typeface="宋体" pitchFamily="2" charset="-122"/>
              </a:rPr>
              <a:t>ld</a:t>
            </a:r>
            <a:r>
              <a:rPr lang="en-US" altLang="zh-CN" sz="2400" b="1" dirty="0">
                <a:solidFill>
                  <a:schemeClr val="tx1"/>
                </a:solidFill>
                <a:latin typeface="Courier New" panose="02070309020205020404" charset="0"/>
                <a:ea typeface="宋体" pitchFamily="2" charset="-122"/>
              </a:rPr>
              <a:t>  </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,4(x2)</a:t>
            </a:r>
          </a:p>
        </p:txBody>
      </p:sp>
      <p:sp>
        <p:nvSpPr>
          <p:cNvPr id="26" name="Rectangle 25"/>
          <p:cNvSpPr>
            <a:spLocks noChangeArrowheads="1"/>
          </p:cNvSpPr>
          <p:nvPr/>
        </p:nvSpPr>
        <p:spPr bwMode="auto">
          <a:xfrm>
            <a:off x="1511580" y="2838808"/>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sub x4,</a:t>
            </a:r>
            <a:r>
              <a:rPr lang="en-US" altLang="zh-CN" sz="2400" b="1" dirty="0">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,x5</a:t>
            </a:r>
          </a:p>
        </p:txBody>
      </p:sp>
      <p:grpSp>
        <p:nvGrpSpPr>
          <p:cNvPr id="27" name="Group 26"/>
          <p:cNvGrpSpPr/>
          <p:nvPr/>
        </p:nvGrpSpPr>
        <p:grpSpPr bwMode="auto">
          <a:xfrm>
            <a:off x="4164292" y="959208"/>
            <a:ext cx="4800600" cy="5207000"/>
            <a:chOff x="2088" y="656"/>
            <a:chExt cx="3024" cy="2816"/>
          </a:xfrm>
        </p:grpSpPr>
        <p:sp>
          <p:nvSpPr>
            <p:cNvPr id="28" name="Line 27"/>
            <p:cNvSpPr>
              <a:spLocks noChangeShapeType="1"/>
            </p:cNvSpPr>
            <p:nvPr/>
          </p:nvSpPr>
          <p:spPr bwMode="auto">
            <a:xfrm>
              <a:off x="2088"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29" name="Line 28"/>
            <p:cNvSpPr>
              <a:spLocks noChangeShapeType="1"/>
            </p:cNvSpPr>
            <p:nvPr/>
          </p:nvSpPr>
          <p:spPr bwMode="auto">
            <a:xfrm>
              <a:off x="2520"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0" name="Line 29"/>
            <p:cNvSpPr>
              <a:spLocks noChangeShapeType="1"/>
            </p:cNvSpPr>
            <p:nvPr/>
          </p:nvSpPr>
          <p:spPr bwMode="auto">
            <a:xfrm>
              <a:off x="2952"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1" name="Line 30"/>
            <p:cNvSpPr>
              <a:spLocks noChangeShapeType="1"/>
            </p:cNvSpPr>
            <p:nvPr/>
          </p:nvSpPr>
          <p:spPr bwMode="auto">
            <a:xfrm>
              <a:off x="3384"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2" name="Line 31"/>
            <p:cNvSpPr>
              <a:spLocks noChangeShapeType="1"/>
            </p:cNvSpPr>
            <p:nvPr/>
          </p:nvSpPr>
          <p:spPr bwMode="auto">
            <a:xfrm>
              <a:off x="3816"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3" name="Line 32"/>
            <p:cNvSpPr>
              <a:spLocks noChangeShapeType="1"/>
            </p:cNvSpPr>
            <p:nvPr/>
          </p:nvSpPr>
          <p:spPr bwMode="auto">
            <a:xfrm>
              <a:off x="4248"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4" name="Line 33"/>
            <p:cNvSpPr>
              <a:spLocks noChangeShapeType="1"/>
            </p:cNvSpPr>
            <p:nvPr/>
          </p:nvSpPr>
          <p:spPr bwMode="auto">
            <a:xfrm>
              <a:off x="4680" y="656"/>
              <a:ext cx="0" cy="2816"/>
            </a:xfrm>
            <a:prstGeom prst="line">
              <a:avLst/>
            </a:prstGeom>
            <a:noFill/>
            <a:ln w="25400">
              <a:solidFill>
                <a:schemeClr val="tx1"/>
              </a:solidFill>
              <a:prstDash val="sysDot"/>
              <a:round/>
            </a:ln>
            <a:effectLst/>
          </p:spPr>
          <p:txBody>
            <a:bodyPr wrap="none" anchor="ctr"/>
            <a:lstStyle/>
            <a:p>
              <a:endParaRPr lang="zh-CN" altLang="en-US"/>
            </a:p>
          </p:txBody>
        </p:sp>
        <p:sp>
          <p:nvSpPr>
            <p:cNvPr id="35" name="Line 34"/>
            <p:cNvSpPr>
              <a:spLocks noChangeShapeType="1"/>
            </p:cNvSpPr>
            <p:nvPr/>
          </p:nvSpPr>
          <p:spPr bwMode="auto">
            <a:xfrm>
              <a:off x="5112" y="656"/>
              <a:ext cx="0" cy="2816"/>
            </a:xfrm>
            <a:prstGeom prst="line">
              <a:avLst/>
            </a:prstGeom>
            <a:noFill/>
            <a:ln w="25400">
              <a:solidFill>
                <a:schemeClr val="tx1"/>
              </a:solidFill>
              <a:prstDash val="sysDot"/>
              <a:round/>
            </a:ln>
            <a:effectLst/>
          </p:spPr>
          <p:txBody>
            <a:bodyPr wrap="none" anchor="ctr"/>
            <a:lstStyle/>
            <a:p>
              <a:endParaRPr lang="zh-CN" altLang="en-US"/>
            </a:p>
          </p:txBody>
        </p:sp>
      </p:grpSp>
      <p:grpSp>
        <p:nvGrpSpPr>
          <p:cNvPr id="36" name="Group 35"/>
          <p:cNvGrpSpPr/>
          <p:nvPr/>
        </p:nvGrpSpPr>
        <p:grpSpPr bwMode="auto">
          <a:xfrm>
            <a:off x="1459192" y="3702409"/>
            <a:ext cx="2395538" cy="2168526"/>
            <a:chOff x="480" y="2299"/>
            <a:chExt cx="1509" cy="1366"/>
          </a:xfrm>
        </p:grpSpPr>
        <p:sp>
          <p:nvSpPr>
            <p:cNvPr id="37" name="Rectangle 36"/>
            <p:cNvSpPr>
              <a:spLocks noChangeArrowheads="1"/>
            </p:cNvSpPr>
            <p:nvPr/>
          </p:nvSpPr>
          <p:spPr bwMode="auto">
            <a:xfrm>
              <a:off x="480" y="2299"/>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and x6,</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,x7</a:t>
              </a:r>
            </a:p>
          </p:txBody>
        </p:sp>
        <p:sp>
          <p:nvSpPr>
            <p:cNvPr id="38" name="Rectangle 37"/>
            <p:cNvSpPr>
              <a:spLocks noChangeArrowheads="1"/>
            </p:cNvSpPr>
            <p:nvPr/>
          </p:nvSpPr>
          <p:spPr bwMode="auto">
            <a:xfrm>
              <a:off x="480" y="3376"/>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err="1">
                  <a:solidFill>
                    <a:schemeClr val="tx1"/>
                  </a:solidFill>
                  <a:latin typeface="Courier New" panose="02070309020205020404" charset="0"/>
                  <a:ea typeface="宋体" pitchFamily="2" charset="-122"/>
                </a:rPr>
                <a:t>xor</a:t>
              </a:r>
              <a:r>
                <a:rPr lang="en-US" altLang="zh-CN" sz="2400" b="1" dirty="0">
                  <a:solidFill>
                    <a:schemeClr val="tx1"/>
                  </a:solidFill>
                  <a:latin typeface="Courier New" panose="02070309020205020404" charset="0"/>
                  <a:ea typeface="宋体" pitchFamily="2" charset="-122"/>
                </a:rPr>
                <a:t> x4,</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,x5</a:t>
              </a:r>
            </a:p>
          </p:txBody>
        </p:sp>
        <p:sp>
          <p:nvSpPr>
            <p:cNvPr id="39" name="Rectangle 38"/>
            <p:cNvSpPr>
              <a:spLocks noChangeArrowheads="1"/>
            </p:cNvSpPr>
            <p:nvPr/>
          </p:nvSpPr>
          <p:spPr bwMode="auto">
            <a:xfrm>
              <a:off x="480" y="2827"/>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or  x8,</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,x9</a:t>
              </a:r>
            </a:p>
          </p:txBody>
        </p:sp>
      </p:grpSp>
      <p:sp>
        <p:nvSpPr>
          <p:cNvPr id="40" name="Line 39"/>
          <p:cNvSpPr>
            <a:spLocks noChangeShapeType="1"/>
          </p:cNvSpPr>
          <p:nvPr/>
        </p:nvSpPr>
        <p:spPr bwMode="auto">
          <a:xfrm>
            <a:off x="1435380" y="1360846"/>
            <a:ext cx="0" cy="4805362"/>
          </a:xfrm>
          <a:prstGeom prst="line">
            <a:avLst/>
          </a:prstGeom>
          <a:noFill/>
          <a:ln w="28575">
            <a:solidFill>
              <a:schemeClr val="tx1"/>
            </a:solidFill>
            <a:round/>
            <a:tailEnd type="triangle" w="med" len="med"/>
          </a:ln>
          <a:effectLst/>
        </p:spPr>
        <p:txBody>
          <a:bodyPr/>
          <a:lstStyle/>
          <a:p>
            <a:endParaRPr lang="zh-CN" altLang="en-US"/>
          </a:p>
        </p:txBody>
      </p:sp>
      <p:grpSp>
        <p:nvGrpSpPr>
          <p:cNvPr id="41" name="Group 40"/>
          <p:cNvGrpSpPr/>
          <p:nvPr/>
        </p:nvGrpSpPr>
        <p:grpSpPr bwMode="auto">
          <a:xfrm>
            <a:off x="3592792" y="1137008"/>
            <a:ext cx="3355975" cy="838200"/>
            <a:chOff x="1562" y="1152"/>
            <a:chExt cx="2114" cy="528"/>
          </a:xfrm>
        </p:grpSpPr>
        <p:grpSp>
          <p:nvGrpSpPr>
            <p:cNvPr id="42" name="Group 41"/>
            <p:cNvGrpSpPr/>
            <p:nvPr/>
          </p:nvGrpSpPr>
          <p:grpSpPr bwMode="auto">
            <a:xfrm>
              <a:off x="2487" y="1152"/>
              <a:ext cx="223" cy="481"/>
              <a:chOff x="2207" y="1413"/>
              <a:chExt cx="223" cy="481"/>
            </a:xfrm>
          </p:grpSpPr>
          <p:sp>
            <p:nvSpPr>
              <p:cNvPr id="72" name="Freeform 4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3" name="Rectangle 43"/>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43" name="Group 44"/>
            <p:cNvGrpSpPr/>
            <p:nvPr/>
          </p:nvGrpSpPr>
          <p:grpSpPr bwMode="auto">
            <a:xfrm>
              <a:off x="1562" y="1248"/>
              <a:ext cx="349" cy="289"/>
              <a:chOff x="1282" y="1509"/>
              <a:chExt cx="349" cy="289"/>
            </a:xfrm>
          </p:grpSpPr>
          <p:sp>
            <p:nvSpPr>
              <p:cNvPr id="68" name="Rectangle 45"/>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69" name="Group 46"/>
              <p:cNvGrpSpPr/>
              <p:nvPr/>
            </p:nvGrpSpPr>
            <p:grpSpPr bwMode="auto">
              <a:xfrm>
                <a:off x="1291" y="1509"/>
                <a:ext cx="340" cy="289"/>
                <a:chOff x="1291" y="1509"/>
                <a:chExt cx="340" cy="289"/>
              </a:xfrm>
            </p:grpSpPr>
            <p:sp>
              <p:nvSpPr>
                <p:cNvPr id="70" name="Freeform 4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71" name="Freeform 4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44" name="Rectangle 49"/>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45" name="Group 50"/>
            <p:cNvGrpSpPr/>
            <p:nvPr/>
          </p:nvGrpSpPr>
          <p:grpSpPr bwMode="auto">
            <a:xfrm>
              <a:off x="2031" y="1248"/>
              <a:ext cx="296" cy="289"/>
              <a:chOff x="1751" y="1509"/>
              <a:chExt cx="296" cy="289"/>
            </a:xfrm>
          </p:grpSpPr>
          <p:sp>
            <p:nvSpPr>
              <p:cNvPr id="66" name="Freeform 5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7" name="Freeform 5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46" name="Line 53"/>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47" name="Freeform 5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48" name="Line 55"/>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49" name="Rectangle 56"/>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50" name="Group 57"/>
            <p:cNvGrpSpPr/>
            <p:nvPr/>
          </p:nvGrpSpPr>
          <p:grpSpPr bwMode="auto">
            <a:xfrm>
              <a:off x="2880" y="1248"/>
              <a:ext cx="325" cy="289"/>
              <a:chOff x="2600" y="1509"/>
              <a:chExt cx="325" cy="289"/>
            </a:xfrm>
          </p:grpSpPr>
          <p:sp>
            <p:nvSpPr>
              <p:cNvPr id="64" name="Freeform 5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5" name="Freeform 5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51" name="Rectangle 60"/>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52" name="Group 61"/>
            <p:cNvGrpSpPr/>
            <p:nvPr/>
          </p:nvGrpSpPr>
          <p:grpSpPr bwMode="auto">
            <a:xfrm>
              <a:off x="3348" y="1248"/>
              <a:ext cx="284" cy="289"/>
              <a:chOff x="3068" y="1509"/>
              <a:chExt cx="284" cy="289"/>
            </a:xfrm>
          </p:grpSpPr>
          <p:sp>
            <p:nvSpPr>
              <p:cNvPr id="62" name="Freeform 6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63" name="Freeform 6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53" name="Line 64"/>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54" name="Line 65"/>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55" name="Line 66"/>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56" name="Line 67"/>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57" name="Line 68"/>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58" name="Line 69"/>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59" name="Line 70"/>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60" name="Line 71"/>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61" name="Line 72"/>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74" name="Group 73"/>
          <p:cNvGrpSpPr/>
          <p:nvPr/>
        </p:nvGrpSpPr>
        <p:grpSpPr bwMode="auto">
          <a:xfrm>
            <a:off x="7021792" y="5378808"/>
            <a:ext cx="2822575" cy="838200"/>
            <a:chOff x="3888" y="3328"/>
            <a:chExt cx="1778" cy="528"/>
          </a:xfrm>
        </p:grpSpPr>
        <p:grpSp>
          <p:nvGrpSpPr>
            <p:cNvPr id="75" name="Group 74"/>
            <p:cNvGrpSpPr/>
            <p:nvPr/>
          </p:nvGrpSpPr>
          <p:grpSpPr bwMode="auto">
            <a:xfrm>
              <a:off x="4813" y="3328"/>
              <a:ext cx="223" cy="481"/>
              <a:chOff x="2207" y="1413"/>
              <a:chExt cx="223" cy="481"/>
            </a:xfrm>
          </p:grpSpPr>
          <p:sp>
            <p:nvSpPr>
              <p:cNvPr id="101" name="Freeform 7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02" name="Rectangle 76"/>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76" name="Group 77"/>
            <p:cNvGrpSpPr/>
            <p:nvPr/>
          </p:nvGrpSpPr>
          <p:grpSpPr bwMode="auto">
            <a:xfrm>
              <a:off x="3888" y="3424"/>
              <a:ext cx="349" cy="289"/>
              <a:chOff x="1282" y="1509"/>
              <a:chExt cx="349" cy="289"/>
            </a:xfrm>
          </p:grpSpPr>
          <p:sp>
            <p:nvSpPr>
              <p:cNvPr id="97" name="Rectangle 78"/>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98" name="Group 79"/>
              <p:cNvGrpSpPr/>
              <p:nvPr/>
            </p:nvGrpSpPr>
            <p:grpSpPr bwMode="auto">
              <a:xfrm>
                <a:off x="1291" y="1509"/>
                <a:ext cx="340" cy="289"/>
                <a:chOff x="1291" y="1509"/>
                <a:chExt cx="340" cy="289"/>
              </a:xfrm>
            </p:grpSpPr>
            <p:sp>
              <p:nvSpPr>
                <p:cNvPr id="99" name="Freeform 8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00" name="Freeform 8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77" name="Rectangle 82"/>
            <p:cNvSpPr>
              <a:spLocks noChangeArrowheads="1"/>
            </p:cNvSpPr>
            <p:nvPr/>
          </p:nvSpPr>
          <p:spPr bwMode="auto">
            <a:xfrm>
              <a:off x="4338" y="3431"/>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78" name="Group 83"/>
            <p:cNvGrpSpPr/>
            <p:nvPr/>
          </p:nvGrpSpPr>
          <p:grpSpPr bwMode="auto">
            <a:xfrm>
              <a:off x="4368" y="3408"/>
              <a:ext cx="296" cy="289"/>
              <a:chOff x="1751" y="1509"/>
              <a:chExt cx="296" cy="289"/>
            </a:xfrm>
          </p:grpSpPr>
          <p:sp>
            <p:nvSpPr>
              <p:cNvPr id="95" name="Freeform 8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6" name="Freeform 8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79" name="Line 86"/>
            <p:cNvSpPr>
              <a:spLocks noChangeShapeType="1"/>
            </p:cNvSpPr>
            <p:nvPr/>
          </p:nvSpPr>
          <p:spPr bwMode="auto">
            <a:xfrm>
              <a:off x="4242" y="3568"/>
              <a:ext cx="116" cy="0"/>
            </a:xfrm>
            <a:prstGeom prst="line">
              <a:avLst/>
            </a:prstGeom>
            <a:noFill/>
            <a:ln w="25400">
              <a:solidFill>
                <a:schemeClr val="tx1"/>
              </a:solidFill>
              <a:round/>
            </a:ln>
            <a:effectLst/>
          </p:spPr>
          <p:txBody>
            <a:bodyPr wrap="none" anchor="ctr"/>
            <a:lstStyle/>
            <a:p>
              <a:endParaRPr lang="zh-CN" altLang="en-US"/>
            </a:p>
          </p:txBody>
        </p:sp>
        <p:sp>
          <p:nvSpPr>
            <p:cNvPr id="80" name="Freeform 87"/>
            <p:cNvSpPr/>
            <p:nvPr/>
          </p:nvSpPr>
          <p:spPr bwMode="auto">
            <a:xfrm>
              <a:off x="4310" y="3472"/>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81" name="Line 88"/>
            <p:cNvSpPr>
              <a:spLocks noChangeShapeType="1"/>
            </p:cNvSpPr>
            <p:nvPr/>
          </p:nvSpPr>
          <p:spPr bwMode="auto">
            <a:xfrm>
              <a:off x="4658" y="3472"/>
              <a:ext cx="157" cy="0"/>
            </a:xfrm>
            <a:prstGeom prst="line">
              <a:avLst/>
            </a:prstGeom>
            <a:noFill/>
            <a:ln w="25400">
              <a:solidFill>
                <a:schemeClr val="tx1"/>
              </a:solidFill>
              <a:round/>
            </a:ln>
            <a:effectLst/>
          </p:spPr>
          <p:txBody>
            <a:bodyPr wrap="none" anchor="ctr"/>
            <a:lstStyle/>
            <a:p>
              <a:endParaRPr lang="zh-CN" altLang="en-US"/>
            </a:p>
          </p:txBody>
        </p:sp>
        <p:sp>
          <p:nvSpPr>
            <p:cNvPr id="82" name="Rectangle 89"/>
            <p:cNvSpPr>
              <a:spLocks noChangeArrowheads="1"/>
            </p:cNvSpPr>
            <p:nvPr/>
          </p:nvSpPr>
          <p:spPr bwMode="auto">
            <a:xfrm>
              <a:off x="5155" y="3426"/>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83" name="Group 90"/>
            <p:cNvGrpSpPr/>
            <p:nvPr/>
          </p:nvGrpSpPr>
          <p:grpSpPr bwMode="auto">
            <a:xfrm>
              <a:off x="5206" y="3424"/>
              <a:ext cx="325" cy="289"/>
              <a:chOff x="2600" y="1509"/>
              <a:chExt cx="325" cy="289"/>
            </a:xfrm>
          </p:grpSpPr>
          <p:sp>
            <p:nvSpPr>
              <p:cNvPr id="93" name="Freeform 9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94" name="Freeform 9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84" name="Line 93"/>
            <p:cNvSpPr>
              <a:spLocks noChangeShapeType="1"/>
            </p:cNvSpPr>
            <p:nvPr/>
          </p:nvSpPr>
          <p:spPr bwMode="auto">
            <a:xfrm>
              <a:off x="5527" y="3568"/>
              <a:ext cx="139" cy="0"/>
            </a:xfrm>
            <a:prstGeom prst="line">
              <a:avLst/>
            </a:prstGeom>
            <a:noFill/>
            <a:ln w="25400">
              <a:solidFill>
                <a:schemeClr val="tx1"/>
              </a:solidFill>
              <a:round/>
            </a:ln>
            <a:effectLst/>
          </p:spPr>
          <p:txBody>
            <a:bodyPr wrap="none" anchor="ctr"/>
            <a:lstStyle/>
            <a:p>
              <a:endParaRPr lang="zh-CN" altLang="en-US"/>
            </a:p>
          </p:txBody>
        </p:sp>
        <p:sp>
          <p:nvSpPr>
            <p:cNvPr id="85" name="Line 94"/>
            <p:cNvSpPr>
              <a:spLocks noChangeShapeType="1"/>
            </p:cNvSpPr>
            <p:nvPr/>
          </p:nvSpPr>
          <p:spPr bwMode="auto">
            <a:xfrm>
              <a:off x="5043" y="3568"/>
              <a:ext cx="155" cy="0"/>
            </a:xfrm>
            <a:prstGeom prst="line">
              <a:avLst/>
            </a:prstGeom>
            <a:noFill/>
            <a:ln w="25400">
              <a:solidFill>
                <a:schemeClr val="tx1"/>
              </a:solidFill>
              <a:round/>
            </a:ln>
            <a:effectLst/>
          </p:spPr>
          <p:txBody>
            <a:bodyPr wrap="none" anchor="ctr"/>
            <a:lstStyle/>
            <a:p>
              <a:endParaRPr lang="zh-CN" altLang="en-US"/>
            </a:p>
          </p:txBody>
        </p:sp>
        <p:sp>
          <p:nvSpPr>
            <p:cNvPr id="86" name="Line 95"/>
            <p:cNvSpPr>
              <a:spLocks noChangeShapeType="1"/>
            </p:cNvSpPr>
            <p:nvPr/>
          </p:nvSpPr>
          <p:spPr bwMode="auto">
            <a:xfrm>
              <a:off x="4658" y="3664"/>
              <a:ext cx="157" cy="0"/>
            </a:xfrm>
            <a:prstGeom prst="line">
              <a:avLst/>
            </a:prstGeom>
            <a:noFill/>
            <a:ln w="25400">
              <a:solidFill>
                <a:schemeClr val="tx1"/>
              </a:solidFill>
              <a:round/>
            </a:ln>
            <a:effectLst/>
          </p:spPr>
          <p:txBody>
            <a:bodyPr wrap="none" anchor="ctr"/>
            <a:lstStyle/>
            <a:p>
              <a:endParaRPr lang="zh-CN" altLang="en-US"/>
            </a:p>
          </p:txBody>
        </p:sp>
        <p:sp>
          <p:nvSpPr>
            <p:cNvPr id="87" name="Line 96"/>
            <p:cNvSpPr>
              <a:spLocks noChangeShapeType="1"/>
            </p:cNvSpPr>
            <p:nvPr/>
          </p:nvSpPr>
          <p:spPr bwMode="auto">
            <a:xfrm>
              <a:off x="4742" y="3664"/>
              <a:ext cx="0" cy="192"/>
            </a:xfrm>
            <a:prstGeom prst="line">
              <a:avLst/>
            </a:prstGeom>
            <a:noFill/>
            <a:ln w="28575">
              <a:solidFill>
                <a:schemeClr val="tx1"/>
              </a:solidFill>
              <a:round/>
            </a:ln>
            <a:effectLst/>
          </p:spPr>
          <p:txBody>
            <a:bodyPr/>
            <a:lstStyle/>
            <a:p>
              <a:endParaRPr lang="zh-CN" altLang="en-US"/>
            </a:p>
          </p:txBody>
        </p:sp>
        <p:sp>
          <p:nvSpPr>
            <p:cNvPr id="88" name="Line 97"/>
            <p:cNvSpPr>
              <a:spLocks noChangeShapeType="1"/>
            </p:cNvSpPr>
            <p:nvPr/>
          </p:nvSpPr>
          <p:spPr bwMode="auto">
            <a:xfrm>
              <a:off x="4742" y="3856"/>
              <a:ext cx="336" cy="0"/>
            </a:xfrm>
            <a:prstGeom prst="line">
              <a:avLst/>
            </a:prstGeom>
            <a:noFill/>
            <a:ln w="28575">
              <a:solidFill>
                <a:schemeClr val="tx1"/>
              </a:solidFill>
              <a:round/>
            </a:ln>
            <a:effectLst/>
          </p:spPr>
          <p:txBody>
            <a:bodyPr/>
            <a:lstStyle/>
            <a:p>
              <a:endParaRPr lang="zh-CN" altLang="en-US"/>
            </a:p>
          </p:txBody>
        </p:sp>
        <p:sp>
          <p:nvSpPr>
            <p:cNvPr id="89" name="Line 98"/>
            <p:cNvSpPr>
              <a:spLocks noChangeShapeType="1"/>
            </p:cNvSpPr>
            <p:nvPr/>
          </p:nvSpPr>
          <p:spPr bwMode="auto">
            <a:xfrm>
              <a:off x="5078" y="3568"/>
              <a:ext cx="0" cy="288"/>
            </a:xfrm>
            <a:prstGeom prst="line">
              <a:avLst/>
            </a:prstGeom>
            <a:noFill/>
            <a:ln w="28575">
              <a:solidFill>
                <a:schemeClr val="tx1"/>
              </a:solidFill>
              <a:round/>
            </a:ln>
            <a:effectLst/>
          </p:spPr>
          <p:txBody>
            <a:bodyPr/>
            <a:lstStyle/>
            <a:p>
              <a:endParaRPr lang="zh-CN" altLang="en-US"/>
            </a:p>
          </p:txBody>
        </p:sp>
        <p:sp>
          <p:nvSpPr>
            <p:cNvPr id="90" name="Line 99"/>
            <p:cNvSpPr>
              <a:spLocks noChangeShapeType="1"/>
            </p:cNvSpPr>
            <p:nvPr/>
          </p:nvSpPr>
          <p:spPr bwMode="auto">
            <a:xfrm flipH="1">
              <a:off x="5158" y="3568"/>
              <a:ext cx="0" cy="240"/>
            </a:xfrm>
            <a:prstGeom prst="line">
              <a:avLst/>
            </a:prstGeom>
            <a:noFill/>
            <a:ln w="28575">
              <a:solidFill>
                <a:schemeClr val="tx1"/>
              </a:solidFill>
              <a:round/>
            </a:ln>
            <a:effectLst/>
          </p:spPr>
          <p:txBody>
            <a:bodyPr/>
            <a:lstStyle/>
            <a:p>
              <a:endParaRPr lang="zh-CN" altLang="en-US"/>
            </a:p>
          </p:txBody>
        </p:sp>
        <p:sp>
          <p:nvSpPr>
            <p:cNvPr id="91" name="Line 100"/>
            <p:cNvSpPr>
              <a:spLocks noChangeShapeType="1"/>
            </p:cNvSpPr>
            <p:nvPr/>
          </p:nvSpPr>
          <p:spPr bwMode="auto">
            <a:xfrm>
              <a:off x="5158" y="3808"/>
              <a:ext cx="432" cy="0"/>
            </a:xfrm>
            <a:prstGeom prst="line">
              <a:avLst/>
            </a:prstGeom>
            <a:noFill/>
            <a:ln w="28575">
              <a:solidFill>
                <a:schemeClr val="tx1"/>
              </a:solidFill>
              <a:round/>
            </a:ln>
            <a:effectLst/>
          </p:spPr>
          <p:txBody>
            <a:bodyPr/>
            <a:lstStyle/>
            <a:p>
              <a:endParaRPr lang="zh-CN" altLang="en-US"/>
            </a:p>
          </p:txBody>
        </p:sp>
        <p:sp>
          <p:nvSpPr>
            <p:cNvPr id="92" name="Line 101"/>
            <p:cNvSpPr>
              <a:spLocks noChangeShapeType="1"/>
            </p:cNvSpPr>
            <p:nvPr/>
          </p:nvSpPr>
          <p:spPr bwMode="auto">
            <a:xfrm>
              <a:off x="5590" y="3568"/>
              <a:ext cx="0" cy="240"/>
            </a:xfrm>
            <a:prstGeom prst="line">
              <a:avLst/>
            </a:prstGeom>
            <a:noFill/>
            <a:ln w="28575">
              <a:solidFill>
                <a:schemeClr val="tx1"/>
              </a:solidFill>
              <a:round/>
            </a:ln>
            <a:effectLst/>
          </p:spPr>
          <p:txBody>
            <a:bodyPr/>
            <a:lstStyle/>
            <a:p>
              <a:endParaRPr lang="zh-CN" altLang="en-US"/>
            </a:p>
          </p:txBody>
        </p:sp>
      </p:grpSp>
      <p:grpSp>
        <p:nvGrpSpPr>
          <p:cNvPr id="103" name="Group 102"/>
          <p:cNvGrpSpPr/>
          <p:nvPr/>
        </p:nvGrpSpPr>
        <p:grpSpPr bwMode="auto">
          <a:xfrm>
            <a:off x="4964392" y="2711808"/>
            <a:ext cx="3355975" cy="838200"/>
            <a:chOff x="1562" y="1152"/>
            <a:chExt cx="2114" cy="528"/>
          </a:xfrm>
        </p:grpSpPr>
        <p:grpSp>
          <p:nvGrpSpPr>
            <p:cNvPr id="104" name="Group 103"/>
            <p:cNvGrpSpPr/>
            <p:nvPr/>
          </p:nvGrpSpPr>
          <p:grpSpPr bwMode="auto">
            <a:xfrm>
              <a:off x="2487" y="1152"/>
              <a:ext cx="223" cy="481"/>
              <a:chOff x="2207" y="1413"/>
              <a:chExt cx="223" cy="481"/>
            </a:xfrm>
          </p:grpSpPr>
          <p:sp>
            <p:nvSpPr>
              <p:cNvPr id="134" name="Freeform 10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35" name="Rectangle 105"/>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105" name="Group 106"/>
            <p:cNvGrpSpPr/>
            <p:nvPr/>
          </p:nvGrpSpPr>
          <p:grpSpPr bwMode="auto">
            <a:xfrm>
              <a:off x="1562" y="1248"/>
              <a:ext cx="349" cy="289"/>
              <a:chOff x="1282" y="1509"/>
              <a:chExt cx="349" cy="289"/>
            </a:xfrm>
          </p:grpSpPr>
          <p:sp>
            <p:nvSpPr>
              <p:cNvPr id="130" name="Rectangle 107"/>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131" name="Group 108"/>
              <p:cNvGrpSpPr/>
              <p:nvPr/>
            </p:nvGrpSpPr>
            <p:grpSpPr bwMode="auto">
              <a:xfrm>
                <a:off x="1291" y="1509"/>
                <a:ext cx="340" cy="289"/>
                <a:chOff x="1291" y="1509"/>
                <a:chExt cx="340" cy="289"/>
              </a:xfrm>
            </p:grpSpPr>
            <p:sp>
              <p:nvSpPr>
                <p:cNvPr id="132" name="Freeform 10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33" name="Freeform 11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106" name="Rectangle 111"/>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07" name="Group 112"/>
            <p:cNvGrpSpPr/>
            <p:nvPr/>
          </p:nvGrpSpPr>
          <p:grpSpPr bwMode="auto">
            <a:xfrm>
              <a:off x="2031" y="1248"/>
              <a:ext cx="296" cy="289"/>
              <a:chOff x="1751" y="1509"/>
              <a:chExt cx="296" cy="289"/>
            </a:xfrm>
          </p:grpSpPr>
          <p:sp>
            <p:nvSpPr>
              <p:cNvPr id="128" name="Freeform 11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9" name="Freeform 11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08" name="Line 115"/>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109" name="Freeform 116"/>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10" name="Line 117"/>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111" name="Rectangle 118"/>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112" name="Group 119"/>
            <p:cNvGrpSpPr/>
            <p:nvPr/>
          </p:nvGrpSpPr>
          <p:grpSpPr bwMode="auto">
            <a:xfrm>
              <a:off x="2880" y="1248"/>
              <a:ext cx="325" cy="289"/>
              <a:chOff x="2600" y="1509"/>
              <a:chExt cx="325" cy="289"/>
            </a:xfrm>
          </p:grpSpPr>
          <p:sp>
            <p:nvSpPr>
              <p:cNvPr id="126" name="Freeform 12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7" name="Freeform 12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13" name="Rectangle 122"/>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14" name="Group 123"/>
            <p:cNvGrpSpPr/>
            <p:nvPr/>
          </p:nvGrpSpPr>
          <p:grpSpPr bwMode="auto">
            <a:xfrm>
              <a:off x="3348" y="1248"/>
              <a:ext cx="284" cy="289"/>
              <a:chOff x="3068" y="1509"/>
              <a:chExt cx="284" cy="289"/>
            </a:xfrm>
          </p:grpSpPr>
          <p:sp>
            <p:nvSpPr>
              <p:cNvPr id="124" name="Freeform 124"/>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25" name="Freeform 125"/>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15" name="Line 126"/>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116" name="Line 127"/>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117" name="Line 128"/>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118" name="Line 129"/>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119" name="Line 130"/>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120" name="Line 131"/>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121" name="Line 132"/>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122" name="Line 133"/>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123" name="Line 134"/>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136" name="Group 135"/>
          <p:cNvGrpSpPr/>
          <p:nvPr/>
        </p:nvGrpSpPr>
        <p:grpSpPr bwMode="auto">
          <a:xfrm>
            <a:off x="5650192" y="3550008"/>
            <a:ext cx="3355975" cy="838200"/>
            <a:chOff x="1562" y="1152"/>
            <a:chExt cx="2114" cy="528"/>
          </a:xfrm>
        </p:grpSpPr>
        <p:grpSp>
          <p:nvGrpSpPr>
            <p:cNvPr id="137" name="Group 136"/>
            <p:cNvGrpSpPr/>
            <p:nvPr/>
          </p:nvGrpSpPr>
          <p:grpSpPr bwMode="auto">
            <a:xfrm>
              <a:off x="2487" y="1152"/>
              <a:ext cx="223" cy="481"/>
              <a:chOff x="2207" y="1413"/>
              <a:chExt cx="223" cy="481"/>
            </a:xfrm>
          </p:grpSpPr>
          <p:sp>
            <p:nvSpPr>
              <p:cNvPr id="167" name="Freeform 137"/>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68" name="Rectangle 138"/>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138" name="Group 139"/>
            <p:cNvGrpSpPr/>
            <p:nvPr/>
          </p:nvGrpSpPr>
          <p:grpSpPr bwMode="auto">
            <a:xfrm>
              <a:off x="1562" y="1248"/>
              <a:ext cx="349" cy="289"/>
              <a:chOff x="1282" y="1509"/>
              <a:chExt cx="349" cy="289"/>
            </a:xfrm>
          </p:grpSpPr>
          <p:sp>
            <p:nvSpPr>
              <p:cNvPr id="163" name="Rectangle 140"/>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164" name="Group 141"/>
              <p:cNvGrpSpPr/>
              <p:nvPr/>
            </p:nvGrpSpPr>
            <p:grpSpPr bwMode="auto">
              <a:xfrm>
                <a:off x="1291" y="1509"/>
                <a:ext cx="340" cy="289"/>
                <a:chOff x="1291" y="1509"/>
                <a:chExt cx="340" cy="289"/>
              </a:xfrm>
            </p:grpSpPr>
            <p:sp>
              <p:nvSpPr>
                <p:cNvPr id="165" name="Freeform 142"/>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66" name="Freeform 143"/>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139" name="Rectangle 144"/>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40" name="Group 145"/>
            <p:cNvGrpSpPr/>
            <p:nvPr/>
          </p:nvGrpSpPr>
          <p:grpSpPr bwMode="auto">
            <a:xfrm>
              <a:off x="2031" y="1248"/>
              <a:ext cx="296" cy="289"/>
              <a:chOff x="1751" y="1509"/>
              <a:chExt cx="296" cy="289"/>
            </a:xfrm>
          </p:grpSpPr>
          <p:sp>
            <p:nvSpPr>
              <p:cNvPr id="161" name="Freeform 146"/>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62" name="Freeform 147"/>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41" name="Line 148"/>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142" name="Freeform 149"/>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43" name="Line 150"/>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144" name="Rectangle 151"/>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145" name="Group 152"/>
            <p:cNvGrpSpPr/>
            <p:nvPr/>
          </p:nvGrpSpPr>
          <p:grpSpPr bwMode="auto">
            <a:xfrm>
              <a:off x="2880" y="1248"/>
              <a:ext cx="325" cy="289"/>
              <a:chOff x="2600" y="1509"/>
              <a:chExt cx="325" cy="289"/>
            </a:xfrm>
          </p:grpSpPr>
          <p:sp>
            <p:nvSpPr>
              <p:cNvPr id="159" name="Freeform 153"/>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60" name="Freeform 154"/>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46" name="Rectangle 155"/>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47" name="Group 156"/>
            <p:cNvGrpSpPr/>
            <p:nvPr/>
          </p:nvGrpSpPr>
          <p:grpSpPr bwMode="auto">
            <a:xfrm>
              <a:off x="3348" y="1248"/>
              <a:ext cx="284" cy="289"/>
              <a:chOff x="3068" y="1509"/>
              <a:chExt cx="284" cy="289"/>
            </a:xfrm>
          </p:grpSpPr>
          <p:sp>
            <p:nvSpPr>
              <p:cNvPr id="157" name="Freeform 157"/>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58" name="Freeform 158"/>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48" name="Line 159"/>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149" name="Line 160"/>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150" name="Line 161"/>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151" name="Line 162"/>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152" name="Line 163"/>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153" name="Line 164"/>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154" name="Line 165"/>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155" name="Line 166"/>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156" name="Line 167"/>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169" name="Group 168"/>
          <p:cNvGrpSpPr/>
          <p:nvPr/>
        </p:nvGrpSpPr>
        <p:grpSpPr bwMode="auto">
          <a:xfrm>
            <a:off x="6335992" y="4464408"/>
            <a:ext cx="3355975" cy="838200"/>
            <a:chOff x="1562" y="1152"/>
            <a:chExt cx="2114" cy="528"/>
          </a:xfrm>
        </p:grpSpPr>
        <p:grpSp>
          <p:nvGrpSpPr>
            <p:cNvPr id="170" name="Group 169"/>
            <p:cNvGrpSpPr/>
            <p:nvPr/>
          </p:nvGrpSpPr>
          <p:grpSpPr bwMode="auto">
            <a:xfrm>
              <a:off x="2487" y="1152"/>
              <a:ext cx="223" cy="481"/>
              <a:chOff x="2207" y="1413"/>
              <a:chExt cx="223" cy="481"/>
            </a:xfrm>
          </p:grpSpPr>
          <p:sp>
            <p:nvSpPr>
              <p:cNvPr id="200" name="Freeform 170"/>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01" name="Rectangle 171"/>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171" name="Group 172"/>
            <p:cNvGrpSpPr/>
            <p:nvPr/>
          </p:nvGrpSpPr>
          <p:grpSpPr bwMode="auto">
            <a:xfrm>
              <a:off x="1562" y="1248"/>
              <a:ext cx="349" cy="289"/>
              <a:chOff x="1282" y="1509"/>
              <a:chExt cx="349" cy="289"/>
            </a:xfrm>
          </p:grpSpPr>
          <p:sp>
            <p:nvSpPr>
              <p:cNvPr id="196" name="Rectangle 173"/>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197" name="Group 174"/>
              <p:cNvGrpSpPr/>
              <p:nvPr/>
            </p:nvGrpSpPr>
            <p:grpSpPr bwMode="auto">
              <a:xfrm>
                <a:off x="1291" y="1509"/>
                <a:ext cx="340" cy="289"/>
                <a:chOff x="1291" y="1509"/>
                <a:chExt cx="340" cy="289"/>
              </a:xfrm>
            </p:grpSpPr>
            <p:sp>
              <p:nvSpPr>
                <p:cNvPr id="198" name="Freeform 175"/>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99" name="Freeform 176"/>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172" name="Rectangle 177"/>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73" name="Group 178"/>
            <p:cNvGrpSpPr/>
            <p:nvPr/>
          </p:nvGrpSpPr>
          <p:grpSpPr bwMode="auto">
            <a:xfrm>
              <a:off x="2031" y="1248"/>
              <a:ext cx="296" cy="289"/>
              <a:chOff x="1751" y="1509"/>
              <a:chExt cx="296" cy="289"/>
            </a:xfrm>
          </p:grpSpPr>
          <p:sp>
            <p:nvSpPr>
              <p:cNvPr id="194" name="Freeform 179"/>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95" name="Freeform 180"/>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74" name="Line 181"/>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175" name="Freeform 182"/>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76" name="Line 183"/>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177" name="Rectangle 184"/>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178" name="Group 185"/>
            <p:cNvGrpSpPr/>
            <p:nvPr/>
          </p:nvGrpSpPr>
          <p:grpSpPr bwMode="auto">
            <a:xfrm>
              <a:off x="2880" y="1248"/>
              <a:ext cx="325" cy="289"/>
              <a:chOff x="2600" y="1509"/>
              <a:chExt cx="325" cy="289"/>
            </a:xfrm>
          </p:grpSpPr>
          <p:sp>
            <p:nvSpPr>
              <p:cNvPr id="192" name="Freeform 186"/>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93" name="Freeform 187"/>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79" name="Rectangle 188"/>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180" name="Group 189"/>
            <p:cNvGrpSpPr/>
            <p:nvPr/>
          </p:nvGrpSpPr>
          <p:grpSpPr bwMode="auto">
            <a:xfrm>
              <a:off x="3348" y="1248"/>
              <a:ext cx="284" cy="289"/>
              <a:chOff x="3068" y="1509"/>
              <a:chExt cx="284" cy="289"/>
            </a:xfrm>
          </p:grpSpPr>
          <p:sp>
            <p:nvSpPr>
              <p:cNvPr id="190" name="Freeform 190"/>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191" name="Freeform 191"/>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181" name="Line 192"/>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182" name="Line 193"/>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183" name="Line 194"/>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184" name="Line 195"/>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185" name="Line 196"/>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186" name="Line 197"/>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187" name="Line 198"/>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188" name="Line 199"/>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189" name="Line 200"/>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grpSp>
        <p:nvGrpSpPr>
          <p:cNvPr id="202" name="Group 201"/>
          <p:cNvGrpSpPr/>
          <p:nvPr/>
        </p:nvGrpSpPr>
        <p:grpSpPr bwMode="auto">
          <a:xfrm>
            <a:off x="4278592" y="1949808"/>
            <a:ext cx="3355975" cy="838200"/>
            <a:chOff x="1562" y="1152"/>
            <a:chExt cx="2114" cy="528"/>
          </a:xfrm>
        </p:grpSpPr>
        <p:grpSp>
          <p:nvGrpSpPr>
            <p:cNvPr id="203" name="Group 202"/>
            <p:cNvGrpSpPr/>
            <p:nvPr/>
          </p:nvGrpSpPr>
          <p:grpSpPr bwMode="auto">
            <a:xfrm>
              <a:off x="2487" y="1152"/>
              <a:ext cx="223" cy="481"/>
              <a:chOff x="2207" y="1413"/>
              <a:chExt cx="223" cy="481"/>
            </a:xfrm>
          </p:grpSpPr>
          <p:sp>
            <p:nvSpPr>
              <p:cNvPr id="233" name="Freeform 203"/>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34" name="Rectangle 204"/>
              <p:cNvSpPr>
                <a:spLocks noChangeArrowheads="1"/>
              </p:cNvSpPr>
              <p:nvPr/>
            </p:nvSpPr>
            <p:spPr bwMode="auto">
              <a:xfrm rot="5400000">
                <a:off x="2124" y="1532"/>
                <a:ext cx="376"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ALU</a:t>
                </a:r>
              </a:p>
            </p:txBody>
          </p:sp>
        </p:grpSp>
        <p:grpSp>
          <p:nvGrpSpPr>
            <p:cNvPr id="204" name="Group 205"/>
            <p:cNvGrpSpPr/>
            <p:nvPr/>
          </p:nvGrpSpPr>
          <p:grpSpPr bwMode="auto">
            <a:xfrm>
              <a:off x="1562" y="1248"/>
              <a:ext cx="349" cy="289"/>
              <a:chOff x="1282" y="1509"/>
              <a:chExt cx="349" cy="289"/>
            </a:xfrm>
          </p:grpSpPr>
          <p:sp>
            <p:nvSpPr>
              <p:cNvPr id="229" name="Rectangle 206"/>
              <p:cNvSpPr>
                <a:spLocks noChangeArrowheads="1"/>
              </p:cNvSpPr>
              <p:nvPr/>
            </p:nvSpPr>
            <p:spPr bwMode="auto">
              <a:xfrm>
                <a:off x="1282" y="1511"/>
                <a:ext cx="257"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chemeClr val="tx1"/>
                    </a:solidFill>
                    <a:ea typeface="宋体" pitchFamily="2" charset="-122"/>
                  </a:rPr>
                  <a:t>IM</a:t>
                </a:r>
              </a:p>
            </p:txBody>
          </p:sp>
          <p:grpSp>
            <p:nvGrpSpPr>
              <p:cNvPr id="230" name="Group 207"/>
              <p:cNvGrpSpPr/>
              <p:nvPr/>
            </p:nvGrpSpPr>
            <p:grpSpPr bwMode="auto">
              <a:xfrm>
                <a:off x="1291" y="1509"/>
                <a:ext cx="340" cy="289"/>
                <a:chOff x="1291" y="1509"/>
                <a:chExt cx="340" cy="289"/>
              </a:xfrm>
            </p:grpSpPr>
            <p:sp>
              <p:nvSpPr>
                <p:cNvPr id="231" name="Freeform 208"/>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32" name="Freeform 209"/>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grpSp>
        <p:sp>
          <p:nvSpPr>
            <p:cNvPr id="205" name="Rectangle 210"/>
            <p:cNvSpPr>
              <a:spLocks noChangeArrowheads="1"/>
            </p:cNvSpPr>
            <p:nvPr/>
          </p:nvSpPr>
          <p:spPr bwMode="auto">
            <a:xfrm>
              <a:off x="2012" y="1255"/>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206" name="Group 211"/>
            <p:cNvGrpSpPr/>
            <p:nvPr/>
          </p:nvGrpSpPr>
          <p:grpSpPr bwMode="auto">
            <a:xfrm>
              <a:off x="2031" y="1248"/>
              <a:ext cx="296" cy="289"/>
              <a:chOff x="1751" y="1509"/>
              <a:chExt cx="296" cy="289"/>
            </a:xfrm>
          </p:grpSpPr>
          <p:sp>
            <p:nvSpPr>
              <p:cNvPr id="227" name="Freeform 212"/>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28" name="Freeform 213"/>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07" name="Line 214"/>
            <p:cNvSpPr>
              <a:spLocks noChangeShapeType="1"/>
            </p:cNvSpPr>
            <p:nvPr/>
          </p:nvSpPr>
          <p:spPr bwMode="auto">
            <a:xfrm>
              <a:off x="1916" y="1392"/>
              <a:ext cx="116" cy="0"/>
            </a:xfrm>
            <a:prstGeom prst="line">
              <a:avLst/>
            </a:prstGeom>
            <a:noFill/>
            <a:ln w="25400">
              <a:solidFill>
                <a:schemeClr val="tx1"/>
              </a:solidFill>
              <a:round/>
            </a:ln>
            <a:effectLst/>
          </p:spPr>
          <p:txBody>
            <a:bodyPr wrap="none" anchor="ctr"/>
            <a:lstStyle/>
            <a:p>
              <a:endParaRPr lang="zh-CN" altLang="en-US"/>
            </a:p>
          </p:txBody>
        </p:sp>
        <p:sp>
          <p:nvSpPr>
            <p:cNvPr id="208" name="Freeform 215"/>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09" name="Line 216"/>
            <p:cNvSpPr>
              <a:spLocks noChangeShapeType="1"/>
            </p:cNvSpPr>
            <p:nvPr/>
          </p:nvSpPr>
          <p:spPr bwMode="auto">
            <a:xfrm>
              <a:off x="2332" y="1296"/>
              <a:ext cx="157" cy="0"/>
            </a:xfrm>
            <a:prstGeom prst="line">
              <a:avLst/>
            </a:prstGeom>
            <a:noFill/>
            <a:ln w="25400">
              <a:solidFill>
                <a:schemeClr val="tx1"/>
              </a:solidFill>
              <a:round/>
            </a:ln>
            <a:effectLst/>
          </p:spPr>
          <p:txBody>
            <a:bodyPr wrap="none" anchor="ctr"/>
            <a:lstStyle/>
            <a:p>
              <a:endParaRPr lang="zh-CN" altLang="en-US"/>
            </a:p>
          </p:txBody>
        </p:sp>
        <p:sp>
          <p:nvSpPr>
            <p:cNvPr id="210" name="Rectangle 217"/>
            <p:cNvSpPr>
              <a:spLocks noChangeArrowheads="1"/>
            </p:cNvSpPr>
            <p:nvPr/>
          </p:nvSpPr>
          <p:spPr bwMode="auto">
            <a:xfrm>
              <a:off x="2829" y="1250"/>
              <a:ext cx="313"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DM</a:t>
              </a:r>
            </a:p>
          </p:txBody>
        </p:sp>
        <p:grpSp>
          <p:nvGrpSpPr>
            <p:cNvPr id="211" name="Group 218"/>
            <p:cNvGrpSpPr/>
            <p:nvPr/>
          </p:nvGrpSpPr>
          <p:grpSpPr bwMode="auto">
            <a:xfrm>
              <a:off x="2880" y="1248"/>
              <a:ext cx="325" cy="289"/>
              <a:chOff x="2600" y="1509"/>
              <a:chExt cx="325" cy="289"/>
            </a:xfrm>
          </p:grpSpPr>
          <p:sp>
            <p:nvSpPr>
              <p:cNvPr id="225" name="Freeform 219"/>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26" name="Freeform 220"/>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12" name="Rectangle 221"/>
            <p:cNvSpPr>
              <a:spLocks noChangeArrowheads="1"/>
            </p:cNvSpPr>
            <p:nvPr/>
          </p:nvSpPr>
          <p:spPr bwMode="auto">
            <a:xfrm>
              <a:off x="3321" y="1250"/>
              <a:ext cx="355" cy="210"/>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600" b="1">
                  <a:solidFill>
                    <a:schemeClr val="tx1"/>
                  </a:solidFill>
                  <a:ea typeface="宋体" pitchFamily="2" charset="-122"/>
                </a:rPr>
                <a:t>Reg</a:t>
              </a:r>
            </a:p>
          </p:txBody>
        </p:sp>
        <p:grpSp>
          <p:nvGrpSpPr>
            <p:cNvPr id="213" name="Group 222"/>
            <p:cNvGrpSpPr/>
            <p:nvPr/>
          </p:nvGrpSpPr>
          <p:grpSpPr bwMode="auto">
            <a:xfrm>
              <a:off x="3348" y="1248"/>
              <a:ext cx="284" cy="289"/>
              <a:chOff x="3068" y="1509"/>
              <a:chExt cx="284" cy="289"/>
            </a:xfrm>
          </p:grpSpPr>
          <p:sp>
            <p:nvSpPr>
              <p:cNvPr id="223" name="Freeform 223"/>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sp>
            <p:nvSpPr>
              <p:cNvPr id="224" name="Freeform 224"/>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p:spPr>
            <p:txBody>
              <a:bodyPr/>
              <a:lstStyle/>
              <a:p>
                <a:endParaRPr lang="zh-CN" altLang="en-US"/>
              </a:p>
            </p:txBody>
          </p:sp>
        </p:grpSp>
        <p:sp>
          <p:nvSpPr>
            <p:cNvPr id="214" name="Line 225"/>
            <p:cNvSpPr>
              <a:spLocks noChangeShapeType="1"/>
            </p:cNvSpPr>
            <p:nvPr/>
          </p:nvSpPr>
          <p:spPr bwMode="auto">
            <a:xfrm>
              <a:off x="3201" y="1392"/>
              <a:ext cx="139" cy="0"/>
            </a:xfrm>
            <a:prstGeom prst="line">
              <a:avLst/>
            </a:prstGeom>
            <a:noFill/>
            <a:ln w="25400">
              <a:solidFill>
                <a:schemeClr val="tx1"/>
              </a:solidFill>
              <a:round/>
            </a:ln>
            <a:effectLst/>
          </p:spPr>
          <p:txBody>
            <a:bodyPr wrap="none" anchor="ctr"/>
            <a:lstStyle/>
            <a:p>
              <a:endParaRPr lang="zh-CN" altLang="en-US"/>
            </a:p>
          </p:txBody>
        </p:sp>
        <p:sp>
          <p:nvSpPr>
            <p:cNvPr id="215" name="Line 226"/>
            <p:cNvSpPr>
              <a:spLocks noChangeShapeType="1"/>
            </p:cNvSpPr>
            <p:nvPr/>
          </p:nvSpPr>
          <p:spPr bwMode="auto">
            <a:xfrm>
              <a:off x="2717" y="1392"/>
              <a:ext cx="155" cy="0"/>
            </a:xfrm>
            <a:prstGeom prst="line">
              <a:avLst/>
            </a:prstGeom>
            <a:noFill/>
            <a:ln w="25400">
              <a:solidFill>
                <a:schemeClr val="tx1"/>
              </a:solidFill>
              <a:round/>
            </a:ln>
            <a:effectLst/>
          </p:spPr>
          <p:txBody>
            <a:bodyPr wrap="none" anchor="ctr"/>
            <a:lstStyle/>
            <a:p>
              <a:endParaRPr lang="zh-CN" altLang="en-US"/>
            </a:p>
          </p:txBody>
        </p:sp>
        <p:sp>
          <p:nvSpPr>
            <p:cNvPr id="216" name="Line 227"/>
            <p:cNvSpPr>
              <a:spLocks noChangeShapeType="1"/>
            </p:cNvSpPr>
            <p:nvPr/>
          </p:nvSpPr>
          <p:spPr bwMode="auto">
            <a:xfrm>
              <a:off x="2332" y="1488"/>
              <a:ext cx="157" cy="0"/>
            </a:xfrm>
            <a:prstGeom prst="line">
              <a:avLst/>
            </a:prstGeom>
            <a:noFill/>
            <a:ln w="25400">
              <a:solidFill>
                <a:schemeClr val="tx1"/>
              </a:solidFill>
              <a:round/>
            </a:ln>
            <a:effectLst/>
          </p:spPr>
          <p:txBody>
            <a:bodyPr wrap="none" anchor="ctr"/>
            <a:lstStyle/>
            <a:p>
              <a:endParaRPr lang="zh-CN" altLang="en-US"/>
            </a:p>
          </p:txBody>
        </p:sp>
        <p:sp>
          <p:nvSpPr>
            <p:cNvPr id="217" name="Line 228"/>
            <p:cNvSpPr>
              <a:spLocks noChangeShapeType="1"/>
            </p:cNvSpPr>
            <p:nvPr/>
          </p:nvSpPr>
          <p:spPr bwMode="auto">
            <a:xfrm>
              <a:off x="2416" y="1488"/>
              <a:ext cx="0" cy="192"/>
            </a:xfrm>
            <a:prstGeom prst="line">
              <a:avLst/>
            </a:prstGeom>
            <a:noFill/>
            <a:ln w="28575">
              <a:solidFill>
                <a:schemeClr val="tx1"/>
              </a:solidFill>
              <a:round/>
            </a:ln>
            <a:effectLst/>
          </p:spPr>
          <p:txBody>
            <a:bodyPr/>
            <a:lstStyle/>
            <a:p>
              <a:endParaRPr lang="zh-CN" altLang="en-US"/>
            </a:p>
          </p:txBody>
        </p:sp>
        <p:sp>
          <p:nvSpPr>
            <p:cNvPr id="218" name="Line 229"/>
            <p:cNvSpPr>
              <a:spLocks noChangeShapeType="1"/>
            </p:cNvSpPr>
            <p:nvPr/>
          </p:nvSpPr>
          <p:spPr bwMode="auto">
            <a:xfrm>
              <a:off x="2416" y="1680"/>
              <a:ext cx="336" cy="0"/>
            </a:xfrm>
            <a:prstGeom prst="line">
              <a:avLst/>
            </a:prstGeom>
            <a:noFill/>
            <a:ln w="28575">
              <a:solidFill>
                <a:schemeClr val="tx1"/>
              </a:solidFill>
              <a:round/>
            </a:ln>
            <a:effectLst/>
          </p:spPr>
          <p:txBody>
            <a:bodyPr/>
            <a:lstStyle/>
            <a:p>
              <a:endParaRPr lang="zh-CN" altLang="en-US"/>
            </a:p>
          </p:txBody>
        </p:sp>
        <p:sp>
          <p:nvSpPr>
            <p:cNvPr id="219" name="Line 230"/>
            <p:cNvSpPr>
              <a:spLocks noChangeShapeType="1"/>
            </p:cNvSpPr>
            <p:nvPr/>
          </p:nvSpPr>
          <p:spPr bwMode="auto">
            <a:xfrm>
              <a:off x="2752" y="1392"/>
              <a:ext cx="0" cy="288"/>
            </a:xfrm>
            <a:prstGeom prst="line">
              <a:avLst/>
            </a:prstGeom>
            <a:noFill/>
            <a:ln w="28575">
              <a:solidFill>
                <a:schemeClr val="tx1"/>
              </a:solidFill>
              <a:round/>
            </a:ln>
            <a:effectLst/>
          </p:spPr>
          <p:txBody>
            <a:bodyPr/>
            <a:lstStyle/>
            <a:p>
              <a:endParaRPr lang="zh-CN" altLang="en-US"/>
            </a:p>
          </p:txBody>
        </p:sp>
        <p:sp>
          <p:nvSpPr>
            <p:cNvPr id="220" name="Line 231"/>
            <p:cNvSpPr>
              <a:spLocks noChangeShapeType="1"/>
            </p:cNvSpPr>
            <p:nvPr/>
          </p:nvSpPr>
          <p:spPr bwMode="auto">
            <a:xfrm flipH="1">
              <a:off x="2832" y="1392"/>
              <a:ext cx="0" cy="240"/>
            </a:xfrm>
            <a:prstGeom prst="line">
              <a:avLst/>
            </a:prstGeom>
            <a:noFill/>
            <a:ln w="28575">
              <a:solidFill>
                <a:schemeClr val="tx1"/>
              </a:solidFill>
              <a:round/>
            </a:ln>
            <a:effectLst/>
          </p:spPr>
          <p:txBody>
            <a:bodyPr/>
            <a:lstStyle/>
            <a:p>
              <a:endParaRPr lang="zh-CN" altLang="en-US"/>
            </a:p>
          </p:txBody>
        </p:sp>
        <p:sp>
          <p:nvSpPr>
            <p:cNvPr id="221" name="Line 232"/>
            <p:cNvSpPr>
              <a:spLocks noChangeShapeType="1"/>
            </p:cNvSpPr>
            <p:nvPr/>
          </p:nvSpPr>
          <p:spPr bwMode="auto">
            <a:xfrm>
              <a:off x="2832" y="1632"/>
              <a:ext cx="432" cy="0"/>
            </a:xfrm>
            <a:prstGeom prst="line">
              <a:avLst/>
            </a:prstGeom>
            <a:noFill/>
            <a:ln w="28575">
              <a:solidFill>
                <a:schemeClr val="tx1"/>
              </a:solidFill>
              <a:round/>
            </a:ln>
            <a:effectLst/>
          </p:spPr>
          <p:txBody>
            <a:bodyPr/>
            <a:lstStyle/>
            <a:p>
              <a:endParaRPr lang="zh-CN" altLang="en-US"/>
            </a:p>
          </p:txBody>
        </p:sp>
        <p:sp>
          <p:nvSpPr>
            <p:cNvPr id="222" name="Line 233"/>
            <p:cNvSpPr>
              <a:spLocks noChangeShapeType="1"/>
            </p:cNvSpPr>
            <p:nvPr/>
          </p:nvSpPr>
          <p:spPr bwMode="auto">
            <a:xfrm>
              <a:off x="3264" y="1392"/>
              <a:ext cx="0" cy="240"/>
            </a:xfrm>
            <a:prstGeom prst="line">
              <a:avLst/>
            </a:prstGeom>
            <a:noFill/>
            <a:ln w="28575">
              <a:solidFill>
                <a:schemeClr val="tx1"/>
              </a:solidFill>
              <a:round/>
            </a:ln>
            <a:effectLst/>
          </p:spPr>
          <p:txBody>
            <a:bodyPr/>
            <a:lstStyle/>
            <a:p>
              <a:endParaRPr lang="zh-CN" altLang="en-US"/>
            </a:p>
          </p:txBody>
        </p:sp>
      </p:grpSp>
      <p:sp>
        <p:nvSpPr>
          <p:cNvPr id="235" name="Rectangle 234"/>
          <p:cNvSpPr>
            <a:spLocks noChangeArrowheads="1"/>
          </p:cNvSpPr>
          <p:nvPr/>
        </p:nvSpPr>
        <p:spPr bwMode="auto">
          <a:xfrm>
            <a:off x="1535392" y="2178408"/>
            <a:ext cx="2374900" cy="457835"/>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sub x4,</a:t>
            </a:r>
            <a:r>
              <a:rPr lang="en-US" altLang="zh-CN" sz="2400" b="1" dirty="0">
                <a:solidFill>
                  <a:srgbClr val="FF00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,x5</a:t>
            </a:r>
          </a:p>
        </p:txBody>
      </p:sp>
      <p:cxnSp>
        <p:nvCxnSpPr>
          <p:cNvPr id="236" name="AutoShape 235"/>
          <p:cNvCxnSpPr>
            <a:cxnSpLocks noChangeShapeType="1"/>
            <a:stCxn id="232" idx="3"/>
            <a:endCxn id="132" idx="1"/>
          </p:cNvCxnSpPr>
          <p:nvPr/>
        </p:nvCxnSpPr>
        <p:spPr bwMode="auto">
          <a:xfrm rot="16200000" flipH="1">
            <a:off x="4630224" y="2503051"/>
            <a:ext cx="279400" cy="417513"/>
          </a:xfrm>
          <a:prstGeom prst="curvedConnector3">
            <a:avLst>
              <a:gd name="adj1" fmla="val 50000"/>
            </a:avLst>
          </a:prstGeom>
          <a:noFill/>
          <a:ln w="28575">
            <a:solidFill>
              <a:schemeClr val="tx1"/>
            </a:solidFill>
            <a:round/>
            <a:tailEnd type="triangle" w="med" len="med"/>
          </a:ln>
          <a:effectLst/>
        </p:spPr>
      </p:cxnSp>
      <p:grpSp>
        <p:nvGrpSpPr>
          <p:cNvPr id="237" name="Group 236"/>
          <p:cNvGrpSpPr/>
          <p:nvPr/>
        </p:nvGrpSpPr>
        <p:grpSpPr bwMode="auto">
          <a:xfrm>
            <a:off x="1535392" y="2834045"/>
            <a:ext cx="2395538" cy="2168524"/>
            <a:chOff x="480" y="2299"/>
            <a:chExt cx="1509" cy="1366"/>
          </a:xfrm>
        </p:grpSpPr>
        <p:sp>
          <p:nvSpPr>
            <p:cNvPr id="238" name="Rectangle 237"/>
            <p:cNvSpPr>
              <a:spLocks noChangeArrowheads="1"/>
            </p:cNvSpPr>
            <p:nvPr/>
          </p:nvSpPr>
          <p:spPr bwMode="auto">
            <a:xfrm>
              <a:off x="480" y="2299"/>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and x6,</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,x7</a:t>
              </a:r>
            </a:p>
          </p:txBody>
        </p:sp>
        <p:sp>
          <p:nvSpPr>
            <p:cNvPr id="239" name="Rectangle 238"/>
            <p:cNvSpPr>
              <a:spLocks noChangeArrowheads="1"/>
            </p:cNvSpPr>
            <p:nvPr/>
          </p:nvSpPr>
          <p:spPr bwMode="auto">
            <a:xfrm>
              <a:off x="480" y="3376"/>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err="1">
                  <a:solidFill>
                    <a:schemeClr val="tx1"/>
                  </a:solidFill>
                  <a:latin typeface="Courier New" panose="02070309020205020404" charset="0"/>
                  <a:ea typeface="宋体" pitchFamily="2" charset="-122"/>
                </a:rPr>
                <a:t>xor</a:t>
              </a:r>
              <a:r>
                <a:rPr lang="en-US" altLang="zh-CN" sz="2400" b="1" dirty="0">
                  <a:solidFill>
                    <a:schemeClr val="tx1"/>
                  </a:solidFill>
                  <a:latin typeface="Courier New" panose="02070309020205020404" charset="0"/>
                  <a:ea typeface="宋体" pitchFamily="2" charset="-122"/>
                </a:rPr>
                <a:t> x4,</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,x5</a:t>
              </a:r>
            </a:p>
          </p:txBody>
        </p:sp>
        <p:sp>
          <p:nvSpPr>
            <p:cNvPr id="240" name="Rectangle 239"/>
            <p:cNvSpPr>
              <a:spLocks noChangeArrowheads="1"/>
            </p:cNvSpPr>
            <p:nvPr/>
          </p:nvSpPr>
          <p:spPr bwMode="auto">
            <a:xfrm>
              <a:off x="480" y="2827"/>
              <a:ext cx="1509" cy="289"/>
            </a:xfrm>
            <a:prstGeom prst="rect">
              <a:avLst/>
            </a:prstGeom>
            <a:noFill/>
            <a:ln>
              <a:noFill/>
            </a:ln>
            <a:effec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dirty="0">
                  <a:solidFill>
                    <a:schemeClr val="tx1"/>
                  </a:solidFill>
                  <a:latin typeface="Courier New" panose="02070309020205020404" charset="0"/>
                  <a:ea typeface="宋体" pitchFamily="2" charset="-122"/>
                </a:rPr>
                <a:t>or  x8,</a:t>
              </a:r>
              <a:r>
                <a:rPr lang="en-US" altLang="zh-CN" sz="2400" b="1" dirty="0">
                  <a:solidFill>
                    <a:srgbClr val="009900"/>
                  </a:solidFill>
                  <a:latin typeface="Courier New" panose="02070309020205020404" charset="0"/>
                  <a:ea typeface="宋体" pitchFamily="2" charset="-122"/>
                </a:rPr>
                <a:t>x1</a:t>
              </a:r>
              <a:r>
                <a:rPr lang="en-US" altLang="zh-CN" sz="2400" b="1" dirty="0">
                  <a:solidFill>
                    <a:schemeClr val="tx1"/>
                  </a:solidFill>
                  <a:latin typeface="Courier New" panose="02070309020205020404" charset="0"/>
                  <a:ea typeface="宋体" pitchFamily="2" charset="-122"/>
                </a:rPr>
                <a:t>,x9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5"/>
                                        </p:tgtEl>
                                        <p:attrNameLst>
                                          <p:attrName>style.visibility</p:attrName>
                                        </p:attrNameLst>
                                      </p:cBhvr>
                                      <p:to>
                                        <p:strVal val="visible"/>
                                      </p:to>
                                    </p:set>
                                  </p:childTnLst>
                                  <p:subTnLst>
                                    <p:set>
                                      <p:cBhvr override="childStyle">
                                        <p:cTn dur="1" fill="hold" display="0" masterRel="nextClick" afterEffect="1"/>
                                        <p:tgtEl>
                                          <p:spTgt spid="23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subTnLst>
                                    <p:set>
                                      <p:cBhvr override="childStyle">
                                        <p:cTn dur="1" fill="hold" display="0" masterRel="nextClick" afterEffect="1"/>
                                        <p:tgtEl>
                                          <p:spTgt spid="23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wipe(up)">
                                      <p:cBhvr>
                                        <p:cTn id="15" dur="500"/>
                                        <p:tgtEl>
                                          <p:spTgt spid="236"/>
                                        </p:tgtEl>
                                      </p:cBhvr>
                                    </p:animEffec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35"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3ADB3-1A28-4AFF-A42F-CFB56A8084C1}"/>
              </a:ext>
            </a:extLst>
          </p:cNvPr>
          <p:cNvSpPr>
            <a:spLocks noGrp="1"/>
          </p:cNvSpPr>
          <p:nvPr>
            <p:ph type="title"/>
          </p:nvPr>
        </p:nvSpPr>
        <p:spPr/>
        <p:txBody>
          <a:bodyPr/>
          <a:lstStyle/>
          <a:p>
            <a:r>
              <a:rPr lang="en-US" altLang="zh-CN" dirty="0"/>
              <a:t>Load-use Hazard Detection Unit</a:t>
            </a:r>
            <a:endParaRPr lang="zh-CN" altLang="en-US" dirty="0"/>
          </a:p>
        </p:txBody>
      </p:sp>
      <p:sp>
        <p:nvSpPr>
          <p:cNvPr id="7" name="文本占位符 6">
            <a:extLst>
              <a:ext uri="{FF2B5EF4-FFF2-40B4-BE49-F238E27FC236}">
                <a16:creationId xmlns:a16="http://schemas.microsoft.com/office/drawing/2014/main" id="{C7DC1500-6DD9-F807-FA84-BE4946AF445D}"/>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8DB5C6FC-EF21-4624-9DE4-274C08C9B20A}"/>
              </a:ext>
            </a:extLst>
          </p:cNvPr>
          <p:cNvSpPr txBox="1">
            <a:spLocks noChangeArrowheads="1"/>
          </p:cNvSpPr>
          <p:nvPr/>
        </p:nvSpPr>
        <p:spPr>
          <a:xfrm>
            <a:off x="389467" y="951326"/>
            <a:ext cx="8153400" cy="781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30000"/>
              </a:spcBef>
              <a:buFont typeface="Wingdings" pitchFamily="2" charset="2"/>
              <a:buChar char="Ø"/>
            </a:pPr>
            <a:r>
              <a:rPr lang="en-US" altLang="zh-CN" dirty="0">
                <a:ea typeface="宋体" panose="02010600030101010101" pitchFamily="2" charset="-122"/>
              </a:rPr>
              <a:t>Need a Hazard detection Unit in the ID stage that inserts a stall between the load and its use</a:t>
            </a:r>
          </a:p>
        </p:txBody>
      </p:sp>
      <p:sp>
        <p:nvSpPr>
          <p:cNvPr id="5" name="Rectangle 4">
            <a:extLst>
              <a:ext uri="{FF2B5EF4-FFF2-40B4-BE49-F238E27FC236}">
                <a16:creationId xmlns:a16="http://schemas.microsoft.com/office/drawing/2014/main" id="{22ABFEEF-A67E-4A82-A8FE-6735A042BE8D}"/>
              </a:ext>
            </a:extLst>
          </p:cNvPr>
          <p:cNvSpPr>
            <a:spLocks noChangeArrowheads="1"/>
          </p:cNvSpPr>
          <p:nvPr/>
        </p:nvSpPr>
        <p:spPr bwMode="auto">
          <a:xfrm>
            <a:off x="694267" y="1865726"/>
            <a:ext cx="739140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457200" indent="-457200">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spcBef>
                <a:spcPct val="65000"/>
              </a:spcBef>
              <a:buClr>
                <a:schemeClr val="accent1"/>
              </a:buClr>
              <a:buSzPct val="75000"/>
              <a:buFont typeface="Wingdings" panose="05000000000000000000" pitchFamily="2" charset="2"/>
              <a:buAutoNum type="arabicPeriod" startAt="2"/>
            </a:pPr>
            <a:r>
              <a:rPr lang="en-US" altLang="zh-CN" sz="2000" dirty="0">
                <a:solidFill>
                  <a:schemeClr val="tx1"/>
                </a:solidFill>
                <a:latin typeface="Calibri" panose="020F0502020204030204" pitchFamily="34" charset="0"/>
                <a:ea typeface="宋体" panose="02010600030101010101" pitchFamily="2" charset="-122"/>
                <a:cs typeface="Calibri" panose="020F0502020204030204" pitchFamily="34" charset="0"/>
              </a:rPr>
              <a:t>ID Hazard Detection</a:t>
            </a:r>
          </a:p>
          <a:p>
            <a:pPr>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pitchFamily="49" charset="0"/>
                <a:ea typeface="宋体" panose="02010600030101010101" pitchFamily="2" charset="-122"/>
              </a:rPr>
              <a:t>if (ID/</a:t>
            </a:r>
            <a:r>
              <a:rPr lang="en-US" altLang="zh-CN" sz="2000" dirty="0" err="1">
                <a:solidFill>
                  <a:schemeClr val="tx1"/>
                </a:solidFill>
                <a:latin typeface="Courier New" panose="02070309020205020404" pitchFamily="49" charset="0"/>
                <a:ea typeface="宋体" panose="02010600030101010101" pitchFamily="2" charset="-122"/>
              </a:rPr>
              <a:t>EX.MemRead</a:t>
            </a:r>
            <a:endParaRPr lang="en-US" altLang="zh-CN" sz="2000" dirty="0">
              <a:solidFill>
                <a:schemeClr val="tx1"/>
              </a:solidFill>
              <a:latin typeface="Courier New" panose="02070309020205020404" pitchFamily="49" charset="0"/>
              <a:ea typeface="宋体" panose="02010600030101010101" pitchFamily="2" charset="-122"/>
            </a:endParaRPr>
          </a:p>
          <a:p>
            <a:pPr>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pitchFamily="49" charset="0"/>
                <a:ea typeface="宋体" panose="02010600030101010101" pitchFamily="2" charset="-122"/>
              </a:rPr>
              <a:t>and ((ID/</a:t>
            </a:r>
            <a:r>
              <a:rPr lang="en-US" altLang="zh-CN" sz="2000" dirty="0" err="1">
                <a:solidFill>
                  <a:schemeClr val="tx1"/>
                </a:solidFill>
                <a:latin typeface="Courier New" panose="02070309020205020404" pitchFamily="49" charset="0"/>
                <a:ea typeface="宋体" panose="02010600030101010101" pitchFamily="2" charset="-122"/>
              </a:rPr>
              <a:t>EX.RegisterRd</a:t>
            </a:r>
            <a:r>
              <a:rPr lang="en-US" altLang="zh-CN" sz="2000" dirty="0">
                <a:solidFill>
                  <a:schemeClr val="tx1"/>
                </a:solidFill>
                <a:latin typeface="Courier New" panose="02070309020205020404" pitchFamily="49" charset="0"/>
                <a:ea typeface="宋体" panose="02010600030101010101" pitchFamily="2" charset="-122"/>
              </a:rPr>
              <a:t> = IF/ID.RegisterRs1)</a:t>
            </a:r>
          </a:p>
          <a:p>
            <a:pPr>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pitchFamily="49" charset="0"/>
                <a:ea typeface="宋体" panose="02010600030101010101" pitchFamily="2" charset="-122"/>
              </a:rPr>
              <a:t>or  (ID/</a:t>
            </a:r>
            <a:r>
              <a:rPr lang="en-US" altLang="zh-CN" sz="2000" dirty="0" err="1">
                <a:solidFill>
                  <a:schemeClr val="tx1"/>
                </a:solidFill>
                <a:latin typeface="Courier New" panose="02070309020205020404" pitchFamily="49" charset="0"/>
                <a:ea typeface="宋体" panose="02010600030101010101" pitchFamily="2" charset="-122"/>
              </a:rPr>
              <a:t>EX.RegisterRd</a:t>
            </a:r>
            <a:r>
              <a:rPr lang="en-US" altLang="zh-CN" sz="2000" dirty="0">
                <a:solidFill>
                  <a:schemeClr val="tx1"/>
                </a:solidFill>
                <a:latin typeface="Courier New" panose="02070309020205020404" pitchFamily="49" charset="0"/>
                <a:ea typeface="宋体" panose="02010600030101010101" pitchFamily="2" charset="-122"/>
              </a:rPr>
              <a:t> = IF/ID.RegisterRs2)))</a:t>
            </a:r>
          </a:p>
          <a:p>
            <a:pPr>
              <a:buClr>
                <a:schemeClr val="accent1"/>
              </a:buClr>
              <a:buSzPct val="75000"/>
              <a:buFont typeface="Wingdings" panose="05000000000000000000" pitchFamily="2" charset="2"/>
              <a:buNone/>
            </a:pPr>
            <a:r>
              <a:rPr lang="en-US" altLang="zh-CN" sz="2000" dirty="0">
                <a:solidFill>
                  <a:schemeClr val="tx1"/>
                </a:solidFill>
                <a:latin typeface="Courier New" panose="02070309020205020404" pitchFamily="49" charset="0"/>
                <a:ea typeface="宋体" panose="02010600030101010101" pitchFamily="2" charset="-122"/>
              </a:rPr>
              <a:t>stall the pipeline</a:t>
            </a:r>
          </a:p>
        </p:txBody>
      </p:sp>
      <p:sp>
        <p:nvSpPr>
          <p:cNvPr id="6" name="Rectangle 5">
            <a:extLst>
              <a:ext uri="{FF2B5EF4-FFF2-40B4-BE49-F238E27FC236}">
                <a16:creationId xmlns:a16="http://schemas.microsoft.com/office/drawing/2014/main" id="{A61E46EF-D49A-4042-8A69-E9B3B735488E}"/>
              </a:ext>
            </a:extLst>
          </p:cNvPr>
          <p:cNvSpPr>
            <a:spLocks noChangeArrowheads="1"/>
          </p:cNvSpPr>
          <p:nvPr/>
        </p:nvSpPr>
        <p:spPr bwMode="auto">
          <a:xfrm>
            <a:off x="313267" y="3694526"/>
            <a:ext cx="9209314" cy="2378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marL="287338" indent="-287338">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342900" indent="-342900">
              <a:spcBef>
                <a:spcPct val="30000"/>
              </a:spcBef>
              <a:buClr>
                <a:schemeClr val="accent1"/>
              </a:buClr>
              <a:buSzPct val="75000"/>
              <a:buFont typeface="Wingdings" pitchFamily="2" charset="2"/>
              <a:buChar char="Ø"/>
            </a:pPr>
            <a:r>
              <a:rPr lang="en-US" altLang="zh-CN" sz="2400" dirty="0">
                <a:solidFill>
                  <a:schemeClr val="tx1"/>
                </a:solidFill>
                <a:latin typeface="Calibri" panose="020F0502020204030204" pitchFamily="34" charset="0"/>
                <a:ea typeface="宋体" panose="02010600030101010101" pitchFamily="2" charset="-122"/>
                <a:cs typeface="Calibri" panose="020F0502020204030204" pitchFamily="34" charset="0"/>
              </a:rPr>
              <a:t>The first line tests to see if the instruction now in the EX stage is a </a:t>
            </a:r>
            <a:r>
              <a:rPr lang="en-US" altLang="zh-CN" sz="2400" dirty="0" err="1">
                <a:solidFill>
                  <a:schemeClr val="tx1"/>
                </a:solidFill>
                <a:latin typeface="Courier New" panose="02070309020205020404" pitchFamily="49" charset="0"/>
                <a:ea typeface="宋体" panose="02010600030101010101" pitchFamily="2" charset="-122"/>
                <a:cs typeface="Courier New" panose="02070309020205020404" pitchFamily="49" charset="0"/>
              </a:rPr>
              <a:t>ld</a:t>
            </a:r>
            <a:r>
              <a:rPr lang="en-US" altLang="zh-CN" sz="2400" dirty="0">
                <a:solidFill>
                  <a:schemeClr val="tx1"/>
                </a:solidFill>
                <a:latin typeface="Calibri" panose="020F0502020204030204" pitchFamily="34" charset="0"/>
                <a:ea typeface="宋体" panose="02010600030101010101" pitchFamily="2" charset="-122"/>
                <a:cs typeface="Calibri" panose="020F0502020204030204" pitchFamily="34" charset="0"/>
              </a:rPr>
              <a:t>; the next two lines check to see if the destination register of the </a:t>
            </a:r>
            <a:r>
              <a:rPr lang="en-US" altLang="zh-CN" sz="2400" dirty="0" err="1">
                <a:solidFill>
                  <a:schemeClr val="tx1"/>
                </a:solidFill>
                <a:latin typeface="Courier New" panose="02070309020205020404" pitchFamily="49" charset="0"/>
                <a:ea typeface="宋体" panose="02010600030101010101" pitchFamily="2" charset="-122"/>
                <a:cs typeface="Courier New" panose="02070309020205020404" pitchFamily="49" charset="0"/>
              </a:rPr>
              <a:t>ld</a:t>
            </a:r>
            <a:r>
              <a:rPr lang="en-US" altLang="zh-CN" sz="2400" dirty="0">
                <a:solidFill>
                  <a:schemeClr val="tx1"/>
                </a:solidFill>
                <a:latin typeface="Calibri" panose="020F0502020204030204" pitchFamily="34" charset="0"/>
                <a:ea typeface="宋体" panose="02010600030101010101" pitchFamily="2" charset="-122"/>
                <a:cs typeface="Calibri" panose="020F0502020204030204" pitchFamily="34" charset="0"/>
              </a:rPr>
              <a:t> matches either source register of the instruction in the ID stage (the load-use instruction)</a:t>
            </a:r>
          </a:p>
          <a:p>
            <a:pPr marL="342900" indent="-342900">
              <a:spcBef>
                <a:spcPct val="30000"/>
              </a:spcBef>
              <a:buClr>
                <a:schemeClr val="accent1"/>
              </a:buClr>
              <a:buSzPct val="75000"/>
              <a:buFont typeface="Wingdings" pitchFamily="2" charset="2"/>
              <a:buChar char="Ø"/>
            </a:pPr>
            <a:r>
              <a:rPr lang="en-US" altLang="zh-CN" sz="2400" dirty="0">
                <a:solidFill>
                  <a:schemeClr val="tx1"/>
                </a:solidFill>
                <a:latin typeface="Calibri" panose="020F0502020204030204" pitchFamily="34" charset="0"/>
                <a:ea typeface="宋体" panose="02010600030101010101" pitchFamily="2" charset="-122"/>
                <a:cs typeface="Calibri" panose="020F0502020204030204" pitchFamily="34" charset="0"/>
              </a:rPr>
              <a:t>After this one cycle stall, the forwarding logic can handle the remaining data hazards</a:t>
            </a:r>
          </a:p>
        </p:txBody>
      </p:sp>
    </p:spTree>
    <p:extLst>
      <p:ext uri="{BB962C8B-B14F-4D97-AF65-F5344CB8AC3E}">
        <p14:creationId xmlns:p14="http://schemas.microsoft.com/office/powerpoint/2010/main" val="29491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Stall Hardware</a:t>
            </a:r>
            <a:endParaRPr lang="zh-CN" altLang="en-US" dirty="0"/>
          </a:p>
        </p:txBody>
      </p:sp>
      <p:sp>
        <p:nvSpPr>
          <p:cNvPr id="3" name="内容占位符 2"/>
          <p:cNvSpPr>
            <a:spLocks noGrp="1"/>
          </p:cNvSpPr>
          <p:nvPr>
            <p:ph idx="1"/>
          </p:nvPr>
        </p:nvSpPr>
        <p:spPr>
          <a:xfrm>
            <a:off x="313268" y="881744"/>
            <a:ext cx="10638268" cy="5327650"/>
          </a:xfrm>
        </p:spPr>
        <p:txBody>
          <a:bodyPr/>
          <a:lstStyle/>
          <a:p>
            <a:pPr latinLnBrk="0">
              <a:lnSpc>
                <a:spcPct val="100000"/>
              </a:lnSpc>
              <a:spcBef>
                <a:spcPct val="30000"/>
              </a:spcBef>
            </a:pPr>
            <a:r>
              <a:rPr lang="en-US" altLang="zh-CN" sz="2400" dirty="0">
                <a:ea typeface="宋体" pitchFamily="2" charset="-122"/>
              </a:rPr>
              <a:t>Along with the Hazard Unit, we have to implement the stall</a:t>
            </a:r>
          </a:p>
          <a:p>
            <a:pPr latinLnBrk="0">
              <a:lnSpc>
                <a:spcPct val="100000"/>
              </a:lnSpc>
              <a:spcBef>
                <a:spcPct val="30000"/>
              </a:spcBef>
            </a:pPr>
            <a:r>
              <a:rPr lang="en-US" altLang="zh-CN" sz="2400" dirty="0">
                <a:ea typeface="宋体" pitchFamily="2" charset="-122"/>
              </a:rPr>
              <a:t>Prevent the instructions in the IF and ID stages from progressing down the pipeline – done by preventing the PC register and the IF/ID pipeline register from changing</a:t>
            </a:r>
          </a:p>
          <a:p>
            <a:pPr lvl="1" latinLnBrk="0">
              <a:lnSpc>
                <a:spcPct val="100000"/>
              </a:lnSpc>
              <a:spcBef>
                <a:spcPct val="30000"/>
              </a:spcBef>
            </a:pPr>
            <a:r>
              <a:rPr lang="en-US" altLang="zh-CN" sz="2000" dirty="0">
                <a:ea typeface="宋体" pitchFamily="2" charset="-122"/>
              </a:rPr>
              <a:t>Hazard detection Unit controls the writing of the PC (</a:t>
            </a:r>
            <a:r>
              <a:rPr lang="en-US" altLang="zh-CN" sz="2000" dirty="0" err="1">
                <a:latin typeface="Courier New" panose="02070309020205020404" charset="0"/>
                <a:ea typeface="宋体" pitchFamily="2" charset="-122"/>
              </a:rPr>
              <a:t>PC.write</a:t>
            </a:r>
            <a:r>
              <a:rPr lang="en-US" altLang="zh-CN" sz="2000" dirty="0">
                <a:ea typeface="宋体" pitchFamily="2" charset="-122"/>
              </a:rPr>
              <a:t>) and IF/ID (</a:t>
            </a:r>
            <a:r>
              <a:rPr lang="en-US" altLang="zh-CN" sz="2000" dirty="0">
                <a:latin typeface="Courier New" panose="02070309020205020404" charset="0"/>
                <a:ea typeface="宋体" pitchFamily="2" charset="-122"/>
              </a:rPr>
              <a:t>IF/</a:t>
            </a:r>
            <a:r>
              <a:rPr lang="en-US" altLang="zh-CN" sz="2000" dirty="0" err="1">
                <a:latin typeface="Courier New" panose="02070309020205020404" charset="0"/>
                <a:ea typeface="宋体" pitchFamily="2" charset="-122"/>
              </a:rPr>
              <a:t>ID.write</a:t>
            </a:r>
            <a:r>
              <a:rPr lang="en-US" altLang="zh-CN" sz="2000" dirty="0">
                <a:ea typeface="宋体" pitchFamily="2" charset="-122"/>
              </a:rPr>
              <a:t>) registers</a:t>
            </a:r>
          </a:p>
          <a:p>
            <a:pPr latinLnBrk="0">
              <a:lnSpc>
                <a:spcPct val="100000"/>
              </a:lnSpc>
              <a:spcBef>
                <a:spcPct val="30000"/>
              </a:spcBef>
            </a:pPr>
            <a:r>
              <a:rPr lang="en-US" altLang="zh-CN" sz="2400" dirty="0">
                <a:ea typeface="宋体" pitchFamily="2" charset="-122"/>
              </a:rPr>
              <a:t>Insert a “bubble” between the </a:t>
            </a:r>
            <a:r>
              <a:rPr lang="en-US" altLang="zh-CN" sz="2400" dirty="0" err="1">
                <a:latin typeface="Courier New" panose="02070309020205020404" charset="0"/>
                <a:ea typeface="宋体" pitchFamily="2" charset="-122"/>
              </a:rPr>
              <a:t>lw</a:t>
            </a:r>
            <a:r>
              <a:rPr lang="en-US" altLang="zh-CN" sz="2400" dirty="0">
                <a:ea typeface="宋体" pitchFamily="2" charset="-122"/>
              </a:rPr>
              <a:t> instruction (in the EX stage) and the load-use instruction (in the ID stage) (i.e., insert a </a:t>
            </a:r>
            <a:r>
              <a:rPr lang="en-US" altLang="zh-CN" sz="2400" dirty="0" err="1">
                <a:latin typeface="Courier New" panose="02070309020205020404" charset="0"/>
                <a:ea typeface="宋体" pitchFamily="2" charset="-122"/>
              </a:rPr>
              <a:t>noop</a:t>
            </a:r>
            <a:r>
              <a:rPr lang="en-US" altLang="zh-CN" sz="2400" dirty="0">
                <a:ea typeface="宋体" pitchFamily="2" charset="-122"/>
              </a:rPr>
              <a:t> in the execution stream)</a:t>
            </a:r>
          </a:p>
          <a:p>
            <a:pPr lvl="1" latinLnBrk="0">
              <a:lnSpc>
                <a:spcPct val="100000"/>
              </a:lnSpc>
              <a:spcBef>
                <a:spcPct val="30000"/>
              </a:spcBef>
            </a:pPr>
            <a:r>
              <a:rPr lang="en-US" altLang="zh-CN" sz="2000" dirty="0">
                <a:ea typeface="宋体" pitchFamily="2" charset="-122"/>
              </a:rPr>
              <a:t>Set the control bits in the EX, MEM, and WB control fields of the ID/EX pipeline register to 0 (</a:t>
            </a:r>
            <a:r>
              <a:rPr lang="en-US" altLang="zh-CN" sz="2000" dirty="0" err="1">
                <a:latin typeface="Courier New" panose="02070309020205020404" charset="0"/>
                <a:ea typeface="宋体" pitchFamily="2" charset="-122"/>
              </a:rPr>
              <a:t>noop</a:t>
            </a:r>
            <a:r>
              <a:rPr lang="en-US" altLang="zh-CN" sz="2000" dirty="0">
                <a:ea typeface="宋体" pitchFamily="2" charset="-122"/>
              </a:rPr>
              <a:t>). The Hazard Unit controls the mux that chooses between the real control values and</a:t>
            </a:r>
            <a:r>
              <a:rPr lang="ja-JP" altLang="en-US" sz="2000">
                <a:ea typeface="宋体" pitchFamily="2" charset="-122"/>
              </a:rPr>
              <a:t>　</a:t>
            </a:r>
            <a:r>
              <a:rPr lang="en-US" altLang="zh-CN" sz="2000" dirty="0">
                <a:ea typeface="宋体" pitchFamily="2" charset="-122"/>
              </a:rPr>
              <a:t>the 0’s. </a:t>
            </a:r>
          </a:p>
          <a:p>
            <a:pPr latinLnBrk="0">
              <a:lnSpc>
                <a:spcPct val="100000"/>
              </a:lnSpc>
              <a:spcBef>
                <a:spcPct val="30000"/>
              </a:spcBef>
            </a:pPr>
            <a:r>
              <a:rPr lang="en-US" altLang="zh-CN" sz="2400" dirty="0">
                <a:ea typeface="宋体" pitchFamily="2" charset="-122"/>
              </a:rPr>
              <a:t>Let the </a:t>
            </a:r>
            <a:r>
              <a:rPr lang="en-US" altLang="zh-CN" sz="2400" dirty="0" err="1">
                <a:latin typeface="Courier New" panose="02070309020205020404" charset="0"/>
                <a:ea typeface="宋体" pitchFamily="2" charset="-122"/>
              </a:rPr>
              <a:t>lw</a:t>
            </a:r>
            <a:r>
              <a:rPr lang="en-US" altLang="zh-CN" sz="2400" dirty="0">
                <a:ea typeface="宋体" pitchFamily="2" charset="-122"/>
              </a:rPr>
              <a:t> instruction and the instructions after it in the pipeline (before it in the</a:t>
            </a:r>
            <a:r>
              <a:rPr lang="ja-JP" altLang="en-US" sz="2400">
                <a:ea typeface="宋体" pitchFamily="2" charset="-122"/>
              </a:rPr>
              <a:t>　　</a:t>
            </a:r>
            <a:r>
              <a:rPr lang="en-US" altLang="zh-CN" sz="2400" dirty="0">
                <a:ea typeface="宋体" pitchFamily="2" charset="-122"/>
              </a:rPr>
              <a:t>code) proceed normally down the pipeline</a:t>
            </a:r>
          </a:p>
          <a:p>
            <a:pPr latinLnBrk="0"/>
            <a:endParaRPr lang="zh-CN" altLang="en-US" sz="2800" dirty="0"/>
          </a:p>
        </p:txBody>
      </p:sp>
      <p:sp>
        <p:nvSpPr>
          <p:cNvPr id="5" name="文本占位符 4"/>
          <p:cNvSpPr>
            <a:spLocks noGrp="1"/>
          </p:cNvSpPr>
          <p:nvPr>
            <p:ph type="body" sz="quarter" idx="10"/>
          </p:nvPr>
        </p:nvSpPr>
        <p:spPr/>
        <p:txBody>
          <a:bodyPr/>
          <a:lstStyle/>
          <a:p>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A209CCBB-409A-8518-E887-C1B928F423BA}"/>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296069" y="28574"/>
            <a:ext cx="11599862" cy="757237"/>
          </a:xfrm>
          <a:prstGeom prst="rect">
            <a:avLst/>
          </a:prstGeom>
        </p:spPr>
        <p:txBody>
          <a:bodyPr>
            <a:noAutofit/>
          </a:bodyPr>
          <a:lstStyle/>
          <a:p>
            <a:r>
              <a:rPr lang="en-US" altLang="zh-CN" sz="3200" b="1" dirty="0"/>
              <a:t>Datapath Modifications with Forwarding and Hazard Detection</a:t>
            </a:r>
            <a:endParaRPr lang="zh-CN" altLang="en-US" sz="3200" b="1" dirty="0"/>
          </a:p>
        </p:txBody>
      </p:sp>
      <p:pic>
        <p:nvPicPr>
          <p:cNvPr id="4" name="图片 3"/>
          <p:cNvPicPr>
            <a:picLocks noChangeAspect="1"/>
          </p:cNvPicPr>
          <p:nvPr/>
        </p:nvPicPr>
        <p:blipFill>
          <a:blip r:embed="rId2"/>
          <a:stretch>
            <a:fillRect/>
          </a:stretch>
        </p:blipFill>
        <p:spPr>
          <a:xfrm>
            <a:off x="1029685" y="536955"/>
            <a:ext cx="9527479" cy="57840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2800D-35AE-40E3-8D9F-EC3CB0F6A5F5}"/>
              </a:ext>
            </a:extLst>
          </p:cNvPr>
          <p:cNvSpPr>
            <a:spLocks noGrp="1"/>
          </p:cNvSpPr>
          <p:nvPr>
            <p:ph type="title"/>
          </p:nvPr>
        </p:nvSpPr>
        <p:spPr/>
        <p:txBody>
          <a:bodyPr/>
          <a:lstStyle/>
          <a:p>
            <a:r>
              <a:rPr lang="en-US" altLang="zh-CN" dirty="0"/>
              <a:t>Multiply</a:t>
            </a:r>
            <a:endParaRPr lang="zh-CN" altLang="en-US" dirty="0"/>
          </a:p>
        </p:txBody>
      </p:sp>
      <p:sp>
        <p:nvSpPr>
          <p:cNvPr id="53" name="文本占位符 52">
            <a:extLst>
              <a:ext uri="{FF2B5EF4-FFF2-40B4-BE49-F238E27FC236}">
                <a16:creationId xmlns:a16="http://schemas.microsoft.com/office/drawing/2014/main" id="{D56AB5C0-7B04-0857-5D87-6BE03902E079}"/>
              </a:ext>
            </a:extLst>
          </p:cNvPr>
          <p:cNvSpPr>
            <a:spLocks noGrp="1"/>
          </p:cNvSpPr>
          <p:nvPr>
            <p:ph type="body" sz="quarter" idx="10"/>
          </p:nvPr>
        </p:nvSpPr>
        <p:spPr/>
        <p:txBody>
          <a:bodyPr/>
          <a:lstStyle/>
          <a:p>
            <a:endParaRPr lang="zh-CN" altLang="en-US"/>
          </a:p>
        </p:txBody>
      </p:sp>
      <p:pic>
        <p:nvPicPr>
          <p:cNvPr id="54" name="图片 53">
            <a:extLst>
              <a:ext uri="{FF2B5EF4-FFF2-40B4-BE49-F238E27FC236}">
                <a16:creationId xmlns:a16="http://schemas.microsoft.com/office/drawing/2014/main" id="{0B90D527-F893-41ED-8D8A-3E4E426772FC}"/>
              </a:ext>
            </a:extLst>
          </p:cNvPr>
          <p:cNvPicPr>
            <a:picLocks noChangeAspect="1"/>
          </p:cNvPicPr>
          <p:nvPr/>
        </p:nvPicPr>
        <p:blipFill>
          <a:blip r:embed="rId2"/>
          <a:stretch>
            <a:fillRect/>
          </a:stretch>
        </p:blipFill>
        <p:spPr>
          <a:xfrm>
            <a:off x="84667" y="1539240"/>
            <a:ext cx="5356014" cy="2989599"/>
          </a:xfrm>
          <a:prstGeom prst="rect">
            <a:avLst/>
          </a:prstGeom>
        </p:spPr>
      </p:pic>
      <p:pic>
        <p:nvPicPr>
          <p:cNvPr id="56" name="图片 55">
            <a:extLst>
              <a:ext uri="{FF2B5EF4-FFF2-40B4-BE49-F238E27FC236}">
                <a16:creationId xmlns:a16="http://schemas.microsoft.com/office/drawing/2014/main" id="{BBC131F2-4708-4646-AA11-184213C83C5F}"/>
              </a:ext>
            </a:extLst>
          </p:cNvPr>
          <p:cNvPicPr>
            <a:picLocks noChangeAspect="1"/>
          </p:cNvPicPr>
          <p:nvPr/>
        </p:nvPicPr>
        <p:blipFill>
          <a:blip r:embed="rId3"/>
          <a:stretch>
            <a:fillRect/>
          </a:stretch>
        </p:blipFill>
        <p:spPr>
          <a:xfrm>
            <a:off x="6522720" y="20262"/>
            <a:ext cx="5173980" cy="6778315"/>
          </a:xfrm>
          <a:prstGeom prst="rect">
            <a:avLst/>
          </a:prstGeom>
        </p:spPr>
      </p:pic>
      <p:sp>
        <p:nvSpPr>
          <p:cNvPr id="57" name="文本框 56">
            <a:extLst>
              <a:ext uri="{FF2B5EF4-FFF2-40B4-BE49-F238E27FC236}">
                <a16:creationId xmlns:a16="http://schemas.microsoft.com/office/drawing/2014/main" id="{6C265315-5D48-45F5-9AEB-6601BCD2E85F}"/>
              </a:ext>
            </a:extLst>
          </p:cNvPr>
          <p:cNvSpPr txBox="1"/>
          <p:nvPr/>
        </p:nvSpPr>
        <p:spPr>
          <a:xfrm>
            <a:off x="700738" y="4640278"/>
            <a:ext cx="42836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First version of the multiplication hardware.</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58" name="文本框 57">
            <a:extLst>
              <a:ext uri="{FF2B5EF4-FFF2-40B4-BE49-F238E27FC236}">
                <a16:creationId xmlns:a16="http://schemas.microsoft.com/office/drawing/2014/main" id="{77A16849-77DF-4522-9402-C72A262EE3AF}"/>
              </a:ext>
            </a:extLst>
          </p:cNvPr>
          <p:cNvSpPr txBox="1"/>
          <p:nvPr/>
        </p:nvSpPr>
        <p:spPr>
          <a:xfrm>
            <a:off x="404824" y="886140"/>
            <a:ext cx="583858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a:cs typeface="+mn-cs"/>
              </a:rPr>
              <a:t>An example of multiplication hardware</a:t>
            </a:r>
            <a:endParaRPr kumimoji="0" lang="zh-CN" altLang="en-US" sz="2800" b="0" i="0" u="none" strike="noStrike" kern="1200" cap="none" spc="0" normalizeH="0" baseline="0" noProof="0" dirty="0">
              <a:ln>
                <a:noFill/>
              </a:ln>
              <a:solidFill>
                <a:prstClr val="black"/>
              </a:solidFill>
              <a:effectLst/>
              <a:uLnTx/>
              <a:uFillTx/>
              <a:latin typeface="Calibri"/>
              <a:ea typeface="微软雅黑"/>
              <a:cs typeface="+mn-cs"/>
            </a:endParaRPr>
          </a:p>
        </p:txBody>
      </p:sp>
    </p:spTree>
    <p:extLst>
      <p:ext uri="{BB962C8B-B14F-4D97-AF65-F5344CB8AC3E}">
        <p14:creationId xmlns:p14="http://schemas.microsoft.com/office/powerpoint/2010/main" val="16349200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 Hazards</a:t>
            </a:r>
            <a:endParaRPr lang="zh-CN" altLang="en-US" dirty="0"/>
          </a:p>
        </p:txBody>
      </p:sp>
      <p:sp>
        <p:nvSpPr>
          <p:cNvPr id="3" name="内容占位符 2"/>
          <p:cNvSpPr>
            <a:spLocks noGrp="1"/>
          </p:cNvSpPr>
          <p:nvPr>
            <p:ph idx="1"/>
          </p:nvPr>
        </p:nvSpPr>
        <p:spPr>
          <a:xfrm>
            <a:off x="313268" y="881744"/>
            <a:ext cx="10010946" cy="5327650"/>
          </a:xfrm>
        </p:spPr>
        <p:txBody>
          <a:bodyPr>
            <a:normAutofit/>
          </a:bodyPr>
          <a:lstStyle/>
          <a:p>
            <a:r>
              <a:rPr lang="en-US" altLang="zh-CN" sz="2400" dirty="0">
                <a:ea typeface="宋体" pitchFamily="2" charset="-122"/>
              </a:rPr>
              <a:t>When the flow of instruction addresses is not sequential (i.e., PC = PC + 4); </a:t>
            </a:r>
            <a:r>
              <a:rPr lang="zh-CN" altLang="en-US" sz="2400" dirty="0">
                <a:ea typeface="宋体" pitchFamily="2" charset="-122"/>
              </a:rPr>
              <a:t>    </a:t>
            </a:r>
            <a:r>
              <a:rPr lang="en-US" altLang="zh-CN" sz="2400" dirty="0">
                <a:ea typeface="宋体" pitchFamily="2" charset="-122"/>
              </a:rPr>
              <a:t>incurred by change of flow instructions</a:t>
            </a:r>
          </a:p>
          <a:p>
            <a:pPr lvl="1"/>
            <a:r>
              <a:rPr lang="en-US" altLang="zh-CN" dirty="0">
                <a:ea typeface="宋体" pitchFamily="2" charset="-122"/>
              </a:rPr>
              <a:t>Conditional branches (</a:t>
            </a:r>
            <a:r>
              <a:rPr lang="en-US" altLang="zh-CN" dirty="0" err="1">
                <a:latin typeface="Courier New" panose="02070309020205020404" charset="0"/>
                <a:ea typeface="宋体" pitchFamily="2" charset="-122"/>
              </a:rPr>
              <a:t>beq</a:t>
            </a:r>
            <a:r>
              <a:rPr lang="en-US" altLang="zh-CN" dirty="0">
                <a:ea typeface="宋体" pitchFamily="2" charset="-122"/>
              </a:rPr>
              <a:t>)</a:t>
            </a:r>
          </a:p>
          <a:p>
            <a:r>
              <a:rPr lang="en-US" altLang="zh-CN" sz="2800" dirty="0">
                <a:ea typeface="宋体" pitchFamily="2" charset="-122"/>
              </a:rPr>
              <a:t>Possible approaches</a:t>
            </a:r>
          </a:p>
          <a:p>
            <a:pPr lvl="1"/>
            <a:r>
              <a:rPr lang="en-US" altLang="zh-CN" dirty="0">
                <a:ea typeface="宋体" pitchFamily="2" charset="-122"/>
              </a:rPr>
              <a:t>Stall (impacts CPI)</a:t>
            </a:r>
          </a:p>
          <a:p>
            <a:pPr lvl="1"/>
            <a:r>
              <a:rPr lang="en-US" altLang="zh-CN" dirty="0">
                <a:ea typeface="宋体" pitchFamily="2" charset="-122"/>
              </a:rPr>
              <a:t>Move decision point as early in the pipeline as possible, thereby reducing the number of stall cycles</a:t>
            </a:r>
          </a:p>
          <a:p>
            <a:pPr lvl="1"/>
            <a:r>
              <a:rPr lang="en-US" altLang="zh-CN" dirty="0">
                <a:ea typeface="宋体" pitchFamily="2" charset="-122"/>
              </a:rPr>
              <a:t>Delay decision (requires compiler support)</a:t>
            </a:r>
          </a:p>
          <a:p>
            <a:pPr lvl="1"/>
            <a:r>
              <a:rPr lang="en-US" altLang="zh-CN" dirty="0">
                <a:ea typeface="宋体" pitchFamily="2" charset="-122"/>
              </a:rPr>
              <a:t>Predict and hope for the best !</a:t>
            </a:r>
          </a:p>
          <a:p>
            <a:r>
              <a:rPr lang="en-US" altLang="zh-CN" sz="2400" dirty="0">
                <a:ea typeface="宋体" pitchFamily="2" charset="-122"/>
              </a:rPr>
              <a:t>Control hazards occur less frequently than data hazards, but there is </a:t>
            </a:r>
            <a:r>
              <a:rPr lang="en-US" altLang="zh-CN" sz="2400" i="1" dirty="0">
                <a:ea typeface="宋体" pitchFamily="2" charset="-122"/>
              </a:rPr>
              <a:t>nothing</a:t>
            </a:r>
            <a:r>
              <a:rPr lang="en-US" altLang="zh-CN" sz="2400" dirty="0">
                <a:ea typeface="宋体" pitchFamily="2" charset="-122"/>
              </a:rPr>
              <a:t> as effective against control hazards as forwarding is for data hazards</a:t>
            </a:r>
          </a:p>
        </p:txBody>
      </p:sp>
      <p:sp>
        <p:nvSpPr>
          <p:cNvPr id="4" name="文本占位符 3"/>
          <p:cNvSpPr>
            <a:spLocks noGrp="1"/>
          </p:cNvSpPr>
          <p:nvPr>
            <p:ph type="body" sz="quarter" idx="10"/>
          </p:nvPr>
        </p:nvSpPr>
        <p:spPr/>
        <p:txBody>
          <a:bodyPr/>
          <a:lstStyle/>
          <a:p>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Branch Instructions Cause Control Hazards</a:t>
            </a:r>
            <a:endParaRPr lang="zh-CN" altLang="en-US" dirty="0"/>
          </a:p>
        </p:txBody>
      </p:sp>
      <p:sp>
        <p:nvSpPr>
          <p:cNvPr id="156" name="文本占位符 155"/>
          <p:cNvSpPr>
            <a:spLocks noGrp="1"/>
          </p:cNvSpPr>
          <p:nvPr>
            <p:ph type="body" sz="quarter" idx="10"/>
          </p:nvPr>
        </p:nvSpPr>
        <p:spPr/>
        <p:txBody>
          <a:bodyPr/>
          <a:lstStyle/>
          <a:p>
            <a:endParaRPr lang="zh-CN" altLang="en-US"/>
          </a:p>
        </p:txBody>
      </p:sp>
      <p:grpSp>
        <p:nvGrpSpPr>
          <p:cNvPr id="4" name="Group 190"/>
          <p:cNvGrpSpPr/>
          <p:nvPr/>
        </p:nvGrpSpPr>
        <p:grpSpPr bwMode="auto">
          <a:xfrm>
            <a:off x="4048979" y="2160031"/>
            <a:ext cx="1524000" cy="1295400"/>
            <a:chOff x="2160" y="1680"/>
            <a:chExt cx="960" cy="816"/>
          </a:xfrm>
        </p:grpSpPr>
        <p:sp>
          <p:nvSpPr>
            <p:cNvPr id="5" name="Rectangle 3"/>
            <p:cNvSpPr>
              <a:spLocks noChangeArrowheads="1"/>
            </p:cNvSpPr>
            <p:nvPr/>
          </p:nvSpPr>
          <p:spPr bwMode="auto">
            <a:xfrm>
              <a:off x="2160" y="2208"/>
              <a:ext cx="336"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3024" y="1680"/>
              <a:ext cx="96"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Line 5"/>
            <p:cNvSpPr>
              <a:spLocks noChangeShapeType="1"/>
            </p:cNvSpPr>
            <p:nvPr/>
          </p:nvSpPr>
          <p:spPr bwMode="auto">
            <a:xfrm flipH="1">
              <a:off x="2160" y="1968"/>
              <a:ext cx="864" cy="240"/>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8" name="Rectangle 7"/>
          <p:cNvSpPr>
            <a:spLocks noChangeArrowheads="1"/>
          </p:cNvSpPr>
          <p:nvPr/>
        </p:nvSpPr>
        <p:spPr bwMode="auto">
          <a:xfrm>
            <a:off x="951132" y="2237819"/>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9" name="Line 8"/>
          <p:cNvSpPr>
            <a:spLocks noChangeShapeType="1"/>
          </p:cNvSpPr>
          <p:nvPr/>
        </p:nvSpPr>
        <p:spPr bwMode="auto">
          <a:xfrm>
            <a:off x="2067779" y="1631394"/>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 name="Rectangle 11"/>
          <p:cNvSpPr>
            <a:spLocks noChangeArrowheads="1"/>
          </p:cNvSpPr>
          <p:nvPr/>
        </p:nvSpPr>
        <p:spPr bwMode="auto">
          <a:xfrm>
            <a:off x="1381979" y="2964894"/>
            <a:ext cx="5461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ld</a:t>
            </a:r>
            <a:endParaRPr lang="en-US" altLang="zh-CN" sz="2400" b="1" dirty="0">
              <a:solidFill>
                <a:srgbClr val="000000"/>
              </a:solidFill>
              <a:latin typeface="Courier New" panose="02070309020205020404" charset="0"/>
            </a:endParaRPr>
          </a:p>
        </p:txBody>
      </p:sp>
      <p:sp>
        <p:nvSpPr>
          <p:cNvPr id="11" name="Rectangle 12"/>
          <p:cNvSpPr>
            <a:spLocks noChangeArrowheads="1"/>
          </p:cNvSpPr>
          <p:nvPr/>
        </p:nvSpPr>
        <p:spPr bwMode="auto">
          <a:xfrm>
            <a:off x="1381979" y="4674631"/>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4</a:t>
            </a:r>
          </a:p>
        </p:txBody>
      </p:sp>
      <p:sp>
        <p:nvSpPr>
          <p:cNvPr id="12" name="Line 13"/>
          <p:cNvSpPr>
            <a:spLocks noChangeShapeType="1"/>
          </p:cNvSpPr>
          <p:nvPr/>
        </p:nvSpPr>
        <p:spPr bwMode="auto">
          <a:xfrm>
            <a:off x="32488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4"/>
          <p:cNvSpPr>
            <a:spLocks noChangeShapeType="1"/>
          </p:cNvSpPr>
          <p:nvPr/>
        </p:nvSpPr>
        <p:spPr bwMode="auto">
          <a:xfrm>
            <a:off x="39346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5"/>
          <p:cNvSpPr>
            <a:spLocks noChangeShapeType="1"/>
          </p:cNvSpPr>
          <p:nvPr/>
        </p:nvSpPr>
        <p:spPr bwMode="auto">
          <a:xfrm>
            <a:off x="46204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Line 16"/>
          <p:cNvSpPr>
            <a:spLocks noChangeShapeType="1"/>
          </p:cNvSpPr>
          <p:nvPr/>
        </p:nvSpPr>
        <p:spPr bwMode="auto">
          <a:xfrm>
            <a:off x="53062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17"/>
          <p:cNvSpPr>
            <a:spLocks noChangeShapeType="1"/>
          </p:cNvSpPr>
          <p:nvPr/>
        </p:nvSpPr>
        <p:spPr bwMode="auto">
          <a:xfrm>
            <a:off x="59920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8"/>
          <p:cNvSpPr>
            <a:spLocks noChangeShapeType="1"/>
          </p:cNvSpPr>
          <p:nvPr/>
        </p:nvSpPr>
        <p:spPr bwMode="auto">
          <a:xfrm>
            <a:off x="66778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9"/>
          <p:cNvSpPr>
            <a:spLocks noChangeShapeType="1"/>
          </p:cNvSpPr>
          <p:nvPr/>
        </p:nvSpPr>
        <p:spPr bwMode="auto">
          <a:xfrm>
            <a:off x="73636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20"/>
          <p:cNvSpPr>
            <a:spLocks noChangeShapeType="1"/>
          </p:cNvSpPr>
          <p:nvPr/>
        </p:nvSpPr>
        <p:spPr bwMode="auto">
          <a:xfrm>
            <a:off x="8049479" y="175839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Rectangle 21"/>
          <p:cNvSpPr>
            <a:spLocks noChangeArrowheads="1"/>
          </p:cNvSpPr>
          <p:nvPr/>
        </p:nvSpPr>
        <p:spPr bwMode="auto">
          <a:xfrm>
            <a:off x="1381979" y="3803094"/>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3</a:t>
            </a:r>
          </a:p>
        </p:txBody>
      </p:sp>
      <p:sp>
        <p:nvSpPr>
          <p:cNvPr id="21" name="Line 22"/>
          <p:cNvSpPr>
            <a:spLocks noChangeShapeType="1"/>
          </p:cNvSpPr>
          <p:nvPr/>
        </p:nvSpPr>
        <p:spPr bwMode="auto">
          <a:xfrm>
            <a:off x="1305779" y="2160031"/>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22" name="Group 189"/>
          <p:cNvGrpSpPr/>
          <p:nvPr/>
        </p:nvGrpSpPr>
        <p:grpSpPr bwMode="auto">
          <a:xfrm>
            <a:off x="1381979" y="2007631"/>
            <a:ext cx="5337175" cy="838200"/>
            <a:chOff x="480" y="1584"/>
            <a:chExt cx="3362" cy="528"/>
          </a:xfrm>
        </p:grpSpPr>
        <p:sp>
          <p:nvSpPr>
            <p:cNvPr id="23" name="Rectangle 10"/>
            <p:cNvSpPr>
              <a:spLocks noChangeArrowheads="1"/>
            </p:cNvSpPr>
            <p:nvPr/>
          </p:nvSpPr>
          <p:spPr bwMode="auto">
            <a:xfrm>
              <a:off x="480" y="1632"/>
              <a:ext cx="46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FF0000"/>
                  </a:solidFill>
                  <a:latin typeface="Courier New" panose="02070309020205020404" charset="0"/>
                </a:rPr>
                <a:t>beq</a:t>
              </a:r>
              <a:endParaRPr lang="en-US" altLang="zh-CN" sz="2400" b="1" dirty="0">
                <a:solidFill>
                  <a:srgbClr val="FF0000"/>
                </a:solidFill>
                <a:latin typeface="Courier New" panose="02070309020205020404" charset="0"/>
              </a:endParaRPr>
            </a:p>
          </p:txBody>
        </p:sp>
        <p:grpSp>
          <p:nvGrpSpPr>
            <p:cNvPr id="24" name="Group 57"/>
            <p:cNvGrpSpPr/>
            <p:nvPr/>
          </p:nvGrpSpPr>
          <p:grpSpPr bwMode="auto">
            <a:xfrm>
              <a:off x="2640" y="1584"/>
              <a:ext cx="223" cy="481"/>
              <a:chOff x="2207" y="1413"/>
              <a:chExt cx="223" cy="481"/>
            </a:xfrm>
          </p:grpSpPr>
          <p:sp>
            <p:nvSpPr>
              <p:cNvPr id="54" name="Freeform 58"/>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Rectangle 59"/>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5" name="Group 60"/>
            <p:cNvGrpSpPr/>
            <p:nvPr/>
          </p:nvGrpSpPr>
          <p:grpSpPr bwMode="auto">
            <a:xfrm>
              <a:off x="1728" y="1680"/>
              <a:ext cx="349" cy="289"/>
              <a:chOff x="1282" y="1509"/>
              <a:chExt cx="349" cy="289"/>
            </a:xfrm>
          </p:grpSpPr>
          <p:sp>
            <p:nvSpPr>
              <p:cNvPr id="50" name="Rectangle 61"/>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1" name="Group 62"/>
              <p:cNvGrpSpPr/>
              <p:nvPr/>
            </p:nvGrpSpPr>
            <p:grpSpPr bwMode="auto">
              <a:xfrm>
                <a:off x="1291" y="1509"/>
                <a:ext cx="340" cy="289"/>
                <a:chOff x="1291" y="1509"/>
                <a:chExt cx="340" cy="289"/>
              </a:xfrm>
            </p:grpSpPr>
            <p:sp>
              <p:nvSpPr>
                <p:cNvPr id="52" name="Freeform 63"/>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3" name="Freeform 64"/>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6" name="Rectangle 65"/>
            <p:cNvSpPr>
              <a:spLocks noChangeArrowheads="1"/>
            </p:cNvSpPr>
            <p:nvPr/>
          </p:nvSpPr>
          <p:spPr bwMode="auto">
            <a:xfrm>
              <a:off x="2178" y="1687"/>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7" name="Group 66"/>
            <p:cNvGrpSpPr/>
            <p:nvPr/>
          </p:nvGrpSpPr>
          <p:grpSpPr bwMode="auto">
            <a:xfrm>
              <a:off x="2197" y="1680"/>
              <a:ext cx="296" cy="289"/>
              <a:chOff x="1751" y="1509"/>
              <a:chExt cx="296" cy="289"/>
            </a:xfrm>
          </p:grpSpPr>
          <p:sp>
            <p:nvSpPr>
              <p:cNvPr id="48" name="Freeform 67"/>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9" name="Freeform 68"/>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8" name="Line 69"/>
            <p:cNvSpPr>
              <a:spLocks noChangeShapeType="1"/>
            </p:cNvSpPr>
            <p:nvPr/>
          </p:nvSpPr>
          <p:spPr bwMode="auto">
            <a:xfrm>
              <a:off x="2082" y="1824"/>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9" name="Freeform 70"/>
            <p:cNvSpPr/>
            <p:nvPr/>
          </p:nvSpPr>
          <p:spPr bwMode="auto">
            <a:xfrm>
              <a:off x="2150" y="1728"/>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0" name="Line 71"/>
            <p:cNvSpPr>
              <a:spLocks noChangeShapeType="1"/>
            </p:cNvSpPr>
            <p:nvPr/>
          </p:nvSpPr>
          <p:spPr bwMode="auto">
            <a:xfrm>
              <a:off x="2498" y="172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Rectangle 72"/>
            <p:cNvSpPr>
              <a:spLocks noChangeArrowheads="1"/>
            </p:cNvSpPr>
            <p:nvPr/>
          </p:nvSpPr>
          <p:spPr bwMode="auto">
            <a:xfrm>
              <a:off x="2995" y="1682"/>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2" name="Group 73"/>
            <p:cNvGrpSpPr/>
            <p:nvPr/>
          </p:nvGrpSpPr>
          <p:grpSpPr bwMode="auto">
            <a:xfrm>
              <a:off x="3046" y="1680"/>
              <a:ext cx="325" cy="289"/>
              <a:chOff x="2600" y="1509"/>
              <a:chExt cx="325" cy="289"/>
            </a:xfrm>
          </p:grpSpPr>
          <p:sp>
            <p:nvSpPr>
              <p:cNvPr id="46" name="Freeform 74"/>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7" name="Freeform 75"/>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3" name="Rectangle 76"/>
            <p:cNvSpPr>
              <a:spLocks noChangeArrowheads="1"/>
            </p:cNvSpPr>
            <p:nvPr/>
          </p:nvSpPr>
          <p:spPr bwMode="auto">
            <a:xfrm>
              <a:off x="3487" y="1682"/>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4" name="Group 77"/>
            <p:cNvGrpSpPr/>
            <p:nvPr/>
          </p:nvGrpSpPr>
          <p:grpSpPr bwMode="auto">
            <a:xfrm>
              <a:off x="3514" y="1680"/>
              <a:ext cx="284" cy="289"/>
              <a:chOff x="3068" y="1509"/>
              <a:chExt cx="284" cy="289"/>
            </a:xfrm>
          </p:grpSpPr>
          <p:sp>
            <p:nvSpPr>
              <p:cNvPr id="44" name="Freeform 78"/>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5" name="Freeform 79"/>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5" name="Line 80"/>
            <p:cNvSpPr>
              <a:spLocks noChangeShapeType="1"/>
            </p:cNvSpPr>
            <p:nvPr/>
          </p:nvSpPr>
          <p:spPr bwMode="auto">
            <a:xfrm>
              <a:off x="3367" y="182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81"/>
            <p:cNvSpPr>
              <a:spLocks noChangeShapeType="1"/>
            </p:cNvSpPr>
            <p:nvPr/>
          </p:nvSpPr>
          <p:spPr bwMode="auto">
            <a:xfrm>
              <a:off x="2883" y="182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82"/>
            <p:cNvSpPr>
              <a:spLocks noChangeShapeType="1"/>
            </p:cNvSpPr>
            <p:nvPr/>
          </p:nvSpPr>
          <p:spPr bwMode="auto">
            <a:xfrm>
              <a:off x="2498" y="192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83"/>
            <p:cNvSpPr>
              <a:spLocks noChangeShapeType="1"/>
            </p:cNvSpPr>
            <p:nvPr/>
          </p:nvSpPr>
          <p:spPr bwMode="auto">
            <a:xfrm>
              <a:off x="2582" y="1920"/>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9" name="Line 84"/>
            <p:cNvSpPr>
              <a:spLocks noChangeShapeType="1"/>
            </p:cNvSpPr>
            <p:nvPr/>
          </p:nvSpPr>
          <p:spPr bwMode="auto">
            <a:xfrm>
              <a:off x="2582" y="2112"/>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85"/>
            <p:cNvSpPr>
              <a:spLocks noChangeShapeType="1"/>
            </p:cNvSpPr>
            <p:nvPr/>
          </p:nvSpPr>
          <p:spPr bwMode="auto">
            <a:xfrm>
              <a:off x="2918" y="1824"/>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86"/>
            <p:cNvSpPr>
              <a:spLocks noChangeShapeType="1"/>
            </p:cNvSpPr>
            <p:nvPr/>
          </p:nvSpPr>
          <p:spPr bwMode="auto">
            <a:xfrm flipH="1">
              <a:off x="2998" y="1824"/>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87"/>
            <p:cNvSpPr>
              <a:spLocks noChangeShapeType="1"/>
            </p:cNvSpPr>
            <p:nvPr/>
          </p:nvSpPr>
          <p:spPr bwMode="auto">
            <a:xfrm>
              <a:off x="2998" y="2064"/>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88"/>
            <p:cNvSpPr>
              <a:spLocks noChangeShapeType="1"/>
            </p:cNvSpPr>
            <p:nvPr/>
          </p:nvSpPr>
          <p:spPr bwMode="auto">
            <a:xfrm>
              <a:off x="3430" y="1824"/>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6" name="Group 89"/>
          <p:cNvGrpSpPr/>
          <p:nvPr/>
        </p:nvGrpSpPr>
        <p:grpSpPr bwMode="auto">
          <a:xfrm>
            <a:off x="4048979" y="2845831"/>
            <a:ext cx="3355975" cy="838200"/>
            <a:chOff x="1562" y="1152"/>
            <a:chExt cx="2114" cy="528"/>
          </a:xfrm>
        </p:grpSpPr>
        <p:grpSp>
          <p:nvGrpSpPr>
            <p:cNvPr id="57" name="Group 90"/>
            <p:cNvGrpSpPr/>
            <p:nvPr/>
          </p:nvGrpSpPr>
          <p:grpSpPr bwMode="auto">
            <a:xfrm>
              <a:off x="2487" y="1152"/>
              <a:ext cx="223" cy="481"/>
              <a:chOff x="2207" y="1413"/>
              <a:chExt cx="223" cy="481"/>
            </a:xfrm>
          </p:grpSpPr>
          <p:sp>
            <p:nvSpPr>
              <p:cNvPr id="87" name="Freeform 9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8" name="Rectangle 9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8" name="Group 93"/>
            <p:cNvGrpSpPr/>
            <p:nvPr/>
          </p:nvGrpSpPr>
          <p:grpSpPr bwMode="auto">
            <a:xfrm>
              <a:off x="1562" y="1248"/>
              <a:ext cx="349" cy="289"/>
              <a:chOff x="1282" y="1509"/>
              <a:chExt cx="349" cy="289"/>
            </a:xfrm>
          </p:grpSpPr>
          <p:sp>
            <p:nvSpPr>
              <p:cNvPr id="83" name="Rectangle 9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4" name="Group 95"/>
              <p:cNvGrpSpPr/>
              <p:nvPr/>
            </p:nvGrpSpPr>
            <p:grpSpPr bwMode="auto">
              <a:xfrm>
                <a:off x="1291" y="1509"/>
                <a:ext cx="340" cy="289"/>
                <a:chOff x="1291" y="1509"/>
                <a:chExt cx="340" cy="289"/>
              </a:xfrm>
            </p:grpSpPr>
            <p:sp>
              <p:nvSpPr>
                <p:cNvPr id="85" name="Freeform 9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6" name="Freeform 9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9" name="Rectangle 9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0" name="Group 99"/>
            <p:cNvGrpSpPr/>
            <p:nvPr/>
          </p:nvGrpSpPr>
          <p:grpSpPr bwMode="auto">
            <a:xfrm>
              <a:off x="2031" y="1248"/>
              <a:ext cx="296" cy="289"/>
              <a:chOff x="1751" y="1509"/>
              <a:chExt cx="296" cy="289"/>
            </a:xfrm>
          </p:grpSpPr>
          <p:sp>
            <p:nvSpPr>
              <p:cNvPr id="81" name="Freeform 10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2" name="Freeform 10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1" name="Line 10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2" name="Freeform 10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3" name="Line 10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4" name="Rectangle 10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5" name="Group 106"/>
            <p:cNvGrpSpPr/>
            <p:nvPr/>
          </p:nvGrpSpPr>
          <p:grpSpPr bwMode="auto">
            <a:xfrm>
              <a:off x="2880" y="1248"/>
              <a:ext cx="325" cy="289"/>
              <a:chOff x="2600" y="1509"/>
              <a:chExt cx="325" cy="289"/>
            </a:xfrm>
          </p:grpSpPr>
          <p:sp>
            <p:nvSpPr>
              <p:cNvPr id="79" name="Freeform 10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0" name="Freeform 10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6" name="Rectangle 10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7" name="Group 110"/>
            <p:cNvGrpSpPr/>
            <p:nvPr/>
          </p:nvGrpSpPr>
          <p:grpSpPr bwMode="auto">
            <a:xfrm>
              <a:off x="3348" y="1248"/>
              <a:ext cx="284" cy="289"/>
              <a:chOff x="3068" y="1509"/>
              <a:chExt cx="284" cy="289"/>
            </a:xfrm>
          </p:grpSpPr>
          <p:sp>
            <p:nvSpPr>
              <p:cNvPr id="77" name="Freeform 11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8" name="Freeform 11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8" name="Line 11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11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11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11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Line 11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11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11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12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12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89" name="Group 122"/>
          <p:cNvGrpSpPr/>
          <p:nvPr/>
        </p:nvGrpSpPr>
        <p:grpSpPr bwMode="auto">
          <a:xfrm>
            <a:off x="4734779" y="3684031"/>
            <a:ext cx="3355975" cy="838200"/>
            <a:chOff x="1562" y="1152"/>
            <a:chExt cx="2114" cy="528"/>
          </a:xfrm>
        </p:grpSpPr>
        <p:grpSp>
          <p:nvGrpSpPr>
            <p:cNvPr id="90" name="Group 123"/>
            <p:cNvGrpSpPr/>
            <p:nvPr/>
          </p:nvGrpSpPr>
          <p:grpSpPr bwMode="auto">
            <a:xfrm>
              <a:off x="2487" y="1152"/>
              <a:ext cx="223" cy="481"/>
              <a:chOff x="2207" y="1413"/>
              <a:chExt cx="223" cy="481"/>
            </a:xfrm>
          </p:grpSpPr>
          <p:sp>
            <p:nvSpPr>
              <p:cNvPr id="120" name="Freeform 12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Rectangle 125"/>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1" name="Group 126"/>
            <p:cNvGrpSpPr/>
            <p:nvPr/>
          </p:nvGrpSpPr>
          <p:grpSpPr bwMode="auto">
            <a:xfrm>
              <a:off x="1562" y="1248"/>
              <a:ext cx="349" cy="289"/>
              <a:chOff x="1282" y="1509"/>
              <a:chExt cx="349" cy="289"/>
            </a:xfrm>
          </p:grpSpPr>
          <p:sp>
            <p:nvSpPr>
              <p:cNvPr id="116" name="Rectangle 127"/>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7" name="Group 128"/>
              <p:cNvGrpSpPr/>
              <p:nvPr/>
            </p:nvGrpSpPr>
            <p:grpSpPr bwMode="auto">
              <a:xfrm>
                <a:off x="1291" y="1509"/>
                <a:ext cx="340" cy="289"/>
                <a:chOff x="1291" y="1509"/>
                <a:chExt cx="340" cy="289"/>
              </a:xfrm>
            </p:grpSpPr>
            <p:sp>
              <p:nvSpPr>
                <p:cNvPr id="118" name="Freeform 12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9" name="Freeform 13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2" name="Rectangle 131"/>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3" name="Group 132"/>
            <p:cNvGrpSpPr/>
            <p:nvPr/>
          </p:nvGrpSpPr>
          <p:grpSpPr bwMode="auto">
            <a:xfrm>
              <a:off x="2031" y="1248"/>
              <a:ext cx="296" cy="289"/>
              <a:chOff x="1751" y="1509"/>
              <a:chExt cx="296" cy="289"/>
            </a:xfrm>
          </p:grpSpPr>
          <p:sp>
            <p:nvSpPr>
              <p:cNvPr id="114" name="Freeform 13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5" name="Freeform 13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4" name="Line 135"/>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5" name="Freeform 136"/>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6" name="Line 137"/>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7" name="Rectangle 138"/>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8" name="Group 139"/>
            <p:cNvGrpSpPr/>
            <p:nvPr/>
          </p:nvGrpSpPr>
          <p:grpSpPr bwMode="auto">
            <a:xfrm>
              <a:off x="2880" y="1248"/>
              <a:ext cx="325" cy="289"/>
              <a:chOff x="2600" y="1509"/>
              <a:chExt cx="325" cy="289"/>
            </a:xfrm>
          </p:grpSpPr>
          <p:sp>
            <p:nvSpPr>
              <p:cNvPr id="112" name="Freeform 14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3" name="Freeform 14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9" name="Rectangle 142"/>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0" name="Group 143"/>
            <p:cNvGrpSpPr/>
            <p:nvPr/>
          </p:nvGrpSpPr>
          <p:grpSpPr bwMode="auto">
            <a:xfrm>
              <a:off x="3348" y="1248"/>
              <a:ext cx="284" cy="289"/>
              <a:chOff x="3068" y="1509"/>
              <a:chExt cx="284" cy="289"/>
            </a:xfrm>
          </p:grpSpPr>
          <p:sp>
            <p:nvSpPr>
              <p:cNvPr id="110" name="Freeform 144"/>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1" name="Freeform 145"/>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1" name="Line 146"/>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2" name="Line 147"/>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48"/>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49"/>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Line 150"/>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51"/>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52"/>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53"/>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54"/>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2" name="Group 155"/>
          <p:cNvGrpSpPr/>
          <p:nvPr/>
        </p:nvGrpSpPr>
        <p:grpSpPr bwMode="auto">
          <a:xfrm>
            <a:off x="5420579" y="4522231"/>
            <a:ext cx="3355975" cy="838200"/>
            <a:chOff x="1562" y="1152"/>
            <a:chExt cx="2114" cy="528"/>
          </a:xfrm>
        </p:grpSpPr>
        <p:grpSp>
          <p:nvGrpSpPr>
            <p:cNvPr id="123" name="Group 156"/>
            <p:cNvGrpSpPr/>
            <p:nvPr/>
          </p:nvGrpSpPr>
          <p:grpSpPr bwMode="auto">
            <a:xfrm>
              <a:off x="2487" y="1152"/>
              <a:ext cx="223" cy="481"/>
              <a:chOff x="2207" y="1413"/>
              <a:chExt cx="223" cy="481"/>
            </a:xfrm>
          </p:grpSpPr>
          <p:sp>
            <p:nvSpPr>
              <p:cNvPr id="153" name="Freeform 157"/>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4" name="Rectangle 158"/>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4" name="Group 159"/>
            <p:cNvGrpSpPr/>
            <p:nvPr/>
          </p:nvGrpSpPr>
          <p:grpSpPr bwMode="auto">
            <a:xfrm>
              <a:off x="1562" y="1248"/>
              <a:ext cx="349" cy="289"/>
              <a:chOff x="1282" y="1509"/>
              <a:chExt cx="349" cy="289"/>
            </a:xfrm>
          </p:grpSpPr>
          <p:sp>
            <p:nvSpPr>
              <p:cNvPr id="149" name="Rectangle 160"/>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50" name="Group 161"/>
              <p:cNvGrpSpPr/>
              <p:nvPr/>
            </p:nvGrpSpPr>
            <p:grpSpPr bwMode="auto">
              <a:xfrm>
                <a:off x="1291" y="1509"/>
                <a:ext cx="340" cy="289"/>
                <a:chOff x="1291" y="1509"/>
                <a:chExt cx="340" cy="289"/>
              </a:xfrm>
            </p:grpSpPr>
            <p:sp>
              <p:nvSpPr>
                <p:cNvPr id="151" name="Freeform 162"/>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2" name="Freeform 163"/>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5" name="Rectangle 164"/>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6" name="Group 165"/>
            <p:cNvGrpSpPr/>
            <p:nvPr/>
          </p:nvGrpSpPr>
          <p:grpSpPr bwMode="auto">
            <a:xfrm>
              <a:off x="2031" y="1248"/>
              <a:ext cx="296" cy="289"/>
              <a:chOff x="1751" y="1509"/>
              <a:chExt cx="296" cy="289"/>
            </a:xfrm>
          </p:grpSpPr>
          <p:sp>
            <p:nvSpPr>
              <p:cNvPr id="147" name="Freeform 166"/>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8" name="Freeform 167"/>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7" name="Line 168"/>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8" name="Freeform 169"/>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9" name="Line 170"/>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0" name="Rectangle 171"/>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1" name="Group 172"/>
            <p:cNvGrpSpPr/>
            <p:nvPr/>
          </p:nvGrpSpPr>
          <p:grpSpPr bwMode="auto">
            <a:xfrm>
              <a:off x="2880" y="1248"/>
              <a:ext cx="325" cy="289"/>
              <a:chOff x="2600" y="1509"/>
              <a:chExt cx="325" cy="289"/>
            </a:xfrm>
          </p:grpSpPr>
          <p:sp>
            <p:nvSpPr>
              <p:cNvPr id="145" name="Freeform 173"/>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6" name="Freeform 174"/>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2" name="Rectangle 175"/>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3" name="Group 176"/>
            <p:cNvGrpSpPr/>
            <p:nvPr/>
          </p:nvGrpSpPr>
          <p:grpSpPr bwMode="auto">
            <a:xfrm>
              <a:off x="3348" y="1248"/>
              <a:ext cx="284" cy="289"/>
              <a:chOff x="3068" y="1509"/>
              <a:chExt cx="284" cy="289"/>
            </a:xfrm>
          </p:grpSpPr>
          <p:sp>
            <p:nvSpPr>
              <p:cNvPr id="143" name="Freeform 177"/>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4" name="Freeform 178"/>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4" name="Line 179"/>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80"/>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81"/>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82"/>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8" name="Line 183"/>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84"/>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85"/>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86"/>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87"/>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5" name="Rectangle 188"/>
          <p:cNvSpPr txBox="1">
            <a:spLocks noChangeArrowheads="1"/>
          </p:cNvSpPr>
          <p:nvPr/>
        </p:nvSpPr>
        <p:spPr>
          <a:xfrm>
            <a:off x="1229579" y="1093231"/>
            <a:ext cx="7391400" cy="379413"/>
          </a:xfrm>
          <a:prstGeom prst="rect">
            <a:avLst/>
          </a:prstGeom>
          <a:noFill/>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宋体" pitchFamily="2" charset="-122"/>
              </a:rPr>
              <a:t>Dependencies backward in time cause </a:t>
            </a:r>
            <a:r>
              <a:rPr lang="en-US" altLang="zh-CN" dirty="0">
                <a:solidFill>
                  <a:srgbClr val="FF0000"/>
                </a:solidFill>
                <a:ea typeface="宋体" pitchFamily="2" charset="-122"/>
              </a:rPr>
              <a:t>hazards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One Way to “Fix” a Control Hazard</a:t>
            </a:r>
            <a:endParaRPr lang="zh-CN" altLang="en-US" dirty="0"/>
          </a:p>
        </p:txBody>
      </p:sp>
      <p:sp>
        <p:nvSpPr>
          <p:cNvPr id="143" name="文本占位符 142"/>
          <p:cNvSpPr>
            <a:spLocks noGrp="1"/>
          </p:cNvSpPr>
          <p:nvPr>
            <p:ph type="body" sz="quarter" idx="10"/>
          </p:nvPr>
        </p:nvSpPr>
        <p:spPr>
          <a:xfrm>
            <a:off x="2221872" y="6450805"/>
            <a:ext cx="8015896" cy="407195"/>
          </a:xfrm>
        </p:spPr>
        <p:txBody>
          <a:bodyPr/>
          <a:lstStyle/>
          <a:p>
            <a:endParaRPr lang="zh-CN" altLang="en-US" dirty="0"/>
          </a:p>
        </p:txBody>
      </p:sp>
      <p:grpSp>
        <p:nvGrpSpPr>
          <p:cNvPr id="4" name="Group 191"/>
          <p:cNvGrpSpPr/>
          <p:nvPr/>
        </p:nvGrpSpPr>
        <p:grpSpPr bwMode="auto">
          <a:xfrm>
            <a:off x="1250322" y="2725590"/>
            <a:ext cx="6705600" cy="609600"/>
            <a:chOff x="480" y="2256"/>
            <a:chExt cx="4224" cy="384"/>
          </a:xfrm>
        </p:grpSpPr>
        <p:sp>
          <p:nvSpPr>
            <p:cNvPr id="5" name="Rectangle 166"/>
            <p:cNvSpPr>
              <a:spLocks noChangeArrowheads="1"/>
            </p:cNvSpPr>
            <p:nvPr/>
          </p:nvSpPr>
          <p:spPr bwMode="auto">
            <a:xfrm>
              <a:off x="480" y="2352"/>
              <a:ext cx="45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stall</a:t>
              </a:r>
            </a:p>
          </p:txBody>
        </p:sp>
        <p:sp>
          <p:nvSpPr>
            <p:cNvPr id="6" name="AutoShape 167" descr="Shingle"/>
            <p:cNvSpPr>
              <a:spLocks noChangeArrowheads="1"/>
            </p:cNvSpPr>
            <p:nvPr/>
          </p:nvSpPr>
          <p:spPr bwMode="auto">
            <a:xfrm>
              <a:off x="2496" y="2256"/>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AutoShape 168" descr="Shingle"/>
            <p:cNvSpPr>
              <a:spLocks noChangeArrowheads="1"/>
            </p:cNvSpPr>
            <p:nvPr/>
          </p:nvSpPr>
          <p:spPr bwMode="auto">
            <a:xfrm>
              <a:off x="2928" y="2256"/>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AutoShape 169" descr="Shingle"/>
            <p:cNvSpPr>
              <a:spLocks noChangeArrowheads="1"/>
            </p:cNvSpPr>
            <p:nvPr/>
          </p:nvSpPr>
          <p:spPr bwMode="auto">
            <a:xfrm>
              <a:off x="3408" y="2256"/>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 name="AutoShape 170" descr="Shingle"/>
            <p:cNvSpPr>
              <a:spLocks noChangeArrowheads="1"/>
            </p:cNvSpPr>
            <p:nvPr/>
          </p:nvSpPr>
          <p:spPr bwMode="auto">
            <a:xfrm>
              <a:off x="3840" y="2256"/>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 name="AutoShape 171" descr="Shingle"/>
            <p:cNvSpPr>
              <a:spLocks noChangeArrowheads="1"/>
            </p:cNvSpPr>
            <p:nvPr/>
          </p:nvSpPr>
          <p:spPr bwMode="auto">
            <a:xfrm>
              <a:off x="4272" y="2256"/>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1" name="Group 179"/>
          <p:cNvGrpSpPr/>
          <p:nvPr/>
        </p:nvGrpSpPr>
        <p:grpSpPr bwMode="auto">
          <a:xfrm>
            <a:off x="1250322" y="3490765"/>
            <a:ext cx="7391400" cy="682625"/>
            <a:chOff x="480" y="2688"/>
            <a:chExt cx="4656" cy="430"/>
          </a:xfrm>
        </p:grpSpPr>
        <p:sp>
          <p:nvSpPr>
            <p:cNvPr id="12" name="Rectangle 173"/>
            <p:cNvSpPr>
              <a:spLocks noChangeArrowheads="1"/>
            </p:cNvSpPr>
            <p:nvPr/>
          </p:nvSpPr>
          <p:spPr bwMode="auto">
            <a:xfrm>
              <a:off x="480" y="2832"/>
              <a:ext cx="45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stall</a:t>
              </a:r>
            </a:p>
          </p:txBody>
        </p:sp>
        <p:sp>
          <p:nvSpPr>
            <p:cNvPr id="13" name="AutoShape 174" descr="Shingle"/>
            <p:cNvSpPr>
              <a:spLocks noChangeArrowheads="1"/>
            </p:cNvSpPr>
            <p:nvPr/>
          </p:nvSpPr>
          <p:spPr bwMode="auto">
            <a:xfrm>
              <a:off x="2928" y="2688"/>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AutoShape 175" descr="Shingle"/>
            <p:cNvSpPr>
              <a:spLocks noChangeArrowheads="1"/>
            </p:cNvSpPr>
            <p:nvPr/>
          </p:nvSpPr>
          <p:spPr bwMode="auto">
            <a:xfrm>
              <a:off x="3360" y="2688"/>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AutoShape 176" descr="Shingle"/>
            <p:cNvSpPr>
              <a:spLocks noChangeArrowheads="1"/>
            </p:cNvSpPr>
            <p:nvPr/>
          </p:nvSpPr>
          <p:spPr bwMode="auto">
            <a:xfrm>
              <a:off x="3840" y="2688"/>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AutoShape 177" descr="Shingle"/>
            <p:cNvSpPr>
              <a:spLocks noChangeArrowheads="1"/>
            </p:cNvSpPr>
            <p:nvPr/>
          </p:nvSpPr>
          <p:spPr bwMode="auto">
            <a:xfrm>
              <a:off x="4272" y="2688"/>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AutoShape 178" descr="Shingle"/>
            <p:cNvSpPr>
              <a:spLocks noChangeArrowheads="1"/>
            </p:cNvSpPr>
            <p:nvPr/>
          </p:nvSpPr>
          <p:spPr bwMode="auto">
            <a:xfrm>
              <a:off x="4704" y="2688"/>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8" name="Group 158"/>
          <p:cNvGrpSpPr/>
          <p:nvPr/>
        </p:nvGrpSpPr>
        <p:grpSpPr bwMode="auto">
          <a:xfrm>
            <a:off x="1250322" y="2039790"/>
            <a:ext cx="6019800" cy="609600"/>
            <a:chOff x="480" y="1824"/>
            <a:chExt cx="3792" cy="384"/>
          </a:xfrm>
        </p:grpSpPr>
        <p:sp>
          <p:nvSpPr>
            <p:cNvPr id="19" name="Rectangle 159"/>
            <p:cNvSpPr>
              <a:spLocks noChangeArrowheads="1"/>
            </p:cNvSpPr>
            <p:nvPr/>
          </p:nvSpPr>
          <p:spPr bwMode="auto">
            <a:xfrm>
              <a:off x="480" y="1824"/>
              <a:ext cx="45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dirty="0">
                  <a:solidFill>
                    <a:srgbClr val="000000"/>
                  </a:solidFill>
                </a:rPr>
                <a:t>stall</a:t>
              </a:r>
            </a:p>
          </p:txBody>
        </p:sp>
        <p:sp>
          <p:nvSpPr>
            <p:cNvPr id="20" name="AutoShape 160" descr="Shingle"/>
            <p:cNvSpPr>
              <a:spLocks noChangeArrowheads="1"/>
            </p:cNvSpPr>
            <p:nvPr/>
          </p:nvSpPr>
          <p:spPr bwMode="auto">
            <a:xfrm>
              <a:off x="2112" y="182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AutoShape 161" descr="Shingle"/>
            <p:cNvSpPr>
              <a:spLocks noChangeArrowheads="1"/>
            </p:cNvSpPr>
            <p:nvPr/>
          </p:nvSpPr>
          <p:spPr bwMode="auto">
            <a:xfrm>
              <a:off x="2544" y="182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AutoShape 162" descr="Shingle"/>
            <p:cNvSpPr>
              <a:spLocks noChangeArrowheads="1"/>
            </p:cNvSpPr>
            <p:nvPr/>
          </p:nvSpPr>
          <p:spPr bwMode="auto">
            <a:xfrm>
              <a:off x="2976" y="182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AutoShape 163" descr="Shingle"/>
            <p:cNvSpPr>
              <a:spLocks noChangeArrowheads="1"/>
            </p:cNvSpPr>
            <p:nvPr/>
          </p:nvSpPr>
          <p:spPr bwMode="auto">
            <a:xfrm>
              <a:off x="3408" y="182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4" name="AutoShape 164" descr="Shingle"/>
            <p:cNvSpPr>
              <a:spLocks noChangeArrowheads="1"/>
            </p:cNvSpPr>
            <p:nvPr/>
          </p:nvSpPr>
          <p:spPr bwMode="auto">
            <a:xfrm>
              <a:off x="3840" y="182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25" name="Group 195"/>
          <p:cNvGrpSpPr/>
          <p:nvPr/>
        </p:nvGrpSpPr>
        <p:grpSpPr bwMode="auto">
          <a:xfrm>
            <a:off x="5288922" y="1277790"/>
            <a:ext cx="1219200" cy="3581400"/>
            <a:chOff x="3024" y="864"/>
            <a:chExt cx="768" cy="2256"/>
          </a:xfrm>
        </p:grpSpPr>
        <p:sp>
          <p:nvSpPr>
            <p:cNvPr id="26" name="Rectangle 3"/>
            <p:cNvSpPr>
              <a:spLocks noChangeArrowheads="1"/>
            </p:cNvSpPr>
            <p:nvPr/>
          </p:nvSpPr>
          <p:spPr bwMode="auto">
            <a:xfrm>
              <a:off x="3456" y="2832"/>
              <a:ext cx="336"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7" name="Rectangle 4"/>
            <p:cNvSpPr>
              <a:spLocks noChangeArrowheads="1"/>
            </p:cNvSpPr>
            <p:nvPr/>
          </p:nvSpPr>
          <p:spPr bwMode="auto">
            <a:xfrm>
              <a:off x="3024" y="864"/>
              <a:ext cx="96" cy="341"/>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Line 5"/>
            <p:cNvSpPr>
              <a:spLocks noChangeShapeType="1"/>
            </p:cNvSpPr>
            <p:nvPr/>
          </p:nvSpPr>
          <p:spPr bwMode="auto">
            <a:xfrm>
              <a:off x="3120" y="1200"/>
              <a:ext cx="432" cy="1632"/>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9" name="Rectangle 7"/>
          <p:cNvSpPr>
            <a:spLocks noChangeArrowheads="1"/>
          </p:cNvSpPr>
          <p:nvPr/>
        </p:nvSpPr>
        <p:spPr bwMode="auto">
          <a:xfrm>
            <a:off x="819475" y="1279378"/>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30" name="Line 8"/>
          <p:cNvSpPr>
            <a:spLocks noChangeShapeType="1"/>
          </p:cNvSpPr>
          <p:nvPr/>
        </p:nvSpPr>
        <p:spPr bwMode="auto">
          <a:xfrm flipV="1">
            <a:off x="1936122" y="896790"/>
            <a:ext cx="7010400" cy="4763"/>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Rectangle 10"/>
          <p:cNvSpPr>
            <a:spLocks noChangeArrowheads="1"/>
          </p:cNvSpPr>
          <p:nvPr/>
        </p:nvSpPr>
        <p:spPr bwMode="auto">
          <a:xfrm>
            <a:off x="1250322" y="1201590"/>
            <a:ext cx="72898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FF0000"/>
                </a:solidFill>
                <a:latin typeface="Courier New" panose="02070309020205020404" charset="0"/>
              </a:rPr>
              <a:t>beq</a:t>
            </a:r>
            <a:endParaRPr lang="en-US" altLang="zh-CN" sz="2400" b="1" dirty="0">
              <a:solidFill>
                <a:srgbClr val="FF0000"/>
              </a:solidFill>
              <a:latin typeface="Courier New" panose="02070309020205020404" charset="0"/>
            </a:endParaRPr>
          </a:p>
        </p:txBody>
      </p:sp>
      <p:sp>
        <p:nvSpPr>
          <p:cNvPr id="32" name="Line 19"/>
          <p:cNvSpPr>
            <a:spLocks noChangeShapeType="1"/>
          </p:cNvSpPr>
          <p:nvPr/>
        </p:nvSpPr>
        <p:spPr bwMode="auto">
          <a:xfrm>
            <a:off x="1174122" y="1201590"/>
            <a:ext cx="0" cy="51054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33" name="Group 53"/>
          <p:cNvGrpSpPr/>
          <p:nvPr/>
        </p:nvGrpSpPr>
        <p:grpSpPr bwMode="auto">
          <a:xfrm>
            <a:off x="3231522" y="1125390"/>
            <a:ext cx="3355975" cy="838200"/>
            <a:chOff x="1562" y="1152"/>
            <a:chExt cx="2114" cy="528"/>
          </a:xfrm>
        </p:grpSpPr>
        <p:grpSp>
          <p:nvGrpSpPr>
            <p:cNvPr id="34" name="Group 54"/>
            <p:cNvGrpSpPr/>
            <p:nvPr/>
          </p:nvGrpSpPr>
          <p:grpSpPr bwMode="auto">
            <a:xfrm>
              <a:off x="2487" y="1152"/>
              <a:ext cx="223" cy="481"/>
              <a:chOff x="2207" y="1413"/>
              <a:chExt cx="223" cy="481"/>
            </a:xfrm>
          </p:grpSpPr>
          <p:sp>
            <p:nvSpPr>
              <p:cNvPr id="64" name="Freeform 5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5" name="Rectangle 5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35" name="Group 57"/>
            <p:cNvGrpSpPr/>
            <p:nvPr/>
          </p:nvGrpSpPr>
          <p:grpSpPr bwMode="auto">
            <a:xfrm>
              <a:off x="1562" y="1248"/>
              <a:ext cx="349" cy="289"/>
              <a:chOff x="1282" y="1509"/>
              <a:chExt cx="349" cy="289"/>
            </a:xfrm>
          </p:grpSpPr>
          <p:sp>
            <p:nvSpPr>
              <p:cNvPr id="60" name="Rectangle 5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61" name="Group 59"/>
              <p:cNvGrpSpPr/>
              <p:nvPr/>
            </p:nvGrpSpPr>
            <p:grpSpPr bwMode="auto">
              <a:xfrm>
                <a:off x="1291" y="1509"/>
                <a:ext cx="340" cy="289"/>
                <a:chOff x="1291" y="1509"/>
                <a:chExt cx="340" cy="289"/>
              </a:xfrm>
            </p:grpSpPr>
            <p:sp>
              <p:nvSpPr>
                <p:cNvPr id="62" name="Freeform 6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3" name="Freeform 6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36" name="Rectangle 6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7" name="Group 63"/>
            <p:cNvGrpSpPr/>
            <p:nvPr/>
          </p:nvGrpSpPr>
          <p:grpSpPr bwMode="auto">
            <a:xfrm>
              <a:off x="2031" y="1248"/>
              <a:ext cx="296" cy="289"/>
              <a:chOff x="1751" y="1509"/>
              <a:chExt cx="296" cy="289"/>
            </a:xfrm>
          </p:grpSpPr>
          <p:sp>
            <p:nvSpPr>
              <p:cNvPr id="58" name="Freeform 6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9" name="Freeform 6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8" name="Line 6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Freeform 6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6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1" name="Rectangle 6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42" name="Group 70"/>
            <p:cNvGrpSpPr/>
            <p:nvPr/>
          </p:nvGrpSpPr>
          <p:grpSpPr bwMode="auto">
            <a:xfrm>
              <a:off x="2880" y="1248"/>
              <a:ext cx="325" cy="289"/>
              <a:chOff x="2600" y="1509"/>
              <a:chExt cx="325" cy="289"/>
            </a:xfrm>
          </p:grpSpPr>
          <p:sp>
            <p:nvSpPr>
              <p:cNvPr id="56" name="Freeform 7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7" name="Freeform 7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43" name="Rectangle 7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44" name="Group 74"/>
            <p:cNvGrpSpPr/>
            <p:nvPr/>
          </p:nvGrpSpPr>
          <p:grpSpPr bwMode="auto">
            <a:xfrm>
              <a:off x="3348" y="1248"/>
              <a:ext cx="284" cy="289"/>
              <a:chOff x="3068" y="1509"/>
              <a:chExt cx="284" cy="289"/>
            </a:xfrm>
          </p:grpSpPr>
          <p:sp>
            <p:nvSpPr>
              <p:cNvPr id="54" name="Freeform 7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Freeform 7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45" name="Line 7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6" name="Line 7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7" name="Line 7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8" name="Line 8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9" name="Line 8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0" name="Line 8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1" name="Line 8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2" name="Line 8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3" name="Line 8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66" name="Group 196"/>
          <p:cNvGrpSpPr/>
          <p:nvPr/>
        </p:nvGrpSpPr>
        <p:grpSpPr bwMode="auto">
          <a:xfrm>
            <a:off x="1212222" y="4249590"/>
            <a:ext cx="8267700" cy="1676400"/>
            <a:chOff x="456" y="2736"/>
            <a:chExt cx="5208" cy="1056"/>
          </a:xfrm>
        </p:grpSpPr>
        <p:grpSp>
          <p:nvGrpSpPr>
            <p:cNvPr id="67" name="Group 193"/>
            <p:cNvGrpSpPr/>
            <p:nvPr/>
          </p:nvGrpSpPr>
          <p:grpSpPr bwMode="auto">
            <a:xfrm>
              <a:off x="480" y="2736"/>
              <a:ext cx="5088" cy="528"/>
              <a:chOff x="480" y="2736"/>
              <a:chExt cx="5088" cy="528"/>
            </a:xfrm>
          </p:grpSpPr>
          <p:sp>
            <p:nvSpPr>
              <p:cNvPr id="98" name="Rectangle 88"/>
              <p:cNvSpPr>
                <a:spLocks noChangeArrowheads="1"/>
              </p:cNvSpPr>
              <p:nvPr/>
            </p:nvSpPr>
            <p:spPr bwMode="auto">
              <a:xfrm>
                <a:off x="480" y="2882"/>
                <a:ext cx="34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ld</a:t>
                </a:r>
                <a:endParaRPr lang="en-US" altLang="zh-CN" sz="2400" b="1" dirty="0">
                  <a:solidFill>
                    <a:srgbClr val="000000"/>
                  </a:solidFill>
                  <a:latin typeface="Courier New" panose="02070309020205020404" charset="0"/>
                </a:endParaRPr>
              </a:p>
            </p:txBody>
          </p:sp>
          <p:grpSp>
            <p:nvGrpSpPr>
              <p:cNvPr id="99" name="Group 89"/>
              <p:cNvGrpSpPr/>
              <p:nvPr/>
            </p:nvGrpSpPr>
            <p:grpSpPr bwMode="auto">
              <a:xfrm>
                <a:off x="3454" y="2736"/>
                <a:ext cx="2114" cy="528"/>
                <a:chOff x="1562" y="1152"/>
                <a:chExt cx="2114" cy="528"/>
              </a:xfrm>
            </p:grpSpPr>
            <p:grpSp>
              <p:nvGrpSpPr>
                <p:cNvPr id="100" name="Group 90"/>
                <p:cNvGrpSpPr/>
                <p:nvPr/>
              </p:nvGrpSpPr>
              <p:grpSpPr bwMode="auto">
                <a:xfrm>
                  <a:off x="2487" y="1152"/>
                  <a:ext cx="223" cy="481"/>
                  <a:chOff x="2207" y="1413"/>
                  <a:chExt cx="223" cy="481"/>
                </a:xfrm>
              </p:grpSpPr>
              <p:sp>
                <p:nvSpPr>
                  <p:cNvPr id="130" name="Freeform 9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1" name="Rectangle 9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01" name="Group 93"/>
                <p:cNvGrpSpPr/>
                <p:nvPr/>
              </p:nvGrpSpPr>
              <p:grpSpPr bwMode="auto">
                <a:xfrm>
                  <a:off x="1562" y="1248"/>
                  <a:ext cx="349" cy="289"/>
                  <a:chOff x="1282" y="1509"/>
                  <a:chExt cx="349" cy="289"/>
                </a:xfrm>
              </p:grpSpPr>
              <p:sp>
                <p:nvSpPr>
                  <p:cNvPr id="126" name="Rectangle 9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27" name="Group 95"/>
                  <p:cNvGrpSpPr/>
                  <p:nvPr/>
                </p:nvGrpSpPr>
                <p:grpSpPr bwMode="auto">
                  <a:xfrm>
                    <a:off x="1291" y="1509"/>
                    <a:ext cx="340" cy="289"/>
                    <a:chOff x="1291" y="1509"/>
                    <a:chExt cx="340" cy="289"/>
                  </a:xfrm>
                </p:grpSpPr>
                <p:sp>
                  <p:nvSpPr>
                    <p:cNvPr id="128" name="Freeform 9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9" name="Freeform 9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02" name="Rectangle 9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3" name="Group 99"/>
                <p:cNvGrpSpPr/>
                <p:nvPr/>
              </p:nvGrpSpPr>
              <p:grpSpPr bwMode="auto">
                <a:xfrm>
                  <a:off x="2031" y="1248"/>
                  <a:ext cx="296" cy="289"/>
                  <a:chOff x="1751" y="1509"/>
                  <a:chExt cx="296" cy="289"/>
                </a:xfrm>
              </p:grpSpPr>
              <p:sp>
                <p:nvSpPr>
                  <p:cNvPr id="124" name="Freeform 10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5" name="Freeform 10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4" name="Line 10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5" name="Freeform 10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0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7" name="Rectangle 10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08" name="Group 106"/>
                <p:cNvGrpSpPr/>
                <p:nvPr/>
              </p:nvGrpSpPr>
              <p:grpSpPr bwMode="auto">
                <a:xfrm>
                  <a:off x="2880" y="1248"/>
                  <a:ext cx="325" cy="289"/>
                  <a:chOff x="2600" y="1509"/>
                  <a:chExt cx="325" cy="289"/>
                </a:xfrm>
              </p:grpSpPr>
              <p:sp>
                <p:nvSpPr>
                  <p:cNvPr id="122" name="Freeform 10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3" name="Freeform 10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9" name="Rectangle 10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10" name="Group 110"/>
                <p:cNvGrpSpPr/>
                <p:nvPr/>
              </p:nvGrpSpPr>
              <p:grpSpPr bwMode="auto">
                <a:xfrm>
                  <a:off x="3348" y="1248"/>
                  <a:ext cx="284" cy="289"/>
                  <a:chOff x="3068" y="1509"/>
                  <a:chExt cx="284" cy="289"/>
                </a:xfrm>
              </p:grpSpPr>
              <p:sp>
                <p:nvSpPr>
                  <p:cNvPr id="120" name="Freeform 11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Freeform 11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11" name="Line 11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2" name="Line 11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3" name="Line 11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4" name="Line 11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5" name="Line 11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6" name="Line 11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7" name="Line 11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8" name="Line 12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9" name="Line 12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grpSp>
          <p:nvGrpSpPr>
            <p:cNvPr id="68" name="Group 123"/>
            <p:cNvGrpSpPr/>
            <p:nvPr/>
          </p:nvGrpSpPr>
          <p:grpSpPr bwMode="auto">
            <a:xfrm>
              <a:off x="4811" y="3264"/>
              <a:ext cx="223" cy="481"/>
              <a:chOff x="2207" y="1413"/>
              <a:chExt cx="223" cy="481"/>
            </a:xfrm>
          </p:grpSpPr>
          <p:sp>
            <p:nvSpPr>
              <p:cNvPr id="96" name="Freeform 12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7" name="Rectangle 125"/>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69" name="Group 194"/>
            <p:cNvGrpSpPr/>
            <p:nvPr/>
          </p:nvGrpSpPr>
          <p:grpSpPr bwMode="auto">
            <a:xfrm>
              <a:off x="456" y="3360"/>
              <a:ext cx="5208" cy="432"/>
              <a:chOff x="456" y="3360"/>
              <a:chExt cx="5208" cy="432"/>
            </a:xfrm>
          </p:grpSpPr>
          <p:sp>
            <p:nvSpPr>
              <p:cNvPr id="70" name="Rectangle 87"/>
              <p:cNvSpPr>
                <a:spLocks noChangeArrowheads="1"/>
              </p:cNvSpPr>
              <p:nvPr/>
            </p:nvSpPr>
            <p:spPr bwMode="auto">
              <a:xfrm>
                <a:off x="456" y="3429"/>
                <a:ext cx="63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zh-CN" altLang="en-US" sz="2400">
                    <a:solidFill>
                      <a:srgbClr val="000000"/>
                    </a:solidFill>
                  </a:rPr>
                  <a:t> </a:t>
                </a:r>
                <a:r>
                  <a:rPr lang="en-US" altLang="zh-CN" sz="2400">
                    <a:solidFill>
                      <a:srgbClr val="000000"/>
                    </a:solidFill>
                  </a:rPr>
                  <a:t>Inst 3</a:t>
                </a:r>
              </a:p>
            </p:txBody>
          </p:sp>
          <p:grpSp>
            <p:nvGrpSpPr>
              <p:cNvPr id="71" name="Group 126"/>
              <p:cNvGrpSpPr/>
              <p:nvPr/>
            </p:nvGrpSpPr>
            <p:grpSpPr bwMode="auto">
              <a:xfrm>
                <a:off x="3886" y="3360"/>
                <a:ext cx="349" cy="289"/>
                <a:chOff x="1282" y="1509"/>
                <a:chExt cx="349" cy="289"/>
              </a:xfrm>
            </p:grpSpPr>
            <p:sp>
              <p:nvSpPr>
                <p:cNvPr id="92" name="Rectangle 127"/>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93" name="Group 128"/>
                <p:cNvGrpSpPr/>
                <p:nvPr/>
              </p:nvGrpSpPr>
              <p:grpSpPr bwMode="auto">
                <a:xfrm>
                  <a:off x="1291" y="1509"/>
                  <a:ext cx="340" cy="289"/>
                  <a:chOff x="1291" y="1509"/>
                  <a:chExt cx="340" cy="289"/>
                </a:xfrm>
              </p:grpSpPr>
              <p:sp>
                <p:nvSpPr>
                  <p:cNvPr id="94" name="Freeform 12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5" name="Freeform 13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72" name="Rectangle 131"/>
              <p:cNvSpPr>
                <a:spLocks noChangeArrowheads="1"/>
              </p:cNvSpPr>
              <p:nvPr/>
            </p:nvSpPr>
            <p:spPr bwMode="auto">
              <a:xfrm>
                <a:off x="4336" y="3367"/>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73" name="Group 132"/>
              <p:cNvGrpSpPr/>
              <p:nvPr/>
            </p:nvGrpSpPr>
            <p:grpSpPr bwMode="auto">
              <a:xfrm>
                <a:off x="4355" y="3360"/>
                <a:ext cx="296" cy="289"/>
                <a:chOff x="1751" y="1509"/>
                <a:chExt cx="296" cy="289"/>
              </a:xfrm>
            </p:grpSpPr>
            <p:sp>
              <p:nvSpPr>
                <p:cNvPr id="90" name="Freeform 13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1" name="Freeform 13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4" name="Line 135"/>
              <p:cNvSpPr>
                <a:spLocks noChangeShapeType="1"/>
              </p:cNvSpPr>
              <p:nvPr/>
            </p:nvSpPr>
            <p:spPr bwMode="auto">
              <a:xfrm>
                <a:off x="4240" y="3504"/>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5" name="Freeform 136"/>
              <p:cNvSpPr/>
              <p:nvPr/>
            </p:nvSpPr>
            <p:spPr bwMode="auto">
              <a:xfrm>
                <a:off x="4308" y="3408"/>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137"/>
              <p:cNvSpPr>
                <a:spLocks noChangeShapeType="1"/>
              </p:cNvSpPr>
              <p:nvPr/>
            </p:nvSpPr>
            <p:spPr bwMode="auto">
              <a:xfrm>
                <a:off x="4656" y="340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7" name="Rectangle 138"/>
              <p:cNvSpPr>
                <a:spLocks noChangeArrowheads="1"/>
              </p:cNvSpPr>
              <p:nvPr/>
            </p:nvSpPr>
            <p:spPr bwMode="auto">
              <a:xfrm>
                <a:off x="5153" y="3362"/>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78" name="Group 139"/>
              <p:cNvGrpSpPr/>
              <p:nvPr/>
            </p:nvGrpSpPr>
            <p:grpSpPr bwMode="auto">
              <a:xfrm>
                <a:off x="5204" y="3360"/>
                <a:ext cx="325" cy="289"/>
                <a:chOff x="2600" y="1509"/>
                <a:chExt cx="325" cy="289"/>
              </a:xfrm>
            </p:grpSpPr>
            <p:sp>
              <p:nvSpPr>
                <p:cNvPr id="88" name="Freeform 14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9" name="Freeform 14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9" name="Line 146"/>
              <p:cNvSpPr>
                <a:spLocks noChangeShapeType="1"/>
              </p:cNvSpPr>
              <p:nvPr/>
            </p:nvSpPr>
            <p:spPr bwMode="auto">
              <a:xfrm>
                <a:off x="5525" y="3504"/>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0" name="Line 147"/>
              <p:cNvSpPr>
                <a:spLocks noChangeShapeType="1"/>
              </p:cNvSpPr>
              <p:nvPr/>
            </p:nvSpPr>
            <p:spPr bwMode="auto">
              <a:xfrm>
                <a:off x="5041" y="3504"/>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1" name="Line 148"/>
              <p:cNvSpPr>
                <a:spLocks noChangeShapeType="1"/>
              </p:cNvSpPr>
              <p:nvPr/>
            </p:nvSpPr>
            <p:spPr bwMode="auto">
              <a:xfrm>
                <a:off x="4656" y="3600"/>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2" name="Line 149"/>
              <p:cNvSpPr>
                <a:spLocks noChangeShapeType="1"/>
              </p:cNvSpPr>
              <p:nvPr/>
            </p:nvSpPr>
            <p:spPr bwMode="auto">
              <a:xfrm>
                <a:off x="4740" y="3600"/>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3" name="Line 150"/>
              <p:cNvSpPr>
                <a:spLocks noChangeShapeType="1"/>
              </p:cNvSpPr>
              <p:nvPr/>
            </p:nvSpPr>
            <p:spPr bwMode="auto">
              <a:xfrm>
                <a:off x="4740" y="3792"/>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4" name="Line 151"/>
              <p:cNvSpPr>
                <a:spLocks noChangeShapeType="1"/>
              </p:cNvSpPr>
              <p:nvPr/>
            </p:nvSpPr>
            <p:spPr bwMode="auto">
              <a:xfrm>
                <a:off x="5076" y="3504"/>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5" name="Line 152"/>
              <p:cNvSpPr>
                <a:spLocks noChangeShapeType="1"/>
              </p:cNvSpPr>
              <p:nvPr/>
            </p:nvSpPr>
            <p:spPr bwMode="auto">
              <a:xfrm flipH="1">
                <a:off x="5156" y="3504"/>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6" name="Line 153"/>
              <p:cNvSpPr>
                <a:spLocks noChangeShapeType="1"/>
              </p:cNvSpPr>
              <p:nvPr/>
            </p:nvSpPr>
            <p:spPr bwMode="auto">
              <a:xfrm>
                <a:off x="5156" y="3744"/>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Line 154"/>
              <p:cNvSpPr>
                <a:spLocks noChangeShapeType="1"/>
              </p:cNvSpPr>
              <p:nvPr/>
            </p:nvSpPr>
            <p:spPr bwMode="auto">
              <a:xfrm>
                <a:off x="5588" y="3504"/>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32" name="Rectangle 155"/>
          <p:cNvSpPr>
            <a:spLocks noChangeArrowheads="1"/>
          </p:cNvSpPr>
          <p:nvPr/>
        </p:nvSpPr>
        <p:spPr bwMode="auto">
          <a:xfrm>
            <a:off x="9222747" y="1049190"/>
            <a:ext cx="1946497" cy="131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a:r>
              <a:rPr lang="en-US" altLang="zh-CN" sz="2000" dirty="0">
                <a:solidFill>
                  <a:srgbClr val="000000"/>
                </a:solidFill>
              </a:rPr>
              <a:t>Fix branch hazard by waiting – </a:t>
            </a:r>
            <a:r>
              <a:rPr lang="en-US" altLang="zh-CN" sz="2000" dirty="0">
                <a:solidFill>
                  <a:srgbClr val="FF0000"/>
                </a:solidFill>
              </a:rPr>
              <a:t>stall</a:t>
            </a:r>
            <a:r>
              <a:rPr lang="en-US" altLang="zh-CN" sz="2000" dirty="0">
                <a:solidFill>
                  <a:srgbClr val="000000"/>
                </a:solidFill>
              </a:rPr>
              <a:t> – but affects CPI</a:t>
            </a:r>
          </a:p>
        </p:txBody>
      </p:sp>
      <p:sp>
        <p:nvSpPr>
          <p:cNvPr id="133" name="Line 157"/>
          <p:cNvSpPr>
            <a:spLocks noChangeShapeType="1"/>
          </p:cNvSpPr>
          <p:nvPr/>
        </p:nvSpPr>
        <p:spPr bwMode="auto">
          <a:xfrm>
            <a:off x="8641722" y="10491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4" name="Line 180"/>
          <p:cNvSpPr>
            <a:spLocks noChangeShapeType="1"/>
          </p:cNvSpPr>
          <p:nvPr/>
        </p:nvSpPr>
        <p:spPr bwMode="auto">
          <a:xfrm>
            <a:off x="9251322" y="9729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81"/>
          <p:cNvSpPr>
            <a:spLocks noChangeShapeType="1"/>
          </p:cNvSpPr>
          <p:nvPr/>
        </p:nvSpPr>
        <p:spPr bwMode="auto">
          <a:xfrm>
            <a:off x="7955922" y="10491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82"/>
          <p:cNvSpPr>
            <a:spLocks noChangeShapeType="1"/>
          </p:cNvSpPr>
          <p:nvPr/>
        </p:nvSpPr>
        <p:spPr bwMode="auto">
          <a:xfrm>
            <a:off x="7270122" y="10491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83"/>
          <p:cNvSpPr>
            <a:spLocks noChangeShapeType="1"/>
          </p:cNvSpPr>
          <p:nvPr/>
        </p:nvSpPr>
        <p:spPr bwMode="auto">
          <a:xfrm>
            <a:off x="6584322" y="10491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8" name="Line 184"/>
          <p:cNvSpPr>
            <a:spLocks noChangeShapeType="1"/>
          </p:cNvSpPr>
          <p:nvPr/>
        </p:nvSpPr>
        <p:spPr bwMode="auto">
          <a:xfrm>
            <a:off x="5898522" y="9729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9" name="Line 185"/>
          <p:cNvSpPr>
            <a:spLocks noChangeShapeType="1"/>
          </p:cNvSpPr>
          <p:nvPr/>
        </p:nvSpPr>
        <p:spPr bwMode="auto">
          <a:xfrm>
            <a:off x="5212722" y="9729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0" name="Line 186"/>
          <p:cNvSpPr>
            <a:spLocks noChangeShapeType="1"/>
          </p:cNvSpPr>
          <p:nvPr/>
        </p:nvSpPr>
        <p:spPr bwMode="auto">
          <a:xfrm>
            <a:off x="4526922" y="9729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1" name="Line 187"/>
          <p:cNvSpPr>
            <a:spLocks noChangeShapeType="1"/>
          </p:cNvSpPr>
          <p:nvPr/>
        </p:nvSpPr>
        <p:spPr bwMode="auto">
          <a:xfrm>
            <a:off x="3841122" y="9729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2" name="Line 188"/>
          <p:cNvSpPr>
            <a:spLocks noChangeShapeType="1"/>
          </p:cNvSpPr>
          <p:nvPr/>
        </p:nvSpPr>
        <p:spPr bwMode="auto">
          <a:xfrm>
            <a:off x="3155322" y="896790"/>
            <a:ext cx="0" cy="541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7BDF8-499C-4531-B383-DFB4163CEC35}"/>
              </a:ext>
            </a:extLst>
          </p:cNvPr>
          <p:cNvSpPr>
            <a:spLocks noGrp="1"/>
          </p:cNvSpPr>
          <p:nvPr>
            <p:ph type="title"/>
          </p:nvPr>
        </p:nvSpPr>
        <p:spPr/>
        <p:txBody>
          <a:bodyPr/>
          <a:lstStyle/>
          <a:p>
            <a:r>
              <a:rPr lang="en-US" altLang="zh-CN" dirty="0"/>
              <a:t>Moving Branch Decisions Earlier in Pipe</a:t>
            </a:r>
            <a:endParaRPr lang="zh-CN" altLang="en-US" dirty="0"/>
          </a:p>
        </p:txBody>
      </p:sp>
      <p:sp>
        <p:nvSpPr>
          <p:cNvPr id="5" name="文本占位符 4">
            <a:extLst>
              <a:ext uri="{FF2B5EF4-FFF2-40B4-BE49-F238E27FC236}">
                <a16:creationId xmlns:a16="http://schemas.microsoft.com/office/drawing/2014/main" id="{0B68B22B-6C40-CC6D-1C08-53D21125AC08}"/>
              </a:ext>
            </a:extLst>
          </p:cNvPr>
          <p:cNvSpPr>
            <a:spLocks noGrp="1"/>
          </p:cNvSpPr>
          <p:nvPr>
            <p:ph type="body" sz="quarter" idx="10"/>
          </p:nvPr>
        </p:nvSpPr>
        <p:spPr>
          <a:xfrm>
            <a:off x="2104985"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95FB56CE-CC31-4DE5-B42B-2E145114DC8F}"/>
              </a:ext>
            </a:extLst>
          </p:cNvPr>
          <p:cNvSpPr txBox="1">
            <a:spLocks noChangeArrowheads="1"/>
          </p:cNvSpPr>
          <p:nvPr/>
        </p:nvSpPr>
        <p:spPr>
          <a:xfrm>
            <a:off x="313267" y="971195"/>
            <a:ext cx="10069286" cy="506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pPr>
            <a:r>
              <a:rPr lang="en-US" altLang="zh-CN" sz="2600" dirty="0">
                <a:solidFill>
                  <a:srgbClr val="FF0000"/>
                </a:solidFill>
                <a:ea typeface="宋体" panose="02010600030101010101" pitchFamily="2" charset="-122"/>
              </a:rPr>
              <a:t>Design</a:t>
            </a:r>
            <a:r>
              <a:rPr lang="en-US" altLang="zh-CN" sz="2600" dirty="0">
                <a:ea typeface="宋体" panose="02010600030101010101" pitchFamily="2" charset="-122"/>
              </a:rPr>
              <a:t>: Add hardware to compute the branch target address and evaluate the branch decision to the ____ stage</a:t>
            </a:r>
          </a:p>
          <a:p>
            <a:pPr lvl="1">
              <a:lnSpc>
                <a:spcPct val="95000"/>
              </a:lnSpc>
            </a:pPr>
            <a:r>
              <a:rPr lang="en-US" altLang="zh-CN" dirty="0">
                <a:ea typeface="宋体" panose="02010600030101010101" pitchFamily="2" charset="-122"/>
              </a:rPr>
              <a:t>Reduces the number of stall (flush) cycles to ____ ?        </a:t>
            </a:r>
          </a:p>
          <a:p>
            <a:pPr lvl="2">
              <a:lnSpc>
                <a:spcPct val="95000"/>
              </a:lnSpc>
            </a:pPr>
            <a:r>
              <a:rPr lang="en-US" altLang="zh-CN" dirty="0">
                <a:ea typeface="宋体" panose="02010600030101010101" pitchFamily="2" charset="-122"/>
              </a:rPr>
              <a:t>But now need to add </a:t>
            </a:r>
            <a:r>
              <a:rPr lang="en-US" altLang="zh-CN" dirty="0">
                <a:solidFill>
                  <a:srgbClr val="FF0000"/>
                </a:solidFill>
                <a:ea typeface="宋体" panose="02010600030101010101" pitchFamily="2" charset="-122"/>
              </a:rPr>
              <a:t>forwarding hardware </a:t>
            </a:r>
            <a:r>
              <a:rPr lang="en-US" altLang="zh-CN" dirty="0">
                <a:ea typeface="宋体" panose="02010600030101010101" pitchFamily="2" charset="-122"/>
              </a:rPr>
              <a:t>in ID stage</a:t>
            </a:r>
          </a:p>
          <a:p>
            <a:pPr lvl="1">
              <a:lnSpc>
                <a:spcPct val="95000"/>
              </a:lnSpc>
            </a:pPr>
            <a:r>
              <a:rPr lang="en-US" altLang="zh-CN" dirty="0">
                <a:ea typeface="宋体" panose="02010600030101010101" pitchFamily="2" charset="-122"/>
              </a:rPr>
              <a:t>Computing branch target address can be done in parallel with </a:t>
            </a:r>
            <a:r>
              <a:rPr lang="en-US" altLang="zh-CN" dirty="0" err="1">
                <a:ea typeface="宋体" panose="02010600030101010101" pitchFamily="2" charset="-122"/>
              </a:rPr>
              <a:t>RegFile</a:t>
            </a:r>
            <a:r>
              <a:rPr lang="en-US" altLang="zh-CN" dirty="0">
                <a:ea typeface="宋体" panose="02010600030101010101" pitchFamily="2" charset="-122"/>
              </a:rPr>
              <a:t> read</a:t>
            </a:r>
          </a:p>
          <a:p>
            <a:pPr lvl="1">
              <a:lnSpc>
                <a:spcPct val="95000"/>
              </a:lnSpc>
            </a:pPr>
            <a:r>
              <a:rPr lang="en-US" altLang="zh-CN" dirty="0">
                <a:ea typeface="宋体" panose="02010600030101010101" pitchFamily="2" charset="-122"/>
              </a:rPr>
              <a:t>Comparing the registers can’t be done until after </a:t>
            </a:r>
            <a:r>
              <a:rPr lang="en-US" altLang="zh-CN" dirty="0" err="1">
                <a:ea typeface="宋体" panose="02010600030101010101" pitchFamily="2" charset="-122"/>
              </a:rPr>
              <a:t>RegFile</a:t>
            </a:r>
            <a:r>
              <a:rPr lang="en-US" altLang="zh-CN" dirty="0">
                <a:ea typeface="宋体" panose="02010600030101010101" pitchFamily="2" charset="-122"/>
              </a:rPr>
              <a:t> read, so comparing and updating the PC adds a mux, a comparator, and an </a:t>
            </a:r>
            <a:r>
              <a:rPr lang="en-US" altLang="zh-CN" dirty="0">
                <a:latin typeface="Courier New" panose="02070309020205020404" pitchFamily="49" charset="0"/>
                <a:ea typeface="宋体" panose="02010600030101010101" pitchFamily="2" charset="-122"/>
              </a:rPr>
              <a:t>and</a:t>
            </a:r>
            <a:r>
              <a:rPr lang="en-US" altLang="zh-CN" dirty="0">
                <a:ea typeface="宋体" panose="02010600030101010101" pitchFamily="2" charset="-122"/>
              </a:rPr>
              <a:t> gate to the ID timing path</a:t>
            </a:r>
          </a:p>
          <a:p>
            <a:pPr>
              <a:lnSpc>
                <a:spcPct val="95000"/>
              </a:lnSpc>
            </a:pPr>
            <a:r>
              <a:rPr lang="en-US" altLang="zh-CN" sz="2600" dirty="0">
                <a:ea typeface="宋体" panose="02010600030101010101" pitchFamily="2" charset="-122"/>
              </a:rPr>
              <a:t>For deeper pipelines, branch decision points can be even </a:t>
            </a:r>
            <a:r>
              <a:rPr lang="en-US" altLang="zh-CN" sz="2600" i="1" dirty="0">
                <a:ea typeface="宋体" panose="02010600030101010101" pitchFamily="2" charset="-122"/>
              </a:rPr>
              <a:t>later</a:t>
            </a:r>
            <a:r>
              <a:rPr lang="en-US" altLang="zh-CN" sz="2600" dirty="0">
                <a:ea typeface="宋体" panose="02010600030101010101" pitchFamily="2" charset="-122"/>
              </a:rPr>
              <a:t> in the pipeline, incurring more stalls</a:t>
            </a:r>
          </a:p>
        </p:txBody>
      </p:sp>
      <p:sp>
        <p:nvSpPr>
          <p:cNvPr id="3" name="文本框 2">
            <a:extLst>
              <a:ext uri="{FF2B5EF4-FFF2-40B4-BE49-F238E27FC236}">
                <a16:creationId xmlns:a16="http://schemas.microsoft.com/office/drawing/2014/main" id="{D84A2FF6-3DDB-BA1E-67ED-EC3473CF7EF1}"/>
              </a:ext>
            </a:extLst>
          </p:cNvPr>
          <p:cNvSpPr txBox="1"/>
          <p:nvPr/>
        </p:nvSpPr>
        <p:spPr>
          <a:xfrm>
            <a:off x="5476240" y="1300480"/>
            <a:ext cx="460382" cy="461665"/>
          </a:xfrm>
          <a:prstGeom prst="rect">
            <a:avLst/>
          </a:prstGeom>
          <a:noFill/>
        </p:spPr>
        <p:txBody>
          <a:bodyPr wrap="none" rtlCol="0">
            <a:spAutoFit/>
          </a:bodyPr>
          <a:lstStyle/>
          <a:p>
            <a:r>
              <a:rPr kumimoji="1" lang="en-US" altLang="zh-CN" sz="2400" b="1" dirty="0">
                <a:solidFill>
                  <a:srgbClr val="FF0000"/>
                </a:solidFill>
              </a:rPr>
              <a:t>ID</a:t>
            </a:r>
            <a:endParaRPr kumimoji="1" lang="zh-CN" altLang="en-US" sz="2400" b="1" dirty="0">
              <a:solidFill>
                <a:srgbClr val="FF0000"/>
              </a:solidFill>
            </a:endParaRPr>
          </a:p>
        </p:txBody>
      </p:sp>
      <p:sp>
        <p:nvSpPr>
          <p:cNvPr id="6" name="文本框 5">
            <a:extLst>
              <a:ext uri="{FF2B5EF4-FFF2-40B4-BE49-F238E27FC236}">
                <a16:creationId xmlns:a16="http://schemas.microsoft.com/office/drawing/2014/main" id="{5A452AB9-915C-422E-0602-789A2EB4419E}"/>
              </a:ext>
            </a:extLst>
          </p:cNvPr>
          <p:cNvSpPr txBox="1"/>
          <p:nvPr/>
        </p:nvSpPr>
        <p:spPr>
          <a:xfrm>
            <a:off x="6705600" y="1762145"/>
            <a:ext cx="340158" cy="461665"/>
          </a:xfrm>
          <a:prstGeom prst="rect">
            <a:avLst/>
          </a:prstGeom>
          <a:noFill/>
        </p:spPr>
        <p:txBody>
          <a:bodyPr wrap="none" rtlCol="0">
            <a:spAutoFit/>
          </a:bodyPr>
          <a:lstStyle/>
          <a:p>
            <a:r>
              <a:rPr kumimoji="1" lang="en-US" altLang="zh-CN" sz="2400" b="1" dirty="0">
                <a:solidFill>
                  <a:srgbClr val="FF0000"/>
                </a:solidFill>
              </a:rPr>
              <a:t>1</a:t>
            </a:r>
            <a:endParaRPr kumimoji="1" lang="zh-CN" altLang="en-US" sz="2400" b="1" dirty="0">
              <a:solidFill>
                <a:srgbClr val="FF0000"/>
              </a:solidFill>
            </a:endParaRPr>
          </a:p>
        </p:txBody>
      </p:sp>
    </p:spTree>
    <p:extLst>
      <p:ext uri="{BB962C8B-B14F-4D97-AF65-F5344CB8AC3E}">
        <p14:creationId xmlns:p14="http://schemas.microsoft.com/office/powerpoint/2010/main" val="30507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ID Branch Forwarding Issues</a:t>
            </a:r>
            <a:endParaRPr lang="zh-CN" altLang="en-US" dirty="0"/>
          </a:p>
        </p:txBody>
      </p:sp>
      <p:sp>
        <p:nvSpPr>
          <p:cNvPr id="10" name="文本占位符 9"/>
          <p:cNvSpPr>
            <a:spLocks noGrp="1"/>
          </p:cNvSpPr>
          <p:nvPr>
            <p:ph type="body" sz="quarter" idx="10"/>
          </p:nvPr>
        </p:nvSpPr>
        <p:spPr>
          <a:xfrm>
            <a:off x="2189756" y="6450805"/>
            <a:ext cx="8015896" cy="407195"/>
          </a:xfrm>
        </p:spPr>
        <p:txBody>
          <a:bodyPr/>
          <a:lstStyle/>
          <a:p>
            <a:endParaRPr lang="zh-CN" altLang="en-US" dirty="0"/>
          </a:p>
        </p:txBody>
      </p:sp>
      <p:sp>
        <p:nvSpPr>
          <p:cNvPr id="4" name="Rectangle 3"/>
          <p:cNvSpPr txBox="1">
            <a:spLocks noChangeArrowheads="1"/>
          </p:cNvSpPr>
          <p:nvPr/>
        </p:nvSpPr>
        <p:spPr>
          <a:xfrm>
            <a:off x="1371854" y="892249"/>
            <a:ext cx="3581400" cy="151130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ea typeface="宋体" pitchFamily="2" charset="-122"/>
              </a:rPr>
              <a:t>MEM/WB “forwarding” is taken care of by the normal </a:t>
            </a:r>
            <a:r>
              <a:rPr lang="en-US" altLang="zh-CN" dirty="0" err="1">
                <a:ea typeface="宋体" pitchFamily="2" charset="-122"/>
              </a:rPr>
              <a:t>RegFile</a:t>
            </a:r>
            <a:r>
              <a:rPr lang="en-US" altLang="zh-CN" dirty="0">
                <a:ea typeface="宋体" pitchFamily="2" charset="-122"/>
              </a:rPr>
              <a:t> write before read operation</a:t>
            </a:r>
          </a:p>
        </p:txBody>
      </p:sp>
      <p:sp>
        <p:nvSpPr>
          <p:cNvPr id="5" name="Rectangle 4"/>
          <p:cNvSpPr>
            <a:spLocks noChangeArrowheads="1"/>
          </p:cNvSpPr>
          <p:nvPr/>
        </p:nvSpPr>
        <p:spPr bwMode="auto">
          <a:xfrm>
            <a:off x="5715254" y="917649"/>
            <a:ext cx="3886200" cy="15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buClr>
                <a:srgbClr val="FC0128"/>
              </a:buClr>
              <a:buSzPct val="75000"/>
              <a:buFont typeface="Wingdings" panose="05000000000000000000" pitchFamily="2" charset="2"/>
              <a:buNone/>
            </a:pPr>
            <a:r>
              <a:rPr lang="en-US" altLang="zh-CN" sz="2000" dirty="0">
                <a:solidFill>
                  <a:srgbClr val="FC0128"/>
                </a:solidFill>
              </a:rPr>
              <a:t>WB</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a:t>
            </a:r>
            <a:r>
              <a:rPr lang="en-US" altLang="zh-CN" sz="2000" dirty="0">
                <a:solidFill>
                  <a:srgbClr val="FC0128"/>
                </a:solidFill>
                <a:latin typeface="Courier New" panose="02070309020205020404" charset="0"/>
              </a:rPr>
              <a:t>x1</a:t>
            </a:r>
            <a:r>
              <a:rPr lang="en-US" altLang="zh-CN" sz="2000" dirty="0">
                <a:solidFill>
                  <a:srgbClr val="000000"/>
                </a:solidFill>
                <a:latin typeface="Courier New" panose="02070309020205020404" charset="0"/>
              </a:rPr>
              <a:t>,</a:t>
            </a:r>
          </a:p>
          <a:p>
            <a:pPr>
              <a:buClr>
                <a:srgbClr val="FC0128"/>
              </a:buClr>
              <a:buSzPct val="75000"/>
              <a:buFont typeface="Wingdings" panose="05000000000000000000" pitchFamily="2" charset="2"/>
              <a:buNone/>
            </a:pPr>
            <a:r>
              <a:rPr lang="en-US" altLang="zh-CN" sz="2000" dirty="0">
                <a:solidFill>
                  <a:srgbClr val="000000"/>
                </a:solidFill>
              </a:rPr>
              <a:t>MEM</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x3,</a:t>
            </a:r>
          </a:p>
          <a:p>
            <a:pPr>
              <a:buClr>
                <a:srgbClr val="FC0128"/>
              </a:buClr>
              <a:buSzPct val="75000"/>
              <a:buFont typeface="Wingdings" panose="05000000000000000000" pitchFamily="2" charset="2"/>
              <a:buNone/>
            </a:pPr>
            <a:r>
              <a:rPr lang="en-US" altLang="zh-CN" sz="2000" dirty="0">
                <a:solidFill>
                  <a:srgbClr val="000000"/>
                </a:solidFill>
              </a:rPr>
              <a:t>EX</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x4,</a:t>
            </a:r>
          </a:p>
          <a:p>
            <a:pPr>
              <a:buClr>
                <a:srgbClr val="FC0128"/>
              </a:buClr>
              <a:buSzPct val="75000"/>
              <a:buFont typeface="Wingdings" panose="05000000000000000000" pitchFamily="2" charset="2"/>
              <a:buNone/>
            </a:pPr>
            <a:r>
              <a:rPr lang="en-US" altLang="zh-CN" sz="2000" dirty="0">
                <a:solidFill>
                  <a:srgbClr val="FC0128"/>
                </a:solidFill>
              </a:rPr>
              <a:t>ID</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beq</a:t>
            </a:r>
            <a:r>
              <a:rPr lang="en-US" altLang="zh-CN" sz="2000" dirty="0">
                <a:solidFill>
                  <a:srgbClr val="000000"/>
                </a:solidFill>
                <a:latin typeface="Courier New" panose="02070309020205020404" charset="0"/>
              </a:rPr>
              <a:t>    </a:t>
            </a:r>
            <a:r>
              <a:rPr lang="en-US" altLang="zh-CN" sz="2000" dirty="0">
                <a:solidFill>
                  <a:srgbClr val="009900"/>
                </a:solidFill>
                <a:latin typeface="Courier New" panose="02070309020205020404" charset="0"/>
              </a:rPr>
              <a:t>x1</a:t>
            </a:r>
            <a:r>
              <a:rPr lang="en-US" altLang="zh-CN" sz="2000" dirty="0">
                <a:solidFill>
                  <a:srgbClr val="000000"/>
                </a:solidFill>
                <a:latin typeface="Courier New" panose="02070309020205020404" charset="0"/>
              </a:rPr>
              <a:t>,x2,Loop</a:t>
            </a:r>
          </a:p>
          <a:p>
            <a:pPr>
              <a:buClr>
                <a:srgbClr val="FC0128"/>
              </a:buClr>
              <a:buSzPct val="75000"/>
              <a:buFont typeface="Wingdings" panose="05000000000000000000" pitchFamily="2" charset="2"/>
              <a:buNone/>
            </a:pPr>
            <a:r>
              <a:rPr lang="en-US" altLang="zh-CN" sz="2000" dirty="0">
                <a:solidFill>
                  <a:srgbClr val="000000"/>
                </a:solidFill>
              </a:rPr>
              <a:t>IF</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next_seq_instr</a:t>
            </a:r>
            <a:endParaRPr lang="en-US" altLang="zh-CN" sz="2000" dirty="0">
              <a:solidFill>
                <a:srgbClr val="000000"/>
              </a:solidFill>
              <a:latin typeface="Courier New" panose="02070309020205020404" charset="0"/>
            </a:endParaRPr>
          </a:p>
        </p:txBody>
      </p:sp>
      <p:sp>
        <p:nvSpPr>
          <p:cNvPr id="6" name="Rectangle 6"/>
          <p:cNvSpPr>
            <a:spLocks noChangeArrowheads="1"/>
          </p:cNvSpPr>
          <p:nvPr/>
        </p:nvSpPr>
        <p:spPr bwMode="auto">
          <a:xfrm>
            <a:off x="1490584" y="2556270"/>
            <a:ext cx="4038600" cy="152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342900" indent="-342900">
              <a:spcBef>
                <a:spcPct val="30000"/>
              </a:spcBef>
              <a:buClr>
                <a:srgbClr val="FC0128"/>
              </a:buClr>
              <a:buSzPct val="75000"/>
              <a:buFont typeface="Wingdings" panose="05000000000000000000" pitchFamily="2" charset="2"/>
              <a:buChar char="Ø"/>
            </a:pPr>
            <a:r>
              <a:rPr lang="en-US" altLang="zh-CN" sz="2400" dirty="0">
                <a:solidFill>
                  <a:srgbClr val="000000"/>
                </a:solidFill>
                <a:latin typeface="Calibri" panose="020F0502020204030204" pitchFamily="34" charset="0"/>
                <a:cs typeface="Calibri" panose="020F0502020204030204" pitchFamily="34" charset="0"/>
              </a:rPr>
              <a:t>Need to forward from the EX/MEM pipeline stage to the ID comparison hardware for cases like</a:t>
            </a:r>
          </a:p>
        </p:txBody>
      </p:sp>
      <p:sp>
        <p:nvSpPr>
          <p:cNvPr id="7" name="Rectangle 7"/>
          <p:cNvSpPr>
            <a:spLocks noChangeArrowheads="1"/>
          </p:cNvSpPr>
          <p:nvPr/>
        </p:nvSpPr>
        <p:spPr bwMode="auto">
          <a:xfrm>
            <a:off x="5753354" y="2689301"/>
            <a:ext cx="3886200" cy="15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buClr>
                <a:srgbClr val="FC0128"/>
              </a:buClr>
              <a:buSzPct val="75000"/>
              <a:buFont typeface="Wingdings" panose="05000000000000000000" pitchFamily="2" charset="2"/>
              <a:buNone/>
            </a:pPr>
            <a:r>
              <a:rPr lang="en-US" altLang="zh-CN" sz="2000" dirty="0">
                <a:solidFill>
                  <a:srgbClr val="000000"/>
                </a:solidFill>
              </a:rPr>
              <a:t>WB</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$3,</a:t>
            </a:r>
          </a:p>
          <a:p>
            <a:pPr>
              <a:buClr>
                <a:srgbClr val="FC0128"/>
              </a:buClr>
              <a:buSzPct val="75000"/>
              <a:buFont typeface="Wingdings" panose="05000000000000000000" pitchFamily="2" charset="2"/>
              <a:buNone/>
            </a:pPr>
            <a:r>
              <a:rPr lang="en-US" altLang="zh-CN" sz="2000" dirty="0">
                <a:solidFill>
                  <a:srgbClr val="FC0128"/>
                </a:solidFill>
              </a:rPr>
              <a:t>MEM</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a:t>
            </a:r>
            <a:r>
              <a:rPr lang="en-US" altLang="zh-CN" sz="2000" dirty="0">
                <a:solidFill>
                  <a:srgbClr val="FC0128"/>
                </a:solidFill>
                <a:latin typeface="Courier New" panose="02070309020205020404" charset="0"/>
              </a:rPr>
              <a:t>x1</a:t>
            </a:r>
            <a:r>
              <a:rPr lang="en-US" altLang="zh-CN" sz="2000" dirty="0">
                <a:solidFill>
                  <a:srgbClr val="000000"/>
                </a:solidFill>
                <a:latin typeface="Courier New" panose="02070309020205020404" charset="0"/>
              </a:rPr>
              <a:t>,</a:t>
            </a:r>
          </a:p>
          <a:p>
            <a:pPr>
              <a:buClr>
                <a:srgbClr val="FC0128"/>
              </a:buClr>
              <a:buSzPct val="75000"/>
              <a:buFont typeface="Wingdings" panose="05000000000000000000" pitchFamily="2" charset="2"/>
              <a:buNone/>
            </a:pPr>
            <a:r>
              <a:rPr lang="en-US" altLang="zh-CN" sz="2000" dirty="0">
                <a:solidFill>
                  <a:srgbClr val="000000"/>
                </a:solidFill>
              </a:rPr>
              <a:t>EX</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a:solidFill>
                  <a:srgbClr val="000000"/>
                </a:solidFill>
                <a:latin typeface="Courier New" panose="02070309020205020404" charset="0"/>
              </a:rPr>
              <a:t>add   $4,</a:t>
            </a:r>
          </a:p>
          <a:p>
            <a:pPr>
              <a:buClr>
                <a:srgbClr val="FC0128"/>
              </a:buClr>
              <a:buSzPct val="75000"/>
              <a:buFont typeface="Wingdings" panose="05000000000000000000" pitchFamily="2" charset="2"/>
              <a:buNone/>
            </a:pPr>
            <a:r>
              <a:rPr lang="en-US" altLang="zh-CN" sz="2000" dirty="0">
                <a:solidFill>
                  <a:srgbClr val="FC0128"/>
                </a:solidFill>
              </a:rPr>
              <a:t>ID</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beq</a:t>
            </a:r>
            <a:r>
              <a:rPr lang="en-US" altLang="zh-CN" sz="2000" dirty="0">
                <a:solidFill>
                  <a:srgbClr val="000000"/>
                </a:solidFill>
                <a:latin typeface="Courier New" panose="02070309020205020404" charset="0"/>
              </a:rPr>
              <a:t>   </a:t>
            </a:r>
            <a:r>
              <a:rPr lang="en-US" altLang="zh-CN" sz="2000" dirty="0">
                <a:solidFill>
                  <a:srgbClr val="FC0128"/>
                </a:solidFill>
                <a:latin typeface="Courier New" panose="02070309020205020404" charset="0"/>
              </a:rPr>
              <a:t>x1</a:t>
            </a:r>
            <a:r>
              <a:rPr lang="en-US" altLang="zh-CN" sz="2000" dirty="0">
                <a:solidFill>
                  <a:srgbClr val="000000"/>
                </a:solidFill>
                <a:latin typeface="Courier New" panose="02070309020205020404" charset="0"/>
              </a:rPr>
              <a:t>,x2,Loop</a:t>
            </a:r>
          </a:p>
          <a:p>
            <a:pPr>
              <a:buClr>
                <a:srgbClr val="FC0128"/>
              </a:buClr>
              <a:buSzPct val="75000"/>
              <a:buFont typeface="Wingdings" panose="05000000000000000000" pitchFamily="2" charset="2"/>
              <a:buNone/>
            </a:pPr>
            <a:r>
              <a:rPr lang="en-US" altLang="zh-CN" sz="2000" dirty="0">
                <a:solidFill>
                  <a:srgbClr val="000000"/>
                </a:solidFill>
              </a:rPr>
              <a:t>IF</a:t>
            </a:r>
            <a:r>
              <a:rPr lang="en-US" altLang="zh-CN" sz="2000" dirty="0">
                <a:solidFill>
                  <a:srgbClr val="000000"/>
                </a:solidFill>
                <a:latin typeface="Courier New" panose="02070309020205020404" charset="0"/>
              </a:rPr>
              <a:t>			</a:t>
            </a:r>
            <a:r>
              <a:rPr lang="zh-CN" altLang="en-US"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next_seq_instr</a:t>
            </a:r>
            <a:endParaRPr lang="en-US" altLang="zh-CN" sz="2000" dirty="0">
              <a:solidFill>
                <a:srgbClr val="000000"/>
              </a:solidFill>
              <a:latin typeface="Courier New" panose="02070309020205020404" charset="0"/>
            </a:endParaRPr>
          </a:p>
        </p:txBody>
      </p:sp>
      <p:sp>
        <p:nvSpPr>
          <p:cNvPr id="8" name="Rectangle 8"/>
          <p:cNvSpPr>
            <a:spLocks noChangeArrowheads="1"/>
          </p:cNvSpPr>
          <p:nvPr/>
        </p:nvSpPr>
        <p:spPr bwMode="auto">
          <a:xfrm>
            <a:off x="1714754" y="4133296"/>
            <a:ext cx="6477000" cy="226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if (</a:t>
            </a:r>
            <a:r>
              <a:rPr lang="en-US" altLang="zh-CN" dirty="0" err="1">
                <a:solidFill>
                  <a:srgbClr val="000000"/>
                </a:solidFill>
                <a:latin typeface="Courier New" panose="02070309020205020404" charset="0"/>
              </a:rPr>
              <a:t>IDcontrol.Branch</a:t>
            </a:r>
            <a:endParaRPr lang="en-US" altLang="zh-CN" dirty="0">
              <a:solidFill>
                <a:srgbClr val="000000"/>
              </a:solidFill>
              <a:latin typeface="Courier New" panose="02070309020205020404" charset="0"/>
            </a:endParaRP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and (EX/</a:t>
            </a:r>
            <a:r>
              <a:rPr lang="en-US" altLang="zh-CN" dirty="0" err="1">
                <a:solidFill>
                  <a:srgbClr val="000000"/>
                </a:solidFill>
                <a:latin typeface="Courier New" panose="02070309020205020404" charset="0"/>
              </a:rPr>
              <a:t>MEM.RegisterRd</a:t>
            </a:r>
            <a:r>
              <a:rPr lang="en-US" altLang="zh-CN" dirty="0">
                <a:solidFill>
                  <a:srgbClr val="000000"/>
                </a:solidFill>
                <a:latin typeface="Courier New" panose="02070309020205020404" charset="0"/>
              </a:rPr>
              <a:t> != 0)</a:t>
            </a: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and (EX/</a:t>
            </a:r>
            <a:r>
              <a:rPr lang="en-US" altLang="zh-CN" dirty="0" err="1">
                <a:solidFill>
                  <a:srgbClr val="000000"/>
                </a:solidFill>
                <a:latin typeface="Courier New" panose="02070309020205020404" charset="0"/>
              </a:rPr>
              <a:t>MEM.RegisterRd</a:t>
            </a:r>
            <a:r>
              <a:rPr lang="en-US" altLang="zh-CN" dirty="0">
                <a:solidFill>
                  <a:srgbClr val="000000"/>
                </a:solidFill>
                <a:latin typeface="Courier New" panose="02070309020205020404" charset="0"/>
              </a:rPr>
              <a:t> = IF/ID.RegisterRs1))</a:t>
            </a: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		</a:t>
            </a:r>
            <a:r>
              <a:rPr lang="en-US" altLang="zh-CN" dirty="0" err="1">
                <a:solidFill>
                  <a:srgbClr val="000000"/>
                </a:solidFill>
                <a:latin typeface="Courier New" panose="02070309020205020404" charset="0"/>
              </a:rPr>
              <a:t>ForwardC</a:t>
            </a:r>
            <a:r>
              <a:rPr lang="en-US" altLang="zh-CN" dirty="0">
                <a:solidFill>
                  <a:srgbClr val="000000"/>
                </a:solidFill>
                <a:latin typeface="Courier New" panose="02070309020205020404" charset="0"/>
              </a:rPr>
              <a:t> = 1</a:t>
            </a: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if (</a:t>
            </a:r>
            <a:r>
              <a:rPr lang="en-US" altLang="zh-CN" dirty="0" err="1">
                <a:solidFill>
                  <a:srgbClr val="000000"/>
                </a:solidFill>
                <a:latin typeface="Courier New" panose="02070309020205020404" charset="0"/>
              </a:rPr>
              <a:t>IDcontrol.Branch</a:t>
            </a:r>
            <a:endParaRPr lang="en-US" altLang="zh-CN" dirty="0">
              <a:solidFill>
                <a:srgbClr val="000000"/>
              </a:solidFill>
              <a:latin typeface="Courier New" panose="02070309020205020404" charset="0"/>
            </a:endParaRP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and (EX/</a:t>
            </a:r>
            <a:r>
              <a:rPr lang="en-US" altLang="zh-CN" dirty="0" err="1">
                <a:solidFill>
                  <a:srgbClr val="000000"/>
                </a:solidFill>
                <a:latin typeface="Courier New" panose="02070309020205020404" charset="0"/>
              </a:rPr>
              <a:t>MEM.RegisterRd</a:t>
            </a:r>
            <a:r>
              <a:rPr lang="en-US" altLang="zh-CN" dirty="0">
                <a:solidFill>
                  <a:srgbClr val="000000"/>
                </a:solidFill>
                <a:latin typeface="Courier New" panose="02070309020205020404" charset="0"/>
              </a:rPr>
              <a:t> != 0)</a:t>
            </a: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and (EX/</a:t>
            </a:r>
            <a:r>
              <a:rPr lang="en-US" altLang="zh-CN" dirty="0" err="1">
                <a:solidFill>
                  <a:srgbClr val="000000"/>
                </a:solidFill>
                <a:latin typeface="Courier New" panose="02070309020205020404" charset="0"/>
              </a:rPr>
              <a:t>MEM.RegisterRd</a:t>
            </a:r>
            <a:r>
              <a:rPr lang="en-US" altLang="zh-CN" dirty="0">
                <a:solidFill>
                  <a:srgbClr val="000000"/>
                </a:solidFill>
                <a:latin typeface="Courier New" panose="02070309020205020404" charset="0"/>
              </a:rPr>
              <a:t> = IF/ID.RegisterRs2))</a:t>
            </a:r>
          </a:p>
          <a:p>
            <a:pPr>
              <a:buClr>
                <a:srgbClr val="FC0128"/>
              </a:buClr>
              <a:buSzPct val="75000"/>
              <a:buFont typeface="Wingdings" panose="05000000000000000000" pitchFamily="2" charset="2"/>
              <a:buNone/>
            </a:pPr>
            <a:r>
              <a:rPr lang="en-US" altLang="zh-CN" dirty="0">
                <a:solidFill>
                  <a:srgbClr val="000000"/>
                </a:solidFill>
                <a:latin typeface="Courier New" panose="02070309020205020404" charset="0"/>
              </a:rPr>
              <a:t>		</a:t>
            </a:r>
            <a:r>
              <a:rPr lang="en-US" altLang="zh-CN" dirty="0" err="1">
                <a:solidFill>
                  <a:srgbClr val="000000"/>
                </a:solidFill>
                <a:latin typeface="Courier New" panose="02070309020205020404" charset="0"/>
              </a:rPr>
              <a:t>ForwardD</a:t>
            </a:r>
            <a:r>
              <a:rPr lang="en-US" altLang="zh-CN" dirty="0">
                <a:solidFill>
                  <a:srgbClr val="000000"/>
                </a:solidFill>
                <a:latin typeface="Courier New" panose="02070309020205020404" charset="0"/>
              </a:rPr>
              <a:t> = 1</a:t>
            </a:r>
          </a:p>
        </p:txBody>
      </p:sp>
      <p:sp>
        <p:nvSpPr>
          <p:cNvPr id="9" name="Rectangle 9"/>
          <p:cNvSpPr>
            <a:spLocks noChangeArrowheads="1"/>
          </p:cNvSpPr>
          <p:nvPr/>
        </p:nvSpPr>
        <p:spPr bwMode="auto">
          <a:xfrm>
            <a:off x="7848854" y="4475636"/>
            <a:ext cx="2852057" cy="1319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000" dirty="0">
                <a:solidFill>
                  <a:srgbClr val="FC0128"/>
                </a:solidFill>
              </a:rPr>
              <a:t>Forwards the result from the second previous instr. to either input of the compare</a:t>
            </a:r>
          </a:p>
        </p:txBody>
      </p:sp>
      <p:sp>
        <p:nvSpPr>
          <p:cNvPr id="11" name="Arc 13"/>
          <p:cNvSpPr/>
          <p:nvPr/>
        </p:nvSpPr>
        <p:spPr bwMode="auto">
          <a:xfrm flipH="1">
            <a:off x="7544054" y="1122437"/>
            <a:ext cx="304800" cy="911225"/>
          </a:xfrm>
          <a:custGeom>
            <a:avLst/>
            <a:gdLst>
              <a:gd name="T0" fmla="*/ 0 w 21600"/>
              <a:gd name="T1" fmla="*/ 0 h 43137"/>
              <a:gd name="T2" fmla="*/ 4636191 w 21600"/>
              <a:gd name="T3" fmla="*/ 406609013 h 43137"/>
              <a:gd name="T4" fmla="*/ 0 w 21600"/>
              <a:gd name="T5" fmla="*/ 203601468 h 43137"/>
              <a:gd name="T6" fmla="*/ 0 60000 65536"/>
              <a:gd name="T7" fmla="*/ 0 60000 65536"/>
              <a:gd name="T8" fmla="*/ 0 60000 65536"/>
            </a:gdLst>
            <a:ahLst/>
            <a:cxnLst>
              <a:cxn ang="T6">
                <a:pos x="T0" y="T1"/>
              </a:cxn>
              <a:cxn ang="T7">
                <a:pos x="T2" y="T3"/>
              </a:cxn>
              <a:cxn ang="T8">
                <a:pos x="T4" y="T5"/>
              </a:cxn>
            </a:cxnLst>
            <a:rect l="0" t="0" r="r" b="b"/>
            <a:pathLst>
              <a:path w="21600" h="43137" fill="none" extrusionOk="0">
                <a:moveTo>
                  <a:pt x="-1" y="0"/>
                </a:moveTo>
                <a:cubicBezTo>
                  <a:pt x="11929" y="0"/>
                  <a:pt x="21600" y="9670"/>
                  <a:pt x="21600" y="21600"/>
                </a:cubicBezTo>
                <a:cubicBezTo>
                  <a:pt x="21600" y="32889"/>
                  <a:pt x="12906" y="42274"/>
                  <a:pt x="1649" y="43136"/>
                </a:cubicBezTo>
              </a:path>
              <a:path w="21600" h="43137" stroke="0" extrusionOk="0">
                <a:moveTo>
                  <a:pt x="-1" y="0"/>
                </a:moveTo>
                <a:cubicBezTo>
                  <a:pt x="11929" y="0"/>
                  <a:pt x="21600" y="9670"/>
                  <a:pt x="21600" y="21600"/>
                </a:cubicBezTo>
                <a:cubicBezTo>
                  <a:pt x="21600" y="32889"/>
                  <a:pt x="12906" y="42274"/>
                  <a:pt x="1649" y="43136"/>
                </a:cubicBezTo>
                <a:lnTo>
                  <a:pt x="0" y="21600"/>
                </a:lnTo>
                <a:lnTo>
                  <a:pt x="-1" y="0"/>
                </a:lnTo>
                <a:close/>
              </a:path>
            </a:pathLst>
          </a:custGeom>
          <a:noFill/>
          <a:ln w="12700">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C0128"/>
              </a:solidFill>
              <a:ea typeface="+mn-ea"/>
            </a:endParaRPr>
          </a:p>
        </p:txBody>
      </p:sp>
      <p:sp>
        <p:nvSpPr>
          <p:cNvPr id="12" name="Arc 14"/>
          <p:cNvSpPr/>
          <p:nvPr/>
        </p:nvSpPr>
        <p:spPr bwMode="auto">
          <a:xfrm flipH="1">
            <a:off x="7544054" y="3127773"/>
            <a:ext cx="304800" cy="609600"/>
          </a:xfrm>
          <a:custGeom>
            <a:avLst/>
            <a:gdLst>
              <a:gd name="T0" fmla="*/ 0 w 21600"/>
              <a:gd name="T1" fmla="*/ 0 h 43137"/>
              <a:gd name="T2" fmla="*/ 4636191 w 21600"/>
              <a:gd name="T3" fmla="*/ 121740471 h 43137"/>
              <a:gd name="T4" fmla="*/ 0 w 21600"/>
              <a:gd name="T5" fmla="*/ 60959110 h 43137"/>
              <a:gd name="T6" fmla="*/ 0 60000 65536"/>
              <a:gd name="T7" fmla="*/ 0 60000 65536"/>
              <a:gd name="T8" fmla="*/ 0 60000 65536"/>
            </a:gdLst>
            <a:ahLst/>
            <a:cxnLst>
              <a:cxn ang="T6">
                <a:pos x="T0" y="T1"/>
              </a:cxn>
              <a:cxn ang="T7">
                <a:pos x="T2" y="T3"/>
              </a:cxn>
              <a:cxn ang="T8">
                <a:pos x="T4" y="T5"/>
              </a:cxn>
            </a:cxnLst>
            <a:rect l="0" t="0" r="r" b="b"/>
            <a:pathLst>
              <a:path w="21600" h="43137" fill="none" extrusionOk="0">
                <a:moveTo>
                  <a:pt x="-1" y="0"/>
                </a:moveTo>
                <a:cubicBezTo>
                  <a:pt x="11929" y="0"/>
                  <a:pt x="21600" y="9670"/>
                  <a:pt x="21600" y="21600"/>
                </a:cubicBezTo>
                <a:cubicBezTo>
                  <a:pt x="21600" y="32889"/>
                  <a:pt x="12906" y="42274"/>
                  <a:pt x="1649" y="43136"/>
                </a:cubicBezTo>
              </a:path>
              <a:path w="21600" h="43137" stroke="0" extrusionOk="0">
                <a:moveTo>
                  <a:pt x="-1" y="0"/>
                </a:moveTo>
                <a:cubicBezTo>
                  <a:pt x="11929" y="0"/>
                  <a:pt x="21600" y="9670"/>
                  <a:pt x="21600" y="21600"/>
                </a:cubicBezTo>
                <a:cubicBezTo>
                  <a:pt x="21600" y="32889"/>
                  <a:pt x="12906" y="42274"/>
                  <a:pt x="1649" y="43136"/>
                </a:cubicBezTo>
                <a:lnTo>
                  <a:pt x="0" y="21600"/>
                </a:lnTo>
                <a:lnTo>
                  <a:pt x="-1" y="0"/>
                </a:lnTo>
                <a:close/>
              </a:path>
            </a:pathLst>
          </a:custGeom>
          <a:noFill/>
          <a:ln w="12700">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C0128"/>
              </a:solidFill>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2"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ID Branch Forwarding Issues, </a:t>
            </a:r>
            <a:r>
              <a:rPr lang="en-US" altLang="zh-CN" dirty="0" err="1"/>
              <a:t>con’t</a:t>
            </a:r>
            <a:endParaRPr lang="zh-CN" altLang="en-US" dirty="0"/>
          </a:p>
        </p:txBody>
      </p:sp>
      <p:sp>
        <p:nvSpPr>
          <p:cNvPr id="3" name="内容占位符 2"/>
          <p:cNvSpPr>
            <a:spLocks noGrp="1"/>
          </p:cNvSpPr>
          <p:nvPr>
            <p:ph idx="1"/>
          </p:nvPr>
        </p:nvSpPr>
        <p:spPr>
          <a:xfrm>
            <a:off x="313266" y="881744"/>
            <a:ext cx="7767477" cy="5327650"/>
          </a:xfrm>
        </p:spPr>
        <p:txBody>
          <a:bodyPr/>
          <a:lstStyle/>
          <a:p>
            <a:r>
              <a:rPr lang="en-US" altLang="zh-CN" sz="2400" dirty="0">
                <a:solidFill>
                  <a:srgbClr val="000000"/>
                </a:solidFill>
              </a:rPr>
              <a:t>If the instruction immediately  </a:t>
            </a:r>
            <a:r>
              <a:rPr lang="zh-CN" altLang="en-US" sz="2400" dirty="0">
                <a:solidFill>
                  <a:srgbClr val="000000"/>
                </a:solidFill>
              </a:rPr>
              <a:t>             </a:t>
            </a:r>
            <a:r>
              <a:rPr lang="en-US" altLang="zh-CN" sz="2400" dirty="0">
                <a:solidFill>
                  <a:srgbClr val="000000"/>
                </a:solidFill>
              </a:rPr>
              <a:t>                                     before the branch produces     </a:t>
            </a:r>
            <a:r>
              <a:rPr lang="zh-CN" altLang="en-US" sz="2400" dirty="0">
                <a:solidFill>
                  <a:srgbClr val="000000"/>
                </a:solidFill>
              </a:rPr>
              <a:t>      </a:t>
            </a:r>
            <a:r>
              <a:rPr lang="en-US" altLang="zh-CN" sz="2400" dirty="0">
                <a:solidFill>
                  <a:srgbClr val="000000"/>
                </a:solidFill>
              </a:rPr>
              <a:t>                                             one of the branch source         </a:t>
            </a:r>
            <a:r>
              <a:rPr lang="zh-CN" altLang="en-US" sz="2400" dirty="0">
                <a:solidFill>
                  <a:srgbClr val="000000"/>
                </a:solidFill>
              </a:rPr>
              <a:t>    </a:t>
            </a:r>
            <a:r>
              <a:rPr lang="en-US" altLang="zh-CN" sz="2400" dirty="0">
                <a:solidFill>
                  <a:srgbClr val="000000"/>
                </a:solidFill>
              </a:rPr>
              <a:t> </a:t>
            </a:r>
            <a:r>
              <a:rPr lang="zh-CN" altLang="en-US" sz="2400" dirty="0">
                <a:solidFill>
                  <a:srgbClr val="000000"/>
                </a:solidFill>
              </a:rPr>
              <a:t>    </a:t>
            </a:r>
            <a:r>
              <a:rPr lang="en-US" altLang="zh-CN" sz="2400" dirty="0">
                <a:solidFill>
                  <a:srgbClr val="000000"/>
                </a:solidFill>
              </a:rPr>
              <a:t>                                           operands, then a </a:t>
            </a:r>
            <a:r>
              <a:rPr lang="en-US" altLang="zh-CN" sz="2400" dirty="0">
                <a:solidFill>
                  <a:srgbClr val="FC0128"/>
                </a:solidFill>
              </a:rPr>
              <a:t>stall</a:t>
            </a:r>
            <a:r>
              <a:rPr lang="en-US" altLang="zh-CN" sz="2400" dirty="0">
                <a:solidFill>
                  <a:srgbClr val="000000"/>
                </a:solidFill>
              </a:rPr>
              <a:t> needs  </a:t>
            </a:r>
            <a:r>
              <a:rPr lang="zh-CN" altLang="en-US" sz="2400" dirty="0">
                <a:solidFill>
                  <a:srgbClr val="000000"/>
                </a:solidFill>
              </a:rPr>
              <a:t>    </a:t>
            </a:r>
            <a:r>
              <a:rPr lang="en-US" altLang="zh-CN" sz="2400" dirty="0">
                <a:solidFill>
                  <a:srgbClr val="000000"/>
                </a:solidFill>
              </a:rPr>
              <a:t>   </a:t>
            </a:r>
            <a:r>
              <a:rPr lang="zh-CN" altLang="en-US" sz="2400" dirty="0">
                <a:solidFill>
                  <a:srgbClr val="000000"/>
                </a:solidFill>
              </a:rPr>
              <a:t>       </a:t>
            </a:r>
            <a:r>
              <a:rPr lang="en-US" altLang="zh-CN" sz="2400" dirty="0">
                <a:solidFill>
                  <a:srgbClr val="000000"/>
                </a:solidFill>
              </a:rPr>
              <a:t>                                        to be inserted (between the                                                             </a:t>
            </a:r>
            <a:r>
              <a:rPr lang="en-US" altLang="zh-CN" sz="2400" dirty="0" err="1">
                <a:solidFill>
                  <a:srgbClr val="000000"/>
                </a:solidFill>
                <a:latin typeface="Courier New" panose="02070309020205020404" charset="0"/>
              </a:rPr>
              <a:t>beq</a:t>
            </a:r>
            <a:r>
              <a:rPr lang="en-US" altLang="zh-CN" sz="2400" dirty="0">
                <a:solidFill>
                  <a:srgbClr val="000000"/>
                </a:solidFill>
              </a:rPr>
              <a:t> and </a:t>
            </a:r>
            <a:r>
              <a:rPr lang="en-US" altLang="zh-CN" sz="2400" dirty="0">
                <a:solidFill>
                  <a:srgbClr val="000000"/>
                </a:solidFill>
                <a:latin typeface="Courier New" panose="02070309020205020404" charset="0"/>
              </a:rPr>
              <a:t>add</a:t>
            </a:r>
            <a:r>
              <a:rPr lang="en-US" altLang="zh-CN" sz="2400" dirty="0">
                <a:solidFill>
                  <a:srgbClr val="000000"/>
                </a:solidFill>
              </a:rPr>
              <a:t>) since the EX stage ALU operation is </a:t>
            </a:r>
            <a:r>
              <a:rPr lang="zh-CN" altLang="en-US" sz="2400" dirty="0">
                <a:solidFill>
                  <a:srgbClr val="000000"/>
                </a:solidFill>
              </a:rPr>
              <a:t>               </a:t>
            </a:r>
            <a:r>
              <a:rPr lang="en-US" altLang="zh-CN" sz="2400" dirty="0">
                <a:solidFill>
                  <a:srgbClr val="000000"/>
                </a:solidFill>
              </a:rPr>
              <a:t>occurring at the </a:t>
            </a:r>
            <a:r>
              <a:rPr lang="en-US" altLang="zh-CN" sz="2400" i="1" dirty="0">
                <a:solidFill>
                  <a:srgbClr val="000000"/>
                </a:solidFill>
              </a:rPr>
              <a:t>same time</a:t>
            </a:r>
            <a:r>
              <a:rPr lang="en-US" altLang="zh-CN" sz="2400" dirty="0">
                <a:solidFill>
                  <a:srgbClr val="000000"/>
                </a:solidFill>
              </a:rPr>
              <a:t> as the ID stage branch </a:t>
            </a:r>
            <a:r>
              <a:rPr lang="zh-CN" altLang="en-US" sz="2400" dirty="0">
                <a:solidFill>
                  <a:srgbClr val="000000"/>
                </a:solidFill>
              </a:rPr>
              <a:t>                </a:t>
            </a:r>
            <a:r>
              <a:rPr lang="en-US" altLang="zh-CN" sz="2400" dirty="0">
                <a:solidFill>
                  <a:srgbClr val="000000"/>
                </a:solidFill>
              </a:rPr>
              <a:t>compare operation</a:t>
            </a:r>
          </a:p>
          <a:p>
            <a:endParaRPr lang="en-US" altLang="zh-CN" sz="2400" dirty="0"/>
          </a:p>
          <a:p>
            <a:pPr lvl="1">
              <a:spcBef>
                <a:spcPct val="30000"/>
              </a:spcBef>
              <a:buClr>
                <a:srgbClr val="FC0128"/>
              </a:buClr>
              <a:buSzPct val="75000"/>
              <a:buFont typeface="Wingdings" panose="05000000000000000000" pitchFamily="2" charset="2"/>
              <a:buChar char="Ø"/>
            </a:pPr>
            <a:r>
              <a:rPr lang="zh-CN" altLang="en-US" sz="2000" dirty="0">
                <a:solidFill>
                  <a:srgbClr val="000000"/>
                </a:solidFill>
              </a:rPr>
              <a:t>“</a:t>
            </a:r>
            <a:r>
              <a:rPr lang="en-US" altLang="zh-CN" sz="2000" dirty="0">
                <a:solidFill>
                  <a:srgbClr val="000000"/>
                </a:solidFill>
              </a:rPr>
              <a:t>Bounce” the </a:t>
            </a:r>
            <a:r>
              <a:rPr lang="en-US" altLang="zh-CN" sz="2000" dirty="0" err="1">
                <a:solidFill>
                  <a:srgbClr val="000000"/>
                </a:solidFill>
                <a:latin typeface="Courier New" panose="02070309020205020404" charset="0"/>
              </a:rPr>
              <a:t>beq</a:t>
            </a:r>
            <a:r>
              <a:rPr lang="en-US" altLang="zh-CN" sz="2000" dirty="0">
                <a:solidFill>
                  <a:srgbClr val="000000"/>
                </a:solidFill>
              </a:rPr>
              <a:t> (in ID) and </a:t>
            </a:r>
            <a:r>
              <a:rPr lang="en-US" altLang="zh-CN" sz="2000" dirty="0" err="1">
                <a:solidFill>
                  <a:srgbClr val="000000"/>
                </a:solidFill>
              </a:rPr>
              <a:t>next_seq_instr</a:t>
            </a:r>
            <a:r>
              <a:rPr lang="en-US" altLang="zh-CN" sz="2000" dirty="0">
                <a:solidFill>
                  <a:srgbClr val="000000"/>
                </a:solidFill>
              </a:rPr>
              <a:t> (in IF) in place </a:t>
            </a:r>
            <a:r>
              <a:rPr lang="zh-CN" altLang="en-US" sz="2000" dirty="0">
                <a:solidFill>
                  <a:srgbClr val="000000"/>
                </a:solidFill>
              </a:rPr>
              <a:t>        </a:t>
            </a:r>
            <a:r>
              <a:rPr lang="en-US" altLang="zh-CN" sz="2000" dirty="0">
                <a:solidFill>
                  <a:srgbClr val="000000"/>
                </a:solidFill>
              </a:rPr>
              <a:t>(ID Hazard Unit </a:t>
            </a:r>
            <a:r>
              <a:rPr lang="en-US" altLang="zh-CN" sz="2000" dirty="0" err="1">
                <a:solidFill>
                  <a:srgbClr val="000000"/>
                </a:solidFill>
              </a:rPr>
              <a:t>deasserts</a:t>
            </a:r>
            <a:r>
              <a:rPr lang="en-US" altLang="zh-CN" sz="2000" dirty="0">
                <a:solidFill>
                  <a:srgbClr val="000000"/>
                </a:solidFill>
              </a:rPr>
              <a:t> </a:t>
            </a:r>
            <a:r>
              <a:rPr lang="en-US" altLang="zh-CN" sz="2000" dirty="0" err="1">
                <a:solidFill>
                  <a:srgbClr val="000000"/>
                </a:solidFill>
                <a:latin typeface="Courier New" panose="02070309020205020404" charset="0"/>
              </a:rPr>
              <a:t>PC.Write</a:t>
            </a:r>
            <a:r>
              <a:rPr lang="en-US" altLang="zh-CN" sz="2000" dirty="0">
                <a:solidFill>
                  <a:srgbClr val="000000"/>
                </a:solidFill>
              </a:rPr>
              <a:t> and </a:t>
            </a:r>
            <a:r>
              <a:rPr lang="en-US" altLang="zh-CN" sz="2000" dirty="0">
                <a:solidFill>
                  <a:srgbClr val="000000"/>
                </a:solidFill>
                <a:latin typeface="Courier New" panose="02070309020205020404" charset="0"/>
              </a:rPr>
              <a:t>IF/</a:t>
            </a:r>
            <a:r>
              <a:rPr lang="en-US" altLang="zh-CN" sz="2000" dirty="0" err="1">
                <a:solidFill>
                  <a:srgbClr val="000000"/>
                </a:solidFill>
                <a:latin typeface="Courier New" panose="02070309020205020404" charset="0"/>
              </a:rPr>
              <a:t>ID.Write</a:t>
            </a:r>
            <a:r>
              <a:rPr lang="en-US" altLang="zh-CN" sz="2000" dirty="0">
                <a:solidFill>
                  <a:srgbClr val="000000"/>
                </a:solidFill>
              </a:rPr>
              <a:t>) </a:t>
            </a:r>
          </a:p>
          <a:p>
            <a:pPr lvl="1">
              <a:spcBef>
                <a:spcPct val="30000"/>
              </a:spcBef>
              <a:buClr>
                <a:srgbClr val="FC0128"/>
              </a:buClr>
              <a:buSzPct val="75000"/>
              <a:buFont typeface="Wingdings" panose="05000000000000000000" pitchFamily="2" charset="2"/>
              <a:buChar char="Ø"/>
            </a:pPr>
            <a:r>
              <a:rPr lang="en-US" altLang="zh-CN" sz="2000" dirty="0">
                <a:solidFill>
                  <a:srgbClr val="000000"/>
                </a:solidFill>
              </a:rPr>
              <a:t>Insert a stall between the </a:t>
            </a:r>
            <a:r>
              <a:rPr lang="en-US" altLang="zh-CN" sz="2000" dirty="0">
                <a:solidFill>
                  <a:srgbClr val="000000"/>
                </a:solidFill>
                <a:latin typeface="Courier New" panose="02070309020205020404" charset="0"/>
              </a:rPr>
              <a:t>add</a:t>
            </a:r>
            <a:r>
              <a:rPr lang="en-US" altLang="zh-CN" sz="2000" dirty="0">
                <a:solidFill>
                  <a:srgbClr val="000000"/>
                </a:solidFill>
              </a:rPr>
              <a:t> in the EX stage and the </a:t>
            </a:r>
            <a:r>
              <a:rPr lang="en-US" altLang="zh-CN" sz="2000" dirty="0" err="1">
                <a:solidFill>
                  <a:srgbClr val="000000"/>
                </a:solidFill>
                <a:latin typeface="Courier New" panose="02070309020205020404" charset="0"/>
              </a:rPr>
              <a:t>beq</a:t>
            </a:r>
            <a:r>
              <a:rPr lang="en-US" altLang="zh-CN" sz="2000" dirty="0">
                <a:solidFill>
                  <a:srgbClr val="000000"/>
                </a:solidFill>
              </a:rPr>
              <a:t> </a:t>
            </a:r>
            <a:r>
              <a:rPr lang="zh-CN" altLang="en-US" sz="2000" dirty="0">
                <a:solidFill>
                  <a:srgbClr val="000000"/>
                </a:solidFill>
              </a:rPr>
              <a:t>             </a:t>
            </a:r>
            <a:r>
              <a:rPr lang="en-US" altLang="zh-CN" sz="2000" dirty="0">
                <a:solidFill>
                  <a:srgbClr val="000000"/>
                </a:solidFill>
              </a:rPr>
              <a:t>in the ID stage by zeroing the control bits going into the </a:t>
            </a:r>
            <a:r>
              <a:rPr lang="zh-CN" altLang="en-US" sz="2000" dirty="0">
                <a:solidFill>
                  <a:srgbClr val="000000"/>
                </a:solidFill>
              </a:rPr>
              <a:t>                   </a:t>
            </a:r>
            <a:r>
              <a:rPr lang="en-US" altLang="zh-CN" sz="2000" dirty="0">
                <a:solidFill>
                  <a:srgbClr val="000000"/>
                </a:solidFill>
              </a:rPr>
              <a:t>ID/EX pipeline register (done by the ID Hazard Unit)</a:t>
            </a:r>
          </a:p>
          <a:p>
            <a:endParaRPr lang="zh-CN" altLang="en-US" sz="2400" dirty="0"/>
          </a:p>
        </p:txBody>
      </p:sp>
      <p:sp>
        <p:nvSpPr>
          <p:cNvPr id="7" name="文本占位符 6"/>
          <p:cNvSpPr>
            <a:spLocks noGrp="1"/>
          </p:cNvSpPr>
          <p:nvPr>
            <p:ph type="body" sz="quarter" idx="10"/>
          </p:nvPr>
        </p:nvSpPr>
        <p:spPr/>
        <p:txBody>
          <a:bodyPr/>
          <a:lstStyle/>
          <a:p>
            <a:endParaRPr lang="zh-CN" altLang="en-US"/>
          </a:p>
        </p:txBody>
      </p:sp>
      <p:sp>
        <p:nvSpPr>
          <p:cNvPr id="5" name="Rectangle 9"/>
          <p:cNvSpPr>
            <a:spLocks noChangeArrowheads="1"/>
          </p:cNvSpPr>
          <p:nvPr/>
        </p:nvSpPr>
        <p:spPr bwMode="auto">
          <a:xfrm>
            <a:off x="5093503" y="881744"/>
            <a:ext cx="3886200" cy="15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buClr>
                <a:srgbClr val="FC0128"/>
              </a:buClr>
              <a:buSzPct val="75000"/>
              <a:buFont typeface="Wingdings" panose="05000000000000000000" pitchFamily="2" charset="2"/>
              <a:buNone/>
            </a:pPr>
            <a:r>
              <a:rPr lang="en-US" altLang="zh-CN" sz="2000" dirty="0">
                <a:solidFill>
                  <a:srgbClr val="000000"/>
                </a:solidFill>
              </a:rPr>
              <a:t>WB</a:t>
            </a:r>
            <a:r>
              <a:rPr lang="en-US" altLang="zh-CN" sz="2000" dirty="0">
                <a:solidFill>
                  <a:srgbClr val="000000"/>
                </a:solidFill>
                <a:latin typeface="Courier New" panose="02070309020205020404" charset="0"/>
              </a:rPr>
              <a:t>	   add    x3,</a:t>
            </a:r>
          </a:p>
          <a:p>
            <a:pPr>
              <a:buClr>
                <a:srgbClr val="FC0128"/>
              </a:buClr>
              <a:buSzPct val="75000"/>
              <a:buFont typeface="Wingdings" panose="05000000000000000000" pitchFamily="2" charset="2"/>
              <a:buNone/>
            </a:pPr>
            <a:r>
              <a:rPr lang="en-US" altLang="zh-CN" sz="2000" dirty="0">
                <a:solidFill>
                  <a:srgbClr val="000000"/>
                </a:solidFill>
              </a:rPr>
              <a:t>MEM</a:t>
            </a:r>
            <a:r>
              <a:rPr lang="en-US" altLang="zh-CN" sz="2000" dirty="0">
                <a:solidFill>
                  <a:srgbClr val="000000"/>
                </a:solidFill>
                <a:latin typeface="Courier New" panose="02070309020205020404" charset="0"/>
              </a:rPr>
              <a:t>	add    x4,</a:t>
            </a:r>
          </a:p>
          <a:p>
            <a:pPr>
              <a:buClr>
                <a:srgbClr val="FC0128"/>
              </a:buClr>
              <a:buSzPct val="75000"/>
              <a:buFont typeface="Wingdings" panose="05000000000000000000" pitchFamily="2" charset="2"/>
              <a:buNone/>
            </a:pPr>
            <a:r>
              <a:rPr lang="en-US" altLang="zh-CN" sz="2000" dirty="0">
                <a:solidFill>
                  <a:srgbClr val="FC0128"/>
                </a:solidFill>
              </a:rPr>
              <a:t>EX</a:t>
            </a:r>
            <a:r>
              <a:rPr lang="en-US" altLang="zh-CN" sz="2000" dirty="0">
                <a:solidFill>
                  <a:srgbClr val="000000"/>
                </a:solidFill>
                <a:latin typeface="Courier New" panose="02070309020205020404" charset="0"/>
              </a:rPr>
              <a:t>	   add    </a:t>
            </a:r>
            <a:r>
              <a:rPr lang="en-US" altLang="zh-CN" sz="2000" dirty="0">
                <a:solidFill>
                  <a:srgbClr val="FC0128"/>
                </a:solidFill>
                <a:latin typeface="Courier New" panose="02070309020205020404" charset="0"/>
              </a:rPr>
              <a:t>x1</a:t>
            </a:r>
            <a:r>
              <a:rPr lang="en-US" altLang="zh-CN" sz="2000" dirty="0">
                <a:solidFill>
                  <a:srgbClr val="000000"/>
                </a:solidFill>
                <a:latin typeface="Courier New" panose="02070309020205020404" charset="0"/>
              </a:rPr>
              <a:t>,</a:t>
            </a:r>
          </a:p>
          <a:p>
            <a:pPr>
              <a:buClr>
                <a:srgbClr val="FC0128"/>
              </a:buClr>
              <a:buSzPct val="75000"/>
              <a:buFont typeface="Wingdings" panose="05000000000000000000" pitchFamily="2" charset="2"/>
              <a:buNone/>
            </a:pPr>
            <a:r>
              <a:rPr lang="en-US" altLang="zh-CN" sz="2000" dirty="0">
                <a:solidFill>
                  <a:srgbClr val="FC0128"/>
                </a:solidFill>
              </a:rPr>
              <a:t>ID</a:t>
            </a:r>
            <a:r>
              <a:rPr lang="en-US" altLang="zh-CN"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beq</a:t>
            </a:r>
            <a:r>
              <a:rPr lang="en-US" altLang="zh-CN" sz="2000" dirty="0">
                <a:solidFill>
                  <a:srgbClr val="000000"/>
                </a:solidFill>
                <a:latin typeface="Courier New" panose="02070309020205020404" charset="0"/>
              </a:rPr>
              <a:t>    </a:t>
            </a:r>
            <a:r>
              <a:rPr lang="en-US" altLang="zh-CN" sz="2000" dirty="0">
                <a:solidFill>
                  <a:srgbClr val="FC0128"/>
                </a:solidFill>
                <a:latin typeface="Courier New" panose="02070309020205020404" charset="0"/>
              </a:rPr>
              <a:t>x1</a:t>
            </a:r>
            <a:r>
              <a:rPr lang="en-US" altLang="zh-CN" sz="2000" dirty="0">
                <a:solidFill>
                  <a:srgbClr val="000000"/>
                </a:solidFill>
                <a:latin typeface="Courier New" panose="02070309020205020404" charset="0"/>
              </a:rPr>
              <a:t>,$2,Loop</a:t>
            </a:r>
          </a:p>
          <a:p>
            <a:pPr>
              <a:buClr>
                <a:srgbClr val="FC0128"/>
              </a:buClr>
              <a:buSzPct val="75000"/>
              <a:buFont typeface="Wingdings" panose="05000000000000000000" pitchFamily="2" charset="2"/>
              <a:buNone/>
            </a:pPr>
            <a:r>
              <a:rPr lang="en-US" altLang="zh-CN" sz="2000" dirty="0">
                <a:solidFill>
                  <a:srgbClr val="000000"/>
                </a:solidFill>
              </a:rPr>
              <a:t>IF</a:t>
            </a:r>
            <a:r>
              <a:rPr lang="en-US" altLang="zh-CN" sz="2000" dirty="0">
                <a:solidFill>
                  <a:srgbClr val="000000"/>
                </a:solidFill>
                <a:latin typeface="Courier New" panose="02070309020205020404" charset="0"/>
              </a:rPr>
              <a:t>		   </a:t>
            </a:r>
            <a:r>
              <a:rPr lang="en-US" altLang="zh-CN" sz="2000" dirty="0" err="1">
                <a:solidFill>
                  <a:srgbClr val="000000"/>
                </a:solidFill>
                <a:latin typeface="Courier New" panose="02070309020205020404" charset="0"/>
              </a:rPr>
              <a:t>next_seq_instr</a:t>
            </a:r>
            <a:endParaRPr lang="en-US" altLang="zh-CN" sz="2000" dirty="0">
              <a:solidFill>
                <a:srgbClr val="000000"/>
              </a:solidFill>
              <a:latin typeface="Courier New" panose="02070309020205020404" charset="0"/>
            </a:endParaRPr>
          </a:p>
        </p:txBody>
      </p:sp>
      <p:sp>
        <p:nvSpPr>
          <p:cNvPr id="8" name="Arc 12"/>
          <p:cNvSpPr/>
          <p:nvPr/>
        </p:nvSpPr>
        <p:spPr bwMode="auto">
          <a:xfrm flipH="1">
            <a:off x="6703222" y="1673486"/>
            <a:ext cx="304800" cy="304800"/>
          </a:xfrm>
          <a:custGeom>
            <a:avLst/>
            <a:gdLst>
              <a:gd name="T0" fmla="*/ 0 w 21600"/>
              <a:gd name="T1" fmla="*/ 0 h 43137"/>
              <a:gd name="T2" fmla="*/ 4636191 w 21600"/>
              <a:gd name="T3" fmla="*/ 15217559 h 43137"/>
              <a:gd name="T4" fmla="*/ 0 w 21600"/>
              <a:gd name="T5" fmla="*/ 7619915 h 43137"/>
              <a:gd name="T6" fmla="*/ 0 60000 65536"/>
              <a:gd name="T7" fmla="*/ 0 60000 65536"/>
              <a:gd name="T8" fmla="*/ 0 60000 65536"/>
            </a:gdLst>
            <a:ahLst/>
            <a:cxnLst>
              <a:cxn ang="T6">
                <a:pos x="T0" y="T1"/>
              </a:cxn>
              <a:cxn ang="T7">
                <a:pos x="T2" y="T3"/>
              </a:cxn>
              <a:cxn ang="T8">
                <a:pos x="T4" y="T5"/>
              </a:cxn>
            </a:cxnLst>
            <a:rect l="0" t="0" r="r" b="b"/>
            <a:pathLst>
              <a:path w="21600" h="43137" fill="none" extrusionOk="0">
                <a:moveTo>
                  <a:pt x="-1" y="0"/>
                </a:moveTo>
                <a:cubicBezTo>
                  <a:pt x="11929" y="0"/>
                  <a:pt x="21600" y="9670"/>
                  <a:pt x="21600" y="21600"/>
                </a:cubicBezTo>
                <a:cubicBezTo>
                  <a:pt x="21600" y="32889"/>
                  <a:pt x="12906" y="42274"/>
                  <a:pt x="1649" y="43136"/>
                </a:cubicBezTo>
              </a:path>
              <a:path w="21600" h="43137" stroke="0" extrusionOk="0">
                <a:moveTo>
                  <a:pt x="-1" y="0"/>
                </a:moveTo>
                <a:cubicBezTo>
                  <a:pt x="11929" y="0"/>
                  <a:pt x="21600" y="9670"/>
                  <a:pt x="21600" y="21600"/>
                </a:cubicBezTo>
                <a:cubicBezTo>
                  <a:pt x="21600" y="32889"/>
                  <a:pt x="12906" y="42274"/>
                  <a:pt x="1649" y="43136"/>
                </a:cubicBezTo>
                <a:lnTo>
                  <a:pt x="0" y="21600"/>
                </a:lnTo>
                <a:lnTo>
                  <a:pt x="-1" y="0"/>
                </a:lnTo>
                <a:close/>
              </a:path>
            </a:pathLst>
          </a:custGeom>
          <a:noFill/>
          <a:ln w="12700">
            <a:solidFill>
              <a:schemeClr val="tx1"/>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C0128"/>
              </a:solidFill>
              <a:ea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7BDF8-499C-4531-B383-DFB4163CEC35}"/>
              </a:ext>
            </a:extLst>
          </p:cNvPr>
          <p:cNvSpPr>
            <a:spLocks noGrp="1"/>
          </p:cNvSpPr>
          <p:nvPr>
            <p:ph type="title"/>
          </p:nvPr>
        </p:nvSpPr>
        <p:spPr/>
        <p:txBody>
          <a:bodyPr/>
          <a:lstStyle/>
          <a:p>
            <a:r>
              <a:rPr lang="en-US" altLang="zh-CN" dirty="0"/>
              <a:t>Static Branch Prediction</a:t>
            </a:r>
            <a:endParaRPr lang="zh-CN" altLang="en-US" dirty="0"/>
          </a:p>
        </p:txBody>
      </p:sp>
      <p:sp>
        <p:nvSpPr>
          <p:cNvPr id="5" name="文本占位符 4">
            <a:extLst>
              <a:ext uri="{FF2B5EF4-FFF2-40B4-BE49-F238E27FC236}">
                <a16:creationId xmlns:a16="http://schemas.microsoft.com/office/drawing/2014/main" id="{53C9BF20-42EC-047C-70EE-B6A7801BB1C5}"/>
              </a:ext>
            </a:extLst>
          </p:cNvPr>
          <p:cNvSpPr>
            <a:spLocks noGrp="1"/>
          </p:cNvSpPr>
          <p:nvPr>
            <p:ph type="body" sz="quarter" idx="10"/>
          </p:nvPr>
        </p:nvSpPr>
        <p:spPr/>
        <p:txBody>
          <a:bodyPr/>
          <a:lstStyle/>
          <a:p>
            <a:endParaRPr lang="zh-CN" altLang="en-US"/>
          </a:p>
        </p:txBody>
      </p:sp>
      <p:sp>
        <p:nvSpPr>
          <p:cNvPr id="6" name="Rectangle 3">
            <a:extLst>
              <a:ext uri="{FF2B5EF4-FFF2-40B4-BE49-F238E27FC236}">
                <a16:creationId xmlns:a16="http://schemas.microsoft.com/office/drawing/2014/main" id="{89CC684E-1F02-46DC-9A07-167E0A10C811}"/>
              </a:ext>
            </a:extLst>
          </p:cNvPr>
          <p:cNvSpPr txBox="1">
            <a:spLocks noChangeArrowheads="1"/>
          </p:cNvSpPr>
          <p:nvPr/>
        </p:nvSpPr>
        <p:spPr>
          <a:xfrm>
            <a:off x="253235" y="868566"/>
            <a:ext cx="10297886" cy="5518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altLang="zh-CN" dirty="0">
                <a:ea typeface="宋体" panose="02010600030101010101" pitchFamily="2" charset="-122"/>
              </a:rPr>
              <a:t>Resolve branch hazards by assuming a given outcome and proceeding without waiting to see the actual branch outcome</a:t>
            </a:r>
          </a:p>
          <a:p>
            <a:pPr marL="457200" indent="-457200">
              <a:buFont typeface="Wingdings" panose="05000000000000000000" pitchFamily="2" charset="2"/>
              <a:buAutoNum type="arabicPeriod"/>
            </a:pPr>
            <a:r>
              <a:rPr lang="en-US" altLang="zh-CN" dirty="0">
                <a:solidFill>
                  <a:srgbClr val="FF0000"/>
                </a:solidFill>
                <a:ea typeface="宋体" panose="02010600030101010101" pitchFamily="2" charset="-122"/>
              </a:rPr>
              <a:t>Predict not taken </a:t>
            </a:r>
            <a:r>
              <a:rPr lang="en-US" altLang="zh-CN" dirty="0">
                <a:ea typeface="宋体" panose="02010600030101010101" pitchFamily="2" charset="-122"/>
              </a:rPr>
              <a:t>– always predict branches will </a:t>
            </a:r>
            <a:r>
              <a:rPr lang="en-US" altLang="zh-CN" dirty="0">
                <a:solidFill>
                  <a:srgbClr val="FF0000"/>
                </a:solidFill>
                <a:ea typeface="宋体" panose="02010600030101010101" pitchFamily="2" charset="-122"/>
              </a:rPr>
              <a:t>not</a:t>
            </a:r>
            <a:r>
              <a:rPr lang="en-US" altLang="zh-CN" dirty="0">
                <a:ea typeface="宋体" panose="02010600030101010101" pitchFamily="2" charset="-122"/>
              </a:rPr>
              <a:t> be taken, continue to fetch from the sequential instruction stream, only when branch </a:t>
            </a:r>
            <a:r>
              <a:rPr lang="en-US" altLang="zh-CN" i="1" dirty="0">
                <a:ea typeface="宋体" panose="02010600030101010101" pitchFamily="2" charset="-122"/>
              </a:rPr>
              <a:t>is</a:t>
            </a:r>
            <a:r>
              <a:rPr lang="en-US" altLang="zh-CN" dirty="0">
                <a:ea typeface="宋体" panose="02010600030101010101" pitchFamily="2" charset="-122"/>
              </a:rPr>
              <a:t> taken does the pipeline stall</a:t>
            </a:r>
          </a:p>
          <a:p>
            <a:pPr marL="876300" lvl="1" indent="-381000"/>
            <a:r>
              <a:rPr lang="en-US" altLang="zh-CN" dirty="0">
                <a:ea typeface="宋体" panose="02010600030101010101" pitchFamily="2" charset="-122"/>
              </a:rPr>
              <a:t>If taken, </a:t>
            </a:r>
            <a:r>
              <a:rPr lang="en-US" altLang="zh-CN" dirty="0">
                <a:solidFill>
                  <a:srgbClr val="FF0000"/>
                </a:solidFill>
                <a:ea typeface="宋体" panose="02010600030101010101" pitchFamily="2" charset="-122"/>
              </a:rPr>
              <a:t>flush</a:t>
            </a:r>
            <a:r>
              <a:rPr lang="en-US" altLang="zh-CN" dirty="0">
                <a:ea typeface="宋体" panose="02010600030101010101" pitchFamily="2" charset="-122"/>
              </a:rPr>
              <a:t> instructions </a:t>
            </a:r>
            <a:r>
              <a:rPr lang="en-US" altLang="zh-CN" dirty="0">
                <a:solidFill>
                  <a:srgbClr val="FF0000"/>
                </a:solidFill>
                <a:ea typeface="宋体" panose="02010600030101010101" pitchFamily="2" charset="-122"/>
              </a:rPr>
              <a:t>after</a:t>
            </a:r>
            <a:r>
              <a:rPr lang="en-US" altLang="zh-CN" dirty="0">
                <a:ea typeface="宋体" panose="02010600030101010101" pitchFamily="2" charset="-122"/>
              </a:rPr>
              <a:t> the branch (earlier in the pipeline)</a:t>
            </a:r>
          </a:p>
          <a:p>
            <a:pPr marL="1312863" lvl="2" indent="-342900"/>
            <a:r>
              <a:rPr lang="en-US" altLang="zh-CN" dirty="0">
                <a:ea typeface="宋体" panose="02010600030101010101" pitchFamily="2" charset="-122"/>
              </a:rPr>
              <a:t>in IF, ID, and EX stages if branch logic in MEM – </a:t>
            </a:r>
            <a:r>
              <a:rPr lang="en-US" altLang="zh-CN" dirty="0">
                <a:solidFill>
                  <a:srgbClr val="FF0000"/>
                </a:solidFill>
                <a:ea typeface="宋体" panose="02010600030101010101" pitchFamily="2" charset="-122"/>
              </a:rPr>
              <a:t>three</a:t>
            </a:r>
            <a:r>
              <a:rPr lang="en-US" altLang="zh-CN" dirty="0">
                <a:ea typeface="宋体" panose="02010600030101010101" pitchFamily="2" charset="-122"/>
              </a:rPr>
              <a:t> stalls</a:t>
            </a:r>
          </a:p>
          <a:p>
            <a:pPr marL="1312863" lvl="2" indent="-342900"/>
            <a:r>
              <a:rPr lang="en-US" altLang="zh-CN" dirty="0">
                <a:ea typeface="宋体" panose="02010600030101010101" pitchFamily="2" charset="-122"/>
              </a:rPr>
              <a:t>in IF and ID stages if branch logic in EX – </a:t>
            </a:r>
            <a:r>
              <a:rPr lang="en-US" altLang="zh-CN" dirty="0">
                <a:solidFill>
                  <a:srgbClr val="FF0000"/>
                </a:solidFill>
                <a:ea typeface="宋体" panose="02010600030101010101" pitchFamily="2" charset="-122"/>
              </a:rPr>
              <a:t>two</a:t>
            </a:r>
            <a:r>
              <a:rPr lang="en-US" altLang="zh-CN" dirty="0">
                <a:ea typeface="宋体" panose="02010600030101010101" pitchFamily="2" charset="-122"/>
              </a:rPr>
              <a:t> stalls</a:t>
            </a:r>
          </a:p>
          <a:p>
            <a:pPr marL="1312863" lvl="2" indent="-342900"/>
            <a:r>
              <a:rPr lang="en-US" altLang="zh-CN" dirty="0">
                <a:ea typeface="宋体" panose="02010600030101010101" pitchFamily="2" charset="-122"/>
              </a:rPr>
              <a:t>in IF stage if branch logic in ID – </a:t>
            </a:r>
            <a:r>
              <a:rPr lang="en-US" altLang="zh-CN" dirty="0">
                <a:solidFill>
                  <a:srgbClr val="FF0000"/>
                </a:solidFill>
                <a:ea typeface="宋体" panose="02010600030101010101" pitchFamily="2" charset="-122"/>
              </a:rPr>
              <a:t>one</a:t>
            </a:r>
            <a:r>
              <a:rPr lang="en-US" altLang="zh-CN" dirty="0">
                <a:ea typeface="宋体" panose="02010600030101010101" pitchFamily="2" charset="-122"/>
              </a:rPr>
              <a:t> stall</a:t>
            </a:r>
          </a:p>
          <a:p>
            <a:pPr marL="876300" lvl="1" indent="-381000"/>
            <a:r>
              <a:rPr lang="en-US" altLang="zh-CN" dirty="0">
                <a:ea typeface="宋体" panose="02010600030101010101" pitchFamily="2" charset="-122"/>
              </a:rPr>
              <a:t>Ensure that those flushed instructions haven’t changed the machine state – automatic in the pipeline since machine state changing operations are at the tail end of the pipeline (</a:t>
            </a:r>
            <a:r>
              <a:rPr lang="en-US" altLang="zh-CN" dirty="0" err="1">
                <a:ea typeface="宋体" panose="02010600030101010101" pitchFamily="2" charset="-122"/>
              </a:rPr>
              <a:t>MemWrite</a:t>
            </a:r>
            <a:r>
              <a:rPr lang="en-US" altLang="zh-CN" dirty="0">
                <a:ea typeface="宋体" panose="02010600030101010101" pitchFamily="2" charset="-122"/>
              </a:rPr>
              <a:t> (in MEM) or </a:t>
            </a:r>
            <a:r>
              <a:rPr lang="en-US" altLang="zh-CN" dirty="0" err="1">
                <a:ea typeface="宋体" panose="02010600030101010101" pitchFamily="2" charset="-122"/>
              </a:rPr>
              <a:t>RegWrite</a:t>
            </a:r>
            <a:r>
              <a:rPr lang="en-US" altLang="zh-CN" dirty="0">
                <a:ea typeface="宋体" panose="02010600030101010101" pitchFamily="2" charset="-122"/>
              </a:rPr>
              <a:t> (in WB)) </a:t>
            </a:r>
          </a:p>
          <a:p>
            <a:pPr marL="876300" lvl="1" indent="-381000"/>
            <a:r>
              <a:rPr lang="en-US" altLang="zh-CN" dirty="0">
                <a:ea typeface="宋体" panose="02010600030101010101" pitchFamily="2" charset="-122"/>
              </a:rPr>
              <a:t>Restart the pipeline at the branch destination</a:t>
            </a:r>
          </a:p>
          <a:p>
            <a:pPr marL="876300" lvl="1" indent="-381000"/>
            <a:r>
              <a:rPr lang="en-US" altLang="zh-CN" dirty="0">
                <a:ea typeface="宋体" panose="02010600030101010101" pitchFamily="2" charset="-122"/>
              </a:rPr>
              <a:t>30-40% accuracy…not so good</a:t>
            </a:r>
          </a:p>
        </p:txBody>
      </p:sp>
    </p:spTree>
    <p:extLst>
      <p:ext uri="{BB962C8B-B14F-4D97-AF65-F5344CB8AC3E}">
        <p14:creationId xmlns:p14="http://schemas.microsoft.com/office/powerpoint/2010/main" val="173072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ASIDE: Two “Types” of Stalls</a:t>
            </a:r>
            <a:endParaRPr lang="zh-CN" altLang="en-US" dirty="0"/>
          </a:p>
        </p:txBody>
      </p:sp>
      <p:sp>
        <p:nvSpPr>
          <p:cNvPr id="3" name="内容占位符 2"/>
          <p:cNvSpPr>
            <a:spLocks noGrp="1"/>
          </p:cNvSpPr>
          <p:nvPr>
            <p:ph idx="1"/>
          </p:nvPr>
        </p:nvSpPr>
        <p:spPr>
          <a:xfrm>
            <a:off x="313267" y="881744"/>
            <a:ext cx="11173241" cy="5327650"/>
          </a:xfrm>
        </p:spPr>
        <p:txBody>
          <a:bodyPr>
            <a:normAutofit/>
          </a:bodyPr>
          <a:lstStyle/>
          <a:p>
            <a:pPr latinLnBrk="0"/>
            <a:r>
              <a:rPr lang="en-US" altLang="zh-CN" sz="2800" dirty="0" err="1">
                <a:latin typeface="Courier New" panose="02070309020205020404" charset="0"/>
                <a:ea typeface="宋体" pitchFamily="2" charset="-122"/>
              </a:rPr>
              <a:t>Noop</a:t>
            </a:r>
            <a:r>
              <a:rPr lang="en-US" altLang="zh-CN" sz="2800" dirty="0">
                <a:ea typeface="宋体" pitchFamily="2" charset="-122"/>
              </a:rPr>
              <a:t> instruction (or bubble) </a:t>
            </a:r>
            <a:r>
              <a:rPr lang="en-US" altLang="zh-CN" sz="2800" dirty="0">
                <a:solidFill>
                  <a:srgbClr val="FF0000"/>
                </a:solidFill>
                <a:ea typeface="宋体" pitchFamily="2" charset="-122"/>
              </a:rPr>
              <a:t>inserted</a:t>
            </a:r>
            <a:r>
              <a:rPr lang="en-US" altLang="zh-CN" sz="2800" dirty="0">
                <a:ea typeface="宋体" pitchFamily="2" charset="-122"/>
              </a:rPr>
              <a:t> between two instructions in the pipeline (as done for load-use situations)</a:t>
            </a:r>
          </a:p>
          <a:p>
            <a:pPr lvl="1" latinLnBrk="0"/>
            <a:r>
              <a:rPr lang="en-US" altLang="zh-CN" dirty="0">
                <a:ea typeface="宋体" pitchFamily="2" charset="-122"/>
              </a:rPr>
              <a:t>Keep the instructions </a:t>
            </a:r>
            <a:r>
              <a:rPr lang="en-US" altLang="zh-CN" i="1" dirty="0">
                <a:ea typeface="宋体" pitchFamily="2" charset="-122"/>
              </a:rPr>
              <a:t>earlier</a:t>
            </a:r>
            <a:r>
              <a:rPr lang="en-US" altLang="zh-CN" dirty="0">
                <a:ea typeface="宋体" pitchFamily="2" charset="-122"/>
              </a:rPr>
              <a:t> in the pipeline (later in the code) from progressing down </a:t>
            </a:r>
            <a:r>
              <a:rPr lang="zh-CN" altLang="en-US" dirty="0">
                <a:ea typeface="宋体" pitchFamily="2" charset="-122"/>
              </a:rPr>
              <a:t> </a:t>
            </a:r>
            <a:r>
              <a:rPr lang="en-US" altLang="zh-CN" dirty="0">
                <a:ea typeface="宋体" pitchFamily="2" charset="-122"/>
              </a:rPr>
              <a:t>the pipeline for a cycle (“bounce” them in place with write control signals)</a:t>
            </a:r>
          </a:p>
          <a:p>
            <a:pPr lvl="1" latinLnBrk="0"/>
            <a:r>
              <a:rPr lang="en-US" altLang="zh-CN" dirty="0">
                <a:ea typeface="宋体" pitchFamily="2" charset="-122"/>
              </a:rPr>
              <a:t>Insert </a:t>
            </a:r>
            <a:r>
              <a:rPr lang="en-US" altLang="zh-CN" dirty="0" err="1">
                <a:latin typeface="Courier New" panose="02070309020205020404" charset="0"/>
                <a:ea typeface="宋体" pitchFamily="2" charset="-122"/>
              </a:rPr>
              <a:t>noop</a:t>
            </a:r>
            <a:r>
              <a:rPr lang="en-US" altLang="zh-CN" dirty="0">
                <a:ea typeface="宋体" pitchFamily="2" charset="-122"/>
              </a:rPr>
              <a:t> by zeroing control bits in the pipeline register at the appropriate stage</a:t>
            </a:r>
          </a:p>
          <a:p>
            <a:pPr lvl="1" latinLnBrk="0"/>
            <a:r>
              <a:rPr lang="en-US" altLang="zh-CN" dirty="0">
                <a:ea typeface="宋体" pitchFamily="2" charset="-122"/>
              </a:rPr>
              <a:t>Let the instructions later in the pipeline (earlier in the code) progress normally down the pipeline</a:t>
            </a:r>
          </a:p>
          <a:p>
            <a:pPr lvl="1" latinLnBrk="0"/>
            <a:endParaRPr lang="en-US" altLang="zh-CN" dirty="0">
              <a:ea typeface="宋体" pitchFamily="2" charset="-122"/>
            </a:endParaRPr>
          </a:p>
          <a:p>
            <a:pPr latinLnBrk="0"/>
            <a:r>
              <a:rPr lang="en-US" altLang="zh-CN" sz="2800" dirty="0">
                <a:ea typeface="宋体" pitchFamily="2" charset="-122"/>
              </a:rPr>
              <a:t>Flushes (or instruction squashing) were an instruction in the pipeline is </a:t>
            </a:r>
            <a:r>
              <a:rPr lang="zh-CN" altLang="en-US" sz="2800" dirty="0">
                <a:ea typeface="宋体" pitchFamily="2" charset="-122"/>
              </a:rPr>
              <a:t>          </a:t>
            </a:r>
            <a:r>
              <a:rPr lang="en-US" altLang="zh-CN" sz="2800" dirty="0">
                <a:solidFill>
                  <a:srgbClr val="FF0000"/>
                </a:solidFill>
                <a:ea typeface="宋体" pitchFamily="2" charset="-122"/>
              </a:rPr>
              <a:t>replaced</a:t>
            </a:r>
            <a:r>
              <a:rPr lang="en-US" altLang="zh-CN" sz="2800" dirty="0">
                <a:ea typeface="宋体" pitchFamily="2" charset="-122"/>
              </a:rPr>
              <a:t> with a </a:t>
            </a:r>
            <a:r>
              <a:rPr lang="en-US" altLang="zh-CN" sz="2800" dirty="0" err="1">
                <a:latin typeface="Courier New" panose="02070309020205020404" charset="0"/>
                <a:ea typeface="宋体" pitchFamily="2" charset="-122"/>
              </a:rPr>
              <a:t>noop</a:t>
            </a:r>
            <a:r>
              <a:rPr lang="en-US" altLang="zh-CN" sz="2800" dirty="0">
                <a:ea typeface="宋体" pitchFamily="2" charset="-122"/>
              </a:rPr>
              <a:t> instruction</a:t>
            </a:r>
          </a:p>
          <a:p>
            <a:pPr lvl="1" latinLnBrk="0">
              <a:buFont typeface="Monotype Sorts" pitchFamily="2" charset="2"/>
              <a:buNone/>
            </a:pPr>
            <a:endParaRPr lang="en-US" altLang="zh-CN" dirty="0">
              <a:ea typeface="宋体" pitchFamily="2" charset="-122"/>
            </a:endParaRPr>
          </a:p>
          <a:p>
            <a:pPr latinLnBrk="0"/>
            <a:endParaRPr lang="zh-CN" altLang="en-US" dirty="0"/>
          </a:p>
        </p:txBody>
      </p:sp>
      <p:sp>
        <p:nvSpPr>
          <p:cNvPr id="4" name="文本占位符 3"/>
          <p:cNvSpPr>
            <a:spLocks noGrp="1"/>
          </p:cNvSpPr>
          <p:nvPr>
            <p:ph type="body" sz="quarter" idx="10"/>
          </p:nvPr>
        </p:nvSpPr>
        <p:spPr/>
        <p:txBody>
          <a:bodyPr/>
          <a:lstStyle/>
          <a:p>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Static Branch Prediction, </a:t>
            </a:r>
            <a:r>
              <a:rPr lang="en-US" altLang="zh-CN" dirty="0" err="1"/>
              <a:t>con’t</a:t>
            </a:r>
            <a:endParaRPr lang="zh-CN" altLang="en-US" dirty="0"/>
          </a:p>
        </p:txBody>
      </p:sp>
      <p:sp>
        <p:nvSpPr>
          <p:cNvPr id="3" name="内容占位符 2"/>
          <p:cNvSpPr>
            <a:spLocks noGrp="1"/>
          </p:cNvSpPr>
          <p:nvPr>
            <p:ph idx="1"/>
          </p:nvPr>
        </p:nvSpPr>
        <p:spPr>
          <a:xfrm>
            <a:off x="313267" y="881744"/>
            <a:ext cx="11192933" cy="5327650"/>
          </a:xfrm>
        </p:spPr>
        <p:txBody>
          <a:bodyPr/>
          <a:lstStyle/>
          <a:p>
            <a:r>
              <a:rPr lang="en-US" altLang="zh-CN" sz="2800" dirty="0">
                <a:ea typeface="宋体" pitchFamily="2" charset="-122"/>
              </a:rPr>
              <a:t>Resolve branch hazards by assuming a given outcome and proceeding</a:t>
            </a:r>
          </a:p>
          <a:p>
            <a:pPr>
              <a:spcBef>
                <a:spcPct val="30000"/>
              </a:spcBef>
              <a:buClr>
                <a:srgbClr val="FC0128"/>
              </a:buClr>
              <a:buSzPct val="75000"/>
              <a:buFont typeface="Wingdings" panose="05000000000000000000" pitchFamily="2" charset="2"/>
              <a:buAutoNum type="arabicPeriod" startAt="2"/>
            </a:pPr>
            <a:r>
              <a:rPr lang="en-US" altLang="zh-CN" sz="2800" dirty="0">
                <a:solidFill>
                  <a:srgbClr val="FC0128"/>
                </a:solidFill>
              </a:rPr>
              <a:t>Predict taken</a:t>
            </a:r>
            <a:r>
              <a:rPr lang="en-US" altLang="zh-CN" sz="2800" dirty="0">
                <a:solidFill>
                  <a:srgbClr val="000000"/>
                </a:solidFill>
              </a:rPr>
              <a:t> – predict branches will always be taken</a:t>
            </a:r>
          </a:p>
          <a:p>
            <a:pPr lvl="1">
              <a:spcBef>
                <a:spcPct val="30000"/>
              </a:spcBef>
              <a:buClr>
                <a:srgbClr val="FC0128"/>
              </a:buClr>
              <a:buSzPct val="75000"/>
              <a:buFont typeface="Monotype Sorts" pitchFamily="2" charset="2"/>
              <a:buChar char="l"/>
            </a:pPr>
            <a:r>
              <a:rPr lang="en-US" altLang="zh-CN" dirty="0">
                <a:solidFill>
                  <a:srgbClr val="000000"/>
                </a:solidFill>
              </a:rPr>
              <a:t>60-70% accuracy</a:t>
            </a:r>
          </a:p>
          <a:p>
            <a:pPr lvl="1">
              <a:spcBef>
                <a:spcPct val="30000"/>
              </a:spcBef>
              <a:buClr>
                <a:srgbClr val="FC0128"/>
              </a:buClr>
              <a:buSzPct val="75000"/>
              <a:buFont typeface="Monotype Sorts" pitchFamily="2" charset="2"/>
              <a:buChar char="l"/>
            </a:pPr>
            <a:r>
              <a:rPr lang="en-US" altLang="zh-CN" dirty="0">
                <a:solidFill>
                  <a:srgbClr val="000000"/>
                </a:solidFill>
              </a:rPr>
              <a:t>Predict taken </a:t>
            </a:r>
            <a:r>
              <a:rPr lang="en-US" altLang="zh-CN" i="1" dirty="0">
                <a:solidFill>
                  <a:srgbClr val="000000"/>
                </a:solidFill>
              </a:rPr>
              <a:t>always</a:t>
            </a:r>
            <a:r>
              <a:rPr lang="en-US" altLang="zh-CN" dirty="0">
                <a:solidFill>
                  <a:srgbClr val="000000"/>
                </a:solidFill>
              </a:rPr>
              <a:t> incurs one stall cycle (if branch destination hardware has been moved to the ID stage)</a:t>
            </a:r>
          </a:p>
          <a:p>
            <a:pPr lvl="1">
              <a:spcBef>
                <a:spcPct val="30000"/>
              </a:spcBef>
              <a:buClr>
                <a:srgbClr val="FC0128"/>
              </a:buClr>
              <a:buSzPct val="75000"/>
              <a:buFont typeface="Monotype Sorts" pitchFamily="2" charset="2"/>
              <a:buChar char="l"/>
            </a:pPr>
            <a:r>
              <a:rPr lang="en-US" altLang="zh-CN" dirty="0">
                <a:solidFill>
                  <a:srgbClr val="000000"/>
                </a:solidFill>
              </a:rPr>
              <a:t>Is there a way to “cache” the address of the branch target instruction ??</a:t>
            </a:r>
          </a:p>
          <a:p>
            <a:pPr marL="495300" lvl="1" indent="0">
              <a:spcBef>
                <a:spcPct val="30000"/>
              </a:spcBef>
              <a:buClr>
                <a:srgbClr val="FC0128"/>
              </a:buClr>
              <a:buSzPct val="75000"/>
            </a:pPr>
            <a:endParaRPr lang="en-US" altLang="zh-CN" dirty="0">
              <a:solidFill>
                <a:srgbClr val="000000"/>
              </a:solidFill>
            </a:endParaRPr>
          </a:p>
          <a:p>
            <a:pPr latinLnBrk="0">
              <a:spcBef>
                <a:spcPct val="30000"/>
              </a:spcBef>
              <a:buClr>
                <a:srgbClr val="FC0128"/>
              </a:buClr>
              <a:buSzPct val="75000"/>
            </a:pPr>
            <a:r>
              <a:rPr lang="en-US" altLang="zh-CN" sz="2400" dirty="0">
                <a:solidFill>
                  <a:srgbClr val="000000"/>
                </a:solidFill>
              </a:rPr>
              <a:t>As the branch penalty increases (for deeper pipelines), a simple static prediction scheme</a:t>
            </a:r>
            <a:r>
              <a:rPr lang="zh-CN" altLang="en-US" sz="2400" dirty="0">
                <a:solidFill>
                  <a:srgbClr val="000000"/>
                </a:solidFill>
              </a:rPr>
              <a:t> </a:t>
            </a:r>
            <a:r>
              <a:rPr lang="en-US" altLang="zh-CN" sz="2400" dirty="0">
                <a:solidFill>
                  <a:srgbClr val="000000"/>
                </a:solidFill>
              </a:rPr>
              <a:t>will hurt performance.  With more hardware, it is possible to try to predict branch</a:t>
            </a:r>
            <a:r>
              <a:rPr lang="zh-CN" altLang="en-US" sz="2400" dirty="0">
                <a:solidFill>
                  <a:srgbClr val="000000"/>
                </a:solidFill>
              </a:rPr>
              <a:t> </a:t>
            </a:r>
            <a:r>
              <a:rPr lang="en-US" altLang="zh-CN" sz="2400" dirty="0">
                <a:solidFill>
                  <a:srgbClr val="000000"/>
                </a:solidFill>
              </a:rPr>
              <a:t>behavior </a:t>
            </a:r>
            <a:r>
              <a:rPr lang="en-US" altLang="zh-CN" sz="2400" dirty="0">
                <a:solidFill>
                  <a:srgbClr val="FC0128"/>
                </a:solidFill>
              </a:rPr>
              <a:t>dynamically</a:t>
            </a:r>
            <a:r>
              <a:rPr lang="en-US" altLang="zh-CN" sz="2400" dirty="0">
                <a:solidFill>
                  <a:srgbClr val="000000"/>
                </a:solidFill>
              </a:rPr>
              <a:t> during program execution</a:t>
            </a:r>
          </a:p>
          <a:p>
            <a:pPr>
              <a:spcBef>
                <a:spcPct val="30000"/>
              </a:spcBef>
              <a:buClr>
                <a:srgbClr val="FC0128"/>
              </a:buClr>
              <a:buSzPct val="75000"/>
              <a:buFont typeface="Wingdings" panose="05000000000000000000" pitchFamily="2" charset="2"/>
              <a:buAutoNum type="arabicPeriod" startAt="3"/>
            </a:pPr>
            <a:r>
              <a:rPr lang="en-US" altLang="zh-CN" sz="2800" dirty="0">
                <a:solidFill>
                  <a:srgbClr val="FC0128"/>
                </a:solidFill>
              </a:rPr>
              <a:t>Dynamic branch prediction</a:t>
            </a:r>
            <a:r>
              <a:rPr lang="en-US" altLang="zh-CN" sz="2800" dirty="0">
                <a:solidFill>
                  <a:srgbClr val="000000"/>
                </a:solidFill>
              </a:rPr>
              <a:t> – predict branches at run-time using </a:t>
            </a:r>
            <a:r>
              <a:rPr lang="en-US" altLang="zh-CN" sz="2800" i="1" dirty="0">
                <a:solidFill>
                  <a:srgbClr val="000000"/>
                </a:solidFill>
              </a:rPr>
              <a:t>run-time</a:t>
            </a:r>
            <a:r>
              <a:rPr lang="zh-CN" altLang="en-US" sz="2800" i="1" dirty="0">
                <a:solidFill>
                  <a:srgbClr val="000000"/>
                </a:solidFill>
              </a:rPr>
              <a:t> </a:t>
            </a:r>
            <a:r>
              <a:rPr lang="en-US" altLang="zh-CN" sz="2800" dirty="0">
                <a:solidFill>
                  <a:srgbClr val="000000"/>
                </a:solidFill>
              </a:rPr>
              <a:t>information</a:t>
            </a:r>
          </a:p>
          <a:p>
            <a:endParaRPr lang="zh-CN" altLang="en-US" dirty="0"/>
          </a:p>
        </p:txBody>
      </p:sp>
      <p:sp>
        <p:nvSpPr>
          <p:cNvPr id="6" name="文本占位符 5"/>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838200" y="1710626"/>
            <a:ext cx="10668000"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ea typeface="宋体"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Branch Prediction</a:t>
            </a:r>
            <a:endParaRPr lang="zh-CN" altLang="en-US" dirty="0"/>
          </a:p>
        </p:txBody>
      </p:sp>
      <p:sp>
        <p:nvSpPr>
          <p:cNvPr id="3" name="内容占位符 2"/>
          <p:cNvSpPr>
            <a:spLocks noGrp="1"/>
          </p:cNvSpPr>
          <p:nvPr>
            <p:ph idx="1"/>
          </p:nvPr>
        </p:nvSpPr>
        <p:spPr>
          <a:xfrm>
            <a:off x="313267" y="881744"/>
            <a:ext cx="11317079" cy="5327650"/>
          </a:xfrm>
        </p:spPr>
        <p:txBody>
          <a:bodyPr/>
          <a:lstStyle/>
          <a:p>
            <a:pPr latinLnBrk="0"/>
            <a:r>
              <a:rPr lang="en-US" altLang="zh-CN" sz="2400" b="0" i="0" dirty="0">
                <a:solidFill>
                  <a:srgbClr val="000000"/>
                </a:solidFill>
                <a:effectLst/>
                <a:latin typeface="+mj-lt"/>
              </a:rPr>
              <a:t>Need to know two things</a:t>
            </a:r>
          </a:p>
          <a:p>
            <a:pPr marL="0" indent="0" latinLnBrk="0">
              <a:buNone/>
            </a:pPr>
            <a:r>
              <a:rPr lang="en-US" altLang="zh-CN" sz="2400" b="0" i="0" dirty="0">
                <a:solidFill>
                  <a:srgbClr val="000000"/>
                </a:solidFill>
                <a:effectLst/>
                <a:latin typeface="+mj-lt"/>
              </a:rPr>
              <a:t>    – Whether the branch is taken or not (direction)</a:t>
            </a:r>
          </a:p>
          <a:p>
            <a:pPr marL="0" indent="0" latinLnBrk="0">
              <a:buNone/>
            </a:pPr>
            <a:r>
              <a:rPr lang="en-US" altLang="zh-CN" sz="2400" dirty="0">
                <a:solidFill>
                  <a:srgbClr val="000000"/>
                </a:solidFill>
                <a:latin typeface="+mj-lt"/>
              </a:rPr>
              <a:t>    </a:t>
            </a:r>
            <a:r>
              <a:rPr lang="en-US" altLang="zh-CN" sz="2400" b="0" i="0" dirty="0">
                <a:solidFill>
                  <a:srgbClr val="000000"/>
                </a:solidFill>
                <a:effectLst/>
                <a:latin typeface="+mj-lt"/>
              </a:rPr>
              <a:t>– The target address if it is taken (target)</a:t>
            </a:r>
          </a:p>
          <a:p>
            <a:pPr latinLnBrk="0"/>
            <a:r>
              <a:rPr lang="en-US" altLang="zh-CN" sz="2400" b="0" i="0" dirty="0">
                <a:solidFill>
                  <a:srgbClr val="000000"/>
                </a:solidFill>
                <a:effectLst/>
                <a:latin typeface="+mj-lt"/>
              </a:rPr>
              <a:t>Direct jumps, Function calls</a:t>
            </a:r>
          </a:p>
          <a:p>
            <a:pPr marL="0" indent="0" latinLnBrk="0">
              <a:buNone/>
            </a:pPr>
            <a:r>
              <a:rPr lang="en-US" altLang="zh-CN" sz="2400" dirty="0">
                <a:solidFill>
                  <a:srgbClr val="000000"/>
                </a:solidFill>
                <a:latin typeface="+mj-lt"/>
              </a:rPr>
              <a:t>    </a:t>
            </a:r>
            <a:r>
              <a:rPr lang="en-US" altLang="zh-CN" sz="2400" b="0" i="0" dirty="0">
                <a:solidFill>
                  <a:srgbClr val="000000"/>
                </a:solidFill>
                <a:effectLst/>
                <a:latin typeface="+mj-lt"/>
              </a:rPr>
              <a:t>– Direction known (always taken), target easy to compute</a:t>
            </a:r>
          </a:p>
          <a:p>
            <a:pPr latinLnBrk="0"/>
            <a:r>
              <a:rPr lang="en-US" altLang="zh-CN" sz="2400" b="0" i="0" dirty="0">
                <a:solidFill>
                  <a:srgbClr val="000000"/>
                </a:solidFill>
                <a:effectLst/>
                <a:latin typeface="+mj-lt"/>
              </a:rPr>
              <a:t>Conditional Branches (typically PC-relative)</a:t>
            </a:r>
          </a:p>
          <a:p>
            <a:pPr marL="0" indent="0" latinLnBrk="0">
              <a:buNone/>
            </a:pPr>
            <a:r>
              <a:rPr lang="en-US" altLang="zh-CN" sz="2400" dirty="0">
                <a:solidFill>
                  <a:srgbClr val="000000"/>
                </a:solidFill>
                <a:latin typeface="+mj-lt"/>
              </a:rPr>
              <a:t>    </a:t>
            </a:r>
            <a:r>
              <a:rPr lang="en-US" altLang="zh-CN" sz="2400" b="0" i="0" dirty="0">
                <a:solidFill>
                  <a:srgbClr val="000000"/>
                </a:solidFill>
                <a:effectLst/>
                <a:latin typeface="+mj-lt"/>
              </a:rPr>
              <a:t>– Direction difficult to predict, target easy to compute</a:t>
            </a:r>
          </a:p>
          <a:p>
            <a:pPr latinLnBrk="0"/>
            <a:r>
              <a:rPr lang="en-US" altLang="zh-CN" sz="2400" b="0" i="0" dirty="0">
                <a:solidFill>
                  <a:srgbClr val="000000"/>
                </a:solidFill>
                <a:effectLst/>
                <a:latin typeface="+mj-lt"/>
              </a:rPr>
              <a:t>Indirect jumps, function returns</a:t>
            </a:r>
          </a:p>
          <a:p>
            <a:pPr marL="0" indent="0" latinLnBrk="0">
              <a:buNone/>
            </a:pPr>
            <a:r>
              <a:rPr lang="en-US" altLang="zh-CN" sz="2400" b="0" i="0" dirty="0">
                <a:solidFill>
                  <a:srgbClr val="000000"/>
                </a:solidFill>
                <a:effectLst/>
                <a:latin typeface="+mj-lt"/>
              </a:rPr>
              <a:t>    – Direction known (always taken), target difficult</a:t>
            </a:r>
            <a:r>
              <a:rPr lang="en-US" altLang="zh-CN" sz="2400" dirty="0">
                <a:latin typeface="+mj-lt"/>
              </a:rPr>
              <a:t> </a:t>
            </a:r>
            <a:br>
              <a:rPr lang="en-US" altLang="zh-CN" sz="1600" dirty="0"/>
            </a:b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6" name="图片 5">
            <a:extLst>
              <a:ext uri="{FF2B5EF4-FFF2-40B4-BE49-F238E27FC236}">
                <a16:creationId xmlns:a16="http://schemas.microsoft.com/office/drawing/2014/main" id="{2C637443-D0AF-4AA4-9220-741025079EA3}"/>
              </a:ext>
            </a:extLst>
          </p:cNvPr>
          <p:cNvPicPr>
            <a:picLocks noChangeAspect="1"/>
          </p:cNvPicPr>
          <p:nvPr/>
        </p:nvPicPr>
        <p:blipFill>
          <a:blip r:embed="rId3"/>
          <a:stretch>
            <a:fillRect/>
          </a:stretch>
        </p:blipFill>
        <p:spPr>
          <a:xfrm>
            <a:off x="7301450" y="3045708"/>
            <a:ext cx="4890550" cy="3284392"/>
          </a:xfrm>
          <a:prstGeom prst="rect">
            <a:avLst/>
          </a:prstGeom>
        </p:spPr>
      </p:pic>
    </p:spTree>
    <p:extLst>
      <p:ext uri="{BB962C8B-B14F-4D97-AF65-F5344CB8AC3E}">
        <p14:creationId xmlns:p14="http://schemas.microsoft.com/office/powerpoint/2010/main" val="4532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2800D-35AE-40E3-8D9F-EC3CB0F6A5F5}"/>
              </a:ext>
            </a:extLst>
          </p:cNvPr>
          <p:cNvSpPr>
            <a:spLocks noGrp="1"/>
          </p:cNvSpPr>
          <p:nvPr>
            <p:ph type="title"/>
          </p:nvPr>
        </p:nvSpPr>
        <p:spPr/>
        <p:txBody>
          <a:bodyPr/>
          <a:lstStyle/>
          <a:p>
            <a:r>
              <a:rPr lang="en-US" altLang="zh-CN" dirty="0"/>
              <a:t>Multiply</a:t>
            </a:r>
            <a:endParaRPr lang="zh-CN" altLang="en-US" dirty="0"/>
          </a:p>
        </p:txBody>
      </p:sp>
      <p:sp>
        <p:nvSpPr>
          <p:cNvPr id="53" name="文本占位符 52">
            <a:extLst>
              <a:ext uri="{FF2B5EF4-FFF2-40B4-BE49-F238E27FC236}">
                <a16:creationId xmlns:a16="http://schemas.microsoft.com/office/drawing/2014/main" id="{D56AB5C0-7B04-0857-5D87-6BE03902E079}"/>
              </a:ext>
            </a:extLst>
          </p:cNvPr>
          <p:cNvSpPr>
            <a:spLocks noGrp="1"/>
          </p:cNvSpPr>
          <p:nvPr>
            <p:ph type="body" sz="quarter" idx="10"/>
          </p:nvPr>
        </p:nvSpPr>
        <p:spPr/>
        <p:txBody>
          <a:bodyPr/>
          <a:lstStyle/>
          <a:p>
            <a:endParaRPr lang="zh-CN" altLang="en-US"/>
          </a:p>
        </p:txBody>
      </p:sp>
      <p:sp>
        <p:nvSpPr>
          <p:cNvPr id="58" name="文本框 57">
            <a:extLst>
              <a:ext uri="{FF2B5EF4-FFF2-40B4-BE49-F238E27FC236}">
                <a16:creationId xmlns:a16="http://schemas.microsoft.com/office/drawing/2014/main" id="{77A16849-77DF-4522-9402-C72A262EE3AF}"/>
              </a:ext>
            </a:extLst>
          </p:cNvPr>
          <p:cNvSpPr txBox="1"/>
          <p:nvPr/>
        </p:nvSpPr>
        <p:spPr>
          <a:xfrm>
            <a:off x="404824" y="886140"/>
            <a:ext cx="583858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a:cs typeface="+mn-cs"/>
              </a:rPr>
              <a:t>An example of multiplication hardware</a:t>
            </a:r>
            <a:endParaRPr kumimoji="0" lang="zh-CN" altLang="en-US" sz="2800" b="0" i="0" u="none" strike="noStrike" kern="1200" cap="none" spc="0" normalizeH="0" baseline="0" noProof="0" dirty="0">
              <a:ln>
                <a:noFill/>
              </a:ln>
              <a:solidFill>
                <a:prstClr val="black"/>
              </a:solidFill>
              <a:effectLst/>
              <a:uLnTx/>
              <a:uFillTx/>
              <a:latin typeface="Calibri"/>
              <a:ea typeface="微软雅黑"/>
              <a:cs typeface="+mn-cs"/>
            </a:endParaRPr>
          </a:p>
        </p:txBody>
      </p:sp>
      <p:pic>
        <p:nvPicPr>
          <p:cNvPr id="4" name="图片 3">
            <a:extLst>
              <a:ext uri="{FF2B5EF4-FFF2-40B4-BE49-F238E27FC236}">
                <a16:creationId xmlns:a16="http://schemas.microsoft.com/office/drawing/2014/main" id="{9BAE5C6E-65D0-4997-AF90-A99652B5D14A}"/>
              </a:ext>
            </a:extLst>
          </p:cNvPr>
          <p:cNvPicPr>
            <a:picLocks noChangeAspect="1"/>
          </p:cNvPicPr>
          <p:nvPr/>
        </p:nvPicPr>
        <p:blipFill>
          <a:blip r:embed="rId2"/>
          <a:stretch>
            <a:fillRect/>
          </a:stretch>
        </p:blipFill>
        <p:spPr>
          <a:xfrm>
            <a:off x="6240233" y="1471314"/>
            <a:ext cx="5953125" cy="3057525"/>
          </a:xfrm>
          <a:prstGeom prst="rect">
            <a:avLst/>
          </a:prstGeom>
        </p:spPr>
      </p:pic>
      <p:pic>
        <p:nvPicPr>
          <p:cNvPr id="10" name="图片 9">
            <a:extLst>
              <a:ext uri="{FF2B5EF4-FFF2-40B4-BE49-F238E27FC236}">
                <a16:creationId xmlns:a16="http://schemas.microsoft.com/office/drawing/2014/main" id="{31A85CA9-C254-41F9-A568-D4DB43BC15A8}"/>
              </a:ext>
            </a:extLst>
          </p:cNvPr>
          <p:cNvPicPr>
            <a:picLocks noChangeAspect="1"/>
          </p:cNvPicPr>
          <p:nvPr/>
        </p:nvPicPr>
        <p:blipFill>
          <a:blip r:embed="rId3"/>
          <a:stretch>
            <a:fillRect/>
          </a:stretch>
        </p:blipFill>
        <p:spPr>
          <a:xfrm>
            <a:off x="84667" y="1539240"/>
            <a:ext cx="5356014" cy="2989599"/>
          </a:xfrm>
          <a:prstGeom prst="rect">
            <a:avLst/>
          </a:prstGeom>
        </p:spPr>
      </p:pic>
      <p:sp>
        <p:nvSpPr>
          <p:cNvPr id="11" name="文本框 10">
            <a:extLst>
              <a:ext uri="{FF2B5EF4-FFF2-40B4-BE49-F238E27FC236}">
                <a16:creationId xmlns:a16="http://schemas.microsoft.com/office/drawing/2014/main" id="{024AF2F1-610E-45DF-99E7-A32D6EA42013}"/>
              </a:ext>
            </a:extLst>
          </p:cNvPr>
          <p:cNvSpPr txBox="1"/>
          <p:nvPr/>
        </p:nvSpPr>
        <p:spPr>
          <a:xfrm>
            <a:off x="700738" y="4640278"/>
            <a:ext cx="42836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First version of the multiplication hardware.</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12" name="文本框 11">
            <a:extLst>
              <a:ext uri="{FF2B5EF4-FFF2-40B4-BE49-F238E27FC236}">
                <a16:creationId xmlns:a16="http://schemas.microsoft.com/office/drawing/2014/main" id="{5A896718-BAB8-4DD6-A882-AF6A01458B4A}"/>
              </a:ext>
            </a:extLst>
          </p:cNvPr>
          <p:cNvSpPr txBox="1"/>
          <p:nvPr/>
        </p:nvSpPr>
        <p:spPr>
          <a:xfrm>
            <a:off x="6659578" y="4647898"/>
            <a:ext cx="46040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Revised version of the multiplication hardware.</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14" name="文本框 13">
            <a:extLst>
              <a:ext uri="{FF2B5EF4-FFF2-40B4-BE49-F238E27FC236}">
                <a16:creationId xmlns:a16="http://schemas.microsoft.com/office/drawing/2014/main" id="{CB0F4326-AAC0-4426-8DEA-A72D834A9A6E}"/>
              </a:ext>
            </a:extLst>
          </p:cNvPr>
          <p:cNvSpPr txBox="1"/>
          <p:nvPr/>
        </p:nvSpPr>
        <p:spPr>
          <a:xfrm>
            <a:off x="208307" y="5136698"/>
            <a:ext cx="11467253"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微软雅黑"/>
                <a:cs typeface="+mn-cs"/>
              </a:rPr>
              <a:t>The Multiplicand register and ALU have been reduced to 64 bits. Now the product is shifted right. The separate Multiplier register also disappeared. The multiplier is placed instead in the right half of the Product register, which has grown by one bit to 129 bits to hold the carry-out of the adder.</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6" name="箭头: 右 5">
            <a:extLst>
              <a:ext uri="{FF2B5EF4-FFF2-40B4-BE49-F238E27FC236}">
                <a16:creationId xmlns:a16="http://schemas.microsoft.com/office/drawing/2014/main" id="{8CAB56AD-7AF3-4441-B3A5-7BB4CFDEABF7}"/>
              </a:ext>
            </a:extLst>
          </p:cNvPr>
          <p:cNvSpPr/>
          <p:nvPr/>
        </p:nvSpPr>
        <p:spPr>
          <a:xfrm>
            <a:off x="5532120" y="2636520"/>
            <a:ext cx="708113" cy="70866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Tree>
    <p:extLst>
      <p:ext uri="{BB962C8B-B14F-4D97-AF65-F5344CB8AC3E}">
        <p14:creationId xmlns:p14="http://schemas.microsoft.com/office/powerpoint/2010/main" val="11292723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Branch Prediction</a:t>
            </a:r>
            <a:endParaRPr lang="zh-CN" altLang="en-US" dirty="0"/>
          </a:p>
        </p:txBody>
      </p:sp>
      <p:sp>
        <p:nvSpPr>
          <p:cNvPr id="3" name="内容占位符 2"/>
          <p:cNvSpPr>
            <a:spLocks noGrp="1"/>
          </p:cNvSpPr>
          <p:nvPr>
            <p:ph idx="1"/>
          </p:nvPr>
        </p:nvSpPr>
        <p:spPr>
          <a:xfrm>
            <a:off x="313267" y="881744"/>
            <a:ext cx="11317079" cy="5327650"/>
          </a:xfrm>
        </p:spPr>
        <p:txBody>
          <a:bodyPr/>
          <a:lstStyle/>
          <a:p>
            <a:pPr latinLnBrk="0"/>
            <a:r>
              <a:rPr lang="en-US" altLang="zh-CN" sz="2800" dirty="0">
                <a:ea typeface="宋体" pitchFamily="2" charset="-122"/>
              </a:rPr>
              <a:t>A </a:t>
            </a:r>
            <a:r>
              <a:rPr lang="en-US" altLang="zh-CN" sz="2800" dirty="0">
                <a:solidFill>
                  <a:srgbClr val="FF0000"/>
                </a:solidFill>
                <a:ea typeface="宋体" pitchFamily="2" charset="-122"/>
              </a:rPr>
              <a:t>branch prediction buffer </a:t>
            </a:r>
            <a:r>
              <a:rPr lang="en-US" altLang="zh-CN" sz="2800" dirty="0">
                <a:ea typeface="宋体" pitchFamily="2" charset="-122"/>
              </a:rPr>
              <a:t>(aka branch history table (</a:t>
            </a:r>
            <a:r>
              <a:rPr lang="en-US" altLang="zh-CN" sz="2800" dirty="0">
                <a:solidFill>
                  <a:srgbClr val="FF0000"/>
                </a:solidFill>
                <a:ea typeface="宋体" pitchFamily="2" charset="-122"/>
              </a:rPr>
              <a:t>BHT</a:t>
            </a:r>
            <a:r>
              <a:rPr lang="en-US" altLang="zh-CN" sz="2800" dirty="0">
                <a:ea typeface="宋体" pitchFamily="2" charset="-122"/>
              </a:rPr>
              <a:t>)) in the IF stage</a:t>
            </a:r>
            <a:r>
              <a:rPr lang="zh-CN" altLang="en-US" sz="2800" dirty="0">
                <a:ea typeface="宋体" pitchFamily="2" charset="-122"/>
              </a:rPr>
              <a:t> </a:t>
            </a:r>
            <a:r>
              <a:rPr lang="en-US" altLang="zh-CN" sz="2800" dirty="0">
                <a:ea typeface="宋体" pitchFamily="2" charset="-122"/>
              </a:rPr>
              <a:t>addressed by the lower bits of the PC, contains a bit passed to the ID stage through the IF/ID pipeline register that tells whether the branch was taken</a:t>
            </a:r>
            <a:r>
              <a:rPr lang="zh-CN" altLang="en-US" sz="2800" dirty="0">
                <a:ea typeface="宋体" pitchFamily="2" charset="-122"/>
              </a:rPr>
              <a:t> </a:t>
            </a:r>
            <a:r>
              <a:rPr lang="en-US" altLang="zh-CN" sz="2800" dirty="0">
                <a:ea typeface="宋体" pitchFamily="2" charset="-122"/>
              </a:rPr>
              <a:t>the last time it was executed</a:t>
            </a:r>
          </a:p>
          <a:p>
            <a:pPr lvl="1" latinLnBrk="0"/>
            <a:r>
              <a:rPr lang="en-US" altLang="zh-CN" dirty="0">
                <a:ea typeface="宋体" pitchFamily="2" charset="-122"/>
              </a:rPr>
              <a:t>Prediction bit may predict incorrectly (may be a wrong prediction for this branch this</a:t>
            </a:r>
            <a:r>
              <a:rPr lang="zh-CN" altLang="en-US" dirty="0">
                <a:ea typeface="宋体" pitchFamily="2" charset="-122"/>
              </a:rPr>
              <a:t> </a:t>
            </a:r>
            <a:r>
              <a:rPr lang="en-US" altLang="zh-CN" dirty="0">
                <a:ea typeface="宋体" pitchFamily="2" charset="-122"/>
              </a:rPr>
              <a:t>iteration or may be from a different branch with the same low order PC bits) but it</a:t>
            </a:r>
            <a:r>
              <a:rPr lang="zh-CN" altLang="en-US" dirty="0">
                <a:ea typeface="宋体" pitchFamily="2" charset="-122"/>
              </a:rPr>
              <a:t> </a:t>
            </a:r>
            <a:r>
              <a:rPr lang="en-US" altLang="zh-CN" dirty="0">
                <a:ea typeface="宋体" pitchFamily="2" charset="-122"/>
              </a:rPr>
              <a:t>doesn’t affect </a:t>
            </a:r>
            <a:r>
              <a:rPr lang="en-US" altLang="zh-CN" dirty="0">
                <a:solidFill>
                  <a:srgbClr val="FF0000"/>
                </a:solidFill>
                <a:ea typeface="宋体" pitchFamily="2" charset="-122"/>
              </a:rPr>
              <a:t>correctness</a:t>
            </a:r>
            <a:r>
              <a:rPr lang="en-US" altLang="zh-CN" dirty="0">
                <a:ea typeface="宋体" pitchFamily="2" charset="-122"/>
              </a:rPr>
              <a:t>, just </a:t>
            </a:r>
            <a:r>
              <a:rPr lang="en-US" altLang="zh-CN" dirty="0">
                <a:solidFill>
                  <a:srgbClr val="FF0000"/>
                </a:solidFill>
                <a:ea typeface="宋体" pitchFamily="2" charset="-122"/>
              </a:rPr>
              <a:t>performance</a:t>
            </a:r>
          </a:p>
          <a:p>
            <a:pPr lvl="2" latinLnBrk="0"/>
            <a:r>
              <a:rPr lang="en-US" altLang="zh-CN" dirty="0">
                <a:ea typeface="宋体" pitchFamily="2" charset="-122"/>
              </a:rPr>
              <a:t>Branch decision occurs in the ID stage after determining that the fetched instruction is a branch and checking the prediction bit</a:t>
            </a:r>
          </a:p>
          <a:p>
            <a:pPr lvl="1" latinLnBrk="0"/>
            <a:r>
              <a:rPr lang="en-US" altLang="zh-CN" dirty="0">
                <a:ea typeface="宋体" pitchFamily="2" charset="-122"/>
              </a:rPr>
              <a:t>If the prediction is wrong, flush the incorrect instruction(s) in pipeline, restart the</a:t>
            </a:r>
            <a:r>
              <a:rPr lang="zh-CN" altLang="en-US" dirty="0">
                <a:ea typeface="宋体" pitchFamily="2" charset="-122"/>
              </a:rPr>
              <a:t>  </a:t>
            </a:r>
            <a:r>
              <a:rPr lang="en-US" altLang="zh-CN" dirty="0">
                <a:ea typeface="宋体" pitchFamily="2" charset="-122"/>
              </a:rPr>
              <a:t>pipeline with the right instruction, and invert the prediction bit</a:t>
            </a:r>
          </a:p>
          <a:p>
            <a:pPr lvl="2" latinLnBrk="0"/>
            <a:r>
              <a:rPr lang="en-US" altLang="zh-CN" dirty="0">
                <a:ea typeface="宋体" pitchFamily="2" charset="-122"/>
              </a:rPr>
              <a:t>A 4096-bit BHT varies from 1% misprediction (nasa7, </a:t>
            </a:r>
            <a:r>
              <a:rPr lang="en-US" altLang="zh-CN" dirty="0" err="1">
                <a:ea typeface="宋体" pitchFamily="2" charset="-122"/>
              </a:rPr>
              <a:t>tomcatv</a:t>
            </a:r>
            <a:r>
              <a:rPr lang="en-US" altLang="zh-CN" dirty="0">
                <a:ea typeface="宋体" pitchFamily="2" charset="-122"/>
              </a:rPr>
              <a:t>) to 18% (</a:t>
            </a:r>
            <a:r>
              <a:rPr lang="en-US" altLang="zh-CN" dirty="0" err="1">
                <a:ea typeface="宋体" pitchFamily="2" charset="-122"/>
              </a:rPr>
              <a:t>eqntott</a:t>
            </a:r>
            <a:r>
              <a:rPr lang="en-US" altLang="zh-CN" dirty="0">
                <a:ea typeface="宋体" pitchFamily="2" charset="-122"/>
              </a:rPr>
              <a:t>)</a:t>
            </a:r>
          </a:p>
          <a:p>
            <a:pPr latinLnBrk="0"/>
            <a:endParaRPr lang="zh-CN" altLang="en-US" dirty="0"/>
          </a:p>
        </p:txBody>
      </p:sp>
      <p:sp>
        <p:nvSpPr>
          <p:cNvPr id="4" name="文本占位符 3"/>
          <p:cNvSpPr>
            <a:spLocks noGrp="1"/>
          </p:cNvSpPr>
          <p:nvPr>
            <p:ph type="body" sz="quarter" idx="10"/>
          </p:nvPr>
        </p:nvSpPr>
        <p:spPr/>
        <p:txBody>
          <a:bodyPr/>
          <a:lstStyle/>
          <a:p>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1-bit Predictors</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11" name="图片 10">
            <a:extLst>
              <a:ext uri="{FF2B5EF4-FFF2-40B4-BE49-F238E27FC236}">
                <a16:creationId xmlns:a16="http://schemas.microsoft.com/office/drawing/2014/main" id="{F1D7E60F-744F-4DA0-8272-86C709A7315F}"/>
              </a:ext>
            </a:extLst>
          </p:cNvPr>
          <p:cNvPicPr>
            <a:picLocks noChangeAspect="1"/>
          </p:cNvPicPr>
          <p:nvPr/>
        </p:nvPicPr>
        <p:blipFill>
          <a:blip r:embed="rId3"/>
          <a:stretch>
            <a:fillRect/>
          </a:stretch>
        </p:blipFill>
        <p:spPr>
          <a:xfrm>
            <a:off x="0" y="1270051"/>
            <a:ext cx="7635360" cy="5014872"/>
          </a:xfrm>
          <a:prstGeom prst="rect">
            <a:avLst/>
          </a:prstGeom>
        </p:spPr>
      </p:pic>
      <p:pic>
        <p:nvPicPr>
          <p:cNvPr id="13" name="图片 12">
            <a:extLst>
              <a:ext uri="{FF2B5EF4-FFF2-40B4-BE49-F238E27FC236}">
                <a16:creationId xmlns:a16="http://schemas.microsoft.com/office/drawing/2014/main" id="{742DC65A-0D25-4DDD-96E3-FE5CB2D60D86}"/>
              </a:ext>
            </a:extLst>
          </p:cNvPr>
          <p:cNvPicPr>
            <a:picLocks noChangeAspect="1"/>
          </p:cNvPicPr>
          <p:nvPr/>
        </p:nvPicPr>
        <p:blipFill>
          <a:blip r:embed="rId4"/>
          <a:stretch>
            <a:fillRect/>
          </a:stretch>
        </p:blipFill>
        <p:spPr>
          <a:xfrm>
            <a:off x="8019366" y="2433817"/>
            <a:ext cx="3523346" cy="3784510"/>
          </a:xfrm>
          <a:prstGeom prst="rect">
            <a:avLst/>
          </a:prstGeom>
        </p:spPr>
      </p:pic>
      <p:cxnSp>
        <p:nvCxnSpPr>
          <p:cNvPr id="15" name="直接连接符 14">
            <a:extLst>
              <a:ext uri="{FF2B5EF4-FFF2-40B4-BE49-F238E27FC236}">
                <a16:creationId xmlns:a16="http://schemas.microsoft.com/office/drawing/2014/main" id="{B6B6BF32-D55D-4866-A34D-E2CB9D0863EA}"/>
              </a:ext>
            </a:extLst>
          </p:cNvPr>
          <p:cNvCxnSpPr/>
          <p:nvPr/>
        </p:nvCxnSpPr>
        <p:spPr>
          <a:xfrm flipV="1">
            <a:off x="7294574" y="2605696"/>
            <a:ext cx="522515" cy="15812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C2DDFC9-B1F1-4BB0-AB22-D3A8B0904AFE}"/>
              </a:ext>
            </a:extLst>
          </p:cNvPr>
          <p:cNvCxnSpPr>
            <a:cxnSpLocks/>
          </p:cNvCxnSpPr>
          <p:nvPr/>
        </p:nvCxnSpPr>
        <p:spPr>
          <a:xfrm>
            <a:off x="7312799" y="4898354"/>
            <a:ext cx="706567" cy="131997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159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1-bit Predictors</a:t>
            </a:r>
            <a:endParaRPr lang="zh-CN" altLang="en-US" dirty="0"/>
          </a:p>
        </p:txBody>
      </p:sp>
      <p:sp>
        <p:nvSpPr>
          <p:cNvPr id="4" name="文本占位符 3"/>
          <p:cNvSpPr>
            <a:spLocks noGrp="1"/>
          </p:cNvSpPr>
          <p:nvPr>
            <p:ph type="body" sz="quarter" idx="10"/>
          </p:nvPr>
        </p:nvSpPr>
        <p:spPr/>
        <p:txBody>
          <a:bodyPr/>
          <a:lstStyle/>
          <a:p>
            <a:endParaRPr lang="zh-CN" altLang="en-US"/>
          </a:p>
        </p:txBody>
      </p:sp>
      <p:pic>
        <p:nvPicPr>
          <p:cNvPr id="5" name="图片 4">
            <a:extLst>
              <a:ext uri="{FF2B5EF4-FFF2-40B4-BE49-F238E27FC236}">
                <a16:creationId xmlns:a16="http://schemas.microsoft.com/office/drawing/2014/main" id="{CA085EED-2AE4-453F-B006-9EE8B376F874}"/>
              </a:ext>
            </a:extLst>
          </p:cNvPr>
          <p:cNvPicPr>
            <a:picLocks noChangeAspect="1"/>
          </p:cNvPicPr>
          <p:nvPr/>
        </p:nvPicPr>
        <p:blipFill>
          <a:blip r:embed="rId3"/>
          <a:stretch>
            <a:fillRect/>
          </a:stretch>
        </p:blipFill>
        <p:spPr>
          <a:xfrm>
            <a:off x="1567543" y="980646"/>
            <a:ext cx="7707086" cy="5245507"/>
          </a:xfrm>
          <a:prstGeom prst="rect">
            <a:avLst/>
          </a:prstGeom>
        </p:spPr>
      </p:pic>
    </p:spTree>
    <p:extLst>
      <p:ext uri="{BB962C8B-B14F-4D97-AF65-F5344CB8AC3E}">
        <p14:creationId xmlns:p14="http://schemas.microsoft.com/office/powerpoint/2010/main" val="157057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2-bit Predictors</a:t>
            </a:r>
            <a:endParaRPr lang="zh-CN" altLang="en-US" dirty="0"/>
          </a:p>
        </p:txBody>
      </p:sp>
      <p:sp>
        <p:nvSpPr>
          <p:cNvPr id="4" name="文本占位符 3"/>
          <p:cNvSpPr>
            <a:spLocks noGrp="1"/>
          </p:cNvSpPr>
          <p:nvPr>
            <p:ph type="body" sz="quarter" idx="10"/>
          </p:nvPr>
        </p:nvSpPr>
        <p:spPr>
          <a:xfrm>
            <a:off x="2272349" y="6481894"/>
            <a:ext cx="8015896" cy="407195"/>
          </a:xfrm>
        </p:spPr>
        <p:txBody>
          <a:bodyPr/>
          <a:lstStyle/>
          <a:p>
            <a:endParaRPr lang="zh-CN" altLang="en-US" dirty="0"/>
          </a:p>
        </p:txBody>
      </p:sp>
      <p:sp>
        <p:nvSpPr>
          <p:cNvPr id="5" name="Oval 5"/>
          <p:cNvSpPr>
            <a:spLocks noChangeArrowheads="1"/>
          </p:cNvSpPr>
          <p:nvPr/>
        </p:nvSpPr>
        <p:spPr bwMode="auto">
          <a:xfrm>
            <a:off x="1479697" y="3320389"/>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6" name="Rectangle 6"/>
          <p:cNvSpPr>
            <a:spLocks noChangeArrowheads="1"/>
          </p:cNvSpPr>
          <p:nvPr/>
        </p:nvSpPr>
        <p:spPr bwMode="auto">
          <a:xfrm>
            <a:off x="1936897" y="33965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rPr>
              <a:t>Predict</a:t>
            </a:r>
          </a:p>
          <a:p>
            <a:pPr algn="ctr"/>
            <a:r>
              <a:rPr lang="en-US" altLang="zh-CN" sz="2000" b="1">
                <a:solidFill>
                  <a:srgbClr val="000000"/>
                </a:solidFill>
              </a:rPr>
              <a:t>Taken</a:t>
            </a:r>
          </a:p>
        </p:txBody>
      </p:sp>
      <p:sp>
        <p:nvSpPr>
          <p:cNvPr id="7" name="Oval 7"/>
          <p:cNvSpPr>
            <a:spLocks noChangeArrowheads="1"/>
          </p:cNvSpPr>
          <p:nvPr/>
        </p:nvSpPr>
        <p:spPr bwMode="auto">
          <a:xfrm>
            <a:off x="1479697" y="4920589"/>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8" name="Rectangle 8"/>
          <p:cNvSpPr>
            <a:spLocks noChangeArrowheads="1"/>
          </p:cNvSpPr>
          <p:nvPr/>
        </p:nvSpPr>
        <p:spPr bwMode="auto">
          <a:xfrm>
            <a:off x="1936897" y="49205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rPr>
              <a:t>Predict</a:t>
            </a:r>
          </a:p>
          <a:p>
            <a:pPr algn="ctr"/>
            <a:r>
              <a:rPr lang="en-US" altLang="zh-CN" sz="2000" b="1">
                <a:solidFill>
                  <a:srgbClr val="000000"/>
                </a:solidFill>
              </a:rPr>
              <a:t>Not Taken</a:t>
            </a:r>
          </a:p>
        </p:txBody>
      </p:sp>
      <p:sp>
        <p:nvSpPr>
          <p:cNvPr id="9" name="Oval 9"/>
          <p:cNvSpPr>
            <a:spLocks noChangeArrowheads="1"/>
          </p:cNvSpPr>
          <p:nvPr/>
        </p:nvSpPr>
        <p:spPr bwMode="auto">
          <a:xfrm>
            <a:off x="4603897" y="3244189"/>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10" name="Rectangle 10"/>
          <p:cNvSpPr>
            <a:spLocks noChangeArrowheads="1"/>
          </p:cNvSpPr>
          <p:nvPr/>
        </p:nvSpPr>
        <p:spPr bwMode="auto">
          <a:xfrm>
            <a:off x="5061097" y="33203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rPr>
              <a:t>Predict</a:t>
            </a:r>
          </a:p>
          <a:p>
            <a:pPr algn="ctr"/>
            <a:r>
              <a:rPr lang="en-US" altLang="zh-CN" sz="2000" b="1">
                <a:solidFill>
                  <a:srgbClr val="000000"/>
                </a:solidFill>
              </a:rPr>
              <a:t>Taken</a:t>
            </a:r>
          </a:p>
        </p:txBody>
      </p:sp>
      <p:sp>
        <p:nvSpPr>
          <p:cNvPr id="11" name="Oval 11"/>
          <p:cNvSpPr>
            <a:spLocks noChangeArrowheads="1"/>
          </p:cNvSpPr>
          <p:nvPr/>
        </p:nvSpPr>
        <p:spPr bwMode="auto">
          <a:xfrm>
            <a:off x="4603897" y="4844389"/>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12" name="Rectangle 12"/>
          <p:cNvSpPr>
            <a:spLocks noChangeArrowheads="1"/>
          </p:cNvSpPr>
          <p:nvPr/>
        </p:nvSpPr>
        <p:spPr bwMode="auto">
          <a:xfrm>
            <a:off x="5061097" y="48443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rPr>
              <a:t>Predict</a:t>
            </a:r>
          </a:p>
          <a:p>
            <a:pPr algn="ctr"/>
            <a:r>
              <a:rPr lang="en-US" altLang="zh-CN" sz="2000" b="1">
                <a:solidFill>
                  <a:srgbClr val="000000"/>
                </a:solidFill>
              </a:rPr>
              <a:t>Not Taken</a:t>
            </a:r>
          </a:p>
        </p:txBody>
      </p:sp>
      <p:sp>
        <p:nvSpPr>
          <p:cNvPr id="13" name="Rectangle 13"/>
          <p:cNvSpPr>
            <a:spLocks noChangeArrowheads="1"/>
          </p:cNvSpPr>
          <p:nvPr/>
        </p:nvSpPr>
        <p:spPr bwMode="auto">
          <a:xfrm>
            <a:off x="1936897" y="28631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Taken</a:t>
            </a:r>
          </a:p>
        </p:txBody>
      </p:sp>
      <p:sp>
        <p:nvSpPr>
          <p:cNvPr id="14" name="Rectangle 14"/>
          <p:cNvSpPr>
            <a:spLocks noChangeArrowheads="1"/>
          </p:cNvSpPr>
          <p:nvPr/>
        </p:nvSpPr>
        <p:spPr bwMode="auto">
          <a:xfrm>
            <a:off x="3537097" y="31679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Not taken</a:t>
            </a:r>
          </a:p>
        </p:txBody>
      </p:sp>
      <p:sp>
        <p:nvSpPr>
          <p:cNvPr id="15" name="Rectangle 15"/>
          <p:cNvSpPr>
            <a:spLocks noChangeArrowheads="1"/>
          </p:cNvSpPr>
          <p:nvPr/>
        </p:nvSpPr>
        <p:spPr bwMode="auto">
          <a:xfrm>
            <a:off x="5670697" y="41585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Not taken</a:t>
            </a:r>
          </a:p>
        </p:txBody>
      </p:sp>
      <p:sp>
        <p:nvSpPr>
          <p:cNvPr id="16" name="Rectangle 16"/>
          <p:cNvSpPr>
            <a:spLocks noChangeArrowheads="1"/>
          </p:cNvSpPr>
          <p:nvPr/>
        </p:nvSpPr>
        <p:spPr bwMode="auto">
          <a:xfrm>
            <a:off x="5137297" y="56063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Not taken</a:t>
            </a:r>
          </a:p>
        </p:txBody>
      </p:sp>
      <p:sp>
        <p:nvSpPr>
          <p:cNvPr id="17" name="Rectangle 17"/>
          <p:cNvSpPr>
            <a:spLocks noChangeArrowheads="1"/>
          </p:cNvSpPr>
          <p:nvPr/>
        </p:nvSpPr>
        <p:spPr bwMode="auto">
          <a:xfrm>
            <a:off x="3460897" y="46157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Not taken</a:t>
            </a:r>
          </a:p>
        </p:txBody>
      </p:sp>
      <p:sp>
        <p:nvSpPr>
          <p:cNvPr id="18" name="Rectangle 18"/>
          <p:cNvSpPr>
            <a:spLocks noChangeArrowheads="1"/>
          </p:cNvSpPr>
          <p:nvPr/>
        </p:nvSpPr>
        <p:spPr bwMode="auto">
          <a:xfrm>
            <a:off x="1403497" y="42347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Taken</a:t>
            </a:r>
          </a:p>
        </p:txBody>
      </p:sp>
      <p:sp>
        <p:nvSpPr>
          <p:cNvPr id="19" name="Rectangle 19"/>
          <p:cNvSpPr>
            <a:spLocks noChangeArrowheads="1"/>
          </p:cNvSpPr>
          <p:nvPr/>
        </p:nvSpPr>
        <p:spPr bwMode="auto">
          <a:xfrm>
            <a:off x="3460897" y="38537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Taken</a:t>
            </a:r>
          </a:p>
        </p:txBody>
      </p:sp>
      <p:sp>
        <p:nvSpPr>
          <p:cNvPr id="20" name="Rectangle 20"/>
          <p:cNvSpPr>
            <a:spLocks noChangeArrowheads="1"/>
          </p:cNvSpPr>
          <p:nvPr/>
        </p:nvSpPr>
        <p:spPr bwMode="auto">
          <a:xfrm>
            <a:off x="3460897" y="545398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rPr>
              <a:t>Taken</a:t>
            </a:r>
          </a:p>
        </p:txBody>
      </p:sp>
      <p:sp>
        <p:nvSpPr>
          <p:cNvPr id="21" name="Line 21"/>
          <p:cNvSpPr>
            <a:spLocks noChangeShapeType="1"/>
          </p:cNvSpPr>
          <p:nvPr/>
        </p:nvSpPr>
        <p:spPr bwMode="auto">
          <a:xfrm flipV="1">
            <a:off x="2317897" y="4082389"/>
            <a:ext cx="0" cy="83820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2" name="Line 22"/>
          <p:cNvSpPr>
            <a:spLocks noChangeShapeType="1"/>
          </p:cNvSpPr>
          <p:nvPr/>
        </p:nvSpPr>
        <p:spPr bwMode="auto">
          <a:xfrm flipV="1">
            <a:off x="5442097" y="4006189"/>
            <a:ext cx="0" cy="83820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3" name="Line 23"/>
          <p:cNvSpPr>
            <a:spLocks noChangeShapeType="1"/>
          </p:cNvSpPr>
          <p:nvPr/>
        </p:nvSpPr>
        <p:spPr bwMode="auto">
          <a:xfrm>
            <a:off x="3003697" y="5072989"/>
            <a:ext cx="1676400" cy="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4" name="Line 24"/>
          <p:cNvSpPr>
            <a:spLocks noChangeShapeType="1"/>
          </p:cNvSpPr>
          <p:nvPr/>
        </p:nvSpPr>
        <p:spPr bwMode="auto">
          <a:xfrm>
            <a:off x="3003697" y="3472789"/>
            <a:ext cx="1676400" cy="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5" name="Line 25"/>
          <p:cNvSpPr>
            <a:spLocks noChangeShapeType="1"/>
          </p:cNvSpPr>
          <p:nvPr/>
        </p:nvSpPr>
        <p:spPr bwMode="auto">
          <a:xfrm>
            <a:off x="3079897" y="5453989"/>
            <a:ext cx="1676400" cy="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6" name="Line 26"/>
          <p:cNvSpPr>
            <a:spLocks noChangeShapeType="1"/>
          </p:cNvSpPr>
          <p:nvPr/>
        </p:nvSpPr>
        <p:spPr bwMode="auto">
          <a:xfrm>
            <a:off x="3079897" y="3853789"/>
            <a:ext cx="1676400" cy="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7" name="Freeform 27"/>
          <p:cNvSpPr/>
          <p:nvPr/>
        </p:nvSpPr>
        <p:spPr bwMode="auto">
          <a:xfrm>
            <a:off x="1746397" y="2571089"/>
            <a:ext cx="1054100" cy="825500"/>
          </a:xfrm>
          <a:custGeom>
            <a:avLst/>
            <a:gdLst>
              <a:gd name="T0" fmla="*/ 2147483647 w 664"/>
              <a:gd name="T1" fmla="*/ 2147483647 h 520"/>
              <a:gd name="T2" fmla="*/ 2147483647 w 664"/>
              <a:gd name="T3" fmla="*/ 2147483647 h 520"/>
              <a:gd name="T4" fmla="*/ 2147483647 w 664"/>
              <a:gd name="T5" fmla="*/ 2147483647 h 520"/>
              <a:gd name="T6" fmla="*/ 2147483647 w 664"/>
              <a:gd name="T7" fmla="*/ 2147483647 h 520"/>
              <a:gd name="T8" fmla="*/ 2147483647 w 664"/>
              <a:gd name="T9" fmla="*/ 2147483647 h 520"/>
              <a:gd name="T10" fmla="*/ 2147483647 w 664"/>
              <a:gd name="T11" fmla="*/ 2147483647 h 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520">
                <a:moveTo>
                  <a:pt x="72" y="472"/>
                </a:moveTo>
                <a:cubicBezTo>
                  <a:pt x="36" y="412"/>
                  <a:pt x="0" y="352"/>
                  <a:pt x="24" y="280"/>
                </a:cubicBezTo>
                <a:cubicBezTo>
                  <a:pt x="48" y="208"/>
                  <a:pt x="136" y="80"/>
                  <a:pt x="216" y="40"/>
                </a:cubicBezTo>
                <a:cubicBezTo>
                  <a:pt x="296" y="0"/>
                  <a:pt x="432" y="0"/>
                  <a:pt x="504" y="40"/>
                </a:cubicBezTo>
                <a:cubicBezTo>
                  <a:pt x="576" y="80"/>
                  <a:pt x="632" y="200"/>
                  <a:pt x="648" y="280"/>
                </a:cubicBezTo>
                <a:cubicBezTo>
                  <a:pt x="664" y="360"/>
                  <a:pt x="632" y="440"/>
                  <a:pt x="600" y="520"/>
                </a:cubicBezTo>
              </a:path>
            </a:pathLst>
          </a:custGeom>
          <a:noFill/>
          <a:ln w="12700"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8" name="Freeform 28"/>
          <p:cNvSpPr/>
          <p:nvPr/>
        </p:nvSpPr>
        <p:spPr bwMode="auto">
          <a:xfrm flipV="1">
            <a:off x="4832497" y="5453989"/>
            <a:ext cx="1295400" cy="825500"/>
          </a:xfrm>
          <a:custGeom>
            <a:avLst/>
            <a:gdLst>
              <a:gd name="T0" fmla="*/ 2147483647 w 664"/>
              <a:gd name="T1" fmla="*/ 2147483647 h 520"/>
              <a:gd name="T2" fmla="*/ 2147483647 w 664"/>
              <a:gd name="T3" fmla="*/ 2147483647 h 520"/>
              <a:gd name="T4" fmla="*/ 2147483647 w 664"/>
              <a:gd name="T5" fmla="*/ 2147483647 h 520"/>
              <a:gd name="T6" fmla="*/ 2147483647 w 664"/>
              <a:gd name="T7" fmla="*/ 2147483647 h 520"/>
              <a:gd name="T8" fmla="*/ 2147483647 w 664"/>
              <a:gd name="T9" fmla="*/ 2147483647 h 520"/>
              <a:gd name="T10" fmla="*/ 2147483647 w 664"/>
              <a:gd name="T11" fmla="*/ 2147483647 h 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520">
                <a:moveTo>
                  <a:pt x="72" y="472"/>
                </a:moveTo>
                <a:cubicBezTo>
                  <a:pt x="36" y="412"/>
                  <a:pt x="0" y="352"/>
                  <a:pt x="24" y="280"/>
                </a:cubicBezTo>
                <a:cubicBezTo>
                  <a:pt x="48" y="208"/>
                  <a:pt x="136" y="80"/>
                  <a:pt x="216" y="40"/>
                </a:cubicBezTo>
                <a:cubicBezTo>
                  <a:pt x="296" y="0"/>
                  <a:pt x="432" y="0"/>
                  <a:pt x="504" y="40"/>
                </a:cubicBezTo>
                <a:cubicBezTo>
                  <a:pt x="576" y="80"/>
                  <a:pt x="632" y="200"/>
                  <a:pt x="648" y="280"/>
                </a:cubicBezTo>
                <a:cubicBezTo>
                  <a:pt x="664" y="360"/>
                  <a:pt x="632" y="440"/>
                  <a:pt x="600" y="520"/>
                </a:cubicBezTo>
              </a:path>
            </a:pathLst>
          </a:custGeom>
          <a:noFill/>
          <a:ln w="12700"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30" name="Rectangle 3"/>
          <p:cNvSpPr txBox="1">
            <a:spLocks noChangeArrowheads="1"/>
          </p:cNvSpPr>
          <p:nvPr/>
        </p:nvSpPr>
        <p:spPr>
          <a:xfrm>
            <a:off x="313267" y="1003301"/>
            <a:ext cx="11168743" cy="125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ea typeface="宋体" pitchFamily="2" charset="-122"/>
              </a:rPr>
              <a:t>A 2-bit scheme can give about 80% accuracy   </a:t>
            </a:r>
          </a:p>
          <a:p>
            <a:r>
              <a:rPr lang="en-US" altLang="zh-CN" sz="2400" dirty="0">
                <a:ea typeface="宋体" pitchFamily="2" charset="-122"/>
              </a:rPr>
              <a:t>A prediction must be wrong twice before the prediction bit is changed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60D626AC-C85D-41A0-8112-05CF1E0C8182}"/>
              </a:ext>
            </a:extLst>
          </p:cNvPr>
          <p:cNvPicPr>
            <a:picLocks noChangeAspect="1"/>
          </p:cNvPicPr>
          <p:nvPr/>
        </p:nvPicPr>
        <p:blipFill>
          <a:blip r:embed="rId3"/>
          <a:stretch>
            <a:fillRect/>
          </a:stretch>
        </p:blipFill>
        <p:spPr>
          <a:xfrm>
            <a:off x="4595038" y="4785857"/>
            <a:ext cx="7338269" cy="1521501"/>
          </a:xfrm>
          <a:prstGeom prst="rect">
            <a:avLst/>
          </a:prstGeom>
        </p:spPr>
      </p:pic>
      <p:sp>
        <p:nvSpPr>
          <p:cNvPr id="2" name="标题 1"/>
          <p:cNvSpPr>
            <a:spLocks noGrp="1"/>
          </p:cNvSpPr>
          <p:nvPr>
            <p:ph type="title"/>
          </p:nvPr>
        </p:nvSpPr>
        <p:spPr/>
        <p:txBody>
          <a:bodyPr/>
          <a:lstStyle/>
          <a:p>
            <a:r>
              <a:rPr lang="en-US" altLang="zh-CN" dirty="0"/>
              <a:t>2-bit Predictors</a:t>
            </a:r>
            <a:endParaRPr lang="zh-CN" altLang="en-US" dirty="0"/>
          </a:p>
        </p:txBody>
      </p:sp>
      <p:sp>
        <p:nvSpPr>
          <p:cNvPr id="45" name="文本占位符 44"/>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313267" y="1013959"/>
            <a:ext cx="11168743" cy="125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ea typeface="宋体" pitchFamily="2" charset="-122"/>
              </a:rPr>
              <a:t>A 2-bit scheme can give about 80% accuracy   </a:t>
            </a:r>
          </a:p>
          <a:p>
            <a:r>
              <a:rPr lang="en-US" altLang="zh-CN" sz="2400" dirty="0">
                <a:ea typeface="宋体" pitchFamily="2" charset="-122"/>
              </a:rPr>
              <a:t>A prediction must be wrong twice before the prediction bit is changed</a:t>
            </a:r>
          </a:p>
        </p:txBody>
      </p:sp>
      <p:sp>
        <p:nvSpPr>
          <p:cNvPr id="5" name="Oval 4"/>
          <p:cNvSpPr>
            <a:spLocks noChangeArrowheads="1"/>
          </p:cNvSpPr>
          <p:nvPr/>
        </p:nvSpPr>
        <p:spPr bwMode="auto">
          <a:xfrm>
            <a:off x="6420" y="2603557"/>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6" name="Rectangle 5"/>
          <p:cNvSpPr>
            <a:spLocks noChangeArrowheads="1"/>
          </p:cNvSpPr>
          <p:nvPr/>
        </p:nvSpPr>
        <p:spPr bwMode="auto">
          <a:xfrm>
            <a:off x="463620" y="26797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latin typeface="Calibri" panose="020F0502020204030204" pitchFamily="34" charset="0"/>
                <a:cs typeface="Calibri" panose="020F0502020204030204" pitchFamily="34" charset="0"/>
              </a:rPr>
              <a:t>Predict</a:t>
            </a:r>
          </a:p>
          <a:p>
            <a:pPr algn="ctr"/>
            <a:r>
              <a:rPr lang="en-US" altLang="zh-CN" sz="2000" b="1">
                <a:solidFill>
                  <a:srgbClr val="000000"/>
                </a:solidFill>
                <a:latin typeface="Calibri" panose="020F0502020204030204" pitchFamily="34" charset="0"/>
                <a:cs typeface="Calibri" panose="020F0502020204030204" pitchFamily="34" charset="0"/>
              </a:rPr>
              <a:t>Taken</a:t>
            </a:r>
          </a:p>
        </p:txBody>
      </p:sp>
      <p:sp>
        <p:nvSpPr>
          <p:cNvPr id="7" name="Oval 6"/>
          <p:cNvSpPr>
            <a:spLocks noChangeArrowheads="1"/>
          </p:cNvSpPr>
          <p:nvPr/>
        </p:nvSpPr>
        <p:spPr bwMode="auto">
          <a:xfrm>
            <a:off x="6420" y="4203757"/>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8" name="Rectangle 8"/>
          <p:cNvSpPr>
            <a:spLocks noChangeArrowheads="1"/>
          </p:cNvSpPr>
          <p:nvPr/>
        </p:nvSpPr>
        <p:spPr bwMode="auto">
          <a:xfrm>
            <a:off x="463620" y="42037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latin typeface="Calibri" panose="020F0502020204030204" pitchFamily="34" charset="0"/>
                <a:cs typeface="Calibri" panose="020F0502020204030204" pitchFamily="34" charset="0"/>
              </a:rPr>
              <a:t>Predict</a:t>
            </a:r>
          </a:p>
          <a:p>
            <a:pPr algn="ctr"/>
            <a:r>
              <a:rPr lang="en-US" altLang="zh-CN" sz="2000" b="1">
                <a:solidFill>
                  <a:srgbClr val="000000"/>
                </a:solidFill>
                <a:latin typeface="Calibri" panose="020F0502020204030204" pitchFamily="34" charset="0"/>
                <a:cs typeface="Calibri" panose="020F0502020204030204" pitchFamily="34" charset="0"/>
              </a:rPr>
              <a:t>Not Taken</a:t>
            </a:r>
          </a:p>
        </p:txBody>
      </p:sp>
      <p:sp>
        <p:nvSpPr>
          <p:cNvPr id="9" name="Oval 9"/>
          <p:cNvSpPr>
            <a:spLocks noChangeArrowheads="1"/>
          </p:cNvSpPr>
          <p:nvPr/>
        </p:nvSpPr>
        <p:spPr bwMode="auto">
          <a:xfrm>
            <a:off x="3130620" y="2527357"/>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10" name="Rectangle 10"/>
          <p:cNvSpPr>
            <a:spLocks noChangeArrowheads="1"/>
          </p:cNvSpPr>
          <p:nvPr/>
        </p:nvSpPr>
        <p:spPr bwMode="auto">
          <a:xfrm>
            <a:off x="3587820" y="26035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latin typeface="Calibri" panose="020F0502020204030204" pitchFamily="34" charset="0"/>
                <a:cs typeface="Calibri" panose="020F0502020204030204" pitchFamily="34" charset="0"/>
              </a:rPr>
              <a:t>Predict</a:t>
            </a:r>
          </a:p>
          <a:p>
            <a:pPr algn="ctr"/>
            <a:r>
              <a:rPr lang="en-US" altLang="zh-CN" sz="2000" b="1">
                <a:solidFill>
                  <a:srgbClr val="000000"/>
                </a:solidFill>
                <a:latin typeface="Calibri" panose="020F0502020204030204" pitchFamily="34" charset="0"/>
                <a:cs typeface="Calibri" panose="020F0502020204030204" pitchFamily="34" charset="0"/>
              </a:rPr>
              <a:t>Taken</a:t>
            </a:r>
          </a:p>
        </p:txBody>
      </p:sp>
      <p:sp>
        <p:nvSpPr>
          <p:cNvPr id="11" name="Oval 11"/>
          <p:cNvSpPr>
            <a:spLocks noChangeArrowheads="1"/>
          </p:cNvSpPr>
          <p:nvPr/>
        </p:nvSpPr>
        <p:spPr bwMode="auto">
          <a:xfrm>
            <a:off x="3130620" y="4127557"/>
            <a:ext cx="1676400" cy="7620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12" name="Rectangle 12"/>
          <p:cNvSpPr>
            <a:spLocks noChangeArrowheads="1"/>
          </p:cNvSpPr>
          <p:nvPr/>
        </p:nvSpPr>
        <p:spPr bwMode="auto">
          <a:xfrm>
            <a:off x="3587820" y="41275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b="1">
                <a:solidFill>
                  <a:srgbClr val="000000"/>
                </a:solidFill>
                <a:latin typeface="Calibri" panose="020F0502020204030204" pitchFamily="34" charset="0"/>
                <a:cs typeface="Calibri" panose="020F0502020204030204" pitchFamily="34" charset="0"/>
              </a:rPr>
              <a:t>Predict</a:t>
            </a:r>
          </a:p>
          <a:p>
            <a:pPr algn="ctr"/>
            <a:r>
              <a:rPr lang="en-US" altLang="zh-CN" sz="2000" b="1">
                <a:solidFill>
                  <a:srgbClr val="000000"/>
                </a:solidFill>
                <a:latin typeface="Calibri" panose="020F0502020204030204" pitchFamily="34" charset="0"/>
                <a:cs typeface="Calibri" panose="020F0502020204030204" pitchFamily="34" charset="0"/>
              </a:rPr>
              <a:t>Not Taken</a:t>
            </a:r>
          </a:p>
        </p:txBody>
      </p:sp>
      <p:sp>
        <p:nvSpPr>
          <p:cNvPr id="13" name="Rectangle 13"/>
          <p:cNvSpPr>
            <a:spLocks noChangeArrowheads="1"/>
          </p:cNvSpPr>
          <p:nvPr/>
        </p:nvSpPr>
        <p:spPr bwMode="auto">
          <a:xfrm>
            <a:off x="463620" y="21463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Taken</a:t>
            </a:r>
          </a:p>
        </p:txBody>
      </p:sp>
      <p:sp>
        <p:nvSpPr>
          <p:cNvPr id="14" name="Rectangle 14"/>
          <p:cNvSpPr>
            <a:spLocks noChangeArrowheads="1"/>
          </p:cNvSpPr>
          <p:nvPr/>
        </p:nvSpPr>
        <p:spPr bwMode="auto">
          <a:xfrm>
            <a:off x="2063820" y="24511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Not taken</a:t>
            </a:r>
          </a:p>
        </p:txBody>
      </p:sp>
      <p:sp>
        <p:nvSpPr>
          <p:cNvPr id="15" name="Rectangle 15"/>
          <p:cNvSpPr>
            <a:spLocks noChangeArrowheads="1"/>
          </p:cNvSpPr>
          <p:nvPr/>
        </p:nvSpPr>
        <p:spPr bwMode="auto">
          <a:xfrm>
            <a:off x="4197420" y="34417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Not taken</a:t>
            </a:r>
          </a:p>
        </p:txBody>
      </p:sp>
      <p:sp>
        <p:nvSpPr>
          <p:cNvPr id="16" name="Rectangle 16"/>
          <p:cNvSpPr>
            <a:spLocks noChangeArrowheads="1"/>
          </p:cNvSpPr>
          <p:nvPr/>
        </p:nvSpPr>
        <p:spPr bwMode="auto">
          <a:xfrm>
            <a:off x="3664020" y="48895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Not taken</a:t>
            </a:r>
          </a:p>
        </p:txBody>
      </p:sp>
      <p:sp>
        <p:nvSpPr>
          <p:cNvPr id="17" name="Rectangle 17"/>
          <p:cNvSpPr>
            <a:spLocks noChangeArrowheads="1"/>
          </p:cNvSpPr>
          <p:nvPr/>
        </p:nvSpPr>
        <p:spPr bwMode="auto">
          <a:xfrm>
            <a:off x="1987620" y="40386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Not taken</a:t>
            </a:r>
          </a:p>
        </p:txBody>
      </p:sp>
      <p:sp>
        <p:nvSpPr>
          <p:cNvPr id="18" name="Rectangle 18"/>
          <p:cNvSpPr>
            <a:spLocks noChangeArrowheads="1"/>
          </p:cNvSpPr>
          <p:nvPr/>
        </p:nvSpPr>
        <p:spPr bwMode="auto">
          <a:xfrm>
            <a:off x="-69780" y="35179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Taken</a:t>
            </a:r>
          </a:p>
        </p:txBody>
      </p:sp>
      <p:sp>
        <p:nvSpPr>
          <p:cNvPr id="19" name="Rectangle 19"/>
          <p:cNvSpPr>
            <a:spLocks noChangeArrowheads="1"/>
          </p:cNvSpPr>
          <p:nvPr/>
        </p:nvSpPr>
        <p:spPr bwMode="auto">
          <a:xfrm>
            <a:off x="1987620" y="31369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dirty="0">
                <a:solidFill>
                  <a:srgbClr val="000000"/>
                </a:solidFill>
                <a:latin typeface="Calibri" panose="020F0502020204030204" pitchFamily="34" charset="0"/>
                <a:cs typeface="Calibri" panose="020F0502020204030204" pitchFamily="34" charset="0"/>
              </a:rPr>
              <a:t>Taken</a:t>
            </a:r>
          </a:p>
        </p:txBody>
      </p:sp>
      <p:sp>
        <p:nvSpPr>
          <p:cNvPr id="20" name="Rectangle 20"/>
          <p:cNvSpPr>
            <a:spLocks noChangeArrowheads="1"/>
          </p:cNvSpPr>
          <p:nvPr/>
        </p:nvSpPr>
        <p:spPr bwMode="auto">
          <a:xfrm>
            <a:off x="1987620" y="4724457"/>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120" algn="l"/>
                <a:tab pos="904875" algn="l"/>
                <a:tab pos="1356995" algn="l"/>
              </a:tabLst>
              <a:defRPr>
                <a:solidFill>
                  <a:schemeClr val="accent1"/>
                </a:solidFill>
                <a:latin typeface="Arial" panose="020B0604020202020204" pitchFamily="34" charset="0"/>
              </a:defRPr>
            </a:lvl1pPr>
            <a:lvl2pPr marL="742950" indent="-285750" defTabSz="904875">
              <a:tabLst>
                <a:tab pos="452120" algn="l"/>
                <a:tab pos="904875" algn="l"/>
                <a:tab pos="1356995" algn="l"/>
              </a:tabLst>
              <a:defRPr>
                <a:solidFill>
                  <a:schemeClr val="accent1"/>
                </a:solidFill>
                <a:latin typeface="Arial" panose="020B0604020202020204" pitchFamily="34" charset="0"/>
              </a:defRPr>
            </a:lvl2pPr>
            <a:lvl3pPr marL="1143000" indent="-228600" defTabSz="904875">
              <a:tabLst>
                <a:tab pos="452120" algn="l"/>
                <a:tab pos="904875" algn="l"/>
                <a:tab pos="1356995" algn="l"/>
              </a:tabLst>
              <a:defRPr>
                <a:solidFill>
                  <a:schemeClr val="accent1"/>
                </a:solidFill>
                <a:latin typeface="Arial" panose="020B0604020202020204" pitchFamily="34" charset="0"/>
              </a:defRPr>
            </a:lvl3pPr>
            <a:lvl4pPr marL="1600200" indent="-228600" defTabSz="904875">
              <a:tabLst>
                <a:tab pos="452120" algn="l"/>
                <a:tab pos="904875" algn="l"/>
                <a:tab pos="1356995" algn="l"/>
              </a:tabLst>
              <a:defRPr>
                <a:solidFill>
                  <a:schemeClr val="accent1"/>
                </a:solidFill>
                <a:latin typeface="Arial" panose="020B0604020202020204" pitchFamily="34" charset="0"/>
              </a:defRPr>
            </a:lvl4pPr>
            <a:lvl5pPr marL="2057400" indent="-228600" defTabSz="904875">
              <a:tabLst>
                <a:tab pos="452120" algn="l"/>
                <a:tab pos="904875" algn="l"/>
                <a:tab pos="1356995" algn="l"/>
              </a:tabLst>
              <a:defRPr>
                <a:solidFill>
                  <a:schemeClr val="accent1"/>
                </a:solidFill>
                <a:latin typeface="Arial" panose="020B0604020202020204" pitchFamily="34" charset="0"/>
              </a:defRPr>
            </a:lvl5pPr>
            <a:lvl6pPr marL="25146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6pPr>
            <a:lvl7pPr marL="29718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7pPr>
            <a:lvl8pPr marL="34290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8pPr>
            <a:lvl9pPr marL="3886200" indent="-228600" defTabSz="904875" eaLnBrk="0" fontAlgn="base" hangingPunct="0">
              <a:spcBef>
                <a:spcPct val="0"/>
              </a:spcBef>
              <a:spcAft>
                <a:spcPct val="0"/>
              </a:spcAft>
              <a:tabLst>
                <a:tab pos="452120" algn="l"/>
                <a:tab pos="904875" algn="l"/>
                <a:tab pos="1356995" algn="l"/>
              </a:tabLst>
              <a:defRPr>
                <a:solidFill>
                  <a:schemeClr val="accent1"/>
                </a:solidFill>
                <a:latin typeface="Arial" panose="020B0604020202020204" pitchFamily="34" charset="0"/>
              </a:defRPr>
            </a:lvl9pPr>
          </a:lstStyle>
          <a:p>
            <a:pPr algn="ctr"/>
            <a:r>
              <a:rPr lang="en-US" altLang="zh-CN" sz="2000">
                <a:solidFill>
                  <a:srgbClr val="000000"/>
                </a:solidFill>
                <a:latin typeface="Calibri" panose="020F0502020204030204" pitchFamily="34" charset="0"/>
                <a:cs typeface="Calibri" panose="020F0502020204030204" pitchFamily="34" charset="0"/>
              </a:rPr>
              <a:t>Taken</a:t>
            </a:r>
          </a:p>
        </p:txBody>
      </p:sp>
      <p:sp>
        <p:nvSpPr>
          <p:cNvPr id="21" name="Line 21"/>
          <p:cNvSpPr>
            <a:spLocks noChangeShapeType="1"/>
          </p:cNvSpPr>
          <p:nvPr/>
        </p:nvSpPr>
        <p:spPr bwMode="auto">
          <a:xfrm flipV="1">
            <a:off x="844620" y="3365557"/>
            <a:ext cx="0" cy="83820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2" name="Line 22"/>
          <p:cNvSpPr>
            <a:spLocks noChangeShapeType="1"/>
          </p:cNvSpPr>
          <p:nvPr/>
        </p:nvSpPr>
        <p:spPr bwMode="auto">
          <a:xfrm flipV="1">
            <a:off x="3968820" y="3289357"/>
            <a:ext cx="0" cy="83820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3" name="Line 23"/>
          <p:cNvSpPr>
            <a:spLocks noChangeShapeType="1"/>
          </p:cNvSpPr>
          <p:nvPr/>
        </p:nvSpPr>
        <p:spPr bwMode="auto">
          <a:xfrm>
            <a:off x="1530420" y="4356157"/>
            <a:ext cx="1676400" cy="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4" name="Line 25"/>
          <p:cNvSpPr>
            <a:spLocks noChangeShapeType="1"/>
          </p:cNvSpPr>
          <p:nvPr/>
        </p:nvSpPr>
        <p:spPr bwMode="auto">
          <a:xfrm>
            <a:off x="1530420" y="2755957"/>
            <a:ext cx="1676400" cy="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5" name="Line 26"/>
          <p:cNvSpPr>
            <a:spLocks noChangeShapeType="1"/>
          </p:cNvSpPr>
          <p:nvPr/>
        </p:nvSpPr>
        <p:spPr bwMode="auto">
          <a:xfrm>
            <a:off x="1606620" y="4737157"/>
            <a:ext cx="1676400" cy="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6" name="Line 27"/>
          <p:cNvSpPr>
            <a:spLocks noChangeShapeType="1"/>
          </p:cNvSpPr>
          <p:nvPr/>
        </p:nvSpPr>
        <p:spPr bwMode="auto">
          <a:xfrm>
            <a:off x="1606620" y="3136957"/>
            <a:ext cx="1676400" cy="0"/>
          </a:xfrm>
          <a:prstGeom prst="line">
            <a:avLst/>
          </a:prstGeom>
          <a:noFill/>
          <a:ln w="2857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7" name="Freeform 31"/>
          <p:cNvSpPr/>
          <p:nvPr/>
        </p:nvSpPr>
        <p:spPr bwMode="auto">
          <a:xfrm>
            <a:off x="273120" y="1854257"/>
            <a:ext cx="1054100" cy="825500"/>
          </a:xfrm>
          <a:custGeom>
            <a:avLst/>
            <a:gdLst>
              <a:gd name="T0" fmla="*/ 2147483647 w 664"/>
              <a:gd name="T1" fmla="*/ 2147483647 h 520"/>
              <a:gd name="T2" fmla="*/ 2147483647 w 664"/>
              <a:gd name="T3" fmla="*/ 2147483647 h 520"/>
              <a:gd name="T4" fmla="*/ 2147483647 w 664"/>
              <a:gd name="T5" fmla="*/ 2147483647 h 520"/>
              <a:gd name="T6" fmla="*/ 2147483647 w 664"/>
              <a:gd name="T7" fmla="*/ 2147483647 h 520"/>
              <a:gd name="T8" fmla="*/ 2147483647 w 664"/>
              <a:gd name="T9" fmla="*/ 2147483647 h 520"/>
              <a:gd name="T10" fmla="*/ 2147483647 w 664"/>
              <a:gd name="T11" fmla="*/ 2147483647 h 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520">
                <a:moveTo>
                  <a:pt x="72" y="472"/>
                </a:moveTo>
                <a:cubicBezTo>
                  <a:pt x="36" y="412"/>
                  <a:pt x="0" y="352"/>
                  <a:pt x="24" y="280"/>
                </a:cubicBezTo>
                <a:cubicBezTo>
                  <a:pt x="48" y="208"/>
                  <a:pt x="136" y="80"/>
                  <a:pt x="216" y="40"/>
                </a:cubicBezTo>
                <a:cubicBezTo>
                  <a:pt x="296" y="0"/>
                  <a:pt x="432" y="0"/>
                  <a:pt x="504" y="40"/>
                </a:cubicBezTo>
                <a:cubicBezTo>
                  <a:pt x="576" y="80"/>
                  <a:pt x="632" y="200"/>
                  <a:pt x="648" y="280"/>
                </a:cubicBezTo>
                <a:cubicBezTo>
                  <a:pt x="664" y="360"/>
                  <a:pt x="632" y="440"/>
                  <a:pt x="600" y="520"/>
                </a:cubicBezTo>
              </a:path>
            </a:pathLst>
          </a:custGeom>
          <a:noFill/>
          <a:ln w="12700"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28" name="Freeform 32"/>
          <p:cNvSpPr/>
          <p:nvPr/>
        </p:nvSpPr>
        <p:spPr bwMode="auto">
          <a:xfrm flipV="1">
            <a:off x="3359220" y="4737157"/>
            <a:ext cx="1295400" cy="825500"/>
          </a:xfrm>
          <a:custGeom>
            <a:avLst/>
            <a:gdLst>
              <a:gd name="T0" fmla="*/ 2147483647 w 664"/>
              <a:gd name="T1" fmla="*/ 2147483647 h 520"/>
              <a:gd name="T2" fmla="*/ 2147483647 w 664"/>
              <a:gd name="T3" fmla="*/ 2147483647 h 520"/>
              <a:gd name="T4" fmla="*/ 2147483647 w 664"/>
              <a:gd name="T5" fmla="*/ 2147483647 h 520"/>
              <a:gd name="T6" fmla="*/ 2147483647 w 664"/>
              <a:gd name="T7" fmla="*/ 2147483647 h 520"/>
              <a:gd name="T8" fmla="*/ 2147483647 w 664"/>
              <a:gd name="T9" fmla="*/ 2147483647 h 520"/>
              <a:gd name="T10" fmla="*/ 2147483647 w 664"/>
              <a:gd name="T11" fmla="*/ 2147483647 h 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4" h="520">
                <a:moveTo>
                  <a:pt x="72" y="472"/>
                </a:moveTo>
                <a:cubicBezTo>
                  <a:pt x="36" y="412"/>
                  <a:pt x="0" y="352"/>
                  <a:pt x="24" y="280"/>
                </a:cubicBezTo>
                <a:cubicBezTo>
                  <a:pt x="48" y="208"/>
                  <a:pt x="136" y="80"/>
                  <a:pt x="216" y="40"/>
                </a:cubicBezTo>
                <a:cubicBezTo>
                  <a:pt x="296" y="0"/>
                  <a:pt x="432" y="0"/>
                  <a:pt x="504" y="40"/>
                </a:cubicBezTo>
                <a:cubicBezTo>
                  <a:pt x="576" y="80"/>
                  <a:pt x="632" y="200"/>
                  <a:pt x="648" y="280"/>
                </a:cubicBezTo>
                <a:cubicBezTo>
                  <a:pt x="664" y="360"/>
                  <a:pt x="632" y="440"/>
                  <a:pt x="600" y="520"/>
                </a:cubicBezTo>
              </a:path>
            </a:pathLst>
          </a:custGeom>
          <a:noFill/>
          <a:ln w="12700"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cs typeface="Calibri" panose="020F0502020204030204" pitchFamily="34" charset="0"/>
            </a:endParaRPr>
          </a:p>
        </p:txBody>
      </p:sp>
      <p:sp>
        <p:nvSpPr>
          <p:cNvPr id="32" name="Rectangle 37"/>
          <p:cNvSpPr>
            <a:spLocks noChangeArrowheads="1"/>
          </p:cNvSpPr>
          <p:nvPr/>
        </p:nvSpPr>
        <p:spPr bwMode="auto">
          <a:xfrm>
            <a:off x="82620" y="4216457"/>
            <a:ext cx="3810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a:solidFill>
                  <a:srgbClr val="FC0128"/>
                </a:solidFill>
                <a:latin typeface="Calibri" panose="020F0502020204030204" pitchFamily="34" charset="0"/>
                <a:cs typeface="Calibri" panose="020F0502020204030204" pitchFamily="34" charset="0"/>
              </a:rPr>
              <a:t>0</a:t>
            </a:r>
          </a:p>
        </p:txBody>
      </p:sp>
      <p:sp>
        <p:nvSpPr>
          <p:cNvPr id="33" name="Rectangle 38"/>
          <p:cNvSpPr>
            <a:spLocks noChangeArrowheads="1"/>
          </p:cNvSpPr>
          <p:nvPr/>
        </p:nvSpPr>
        <p:spPr bwMode="auto">
          <a:xfrm>
            <a:off x="82620" y="2692457"/>
            <a:ext cx="3810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a:solidFill>
                  <a:srgbClr val="FC0128"/>
                </a:solidFill>
                <a:latin typeface="Calibri" panose="020F0502020204030204" pitchFamily="34" charset="0"/>
                <a:cs typeface="Calibri" panose="020F0502020204030204" pitchFamily="34" charset="0"/>
              </a:rPr>
              <a:t>1</a:t>
            </a:r>
          </a:p>
        </p:txBody>
      </p:sp>
      <p:sp>
        <p:nvSpPr>
          <p:cNvPr id="34" name="Rectangle 39"/>
          <p:cNvSpPr>
            <a:spLocks noChangeArrowheads="1"/>
          </p:cNvSpPr>
          <p:nvPr/>
        </p:nvSpPr>
        <p:spPr bwMode="auto">
          <a:xfrm>
            <a:off x="4349820" y="2540057"/>
            <a:ext cx="3810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a:solidFill>
                  <a:srgbClr val="FC0128"/>
                </a:solidFill>
                <a:latin typeface="Calibri" panose="020F0502020204030204" pitchFamily="34" charset="0"/>
                <a:cs typeface="Calibri" panose="020F0502020204030204" pitchFamily="34" charset="0"/>
              </a:rPr>
              <a:t>1</a:t>
            </a:r>
          </a:p>
        </p:txBody>
      </p:sp>
      <p:sp>
        <p:nvSpPr>
          <p:cNvPr id="39" name="Rectangle 45"/>
          <p:cNvSpPr>
            <a:spLocks noChangeArrowheads="1"/>
          </p:cNvSpPr>
          <p:nvPr/>
        </p:nvSpPr>
        <p:spPr bwMode="auto">
          <a:xfrm>
            <a:off x="4349820" y="4114857"/>
            <a:ext cx="3810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2400" b="1">
                <a:solidFill>
                  <a:srgbClr val="FC0128"/>
                </a:solidFill>
                <a:latin typeface="Calibri" panose="020F0502020204030204" pitchFamily="34" charset="0"/>
                <a:cs typeface="Calibri" panose="020F0502020204030204" pitchFamily="34" charset="0"/>
              </a:rPr>
              <a:t>0</a:t>
            </a:r>
          </a:p>
        </p:txBody>
      </p:sp>
      <p:sp>
        <p:nvSpPr>
          <p:cNvPr id="40" name="Rectangle 46"/>
          <p:cNvSpPr>
            <a:spLocks noChangeArrowheads="1"/>
          </p:cNvSpPr>
          <p:nvPr/>
        </p:nvSpPr>
        <p:spPr bwMode="auto">
          <a:xfrm>
            <a:off x="5245963" y="2653087"/>
            <a:ext cx="2438400" cy="152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457200" indent="-457200">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spcBef>
                <a:spcPct val="30000"/>
              </a:spcBef>
              <a:buClr>
                <a:srgbClr val="FC0128"/>
              </a:buClr>
              <a:buSzPct val="75000"/>
              <a:buFont typeface="Wingdings" panose="05000000000000000000" pitchFamily="2" charset="2"/>
              <a:buChar char="Ø"/>
            </a:pPr>
            <a:r>
              <a:rPr lang="en-US" altLang="zh-CN" sz="2400" dirty="0">
                <a:solidFill>
                  <a:srgbClr val="000000"/>
                </a:solidFill>
              </a:rPr>
              <a:t>BHT also stores the initial FSM state</a:t>
            </a:r>
          </a:p>
        </p:txBody>
      </p:sp>
      <p:sp>
        <p:nvSpPr>
          <p:cNvPr id="41" name="Rectangle 47"/>
          <p:cNvSpPr>
            <a:spLocks noChangeArrowheads="1"/>
          </p:cNvSpPr>
          <p:nvPr/>
        </p:nvSpPr>
        <p:spPr bwMode="auto">
          <a:xfrm>
            <a:off x="3206820" y="2819457"/>
            <a:ext cx="60960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b="1">
                <a:solidFill>
                  <a:srgbClr val="063DE8"/>
                </a:solidFill>
                <a:latin typeface="Calibri" panose="020F0502020204030204" pitchFamily="34" charset="0"/>
                <a:cs typeface="Calibri" panose="020F0502020204030204" pitchFamily="34" charset="0"/>
              </a:rPr>
              <a:t>10</a:t>
            </a:r>
          </a:p>
        </p:txBody>
      </p:sp>
      <p:sp>
        <p:nvSpPr>
          <p:cNvPr id="42" name="Rectangle 48"/>
          <p:cNvSpPr>
            <a:spLocks noChangeArrowheads="1"/>
          </p:cNvSpPr>
          <p:nvPr/>
        </p:nvSpPr>
        <p:spPr bwMode="auto">
          <a:xfrm>
            <a:off x="1225620" y="2819457"/>
            <a:ext cx="60960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b="1">
                <a:solidFill>
                  <a:srgbClr val="063DE8"/>
                </a:solidFill>
                <a:latin typeface="Calibri" panose="020F0502020204030204" pitchFamily="34" charset="0"/>
                <a:cs typeface="Calibri" panose="020F0502020204030204" pitchFamily="34" charset="0"/>
              </a:rPr>
              <a:t>11</a:t>
            </a:r>
          </a:p>
        </p:txBody>
      </p:sp>
      <p:sp>
        <p:nvSpPr>
          <p:cNvPr id="43" name="Rectangle 49"/>
          <p:cNvSpPr>
            <a:spLocks noChangeArrowheads="1"/>
          </p:cNvSpPr>
          <p:nvPr/>
        </p:nvSpPr>
        <p:spPr bwMode="auto">
          <a:xfrm>
            <a:off x="1225620" y="4343457"/>
            <a:ext cx="60960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b="1">
                <a:solidFill>
                  <a:srgbClr val="063DE8"/>
                </a:solidFill>
                <a:latin typeface="Calibri" panose="020F0502020204030204" pitchFamily="34" charset="0"/>
                <a:cs typeface="Calibri" panose="020F0502020204030204" pitchFamily="34" charset="0"/>
              </a:rPr>
              <a:t>01</a:t>
            </a:r>
          </a:p>
        </p:txBody>
      </p:sp>
      <p:sp>
        <p:nvSpPr>
          <p:cNvPr id="44" name="Rectangle 50"/>
          <p:cNvSpPr>
            <a:spLocks noChangeArrowheads="1"/>
          </p:cNvSpPr>
          <p:nvPr/>
        </p:nvSpPr>
        <p:spPr bwMode="auto">
          <a:xfrm>
            <a:off x="3206820" y="4191057"/>
            <a:ext cx="60960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b="1">
                <a:solidFill>
                  <a:srgbClr val="063DE8"/>
                </a:solidFill>
                <a:latin typeface="Calibri" panose="020F0502020204030204" pitchFamily="34" charset="0"/>
                <a:cs typeface="Calibri" panose="020F0502020204030204" pitchFamily="34" charset="0"/>
              </a:rPr>
              <a:t>00</a:t>
            </a:r>
          </a:p>
        </p:txBody>
      </p:sp>
      <p:pic>
        <p:nvPicPr>
          <p:cNvPr id="36" name="图片 35">
            <a:extLst>
              <a:ext uri="{FF2B5EF4-FFF2-40B4-BE49-F238E27FC236}">
                <a16:creationId xmlns:a16="http://schemas.microsoft.com/office/drawing/2014/main" id="{6518332C-2D7F-4B32-A407-9A37AC50F49E}"/>
              </a:ext>
            </a:extLst>
          </p:cNvPr>
          <p:cNvPicPr>
            <a:picLocks noChangeAspect="1"/>
          </p:cNvPicPr>
          <p:nvPr/>
        </p:nvPicPr>
        <p:blipFill>
          <a:blip r:embed="rId4"/>
          <a:stretch>
            <a:fillRect/>
          </a:stretch>
        </p:blipFill>
        <p:spPr>
          <a:xfrm>
            <a:off x="5750443" y="5141073"/>
            <a:ext cx="383867" cy="34974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Branch Target Buffer</a:t>
            </a:r>
            <a:endParaRPr lang="zh-CN" altLang="en-US" dirty="0"/>
          </a:p>
        </p:txBody>
      </p:sp>
      <p:sp>
        <p:nvSpPr>
          <p:cNvPr id="31" name="文本占位符 30"/>
          <p:cNvSpPr>
            <a:spLocks noGrp="1"/>
          </p:cNvSpPr>
          <p:nvPr>
            <p:ph type="body" sz="quarter" idx="10"/>
          </p:nvPr>
        </p:nvSpPr>
        <p:spPr>
          <a:xfrm>
            <a:off x="2104985" y="6427308"/>
            <a:ext cx="8015896" cy="407195"/>
          </a:xfrm>
        </p:spPr>
        <p:txBody>
          <a:bodyPr/>
          <a:lstStyle/>
          <a:p>
            <a:endParaRPr lang="zh-CN" altLang="en-US" dirty="0"/>
          </a:p>
        </p:txBody>
      </p:sp>
      <p:sp>
        <p:nvSpPr>
          <p:cNvPr id="4" name="Rectangle 3"/>
          <p:cNvSpPr txBox="1">
            <a:spLocks noChangeArrowheads="1"/>
          </p:cNvSpPr>
          <p:nvPr/>
        </p:nvSpPr>
        <p:spPr>
          <a:xfrm>
            <a:off x="313267" y="979008"/>
            <a:ext cx="8229600" cy="27241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ea typeface="宋体" pitchFamily="2" charset="-122"/>
              </a:rPr>
              <a:t>The BHT predicts </a:t>
            </a:r>
            <a:r>
              <a:rPr lang="en-US" altLang="zh-CN" i="1" dirty="0">
                <a:solidFill>
                  <a:srgbClr val="FF0000"/>
                </a:solidFill>
                <a:ea typeface="宋体" pitchFamily="2" charset="-122"/>
              </a:rPr>
              <a:t>when</a:t>
            </a:r>
            <a:r>
              <a:rPr lang="en-US" altLang="zh-CN" dirty="0">
                <a:ea typeface="宋体" pitchFamily="2" charset="-122"/>
              </a:rPr>
              <a:t> a branch is taken, but does not tell </a:t>
            </a:r>
            <a:r>
              <a:rPr lang="en-US" altLang="zh-CN" i="1" dirty="0">
                <a:solidFill>
                  <a:srgbClr val="FF0000"/>
                </a:solidFill>
                <a:ea typeface="宋体" pitchFamily="2" charset="-122"/>
              </a:rPr>
              <a:t>where</a:t>
            </a:r>
            <a:r>
              <a:rPr lang="en-US" altLang="zh-CN" dirty="0">
                <a:ea typeface="宋体" pitchFamily="2" charset="-122"/>
              </a:rPr>
              <a:t> it’s taken to!</a:t>
            </a:r>
          </a:p>
          <a:p>
            <a:pPr lvl="1"/>
            <a:r>
              <a:rPr lang="en-US" altLang="zh-CN" dirty="0">
                <a:ea typeface="宋体" pitchFamily="2" charset="-122"/>
              </a:rPr>
              <a:t>A </a:t>
            </a:r>
            <a:r>
              <a:rPr lang="en-US" altLang="zh-CN" dirty="0">
                <a:solidFill>
                  <a:srgbClr val="FF0000"/>
                </a:solidFill>
                <a:ea typeface="宋体" pitchFamily="2" charset="-122"/>
              </a:rPr>
              <a:t>branch target buffer (BTB) </a:t>
            </a:r>
            <a:r>
              <a:rPr lang="en-US" altLang="zh-CN" dirty="0">
                <a:ea typeface="宋体" pitchFamily="2" charset="-122"/>
              </a:rPr>
              <a:t>in the IF stage can cache the branch target address, but we also need to fetch the next sequential instruction.  The prediction bit in IF/ID selects which “next” instruction will be loaded into IF/ID at the next clock edge</a:t>
            </a:r>
          </a:p>
          <a:p>
            <a:pPr lvl="2"/>
            <a:r>
              <a:rPr lang="en-US" altLang="zh-CN" sz="2200" dirty="0">
                <a:ea typeface="宋体" pitchFamily="2" charset="-122"/>
              </a:rPr>
              <a:t>Would need a two read port                                                               instruction memory</a:t>
            </a:r>
          </a:p>
        </p:txBody>
      </p:sp>
      <p:sp>
        <p:nvSpPr>
          <p:cNvPr id="5" name="Rectangle 4"/>
          <p:cNvSpPr>
            <a:spLocks noChangeArrowheads="1"/>
          </p:cNvSpPr>
          <p:nvPr/>
        </p:nvSpPr>
        <p:spPr bwMode="auto">
          <a:xfrm>
            <a:off x="313267" y="5655783"/>
            <a:ext cx="12039600" cy="41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marL="287655" indent="-287655">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342900" indent="-342900">
              <a:spcBef>
                <a:spcPct val="30000"/>
              </a:spcBef>
              <a:buClr>
                <a:srgbClr val="FC0128"/>
              </a:buClr>
              <a:buSzPct val="75000"/>
              <a:buFont typeface="Wingdings" panose="05000000000000000000" pitchFamily="2" charset="2"/>
              <a:buChar char="Ø"/>
            </a:pPr>
            <a:r>
              <a:rPr lang="en-US" altLang="zh-CN" sz="2400" dirty="0">
                <a:solidFill>
                  <a:srgbClr val="000000"/>
                </a:solidFill>
              </a:rPr>
              <a:t>If the prediction is correct, stalls can be avoided no matter which direction they go</a:t>
            </a:r>
          </a:p>
        </p:txBody>
      </p:sp>
      <p:sp>
        <p:nvSpPr>
          <p:cNvPr id="6" name="Rectangle 55"/>
          <p:cNvSpPr>
            <a:spLocks noChangeArrowheads="1"/>
          </p:cNvSpPr>
          <p:nvPr/>
        </p:nvSpPr>
        <p:spPr bwMode="auto">
          <a:xfrm>
            <a:off x="478367" y="3846033"/>
            <a:ext cx="5105400" cy="1281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342900" indent="-342900">
              <a:defRPr>
                <a:solidFill>
                  <a:schemeClr val="accent1"/>
                </a:solidFill>
                <a:latin typeface="Arial" panose="020B0604020202020204" pitchFamily="34" charset="0"/>
              </a:defRPr>
            </a:lvl1pPr>
            <a:lvl2pPr marL="741680" indent="-24638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lvl="1">
              <a:spcBef>
                <a:spcPct val="30000"/>
              </a:spcBef>
              <a:buClr>
                <a:srgbClr val="FC0128"/>
              </a:buClr>
              <a:buSzPct val="75000"/>
              <a:buFont typeface="Monotype Sorts" pitchFamily="2" charset="2"/>
              <a:buChar char="l"/>
            </a:pPr>
            <a:r>
              <a:rPr lang="en-US" altLang="zh-CN" sz="2000" dirty="0">
                <a:solidFill>
                  <a:srgbClr val="000000"/>
                </a:solidFill>
              </a:rPr>
              <a:t>Or the BTB can cache the                                                                        branch taken</a:t>
            </a:r>
            <a:r>
              <a:rPr lang="en-US" altLang="zh-CN" sz="2000" dirty="0">
                <a:solidFill>
                  <a:srgbClr val="FC0128"/>
                </a:solidFill>
              </a:rPr>
              <a:t> instruction </a:t>
            </a:r>
            <a:r>
              <a:rPr lang="en-US" altLang="zh-CN" sz="2000" dirty="0">
                <a:solidFill>
                  <a:srgbClr val="000000"/>
                </a:solidFill>
              </a:rPr>
              <a:t>while the instruction memory is fetching the next sequential instruction</a:t>
            </a:r>
          </a:p>
        </p:txBody>
      </p:sp>
      <p:grpSp>
        <p:nvGrpSpPr>
          <p:cNvPr id="7" name="Group 62"/>
          <p:cNvGrpSpPr/>
          <p:nvPr/>
        </p:nvGrpSpPr>
        <p:grpSpPr bwMode="auto">
          <a:xfrm>
            <a:off x="6117167" y="3007833"/>
            <a:ext cx="2273300" cy="2514600"/>
            <a:chOff x="3896" y="1824"/>
            <a:chExt cx="1432" cy="1584"/>
          </a:xfrm>
        </p:grpSpPr>
        <p:sp>
          <p:nvSpPr>
            <p:cNvPr id="8" name="Rectangle 5"/>
            <p:cNvSpPr>
              <a:spLocks noChangeArrowheads="1"/>
            </p:cNvSpPr>
            <p:nvPr/>
          </p:nvSpPr>
          <p:spPr bwMode="auto">
            <a:xfrm>
              <a:off x="4280" y="2592"/>
              <a:ext cx="576" cy="76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9" name="Rectangle 6"/>
            <p:cNvSpPr>
              <a:spLocks noChangeArrowheads="1"/>
            </p:cNvSpPr>
            <p:nvPr/>
          </p:nvSpPr>
          <p:spPr bwMode="auto">
            <a:xfrm>
              <a:off x="4040" y="2832"/>
              <a:ext cx="96" cy="528"/>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10" name="Line 7"/>
            <p:cNvSpPr>
              <a:spLocks noChangeShapeType="1"/>
            </p:cNvSpPr>
            <p:nvPr/>
          </p:nvSpPr>
          <p:spPr bwMode="auto">
            <a:xfrm>
              <a:off x="4136" y="3072"/>
              <a:ext cx="14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11" name="Text Box 10"/>
            <p:cNvSpPr txBox="1">
              <a:spLocks noChangeArrowheads="1"/>
            </p:cNvSpPr>
            <p:nvPr/>
          </p:nvSpPr>
          <p:spPr bwMode="auto">
            <a:xfrm>
              <a:off x="4232" y="2928"/>
              <a:ext cx="4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rPr>
                <a:t>Read</a:t>
              </a:r>
            </a:p>
            <a:p>
              <a:r>
                <a:rPr lang="en-US" altLang="zh-CN" sz="1200">
                  <a:solidFill>
                    <a:srgbClr val="000000"/>
                  </a:solidFill>
                </a:rPr>
                <a:t>Address</a:t>
              </a:r>
            </a:p>
          </p:txBody>
        </p:sp>
        <p:sp>
          <p:nvSpPr>
            <p:cNvPr id="12" name="Text Box 11"/>
            <p:cNvSpPr txBox="1">
              <a:spLocks noChangeArrowheads="1"/>
            </p:cNvSpPr>
            <p:nvPr/>
          </p:nvSpPr>
          <p:spPr bwMode="auto">
            <a:xfrm>
              <a:off x="4232" y="2640"/>
              <a:ext cx="692"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000000"/>
                  </a:solidFill>
                </a:rPr>
                <a:t>Instruction</a:t>
              </a:r>
            </a:p>
            <a:p>
              <a:pPr algn="ctr"/>
              <a:r>
                <a:rPr lang="en-US" altLang="zh-CN" sz="1400" b="1">
                  <a:solidFill>
                    <a:srgbClr val="000000"/>
                  </a:solidFill>
                </a:rPr>
                <a:t>Memory</a:t>
              </a:r>
            </a:p>
          </p:txBody>
        </p:sp>
        <p:sp>
          <p:nvSpPr>
            <p:cNvPr id="13" name="Text Box 12"/>
            <p:cNvSpPr txBox="1">
              <a:spLocks noChangeArrowheads="1"/>
            </p:cNvSpPr>
            <p:nvPr/>
          </p:nvSpPr>
          <p:spPr bwMode="auto">
            <a:xfrm rot="-5400000">
              <a:off x="3954" y="2966"/>
              <a:ext cx="24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a:solidFill>
                    <a:srgbClr val="063DE8"/>
                  </a:solidFill>
                </a:rPr>
                <a:t>PC</a:t>
              </a:r>
            </a:p>
          </p:txBody>
        </p:sp>
        <p:sp>
          <p:nvSpPr>
            <p:cNvPr id="14" name="Line 13"/>
            <p:cNvSpPr>
              <a:spLocks noChangeShapeType="1"/>
            </p:cNvSpPr>
            <p:nvPr/>
          </p:nvSpPr>
          <p:spPr bwMode="auto">
            <a:xfrm>
              <a:off x="3896" y="3072"/>
              <a:ext cx="14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15" name="Line 20"/>
            <p:cNvSpPr>
              <a:spLocks noChangeShapeType="1"/>
            </p:cNvSpPr>
            <p:nvPr/>
          </p:nvSpPr>
          <p:spPr bwMode="auto">
            <a:xfrm>
              <a:off x="5144" y="2976"/>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16" name="Rectangle 23"/>
            <p:cNvSpPr>
              <a:spLocks noChangeArrowheads="1"/>
            </p:cNvSpPr>
            <p:nvPr/>
          </p:nvSpPr>
          <p:spPr bwMode="auto">
            <a:xfrm>
              <a:off x="5232" y="2016"/>
              <a:ext cx="96" cy="1392"/>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17" name="Line 27"/>
            <p:cNvSpPr>
              <a:spLocks noChangeShapeType="1"/>
            </p:cNvSpPr>
            <p:nvPr/>
          </p:nvSpPr>
          <p:spPr bwMode="auto">
            <a:xfrm>
              <a:off x="5280" y="1824"/>
              <a:ext cx="0" cy="192"/>
            </a:xfrm>
            <a:prstGeom prst="line">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18" name="AutoShape 38"/>
            <p:cNvSpPr>
              <a:spLocks noChangeArrowheads="1"/>
            </p:cNvSpPr>
            <p:nvPr/>
          </p:nvSpPr>
          <p:spPr bwMode="auto">
            <a:xfrm rot="-5400000">
              <a:off x="4852" y="2932"/>
              <a:ext cx="480" cy="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18 h 21600"/>
                <a:gd name="T14" fmla="*/ 17100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FC0128"/>
                </a:solidFill>
                <a:ea typeface="+mn-ea"/>
              </a:endParaRPr>
            </a:p>
          </p:txBody>
        </p:sp>
        <p:sp>
          <p:nvSpPr>
            <p:cNvPr id="19" name="Line 39"/>
            <p:cNvSpPr>
              <a:spLocks noChangeShapeType="1"/>
            </p:cNvSpPr>
            <p:nvPr/>
          </p:nvSpPr>
          <p:spPr bwMode="auto">
            <a:xfrm>
              <a:off x="4856" y="3120"/>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0" name="Line 41"/>
            <p:cNvSpPr>
              <a:spLocks noChangeShapeType="1"/>
            </p:cNvSpPr>
            <p:nvPr/>
          </p:nvSpPr>
          <p:spPr bwMode="auto">
            <a:xfrm>
              <a:off x="4080" y="2640"/>
              <a:ext cx="0" cy="192"/>
            </a:xfrm>
            <a:prstGeom prst="line">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1" name="Line 46"/>
            <p:cNvSpPr>
              <a:spLocks noChangeShapeType="1"/>
            </p:cNvSpPr>
            <p:nvPr/>
          </p:nvSpPr>
          <p:spPr bwMode="auto">
            <a:xfrm>
              <a:off x="4944" y="2976"/>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2" name="Rectangle 47"/>
            <p:cNvSpPr>
              <a:spLocks noChangeArrowheads="1"/>
            </p:cNvSpPr>
            <p:nvPr/>
          </p:nvSpPr>
          <p:spPr bwMode="auto">
            <a:xfrm>
              <a:off x="4848" y="2880"/>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FC0128"/>
                  </a:solidFill>
                </a:rPr>
                <a:t>0</a:t>
              </a:r>
            </a:p>
          </p:txBody>
        </p:sp>
        <p:sp>
          <p:nvSpPr>
            <p:cNvPr id="23" name="Rectangle 48"/>
            <p:cNvSpPr>
              <a:spLocks noChangeArrowheads="1"/>
            </p:cNvSpPr>
            <p:nvPr/>
          </p:nvSpPr>
          <p:spPr bwMode="auto">
            <a:xfrm>
              <a:off x="4272" y="2208"/>
              <a:ext cx="576" cy="28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endParaRPr lang="zh-CN" altLang="en-US">
                <a:solidFill>
                  <a:srgbClr val="FC0128"/>
                </a:solidFill>
              </a:endParaRPr>
            </a:p>
          </p:txBody>
        </p:sp>
        <p:sp>
          <p:nvSpPr>
            <p:cNvPr id="24" name="Text Box 49"/>
            <p:cNvSpPr txBox="1">
              <a:spLocks noChangeArrowheads="1"/>
            </p:cNvSpPr>
            <p:nvPr/>
          </p:nvSpPr>
          <p:spPr bwMode="auto">
            <a:xfrm>
              <a:off x="4368" y="2256"/>
              <a:ext cx="34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000000"/>
                  </a:solidFill>
                </a:rPr>
                <a:t>BTB</a:t>
              </a:r>
            </a:p>
          </p:txBody>
        </p:sp>
        <p:sp>
          <p:nvSpPr>
            <p:cNvPr id="25" name="Line 50"/>
            <p:cNvSpPr>
              <a:spLocks noChangeShapeType="1"/>
            </p:cNvSpPr>
            <p:nvPr/>
          </p:nvSpPr>
          <p:spPr bwMode="auto">
            <a:xfrm>
              <a:off x="3984" y="2352"/>
              <a:ext cx="0" cy="72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6" name="Line 51"/>
            <p:cNvSpPr>
              <a:spLocks noChangeShapeType="1"/>
            </p:cNvSpPr>
            <p:nvPr/>
          </p:nvSpPr>
          <p:spPr bwMode="auto">
            <a:xfrm>
              <a:off x="3984" y="2352"/>
              <a:ext cx="28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7" name="Line 52"/>
            <p:cNvSpPr>
              <a:spLocks noChangeShapeType="1"/>
            </p:cNvSpPr>
            <p:nvPr/>
          </p:nvSpPr>
          <p:spPr bwMode="auto">
            <a:xfrm>
              <a:off x="4848" y="2352"/>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8" name="Line 53"/>
            <p:cNvSpPr>
              <a:spLocks noChangeShapeType="1"/>
            </p:cNvSpPr>
            <p:nvPr/>
          </p:nvSpPr>
          <p:spPr bwMode="auto">
            <a:xfrm>
              <a:off x="4944" y="2352"/>
              <a:ext cx="0" cy="48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29" name="Line 54"/>
            <p:cNvSpPr>
              <a:spLocks noChangeShapeType="1"/>
            </p:cNvSpPr>
            <p:nvPr/>
          </p:nvSpPr>
          <p:spPr bwMode="auto">
            <a:xfrm>
              <a:off x="4944" y="2832"/>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sp>
          <p:nvSpPr>
            <p:cNvPr id="30" name="Line 56"/>
            <p:cNvSpPr>
              <a:spLocks noChangeShapeType="1"/>
            </p:cNvSpPr>
            <p:nvPr/>
          </p:nvSpPr>
          <p:spPr bwMode="auto">
            <a:xfrm>
              <a:off x="5088" y="2016"/>
              <a:ext cx="0" cy="768"/>
            </a:xfrm>
            <a:prstGeom prst="line">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289D-72E3-4CB2-BEB2-0155221040F7}"/>
              </a:ext>
            </a:extLst>
          </p:cNvPr>
          <p:cNvSpPr>
            <a:spLocks noGrp="1"/>
          </p:cNvSpPr>
          <p:nvPr>
            <p:ph type="title"/>
          </p:nvPr>
        </p:nvSpPr>
        <p:spPr/>
        <p:txBody>
          <a:bodyPr/>
          <a:lstStyle/>
          <a:p>
            <a:r>
              <a:rPr lang="en-US" altLang="ko-KR" sz="3600">
                <a:solidFill>
                  <a:srgbClr val="0000FF"/>
                </a:solidFill>
              </a:rPr>
              <a:t>Solution</a:t>
            </a:r>
            <a:r>
              <a:rPr lang="en-US" altLang="ko-KR" sz="3600"/>
              <a:t>: Branch Target Buffer (BTB)</a:t>
            </a:r>
            <a:endParaRPr lang="ko-KR" altLang="en-US" sz="3600" dirty="0"/>
          </a:p>
        </p:txBody>
      </p:sp>
      <p:sp>
        <p:nvSpPr>
          <p:cNvPr id="57" name="文本占位符 56">
            <a:extLst>
              <a:ext uri="{FF2B5EF4-FFF2-40B4-BE49-F238E27FC236}">
                <a16:creationId xmlns:a16="http://schemas.microsoft.com/office/drawing/2014/main" id="{C59A109C-877A-9E3C-0968-0870C9AF8DCD}"/>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E38E7DF-F5BE-4EAE-807B-53EAA059AA64}"/>
              </a:ext>
            </a:extLst>
          </p:cNvPr>
          <p:cNvSpPr/>
          <p:nvPr/>
        </p:nvSpPr>
        <p:spPr>
          <a:xfrm>
            <a:off x="571139" y="680319"/>
            <a:ext cx="9053192" cy="1692771"/>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A cache-like storage that records branch addresses and associated targets (indexed by the instruction address)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2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Why tag? </a:t>
            </a: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(Hint: desiring 1 cycle BTB lookup)</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If there is a </a:t>
            </a:r>
            <a:r>
              <a:rPr kumimoji="0" lang="en-US" altLang="ko-KR" sz="2200" b="0" i="0" u="none" strike="noStrike" kern="1200" cap="none" spc="0" normalizeH="0" baseline="0" noProof="0" dirty="0">
                <a:ln>
                  <a:noFill/>
                </a:ln>
                <a:solidFill>
                  <a:srgbClr val="0000FF"/>
                </a:solidFill>
                <a:effectLst/>
                <a:uLnTx/>
                <a:uFillTx/>
                <a:latin typeface="Calibri"/>
                <a:ea typeface="微软雅黑"/>
                <a:cs typeface="Arial" panose="020B0604020202020204" pitchFamily="34" charset="0"/>
              </a:rPr>
              <a:t>hit</a:t>
            </a: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in BTB for branch predicted taken:</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PC </a:t>
            </a:r>
            <a:r>
              <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sym typeface="Wingdings" panose="05000000000000000000" pitchFamily="2" charset="2"/>
              </a:rPr>
              <a:t> Target in BTB for branch</a:t>
            </a:r>
            <a:endParaRPr kumimoji="0" lang="en-US" altLang="ko-KR" sz="22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endParaRPr>
          </a:p>
        </p:txBody>
      </p:sp>
      <p:grpSp>
        <p:nvGrpSpPr>
          <p:cNvPr id="61" name="Group 60">
            <a:extLst>
              <a:ext uri="{FF2B5EF4-FFF2-40B4-BE49-F238E27FC236}">
                <a16:creationId xmlns:a16="http://schemas.microsoft.com/office/drawing/2014/main" id="{D117C7DF-73D9-42FF-A8B7-372B7C3225FB}"/>
              </a:ext>
            </a:extLst>
          </p:cNvPr>
          <p:cNvGrpSpPr/>
          <p:nvPr/>
        </p:nvGrpSpPr>
        <p:grpSpPr>
          <a:xfrm>
            <a:off x="3798889" y="2409591"/>
            <a:ext cx="5403053" cy="1214289"/>
            <a:chOff x="2274888" y="2292350"/>
            <a:chExt cx="5403053" cy="1214289"/>
          </a:xfrm>
        </p:grpSpPr>
        <p:grpSp>
          <p:nvGrpSpPr>
            <p:cNvPr id="55" name="Group 54">
              <a:extLst>
                <a:ext uri="{FF2B5EF4-FFF2-40B4-BE49-F238E27FC236}">
                  <a16:creationId xmlns:a16="http://schemas.microsoft.com/office/drawing/2014/main" id="{EBE416D4-6AD4-41C8-834A-3AC92A393D02}"/>
                </a:ext>
              </a:extLst>
            </p:cNvPr>
            <p:cNvGrpSpPr/>
            <p:nvPr/>
          </p:nvGrpSpPr>
          <p:grpSpPr>
            <a:xfrm>
              <a:off x="2274888" y="2292350"/>
              <a:ext cx="5403053" cy="1214289"/>
              <a:chOff x="2274888" y="2146300"/>
              <a:chExt cx="5403053" cy="1214289"/>
            </a:xfrm>
          </p:grpSpPr>
          <p:sp>
            <p:nvSpPr>
              <p:cNvPr id="5" name="Rectangle 62">
                <a:extLst>
                  <a:ext uri="{FF2B5EF4-FFF2-40B4-BE49-F238E27FC236}">
                    <a16:creationId xmlns:a16="http://schemas.microsoft.com/office/drawing/2014/main" id="{6533869C-8162-4B44-BB2F-11A541363488}"/>
                  </a:ext>
                </a:extLst>
              </p:cNvPr>
              <p:cNvSpPr>
                <a:spLocks noChangeArrowheads="1"/>
              </p:cNvSpPr>
              <p:nvPr/>
            </p:nvSpPr>
            <p:spPr bwMode="auto">
              <a:xfrm>
                <a:off x="2274888" y="3052812"/>
                <a:ext cx="5334000" cy="307777"/>
              </a:xfrm>
              <a:prstGeom prst="rect">
                <a:avLst/>
              </a:prstGeom>
              <a:solidFill>
                <a:srgbClr val="CCFF66">
                  <a:alpha val="52156"/>
                </a:srgbClr>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3" name="Text Box 18">
                <a:extLst>
                  <a:ext uri="{FF2B5EF4-FFF2-40B4-BE49-F238E27FC236}">
                    <a16:creationId xmlns:a16="http://schemas.microsoft.com/office/drawing/2014/main" id="{0DAB96D2-A8F3-4CC9-9898-E7336AEE196E}"/>
                  </a:ext>
                </a:extLst>
              </p:cNvPr>
              <p:cNvSpPr txBox="1">
                <a:spLocks noChangeArrowheads="1"/>
              </p:cNvSpPr>
              <p:nvPr/>
            </p:nvSpPr>
            <p:spPr bwMode="auto">
              <a:xfrm>
                <a:off x="6866729" y="2146300"/>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2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BTB</a:t>
                </a:r>
              </a:p>
            </p:txBody>
          </p:sp>
        </p:grpSp>
        <p:sp>
          <p:nvSpPr>
            <p:cNvPr id="6" name="Rectangle 9">
              <a:extLst>
                <a:ext uri="{FF2B5EF4-FFF2-40B4-BE49-F238E27FC236}">
                  <a16:creationId xmlns:a16="http://schemas.microsoft.com/office/drawing/2014/main" id="{15C568E3-5FE2-48C5-A1BB-BA5F32659F86}"/>
                </a:ext>
              </a:extLst>
            </p:cNvPr>
            <p:cNvSpPr>
              <a:spLocks noChangeArrowheads="1"/>
            </p:cNvSpPr>
            <p:nvPr/>
          </p:nvSpPr>
          <p:spPr bwMode="auto">
            <a:xfrm>
              <a:off x="2971800" y="2878723"/>
              <a:ext cx="914400" cy="338554"/>
            </a:xfrm>
            <a:prstGeom prst="rect">
              <a:avLst/>
            </a:prstGeom>
            <a:solidFill>
              <a:srgbClr val="FFFFFF"/>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Target</a:t>
              </a:r>
            </a:p>
          </p:txBody>
        </p:sp>
        <p:sp>
          <p:nvSpPr>
            <p:cNvPr id="7" name="Rectangle 11">
              <a:extLst>
                <a:ext uri="{FF2B5EF4-FFF2-40B4-BE49-F238E27FC236}">
                  <a16:creationId xmlns:a16="http://schemas.microsoft.com/office/drawing/2014/main" id="{2C99B0DA-9E54-48F1-B6E0-F458688D6C88}"/>
                </a:ext>
              </a:extLst>
            </p:cNvPr>
            <p:cNvSpPr>
              <a:spLocks noChangeArrowheads="1"/>
            </p:cNvSpPr>
            <p:nvPr/>
          </p:nvSpPr>
          <p:spPr bwMode="auto">
            <a:xfrm>
              <a:off x="2286000" y="2878723"/>
              <a:ext cx="685800" cy="338554"/>
            </a:xfrm>
            <a:prstGeom prst="rect">
              <a:avLst/>
            </a:prstGeom>
            <a:solidFill>
              <a:srgbClr val="FFFF99"/>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Tag</a:t>
              </a:r>
            </a:p>
          </p:txBody>
        </p:sp>
        <p:sp>
          <p:nvSpPr>
            <p:cNvPr id="8" name="Rectangle 12">
              <a:extLst>
                <a:ext uri="{FF2B5EF4-FFF2-40B4-BE49-F238E27FC236}">
                  <a16:creationId xmlns:a16="http://schemas.microsoft.com/office/drawing/2014/main" id="{0AD55F96-0FBF-4DF8-AAAD-2B11ED01F61D}"/>
                </a:ext>
              </a:extLst>
            </p:cNvPr>
            <p:cNvSpPr>
              <a:spLocks noChangeArrowheads="1"/>
            </p:cNvSpPr>
            <p:nvPr/>
          </p:nvSpPr>
          <p:spPr bwMode="auto">
            <a:xfrm>
              <a:off x="4572000" y="2878723"/>
              <a:ext cx="914400" cy="338554"/>
            </a:xfrm>
            <a:prstGeom prst="rect">
              <a:avLst/>
            </a:prstGeom>
            <a:solidFill>
              <a:srgbClr val="FFFFFF"/>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Target</a:t>
              </a:r>
            </a:p>
          </p:txBody>
        </p:sp>
        <p:sp>
          <p:nvSpPr>
            <p:cNvPr id="9" name="Rectangle 13">
              <a:extLst>
                <a:ext uri="{FF2B5EF4-FFF2-40B4-BE49-F238E27FC236}">
                  <a16:creationId xmlns:a16="http://schemas.microsoft.com/office/drawing/2014/main" id="{D9BA74B4-9928-4973-B012-BBA259F6B09A}"/>
                </a:ext>
              </a:extLst>
            </p:cNvPr>
            <p:cNvSpPr>
              <a:spLocks noChangeArrowheads="1"/>
            </p:cNvSpPr>
            <p:nvPr/>
          </p:nvSpPr>
          <p:spPr bwMode="auto">
            <a:xfrm>
              <a:off x="3886200" y="2878723"/>
              <a:ext cx="685800" cy="338554"/>
            </a:xfrm>
            <a:prstGeom prst="rect">
              <a:avLst/>
            </a:prstGeom>
            <a:solidFill>
              <a:srgbClr val="FFFF99"/>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Tag</a:t>
              </a:r>
            </a:p>
          </p:txBody>
        </p:sp>
        <p:sp>
          <p:nvSpPr>
            <p:cNvPr id="10" name="Rectangle 14">
              <a:extLst>
                <a:ext uri="{FF2B5EF4-FFF2-40B4-BE49-F238E27FC236}">
                  <a16:creationId xmlns:a16="http://schemas.microsoft.com/office/drawing/2014/main" id="{644D19D5-CF8D-4A87-A0BE-5E53654208F3}"/>
                </a:ext>
              </a:extLst>
            </p:cNvPr>
            <p:cNvSpPr>
              <a:spLocks noChangeArrowheads="1"/>
            </p:cNvSpPr>
            <p:nvPr/>
          </p:nvSpPr>
          <p:spPr bwMode="auto">
            <a:xfrm>
              <a:off x="6705600" y="2878723"/>
              <a:ext cx="914400" cy="338554"/>
            </a:xfrm>
            <a:prstGeom prst="rect">
              <a:avLst/>
            </a:prstGeom>
            <a:solidFill>
              <a:srgbClr val="FFFFFF"/>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Target</a:t>
              </a:r>
            </a:p>
          </p:txBody>
        </p:sp>
        <p:sp>
          <p:nvSpPr>
            <p:cNvPr id="11" name="Rectangle 15">
              <a:extLst>
                <a:ext uri="{FF2B5EF4-FFF2-40B4-BE49-F238E27FC236}">
                  <a16:creationId xmlns:a16="http://schemas.microsoft.com/office/drawing/2014/main" id="{23CC6714-454F-445B-B33C-A5283E86566B}"/>
                </a:ext>
              </a:extLst>
            </p:cNvPr>
            <p:cNvSpPr>
              <a:spLocks noChangeArrowheads="1"/>
            </p:cNvSpPr>
            <p:nvPr/>
          </p:nvSpPr>
          <p:spPr bwMode="auto">
            <a:xfrm>
              <a:off x="6019800" y="2878723"/>
              <a:ext cx="685800" cy="338554"/>
            </a:xfrm>
            <a:prstGeom prst="rect">
              <a:avLst/>
            </a:prstGeom>
            <a:solidFill>
              <a:srgbClr val="FFFF99"/>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Tag</a:t>
              </a:r>
            </a:p>
          </p:txBody>
        </p:sp>
        <p:sp>
          <p:nvSpPr>
            <p:cNvPr id="12" name="Rectangle 16">
              <a:extLst>
                <a:ext uri="{FF2B5EF4-FFF2-40B4-BE49-F238E27FC236}">
                  <a16:creationId xmlns:a16="http://schemas.microsoft.com/office/drawing/2014/main" id="{27B2A503-48C2-49D1-A16B-63A57BFD0A8D}"/>
                </a:ext>
              </a:extLst>
            </p:cNvPr>
            <p:cNvSpPr>
              <a:spLocks noChangeArrowheads="1"/>
            </p:cNvSpPr>
            <p:nvPr/>
          </p:nvSpPr>
          <p:spPr bwMode="auto">
            <a:xfrm>
              <a:off x="5486400" y="2878723"/>
              <a:ext cx="533400" cy="338554"/>
            </a:xfrm>
            <a:prstGeom prst="rect">
              <a:avLst/>
            </a:prstGeom>
            <a:solidFill>
              <a:srgbClr val="FFFFFF"/>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a:t>
              </a:r>
            </a:p>
          </p:txBody>
        </p:sp>
      </p:grpSp>
      <p:grpSp>
        <p:nvGrpSpPr>
          <p:cNvPr id="60" name="Group 59">
            <a:extLst>
              <a:ext uri="{FF2B5EF4-FFF2-40B4-BE49-F238E27FC236}">
                <a16:creationId xmlns:a16="http://schemas.microsoft.com/office/drawing/2014/main" id="{235244FE-7E80-4794-B694-D49DB32665FF}"/>
              </a:ext>
            </a:extLst>
          </p:cNvPr>
          <p:cNvGrpSpPr/>
          <p:nvPr/>
        </p:nvGrpSpPr>
        <p:grpSpPr>
          <a:xfrm>
            <a:off x="1653381" y="2393728"/>
            <a:ext cx="2156618" cy="771512"/>
            <a:chOff x="129381" y="2276488"/>
            <a:chExt cx="2156618" cy="771512"/>
          </a:xfrm>
        </p:grpSpPr>
        <p:sp>
          <p:nvSpPr>
            <p:cNvPr id="14" name="Text Box 19">
              <a:extLst>
                <a:ext uri="{FF2B5EF4-FFF2-40B4-BE49-F238E27FC236}">
                  <a16:creationId xmlns:a16="http://schemas.microsoft.com/office/drawing/2014/main" id="{0DA756F2-9FE2-4EC0-A0D7-962A740A6ABF}"/>
                </a:ext>
              </a:extLst>
            </p:cNvPr>
            <p:cNvSpPr txBox="1">
              <a:spLocks noChangeArrowheads="1"/>
            </p:cNvSpPr>
            <p:nvPr/>
          </p:nvSpPr>
          <p:spPr bwMode="auto">
            <a:xfrm>
              <a:off x="129381" y="2276488"/>
              <a:ext cx="1231427" cy="338554"/>
            </a:xfrm>
            <a:prstGeom prst="rect">
              <a:avLst/>
            </a:prstGeom>
            <a:noFill/>
            <a:ln w="19050">
              <a:solidFill>
                <a:schemeClr val="tx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Branch PC</a:t>
              </a:r>
            </a:p>
          </p:txBody>
        </p:sp>
        <p:cxnSp>
          <p:nvCxnSpPr>
            <p:cNvPr id="15" name="AutoShape 20">
              <a:extLst>
                <a:ext uri="{FF2B5EF4-FFF2-40B4-BE49-F238E27FC236}">
                  <a16:creationId xmlns:a16="http://schemas.microsoft.com/office/drawing/2014/main" id="{95E7769D-4F67-46CD-A79E-709FDA30B5F9}"/>
                </a:ext>
              </a:extLst>
            </p:cNvPr>
            <p:cNvCxnSpPr>
              <a:cxnSpLocks noChangeShapeType="1"/>
              <a:stCxn id="14" idx="2"/>
              <a:endCxn id="7" idx="1"/>
            </p:cNvCxnSpPr>
            <p:nvPr/>
          </p:nvCxnSpPr>
          <p:spPr bwMode="auto">
            <a:xfrm rot="16200000" flipH="1">
              <a:off x="1299068" y="2061068"/>
              <a:ext cx="432958" cy="1540905"/>
            </a:xfrm>
            <a:prstGeom prst="bentConnector2">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grpSp>
      <p:grpSp>
        <p:nvGrpSpPr>
          <p:cNvPr id="62" name="Group 61">
            <a:extLst>
              <a:ext uri="{FF2B5EF4-FFF2-40B4-BE49-F238E27FC236}">
                <a16:creationId xmlns:a16="http://schemas.microsoft.com/office/drawing/2014/main" id="{95380B36-C856-4292-A8C9-F4DE6133CAF9}"/>
              </a:ext>
            </a:extLst>
          </p:cNvPr>
          <p:cNvGrpSpPr/>
          <p:nvPr/>
        </p:nvGrpSpPr>
        <p:grpSpPr>
          <a:xfrm>
            <a:off x="3334547" y="3165242"/>
            <a:ext cx="5352254" cy="2451099"/>
            <a:chOff x="1810547" y="3048001"/>
            <a:chExt cx="5352254" cy="2451099"/>
          </a:xfrm>
        </p:grpSpPr>
        <p:sp>
          <p:nvSpPr>
            <p:cNvPr id="16" name="Oval 21">
              <a:extLst>
                <a:ext uri="{FF2B5EF4-FFF2-40B4-BE49-F238E27FC236}">
                  <a16:creationId xmlns:a16="http://schemas.microsoft.com/office/drawing/2014/main" id="{F9260D06-6708-4FDC-8700-BD830627A747}"/>
                </a:ext>
              </a:extLst>
            </p:cNvPr>
            <p:cNvSpPr>
              <a:spLocks noChangeArrowheads="1"/>
            </p:cNvSpPr>
            <p:nvPr/>
          </p:nvSpPr>
          <p:spPr bwMode="auto">
            <a:xfrm>
              <a:off x="2406650" y="4575265"/>
              <a:ext cx="457200" cy="476071"/>
            </a:xfrm>
            <a:prstGeom prst="ellipse">
              <a:avLst/>
            </a:prstGeom>
            <a:solidFill>
              <a:srgbClr val="FFFFFF"/>
            </a:solidFill>
            <a:ln w="19050">
              <a:solidFill>
                <a:schemeClr val="tx1"/>
              </a:solidFill>
              <a:round/>
              <a:headEnd/>
              <a:tailEnd type="none" w="lg" len="lg"/>
            </a:ln>
            <a:effectLst/>
          </p:spPr>
          <p:txBody>
            <a:bodyPr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outerShdw blurRad="38100" dist="38100" dir="2700000" algn="tl">
                      <a:srgbClr val="C0C0C0"/>
                    </a:outerShdw>
                  </a:effectLst>
                  <a:uLnTx/>
                  <a:uFillTx/>
                  <a:latin typeface="Verdana" pitchFamily="34" charset="0"/>
                  <a:ea typeface="新細明體" pitchFamily="18" charset="-120"/>
                  <a:cs typeface="Arial" pitchFamily="34" charset="0"/>
                </a:rPr>
                <a:t>=</a:t>
              </a:r>
            </a:p>
          </p:txBody>
        </p:sp>
        <p:sp>
          <p:nvSpPr>
            <p:cNvPr id="17" name="Oval 23">
              <a:extLst>
                <a:ext uri="{FF2B5EF4-FFF2-40B4-BE49-F238E27FC236}">
                  <a16:creationId xmlns:a16="http://schemas.microsoft.com/office/drawing/2014/main" id="{F64C77E3-710A-49E0-AB04-3550D0D57AE7}"/>
                </a:ext>
              </a:extLst>
            </p:cNvPr>
            <p:cNvSpPr>
              <a:spLocks noChangeArrowheads="1"/>
            </p:cNvSpPr>
            <p:nvPr/>
          </p:nvSpPr>
          <p:spPr bwMode="auto">
            <a:xfrm>
              <a:off x="2895600" y="4575265"/>
              <a:ext cx="457200" cy="476071"/>
            </a:xfrm>
            <a:prstGeom prst="ellipse">
              <a:avLst/>
            </a:prstGeom>
            <a:solidFill>
              <a:srgbClr val="FFFFFF"/>
            </a:solidFill>
            <a:ln w="19050">
              <a:solidFill>
                <a:schemeClr val="tx1"/>
              </a:solidFill>
              <a:round/>
              <a:headEnd/>
              <a:tailEnd type="none" w="lg" len="lg"/>
            </a:ln>
            <a:effectLst/>
          </p:spPr>
          <p:txBody>
            <a:bodyPr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outerShdw blurRad="38100" dist="38100" dir="2700000" algn="tl">
                      <a:srgbClr val="C0C0C0"/>
                    </a:outerShdw>
                  </a:effectLst>
                  <a:uLnTx/>
                  <a:uFillTx/>
                  <a:latin typeface="Verdana" pitchFamily="34" charset="0"/>
                  <a:ea typeface="新細明體" pitchFamily="18" charset="-120"/>
                  <a:cs typeface="Arial" pitchFamily="34" charset="0"/>
                </a:rPr>
                <a:t>=</a:t>
              </a:r>
            </a:p>
          </p:txBody>
        </p:sp>
        <p:sp>
          <p:nvSpPr>
            <p:cNvPr id="18" name="Oval 24">
              <a:extLst>
                <a:ext uri="{FF2B5EF4-FFF2-40B4-BE49-F238E27FC236}">
                  <a16:creationId xmlns:a16="http://schemas.microsoft.com/office/drawing/2014/main" id="{EFEDFD6E-3C26-40A3-AA55-5896C6522385}"/>
                </a:ext>
              </a:extLst>
            </p:cNvPr>
            <p:cNvSpPr>
              <a:spLocks noChangeArrowheads="1"/>
            </p:cNvSpPr>
            <p:nvPr/>
          </p:nvSpPr>
          <p:spPr bwMode="auto">
            <a:xfrm>
              <a:off x="3733800" y="4575265"/>
              <a:ext cx="457200" cy="476071"/>
            </a:xfrm>
            <a:prstGeom prst="ellipse">
              <a:avLst/>
            </a:prstGeom>
            <a:solidFill>
              <a:srgbClr val="FFFFFF"/>
            </a:solidFill>
            <a:ln w="19050">
              <a:solidFill>
                <a:schemeClr val="tx1"/>
              </a:solidFill>
              <a:round/>
              <a:headEnd/>
              <a:tailEnd type="none" w="lg" len="lg"/>
            </a:ln>
            <a:effectLst/>
          </p:spPr>
          <p:txBody>
            <a:bodyPr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outerShdw blurRad="38100" dist="38100" dir="2700000" algn="tl">
                      <a:srgbClr val="C0C0C0"/>
                    </a:outerShdw>
                  </a:effectLst>
                  <a:uLnTx/>
                  <a:uFillTx/>
                  <a:latin typeface="Verdana" pitchFamily="34" charset="0"/>
                  <a:ea typeface="新細明體" pitchFamily="18" charset="-120"/>
                  <a:cs typeface="Arial" pitchFamily="34" charset="0"/>
                </a:rPr>
                <a:t>=</a:t>
              </a:r>
            </a:p>
          </p:txBody>
        </p:sp>
        <p:cxnSp>
          <p:nvCxnSpPr>
            <p:cNvPr id="19" name="AutoShape 25">
              <a:extLst>
                <a:ext uri="{FF2B5EF4-FFF2-40B4-BE49-F238E27FC236}">
                  <a16:creationId xmlns:a16="http://schemas.microsoft.com/office/drawing/2014/main" id="{D0191DCC-986A-4718-AEF7-66D3EE1C51A7}"/>
                </a:ext>
              </a:extLst>
            </p:cNvPr>
            <p:cNvCxnSpPr>
              <a:cxnSpLocks noChangeShapeType="1"/>
              <a:stCxn id="7" idx="2"/>
              <a:endCxn id="16" idx="0"/>
            </p:cNvCxnSpPr>
            <p:nvPr/>
          </p:nvCxnSpPr>
          <p:spPr bwMode="auto">
            <a:xfrm>
              <a:off x="2628900" y="3217277"/>
              <a:ext cx="6350" cy="1357988"/>
            </a:xfrm>
            <a:prstGeom prst="straightConnector1">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cxnSp>
        <p:sp>
          <p:nvSpPr>
            <p:cNvPr id="20" name="AutoShape 28">
              <a:extLst>
                <a:ext uri="{FF2B5EF4-FFF2-40B4-BE49-F238E27FC236}">
                  <a16:creationId xmlns:a16="http://schemas.microsoft.com/office/drawing/2014/main" id="{443CE0F7-5296-446F-A45B-0DE6A1735734}"/>
                </a:ext>
              </a:extLst>
            </p:cNvPr>
            <p:cNvSpPr>
              <a:spLocks noChangeArrowheads="1"/>
            </p:cNvSpPr>
            <p:nvPr/>
          </p:nvSpPr>
          <p:spPr bwMode="auto">
            <a:xfrm>
              <a:off x="5181600" y="5118100"/>
              <a:ext cx="1676400" cy="381000"/>
            </a:xfrm>
            <a:custGeom>
              <a:avLst/>
              <a:gdLst>
                <a:gd name="T0" fmla="*/ 2147483646 w 21600"/>
                <a:gd name="T1" fmla="*/ 1045462871 h 21600"/>
                <a:gd name="T2" fmla="*/ 2147483646 w 21600"/>
                <a:gd name="T3" fmla="*/ 2090926042 h 21600"/>
                <a:gd name="T4" fmla="*/ 2147483646 w 21600"/>
                <a:gd name="T5" fmla="*/ 1045462871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21" name="AutoShape 30">
              <a:extLst>
                <a:ext uri="{FF2B5EF4-FFF2-40B4-BE49-F238E27FC236}">
                  <a16:creationId xmlns:a16="http://schemas.microsoft.com/office/drawing/2014/main" id="{F7A69633-F3CC-4C47-8B03-E9138D69E76B}"/>
                </a:ext>
              </a:extLst>
            </p:cNvPr>
            <p:cNvCxnSpPr>
              <a:cxnSpLocks noChangeShapeType="1"/>
              <a:stCxn id="9" idx="2"/>
              <a:endCxn id="17" idx="0"/>
            </p:cNvCxnSpPr>
            <p:nvPr/>
          </p:nvCxnSpPr>
          <p:spPr bwMode="auto">
            <a:xfrm rot="5400000">
              <a:off x="2997656" y="3343821"/>
              <a:ext cx="1357988" cy="1104900"/>
            </a:xfrm>
            <a:prstGeom prst="bentConnector3">
              <a:avLst>
                <a:gd name="adj1" fmla="val 50000"/>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22" name="AutoShape 31">
              <a:extLst>
                <a:ext uri="{FF2B5EF4-FFF2-40B4-BE49-F238E27FC236}">
                  <a16:creationId xmlns:a16="http://schemas.microsoft.com/office/drawing/2014/main" id="{F4FE3B0F-B0E5-4464-B6F3-C51B86FE40F7}"/>
                </a:ext>
              </a:extLst>
            </p:cNvPr>
            <p:cNvCxnSpPr>
              <a:cxnSpLocks noChangeShapeType="1"/>
              <a:stCxn id="11" idx="2"/>
              <a:endCxn id="18" idx="0"/>
            </p:cNvCxnSpPr>
            <p:nvPr/>
          </p:nvCxnSpPr>
          <p:spPr bwMode="auto">
            <a:xfrm rot="5400000">
              <a:off x="4483556" y="2696121"/>
              <a:ext cx="1357988" cy="2400300"/>
            </a:xfrm>
            <a:prstGeom prst="bentConnector3">
              <a:avLst>
                <a:gd name="adj1" fmla="val 50000"/>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sp>
          <p:nvSpPr>
            <p:cNvPr id="23" name="Line 33">
              <a:extLst>
                <a:ext uri="{FF2B5EF4-FFF2-40B4-BE49-F238E27FC236}">
                  <a16:creationId xmlns:a16="http://schemas.microsoft.com/office/drawing/2014/main" id="{61F27365-6D9A-4446-B332-3485685B4B01}"/>
                </a:ext>
              </a:extLst>
            </p:cNvPr>
            <p:cNvSpPr>
              <a:spLocks noChangeShapeType="1"/>
            </p:cNvSpPr>
            <p:nvPr/>
          </p:nvSpPr>
          <p:spPr bwMode="auto">
            <a:xfrm>
              <a:off x="5486400" y="4889500"/>
              <a:ext cx="0" cy="2286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 name="Line 34">
              <a:extLst>
                <a:ext uri="{FF2B5EF4-FFF2-40B4-BE49-F238E27FC236}">
                  <a16:creationId xmlns:a16="http://schemas.microsoft.com/office/drawing/2014/main" id="{230C5E0C-6456-45CF-8E5E-581931E8F28F}"/>
                </a:ext>
              </a:extLst>
            </p:cNvPr>
            <p:cNvSpPr>
              <a:spLocks noChangeShapeType="1"/>
            </p:cNvSpPr>
            <p:nvPr/>
          </p:nvSpPr>
          <p:spPr bwMode="auto">
            <a:xfrm>
              <a:off x="5791200" y="4889500"/>
              <a:ext cx="0" cy="2286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 name="Line 35">
              <a:extLst>
                <a:ext uri="{FF2B5EF4-FFF2-40B4-BE49-F238E27FC236}">
                  <a16:creationId xmlns:a16="http://schemas.microsoft.com/office/drawing/2014/main" id="{9A7F28B5-6C55-46BA-8D1C-11B7C7CA8FA2}"/>
                </a:ext>
              </a:extLst>
            </p:cNvPr>
            <p:cNvSpPr>
              <a:spLocks noChangeShapeType="1"/>
            </p:cNvSpPr>
            <p:nvPr/>
          </p:nvSpPr>
          <p:spPr bwMode="auto">
            <a:xfrm>
              <a:off x="6629400" y="4889500"/>
              <a:ext cx="0" cy="2286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26" name="AutoShape 36">
              <a:extLst>
                <a:ext uri="{FF2B5EF4-FFF2-40B4-BE49-F238E27FC236}">
                  <a16:creationId xmlns:a16="http://schemas.microsoft.com/office/drawing/2014/main" id="{5EFF52C7-20CF-45D6-8FEF-077E31ABB5C0}"/>
                </a:ext>
              </a:extLst>
            </p:cNvPr>
            <p:cNvCxnSpPr>
              <a:cxnSpLocks noChangeShapeType="1"/>
              <a:stCxn id="6" idx="2"/>
              <a:endCxn id="23" idx="1"/>
            </p:cNvCxnSpPr>
            <p:nvPr/>
          </p:nvCxnSpPr>
          <p:spPr bwMode="auto">
            <a:xfrm rot="16200000" flipH="1">
              <a:off x="3507289" y="3138987"/>
              <a:ext cx="1900823" cy="2057401"/>
            </a:xfrm>
            <a:prstGeom prst="bentConnector3">
              <a:avLst>
                <a:gd name="adj1" fmla="val 50000"/>
              </a:avLst>
            </a:prstGeom>
            <a:noFill/>
            <a:ln w="19050">
              <a:solidFill>
                <a:srgbClr val="0000FF"/>
              </a:solidFill>
              <a:miter lim="800000"/>
              <a:headEnd/>
              <a:tailEnd type="triangle" w="lg" len="lg"/>
            </a:ln>
            <a:extLst>
              <a:ext uri="{909E8E84-426E-40DD-AFC4-6F175D3DCCD1}">
                <a14:hiddenFill xmlns:a14="http://schemas.microsoft.com/office/drawing/2010/main">
                  <a:noFill/>
                </a14:hiddenFill>
              </a:ext>
            </a:extLst>
          </p:spPr>
        </p:cxnSp>
        <p:cxnSp>
          <p:nvCxnSpPr>
            <p:cNvPr id="27" name="AutoShape 37">
              <a:extLst>
                <a:ext uri="{FF2B5EF4-FFF2-40B4-BE49-F238E27FC236}">
                  <a16:creationId xmlns:a16="http://schemas.microsoft.com/office/drawing/2014/main" id="{1C2BF1DC-5DDC-4F7B-8BFA-6570906016D5}"/>
                </a:ext>
              </a:extLst>
            </p:cNvPr>
            <p:cNvCxnSpPr>
              <a:cxnSpLocks noChangeShapeType="1"/>
              <a:stCxn id="8" idx="2"/>
              <a:endCxn id="24" idx="1"/>
            </p:cNvCxnSpPr>
            <p:nvPr/>
          </p:nvCxnSpPr>
          <p:spPr bwMode="auto">
            <a:xfrm rot="16200000" flipH="1">
              <a:off x="4459789" y="3786687"/>
              <a:ext cx="1900823" cy="762001"/>
            </a:xfrm>
            <a:prstGeom prst="bentConnector3">
              <a:avLst>
                <a:gd name="adj1" fmla="val 50000"/>
              </a:avLst>
            </a:prstGeom>
            <a:noFill/>
            <a:ln w="19050">
              <a:solidFill>
                <a:srgbClr val="0000FF"/>
              </a:solidFill>
              <a:miter lim="800000"/>
              <a:headEnd/>
              <a:tailEnd type="triangle" w="lg" len="lg"/>
            </a:ln>
            <a:extLst>
              <a:ext uri="{909E8E84-426E-40DD-AFC4-6F175D3DCCD1}">
                <a14:hiddenFill xmlns:a14="http://schemas.microsoft.com/office/drawing/2010/main">
                  <a:noFill/>
                </a14:hiddenFill>
              </a:ext>
            </a:extLst>
          </p:spPr>
        </p:cxnSp>
        <p:cxnSp>
          <p:nvCxnSpPr>
            <p:cNvPr id="28" name="AutoShape 38">
              <a:extLst>
                <a:ext uri="{FF2B5EF4-FFF2-40B4-BE49-F238E27FC236}">
                  <a16:creationId xmlns:a16="http://schemas.microsoft.com/office/drawing/2014/main" id="{8F508770-170E-4BAF-948E-4D69558C37E1}"/>
                </a:ext>
              </a:extLst>
            </p:cNvPr>
            <p:cNvCxnSpPr>
              <a:cxnSpLocks noChangeShapeType="1"/>
              <a:stCxn id="10" idx="2"/>
              <a:endCxn id="25" idx="1"/>
            </p:cNvCxnSpPr>
            <p:nvPr/>
          </p:nvCxnSpPr>
          <p:spPr bwMode="auto">
            <a:xfrm rot="5400000">
              <a:off x="5945690" y="3900989"/>
              <a:ext cx="1900823" cy="533399"/>
            </a:xfrm>
            <a:prstGeom prst="bentConnector3">
              <a:avLst>
                <a:gd name="adj1" fmla="val 50000"/>
              </a:avLst>
            </a:prstGeom>
            <a:noFill/>
            <a:ln w="19050">
              <a:solidFill>
                <a:srgbClr val="0000FF"/>
              </a:solidFill>
              <a:miter lim="800000"/>
              <a:headEnd/>
              <a:tailEnd type="triangle" w="lg" len="lg"/>
            </a:ln>
            <a:extLst>
              <a:ext uri="{909E8E84-426E-40DD-AFC4-6F175D3DCCD1}">
                <a14:hiddenFill xmlns:a14="http://schemas.microsoft.com/office/drawing/2010/main">
                  <a:noFill/>
                </a14:hiddenFill>
              </a:ext>
            </a:extLst>
          </p:spPr>
        </p:cxnSp>
        <p:sp>
          <p:nvSpPr>
            <p:cNvPr id="29" name="Rectangle 39">
              <a:extLst>
                <a:ext uri="{FF2B5EF4-FFF2-40B4-BE49-F238E27FC236}">
                  <a16:creationId xmlns:a16="http://schemas.microsoft.com/office/drawing/2014/main" id="{5CC3BE43-FD5E-41EF-8BFE-32AB472F74D2}"/>
                </a:ext>
              </a:extLst>
            </p:cNvPr>
            <p:cNvSpPr>
              <a:spLocks noChangeArrowheads="1"/>
            </p:cNvSpPr>
            <p:nvPr/>
          </p:nvSpPr>
          <p:spPr bwMode="auto">
            <a:xfrm>
              <a:off x="3276600" y="45847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a:t>
              </a:r>
            </a:p>
          </p:txBody>
        </p:sp>
        <p:sp>
          <p:nvSpPr>
            <p:cNvPr id="30" name="Rectangle 40">
              <a:extLst>
                <a:ext uri="{FF2B5EF4-FFF2-40B4-BE49-F238E27FC236}">
                  <a16:creationId xmlns:a16="http://schemas.microsoft.com/office/drawing/2014/main" id="{727A7416-34C7-44D7-ACFC-B3C0E8878607}"/>
                </a:ext>
              </a:extLst>
            </p:cNvPr>
            <p:cNvSpPr>
              <a:spLocks noChangeArrowheads="1"/>
            </p:cNvSpPr>
            <p:nvPr/>
          </p:nvSpPr>
          <p:spPr bwMode="auto">
            <a:xfrm>
              <a:off x="2514600" y="5194300"/>
              <a:ext cx="1676400" cy="304800"/>
            </a:xfrm>
            <a:prstGeom prst="rect">
              <a:avLst/>
            </a:prstGeom>
            <a:solidFill>
              <a:srgbClr val="FFFFFF"/>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31" name="Line 42">
              <a:extLst>
                <a:ext uri="{FF2B5EF4-FFF2-40B4-BE49-F238E27FC236}">
                  <a16:creationId xmlns:a16="http://schemas.microsoft.com/office/drawing/2014/main" id="{C38C5E05-FDA5-449A-9E3B-C3EC72D4BEFC}"/>
                </a:ext>
              </a:extLst>
            </p:cNvPr>
            <p:cNvSpPr>
              <a:spLocks noChangeShapeType="1"/>
            </p:cNvSpPr>
            <p:nvPr/>
          </p:nvSpPr>
          <p:spPr bwMode="auto">
            <a:xfrm>
              <a:off x="2667000" y="5041900"/>
              <a:ext cx="0" cy="1524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43">
              <a:extLst>
                <a:ext uri="{FF2B5EF4-FFF2-40B4-BE49-F238E27FC236}">
                  <a16:creationId xmlns:a16="http://schemas.microsoft.com/office/drawing/2014/main" id="{56B8EA9F-B41C-4694-8F31-D3515886100C}"/>
                </a:ext>
              </a:extLst>
            </p:cNvPr>
            <p:cNvSpPr>
              <a:spLocks noChangeShapeType="1"/>
            </p:cNvSpPr>
            <p:nvPr/>
          </p:nvSpPr>
          <p:spPr bwMode="auto">
            <a:xfrm>
              <a:off x="3124200" y="5041900"/>
              <a:ext cx="0" cy="1524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44">
              <a:extLst>
                <a:ext uri="{FF2B5EF4-FFF2-40B4-BE49-F238E27FC236}">
                  <a16:creationId xmlns:a16="http://schemas.microsoft.com/office/drawing/2014/main" id="{020FFDC8-2A0E-4D5A-993C-D4E895FC75D9}"/>
                </a:ext>
              </a:extLst>
            </p:cNvPr>
            <p:cNvSpPr>
              <a:spLocks noChangeShapeType="1"/>
            </p:cNvSpPr>
            <p:nvPr/>
          </p:nvSpPr>
          <p:spPr bwMode="auto">
            <a:xfrm>
              <a:off x="3962400" y="5041900"/>
              <a:ext cx="0" cy="1524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45">
              <a:extLst>
                <a:ext uri="{FF2B5EF4-FFF2-40B4-BE49-F238E27FC236}">
                  <a16:creationId xmlns:a16="http://schemas.microsoft.com/office/drawing/2014/main" id="{F3DB996B-091C-4DAB-AFE0-8EE0783D9495}"/>
                </a:ext>
              </a:extLst>
            </p:cNvPr>
            <p:cNvSpPr>
              <a:spLocks noChangeShapeType="1"/>
            </p:cNvSpPr>
            <p:nvPr/>
          </p:nvSpPr>
          <p:spPr bwMode="auto">
            <a:xfrm>
              <a:off x="4191000" y="5270500"/>
              <a:ext cx="1143000" cy="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46">
              <a:extLst>
                <a:ext uri="{FF2B5EF4-FFF2-40B4-BE49-F238E27FC236}">
                  <a16:creationId xmlns:a16="http://schemas.microsoft.com/office/drawing/2014/main" id="{DF2BFC35-02D6-4F32-9FB0-24FD5CC76787}"/>
                </a:ext>
              </a:extLst>
            </p:cNvPr>
            <p:cNvSpPr>
              <a:spLocks noChangeShapeType="1"/>
            </p:cNvSpPr>
            <p:nvPr/>
          </p:nvSpPr>
          <p:spPr bwMode="auto">
            <a:xfrm>
              <a:off x="4191000" y="5422900"/>
              <a:ext cx="1295400" cy="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38" name="AutoShape 50">
              <a:extLst>
                <a:ext uri="{FF2B5EF4-FFF2-40B4-BE49-F238E27FC236}">
                  <a16:creationId xmlns:a16="http://schemas.microsoft.com/office/drawing/2014/main" id="{FEAFAC4B-3C7C-482F-8591-00C58B03E306}"/>
                </a:ext>
              </a:extLst>
            </p:cNvPr>
            <p:cNvCxnSpPr>
              <a:cxnSpLocks noChangeShapeType="1"/>
              <a:endCxn id="16" idx="2"/>
            </p:cNvCxnSpPr>
            <p:nvPr/>
          </p:nvCxnSpPr>
          <p:spPr bwMode="auto">
            <a:xfrm rot="16200000" flipH="1">
              <a:off x="1225949" y="3632599"/>
              <a:ext cx="1765299" cy="596104"/>
            </a:xfrm>
            <a:prstGeom prst="bentConnector2">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grpSp>
      <p:grpSp>
        <p:nvGrpSpPr>
          <p:cNvPr id="64" name="Group 63">
            <a:extLst>
              <a:ext uri="{FF2B5EF4-FFF2-40B4-BE49-F238E27FC236}">
                <a16:creationId xmlns:a16="http://schemas.microsoft.com/office/drawing/2014/main" id="{371E7820-864C-4DD8-A9FE-0ED19688E10C}"/>
              </a:ext>
            </a:extLst>
          </p:cNvPr>
          <p:cNvGrpSpPr/>
          <p:nvPr/>
        </p:nvGrpSpPr>
        <p:grpSpPr>
          <a:xfrm>
            <a:off x="9020970" y="5924314"/>
            <a:ext cx="427831" cy="644526"/>
            <a:chOff x="7496969" y="5807074"/>
            <a:chExt cx="427831" cy="644526"/>
          </a:xfrm>
        </p:grpSpPr>
        <p:sp>
          <p:nvSpPr>
            <p:cNvPr id="36" name="AutoShape 47">
              <a:extLst>
                <a:ext uri="{FF2B5EF4-FFF2-40B4-BE49-F238E27FC236}">
                  <a16:creationId xmlns:a16="http://schemas.microsoft.com/office/drawing/2014/main" id="{A99A986A-6577-486C-A7B6-26EF7FDB4928}"/>
                </a:ext>
              </a:extLst>
            </p:cNvPr>
            <p:cNvSpPr>
              <a:spLocks noChangeArrowheads="1"/>
            </p:cNvSpPr>
            <p:nvPr/>
          </p:nvSpPr>
          <p:spPr bwMode="auto">
            <a:xfrm rot="16200000">
              <a:off x="7426325" y="5953125"/>
              <a:ext cx="615950" cy="381000"/>
            </a:xfrm>
            <a:custGeom>
              <a:avLst/>
              <a:gdLst>
                <a:gd name="T0" fmla="*/ 2147483646 w 21600"/>
                <a:gd name="T1" fmla="*/ 1045462871 h 21600"/>
                <a:gd name="T2" fmla="*/ 2147483646 w 21600"/>
                <a:gd name="T3" fmla="*/ 2090926042 h 21600"/>
                <a:gd name="T4" fmla="*/ 2147483646 w 21600"/>
                <a:gd name="T5" fmla="*/ 1045462871 h 21600"/>
                <a:gd name="T6" fmla="*/ 2147483646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Text Box 65">
              <a:extLst>
                <a:ext uri="{FF2B5EF4-FFF2-40B4-BE49-F238E27FC236}">
                  <a16:creationId xmlns:a16="http://schemas.microsoft.com/office/drawing/2014/main" id="{AF8DD5BA-09D2-4FDF-980D-15CD3865A4AC}"/>
                </a:ext>
              </a:extLst>
            </p:cNvPr>
            <p:cNvSpPr txBox="1">
              <a:spLocks noChangeArrowheads="1"/>
            </p:cNvSpPr>
            <p:nvPr/>
          </p:nvSpPr>
          <p:spPr bwMode="auto">
            <a:xfrm>
              <a:off x="7505700" y="607536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0</a:t>
              </a:r>
            </a:p>
          </p:txBody>
        </p:sp>
        <p:sp>
          <p:nvSpPr>
            <p:cNvPr id="51" name="Text Box 66">
              <a:extLst>
                <a:ext uri="{FF2B5EF4-FFF2-40B4-BE49-F238E27FC236}">
                  <a16:creationId xmlns:a16="http://schemas.microsoft.com/office/drawing/2014/main" id="{BC2E1045-1C7D-49DC-AE08-4D6E5768B62D}"/>
                </a:ext>
              </a:extLst>
            </p:cNvPr>
            <p:cNvSpPr txBox="1">
              <a:spLocks noChangeArrowheads="1"/>
            </p:cNvSpPr>
            <p:nvPr/>
          </p:nvSpPr>
          <p:spPr bwMode="auto">
            <a:xfrm>
              <a:off x="7496969" y="5807074"/>
              <a:ext cx="244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1</a:t>
              </a:r>
            </a:p>
          </p:txBody>
        </p:sp>
      </p:grpSp>
      <p:grpSp>
        <p:nvGrpSpPr>
          <p:cNvPr id="63" name="Group 62">
            <a:extLst>
              <a:ext uri="{FF2B5EF4-FFF2-40B4-BE49-F238E27FC236}">
                <a16:creationId xmlns:a16="http://schemas.microsoft.com/office/drawing/2014/main" id="{DC9ED285-9166-46BF-8C18-EEBCBB1B79C4}"/>
              </a:ext>
            </a:extLst>
          </p:cNvPr>
          <p:cNvGrpSpPr/>
          <p:nvPr/>
        </p:nvGrpSpPr>
        <p:grpSpPr>
          <a:xfrm>
            <a:off x="2117726" y="3190639"/>
            <a:ext cx="8229599" cy="3111502"/>
            <a:chOff x="593725" y="3073399"/>
            <a:chExt cx="8229599" cy="3111502"/>
          </a:xfrm>
        </p:grpSpPr>
        <p:sp>
          <p:nvSpPr>
            <p:cNvPr id="37" name="Rectangle 48">
              <a:extLst>
                <a:ext uri="{FF2B5EF4-FFF2-40B4-BE49-F238E27FC236}">
                  <a16:creationId xmlns:a16="http://schemas.microsoft.com/office/drawing/2014/main" id="{C2EDB7C9-D389-4168-903A-5BEE01C0C61A}"/>
                </a:ext>
              </a:extLst>
            </p:cNvPr>
            <p:cNvSpPr>
              <a:spLocks noChangeArrowheads="1"/>
            </p:cNvSpPr>
            <p:nvPr/>
          </p:nvSpPr>
          <p:spPr bwMode="auto">
            <a:xfrm>
              <a:off x="609600" y="4186238"/>
              <a:ext cx="533400" cy="415925"/>
            </a:xfrm>
            <a:prstGeom prst="rect">
              <a:avLst/>
            </a:prstGeom>
            <a:solidFill>
              <a:srgbClr val="FFFFFF"/>
            </a:solidFill>
            <a:ln w="19050">
              <a:solidFill>
                <a:schemeClr val="tx1"/>
              </a:solidFill>
              <a:miter lim="800000"/>
              <a:headEnd/>
              <a:tailEnd type="none" w="lg" len="lg"/>
            </a:ln>
            <a:effectLst/>
          </p:spPr>
          <p:txBody>
            <a:bodyPr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Verdana" pitchFamily="34" charset="0"/>
                  <a:ea typeface="新細明體" pitchFamily="18" charset="-120"/>
                  <a:cs typeface="Arial" pitchFamily="34" charset="0"/>
                </a:rPr>
                <a:t>+</a:t>
              </a:r>
            </a:p>
          </p:txBody>
        </p:sp>
        <p:sp>
          <p:nvSpPr>
            <p:cNvPr id="39" name="Line 51">
              <a:extLst>
                <a:ext uri="{FF2B5EF4-FFF2-40B4-BE49-F238E27FC236}">
                  <a16:creationId xmlns:a16="http://schemas.microsoft.com/office/drawing/2014/main" id="{152D64ED-805D-4C10-BBBD-EACCE80A63B5}"/>
                </a:ext>
              </a:extLst>
            </p:cNvPr>
            <p:cNvSpPr>
              <a:spLocks noChangeShapeType="1"/>
            </p:cNvSpPr>
            <p:nvPr/>
          </p:nvSpPr>
          <p:spPr bwMode="auto">
            <a:xfrm>
              <a:off x="762000" y="3860800"/>
              <a:ext cx="0" cy="3048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Text Box 52">
              <a:extLst>
                <a:ext uri="{FF2B5EF4-FFF2-40B4-BE49-F238E27FC236}">
                  <a16:creationId xmlns:a16="http://schemas.microsoft.com/office/drawing/2014/main" id="{63A39988-2259-48C0-95F1-BAE33294F660}"/>
                </a:ext>
              </a:extLst>
            </p:cNvPr>
            <p:cNvSpPr txBox="1">
              <a:spLocks noChangeArrowheads="1"/>
            </p:cNvSpPr>
            <p:nvPr/>
          </p:nvSpPr>
          <p:spPr bwMode="auto">
            <a:xfrm>
              <a:off x="593725" y="3440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4</a:t>
              </a:r>
            </a:p>
          </p:txBody>
        </p:sp>
        <p:cxnSp>
          <p:nvCxnSpPr>
            <p:cNvPr id="44" name="AutoShape 56">
              <a:extLst>
                <a:ext uri="{FF2B5EF4-FFF2-40B4-BE49-F238E27FC236}">
                  <a16:creationId xmlns:a16="http://schemas.microsoft.com/office/drawing/2014/main" id="{39156090-C0AA-442A-A6E4-571BA900B257}"/>
                </a:ext>
              </a:extLst>
            </p:cNvPr>
            <p:cNvCxnSpPr>
              <a:cxnSpLocks noChangeShapeType="1"/>
              <a:stCxn id="20" idx="1"/>
            </p:cNvCxnSpPr>
            <p:nvPr/>
          </p:nvCxnSpPr>
          <p:spPr bwMode="auto">
            <a:xfrm rot="16200000" flipH="1">
              <a:off x="6548437" y="5087703"/>
              <a:ext cx="466725" cy="1524000"/>
            </a:xfrm>
            <a:prstGeom prst="bentConnector3">
              <a:avLst>
                <a:gd name="adj1" fmla="val 97958"/>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45" name="AutoShape 57">
              <a:extLst>
                <a:ext uri="{FF2B5EF4-FFF2-40B4-BE49-F238E27FC236}">
                  <a16:creationId xmlns:a16="http://schemas.microsoft.com/office/drawing/2014/main" id="{2AB3325D-04CF-46C5-BB5A-6F14ADB75840}"/>
                </a:ext>
              </a:extLst>
            </p:cNvPr>
            <p:cNvCxnSpPr>
              <a:cxnSpLocks noChangeShapeType="1"/>
              <a:stCxn id="37" idx="2"/>
            </p:cNvCxnSpPr>
            <p:nvPr/>
          </p:nvCxnSpPr>
          <p:spPr bwMode="auto">
            <a:xfrm rot="16200000" flipH="1">
              <a:off x="3418681" y="2059782"/>
              <a:ext cx="1582738" cy="6667500"/>
            </a:xfrm>
            <a:prstGeom prst="bentConnector3">
              <a:avLst>
                <a:gd name="adj1" fmla="val 99950"/>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grpSp>
          <p:nvGrpSpPr>
            <p:cNvPr id="52" name="Group 51">
              <a:extLst>
                <a:ext uri="{FF2B5EF4-FFF2-40B4-BE49-F238E27FC236}">
                  <a16:creationId xmlns:a16="http://schemas.microsoft.com/office/drawing/2014/main" id="{FEBE7376-130B-4AFB-99E0-14413C9974B4}"/>
                </a:ext>
              </a:extLst>
            </p:cNvPr>
            <p:cNvGrpSpPr/>
            <p:nvPr/>
          </p:nvGrpSpPr>
          <p:grpSpPr>
            <a:xfrm>
              <a:off x="7929563" y="5545136"/>
              <a:ext cx="893761" cy="611190"/>
              <a:chOff x="7929563" y="5684836"/>
              <a:chExt cx="893761" cy="611190"/>
            </a:xfrm>
          </p:grpSpPr>
          <p:sp>
            <p:nvSpPr>
              <p:cNvPr id="46" name="Line 58">
                <a:extLst>
                  <a:ext uri="{FF2B5EF4-FFF2-40B4-BE49-F238E27FC236}">
                    <a16:creationId xmlns:a16="http://schemas.microsoft.com/office/drawing/2014/main" id="{9B52632D-1977-47D3-8132-C6B1D04AE178}"/>
                  </a:ext>
                </a:extLst>
              </p:cNvPr>
              <p:cNvSpPr>
                <a:spLocks noChangeShapeType="1"/>
              </p:cNvSpPr>
              <p:nvPr/>
            </p:nvSpPr>
            <p:spPr bwMode="auto">
              <a:xfrm>
                <a:off x="7929563" y="6296026"/>
                <a:ext cx="685800"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7" name="Text Box 59">
                <a:extLst>
                  <a:ext uri="{FF2B5EF4-FFF2-40B4-BE49-F238E27FC236}">
                    <a16:creationId xmlns:a16="http://schemas.microsoft.com/office/drawing/2014/main" id="{A7F2D1E9-F18C-41D2-A8D4-84076259CC9F}"/>
                  </a:ext>
                </a:extLst>
              </p:cNvPr>
              <p:cNvSpPr txBox="1">
                <a:spLocks noChangeArrowheads="1"/>
              </p:cNvSpPr>
              <p:nvPr/>
            </p:nvSpPr>
            <p:spPr bwMode="auto">
              <a:xfrm>
                <a:off x="7940674" y="5684836"/>
                <a:ext cx="8826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Branch</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Target</a:t>
                </a:r>
              </a:p>
            </p:txBody>
          </p:sp>
        </p:grpSp>
        <p:grpSp>
          <p:nvGrpSpPr>
            <p:cNvPr id="53" name="Group 52">
              <a:extLst>
                <a:ext uri="{FF2B5EF4-FFF2-40B4-BE49-F238E27FC236}">
                  <a16:creationId xmlns:a16="http://schemas.microsoft.com/office/drawing/2014/main" id="{5293ED44-BA28-4F77-B5C4-4796212073CD}"/>
                </a:ext>
              </a:extLst>
            </p:cNvPr>
            <p:cNvGrpSpPr/>
            <p:nvPr/>
          </p:nvGrpSpPr>
          <p:grpSpPr>
            <a:xfrm>
              <a:off x="7272335" y="4415632"/>
              <a:ext cx="1109663" cy="1524000"/>
              <a:chOff x="7162800" y="4191000"/>
              <a:chExt cx="1109663" cy="1524000"/>
            </a:xfrm>
          </p:grpSpPr>
          <p:sp>
            <p:nvSpPr>
              <p:cNvPr id="48" name="Line 60">
                <a:extLst>
                  <a:ext uri="{FF2B5EF4-FFF2-40B4-BE49-F238E27FC236}">
                    <a16:creationId xmlns:a16="http://schemas.microsoft.com/office/drawing/2014/main" id="{59681D66-ABA0-4937-AED2-667987201E0F}"/>
                  </a:ext>
                </a:extLst>
              </p:cNvPr>
              <p:cNvSpPr>
                <a:spLocks noChangeShapeType="1"/>
              </p:cNvSpPr>
              <p:nvPr/>
            </p:nvSpPr>
            <p:spPr bwMode="auto">
              <a:xfrm>
                <a:off x="7696200" y="4953000"/>
                <a:ext cx="0" cy="7620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Text Box 63">
                <a:extLst>
                  <a:ext uri="{FF2B5EF4-FFF2-40B4-BE49-F238E27FC236}">
                    <a16:creationId xmlns:a16="http://schemas.microsoft.com/office/drawing/2014/main" id="{EE6C463A-363A-4798-9D27-78AE3806C854}"/>
                  </a:ext>
                </a:extLst>
              </p:cNvPr>
              <p:cNvSpPr txBox="1">
                <a:spLocks noChangeArrowheads="1"/>
              </p:cNvSpPr>
              <p:nvPr/>
            </p:nvSpPr>
            <p:spPr bwMode="auto">
              <a:xfrm>
                <a:off x="7162800" y="4191000"/>
                <a:ext cx="11096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Predicted</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Branch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Direction</a:t>
                </a:r>
              </a:p>
            </p:txBody>
          </p:sp>
        </p:grpSp>
        <p:sp>
          <p:nvSpPr>
            <p:cNvPr id="59" name="Line 51">
              <a:extLst>
                <a:ext uri="{FF2B5EF4-FFF2-40B4-BE49-F238E27FC236}">
                  <a16:creationId xmlns:a16="http://schemas.microsoft.com/office/drawing/2014/main" id="{89618BF9-F8B6-4927-AF09-5E6BDEA83096}"/>
                </a:ext>
              </a:extLst>
            </p:cNvPr>
            <p:cNvSpPr>
              <a:spLocks noChangeShapeType="1"/>
            </p:cNvSpPr>
            <p:nvPr/>
          </p:nvSpPr>
          <p:spPr bwMode="auto">
            <a:xfrm>
              <a:off x="1028700" y="3073399"/>
              <a:ext cx="2" cy="1112838"/>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79980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50"/>
                                        <p:tgtEl>
                                          <p:spTgt spid="4">
                                            <p:txEl>
                                              <p:pRg st="1" end="1"/>
                                            </p:txEl>
                                          </p:spTgt>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2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25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25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wipe(left)">
                                      <p:cBhvr>
                                        <p:cTn id="34" dur="25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250"/>
                                        <p:tgtEl>
                                          <p:spTgt spid="63"/>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8BAF-478A-47FD-9336-DDEB63B24109}"/>
              </a:ext>
            </a:extLst>
          </p:cNvPr>
          <p:cNvSpPr>
            <a:spLocks noGrp="1"/>
          </p:cNvSpPr>
          <p:nvPr>
            <p:ph type="title"/>
          </p:nvPr>
        </p:nvSpPr>
        <p:spPr/>
        <p:txBody>
          <a:bodyPr/>
          <a:lstStyle/>
          <a:p>
            <a:r>
              <a:rPr lang="en-US" altLang="ko-KR" dirty="0">
                <a:solidFill>
                  <a:srgbClr val="FF0000"/>
                </a:solidFill>
              </a:rPr>
              <a:t>Challenge</a:t>
            </a:r>
            <a:r>
              <a:rPr lang="en-US" altLang="ko-KR" dirty="0"/>
              <a:t>:</a:t>
            </a:r>
            <a:r>
              <a:rPr lang="en-US" altLang="ko-KR" dirty="0">
                <a:solidFill>
                  <a:srgbClr val="0000FF"/>
                </a:solidFill>
              </a:rPr>
              <a:t> </a:t>
            </a:r>
            <a:r>
              <a:rPr lang="en-US" altLang="ko-KR" dirty="0"/>
              <a:t>Function Returns</a:t>
            </a:r>
            <a:endParaRPr lang="ko-KR" altLang="en-US" dirty="0"/>
          </a:p>
        </p:txBody>
      </p:sp>
      <p:sp>
        <p:nvSpPr>
          <p:cNvPr id="11" name="文本占位符 10">
            <a:extLst>
              <a:ext uri="{FF2B5EF4-FFF2-40B4-BE49-F238E27FC236}">
                <a16:creationId xmlns:a16="http://schemas.microsoft.com/office/drawing/2014/main" id="{F90EC61F-3DDE-0DD2-5D5F-366418F9DAFF}"/>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A6353D70-D2DB-45DC-90AA-56DFBE47F880}"/>
              </a:ext>
            </a:extLst>
          </p:cNvPr>
          <p:cNvSpPr/>
          <p:nvPr/>
        </p:nvSpPr>
        <p:spPr>
          <a:xfrm>
            <a:off x="419154" y="927000"/>
            <a:ext cx="10300983" cy="1477328"/>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Function </a:t>
            </a:r>
            <a:r>
              <a:rPr kumimoji="0" lang="en-US" altLang="ko-KR" sz="2400" b="0" i="1"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returns</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are frequent, yet</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Address is difficult to compute (have to wait until EX stage done to know it)</a:t>
            </a:r>
          </a:p>
          <a:p>
            <a:pPr marL="800100" marR="0" lvl="1" indent="-342900" algn="l" defTabSz="457200" rtl="0" eaLnBrk="1" fontAlgn="auto" latinLnBrk="0" hangingPunct="1">
              <a:lnSpc>
                <a:spcPct val="100000"/>
              </a:lnSpc>
              <a:spcBef>
                <a:spcPts val="0"/>
              </a:spcBef>
              <a:spcAft>
                <a:spcPts val="0"/>
              </a:spcAft>
              <a:buClrTx/>
              <a:buSzTx/>
              <a:buFontTx/>
              <a:buChar char="-"/>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Address is difficult to predict with BTB (function can be called from multiple places)</a:t>
            </a:r>
          </a:p>
        </p:txBody>
      </p:sp>
      <p:sp>
        <p:nvSpPr>
          <p:cNvPr id="5" name="TextBox 4">
            <a:extLst>
              <a:ext uri="{FF2B5EF4-FFF2-40B4-BE49-F238E27FC236}">
                <a16:creationId xmlns:a16="http://schemas.microsoft.com/office/drawing/2014/main" id="{CCDC301F-C359-4D47-84FA-872C88F59EF0}"/>
              </a:ext>
            </a:extLst>
          </p:cNvPr>
          <p:cNvSpPr txBox="1"/>
          <p:nvPr/>
        </p:nvSpPr>
        <p:spPr>
          <a:xfrm>
            <a:off x="3543300" y="3120232"/>
            <a:ext cx="2025650" cy="3694112"/>
          </a:xfrm>
          <a:prstGeom prst="rect">
            <a:avLst/>
          </a:prstGeom>
          <a:solidFill>
            <a:schemeClr val="bg1">
              <a:lumMod val="85000"/>
            </a:schemeClr>
          </a:solidFill>
          <a:ln>
            <a:solidFill>
              <a:schemeClr val="tx1"/>
            </a:solid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0x10001000  </a:t>
            </a:r>
            <a:r>
              <a:rPr kumimoji="0" lang="en-US" altLang="ko-KR" sz="18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jal</a:t>
            </a: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0x10001004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0x10001800  </a:t>
            </a:r>
            <a:r>
              <a:rPr kumimoji="0" lang="en-US" altLang="ko-KR" sz="18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jal</a:t>
            </a: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0x10001804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0x10001CE4  </a:t>
            </a:r>
            <a:r>
              <a:rPr kumimoji="0" lang="en-US" altLang="ko-KR" sz="18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jal</a:t>
            </a: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0x10001CE8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t>
            </a:r>
          </a:p>
        </p:txBody>
      </p:sp>
      <p:sp>
        <p:nvSpPr>
          <p:cNvPr id="6" name="TextBox 5">
            <a:extLst>
              <a:ext uri="{FF2B5EF4-FFF2-40B4-BE49-F238E27FC236}">
                <a16:creationId xmlns:a16="http://schemas.microsoft.com/office/drawing/2014/main" id="{2FCF8E55-85FA-4AE5-BFAB-F69D74C53CBE}"/>
              </a:ext>
            </a:extLst>
          </p:cNvPr>
          <p:cNvSpPr txBox="1"/>
          <p:nvPr/>
        </p:nvSpPr>
        <p:spPr>
          <a:xfrm>
            <a:off x="6311900" y="3120233"/>
            <a:ext cx="1968500" cy="2308225"/>
          </a:xfrm>
          <a:prstGeom prst="rect">
            <a:avLst/>
          </a:prstGeom>
          <a:solidFill>
            <a:schemeClr val="bg1">
              <a:lumMod val="85000"/>
            </a:schemeClr>
          </a:solidFill>
          <a:ln>
            <a:solidFill>
              <a:schemeClr val="tx1"/>
            </a:solid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0x1000F0E0 </a:t>
            </a:r>
            <a:r>
              <a:rPr kumimoji="0" lang="en-US" altLang="ko-KR" sz="18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jal</a:t>
            </a: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r>
              <a:rPr kumimoji="0" lang="en-US" altLang="ko-KR" sz="18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baz</a:t>
            </a:r>
            <a:endPar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0x1000F0E4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jar $ra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t>
            </a:r>
          </a:p>
        </p:txBody>
      </p:sp>
      <p:sp>
        <p:nvSpPr>
          <p:cNvPr id="7" name="TextBox 6">
            <a:extLst>
              <a:ext uri="{FF2B5EF4-FFF2-40B4-BE49-F238E27FC236}">
                <a16:creationId xmlns:a16="http://schemas.microsoft.com/office/drawing/2014/main" id="{9CC9EF74-1D05-42EA-A134-571D84058E40}"/>
              </a:ext>
            </a:extLst>
          </p:cNvPr>
          <p:cNvSpPr txBox="1"/>
          <p:nvPr/>
        </p:nvSpPr>
        <p:spPr>
          <a:xfrm>
            <a:off x="8966994" y="3091752"/>
            <a:ext cx="890587" cy="1476375"/>
          </a:xfrm>
          <a:prstGeom prst="rect">
            <a:avLst/>
          </a:prstGeom>
          <a:solidFill>
            <a:schemeClr val="bg1">
              <a:lumMod val="85000"/>
            </a:schemeClr>
          </a:solidFill>
          <a:ln>
            <a:solidFill>
              <a:schemeClr val="tx1"/>
            </a:solidFill>
          </a:ln>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baz(….)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  jar $ra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a:t>
            </a:r>
          </a:p>
        </p:txBody>
      </p:sp>
      <p:sp>
        <p:nvSpPr>
          <p:cNvPr id="8" name="Rectangle 7">
            <a:extLst>
              <a:ext uri="{FF2B5EF4-FFF2-40B4-BE49-F238E27FC236}">
                <a16:creationId xmlns:a16="http://schemas.microsoft.com/office/drawing/2014/main" id="{4BF15E17-77CF-4F31-9758-074ACA26561C}"/>
              </a:ext>
            </a:extLst>
          </p:cNvPr>
          <p:cNvSpPr/>
          <p:nvPr/>
        </p:nvSpPr>
        <p:spPr>
          <a:xfrm>
            <a:off x="419154" y="2653383"/>
            <a:ext cx="10300983" cy="369332"/>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But, a return address is in practice simple to predict if it’s aware of ins. semantic</a:t>
            </a:r>
          </a:p>
        </p:txBody>
      </p:sp>
      <p:cxnSp>
        <p:nvCxnSpPr>
          <p:cNvPr id="9" name="Curved Connector 7">
            <a:extLst>
              <a:ext uri="{FF2B5EF4-FFF2-40B4-BE49-F238E27FC236}">
                <a16:creationId xmlns:a16="http://schemas.microsoft.com/office/drawing/2014/main" id="{0D6EC1CE-83EC-4D1F-AF8E-DBD83C9587A9}"/>
              </a:ext>
            </a:extLst>
          </p:cNvPr>
          <p:cNvCxnSpPr>
            <a:cxnSpLocks/>
          </p:cNvCxnSpPr>
          <p:nvPr/>
        </p:nvCxnSpPr>
        <p:spPr>
          <a:xfrm flipV="1">
            <a:off x="5503862" y="3289300"/>
            <a:ext cx="808038" cy="800100"/>
          </a:xfrm>
          <a:prstGeom prst="curvedConnector3">
            <a:avLst>
              <a:gd name="adj1" fmla="val 50000"/>
            </a:avLst>
          </a:prstGeom>
          <a:ln w="38100">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Curved Connector 8">
            <a:extLst>
              <a:ext uri="{FF2B5EF4-FFF2-40B4-BE49-F238E27FC236}">
                <a16:creationId xmlns:a16="http://schemas.microsoft.com/office/drawing/2014/main" id="{9C16553A-4FCB-4DEB-AC2A-5CE6660642DD}"/>
              </a:ext>
            </a:extLst>
          </p:cNvPr>
          <p:cNvCxnSpPr>
            <a:cxnSpLocks/>
          </p:cNvCxnSpPr>
          <p:nvPr/>
        </p:nvCxnSpPr>
        <p:spPr>
          <a:xfrm flipV="1">
            <a:off x="8204596" y="3289300"/>
            <a:ext cx="818754" cy="812800"/>
          </a:xfrm>
          <a:prstGeom prst="curvedConnector3">
            <a:avLst>
              <a:gd name="adj1" fmla="val 50000"/>
            </a:avLst>
          </a:prstGeom>
          <a:ln w="38100">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C8540A1A-DD59-4D38-9ABD-0AB479687D98}"/>
              </a:ext>
            </a:extLst>
          </p:cNvPr>
          <p:cNvSpPr/>
          <p:nvPr/>
        </p:nvSpPr>
        <p:spPr bwMode="auto">
          <a:xfrm>
            <a:off x="5404645" y="3905250"/>
            <a:ext cx="220663" cy="368300"/>
          </a:xfrm>
          <a:prstGeom prst="ellipse">
            <a:avLst/>
          </a:prstGeom>
          <a:noFill/>
          <a:ln w="38100" cap="flat" cmpd="sng" algn="ctr">
            <a:solidFill>
              <a:srgbClr val="0000FF"/>
            </a:solidFill>
            <a:prstDash val="solid"/>
            <a:round/>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4" name="Oval 13">
            <a:extLst>
              <a:ext uri="{FF2B5EF4-FFF2-40B4-BE49-F238E27FC236}">
                <a16:creationId xmlns:a16="http://schemas.microsoft.com/office/drawing/2014/main" id="{2508755E-B7F3-45FC-ACF6-3998881F6AC6}"/>
              </a:ext>
            </a:extLst>
          </p:cNvPr>
          <p:cNvSpPr/>
          <p:nvPr/>
        </p:nvSpPr>
        <p:spPr bwMode="auto">
          <a:xfrm>
            <a:off x="8156179" y="3948703"/>
            <a:ext cx="220663" cy="368300"/>
          </a:xfrm>
          <a:prstGeom prst="ellipse">
            <a:avLst/>
          </a:prstGeom>
          <a:noFill/>
          <a:ln w="38100" cap="flat" cmpd="sng" algn="ctr">
            <a:solidFill>
              <a:srgbClr val="0000FF"/>
            </a:solidFill>
            <a:prstDash val="solid"/>
            <a:round/>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微软雅黑"/>
              <a:cs typeface="+mn-cs"/>
            </a:endParaRPr>
          </a:p>
        </p:txBody>
      </p:sp>
      <p:grpSp>
        <p:nvGrpSpPr>
          <p:cNvPr id="19" name="Group 18">
            <a:extLst>
              <a:ext uri="{FF2B5EF4-FFF2-40B4-BE49-F238E27FC236}">
                <a16:creationId xmlns:a16="http://schemas.microsoft.com/office/drawing/2014/main" id="{01A333AB-9193-4602-981C-2FD07C3EA90C}"/>
              </a:ext>
            </a:extLst>
          </p:cNvPr>
          <p:cNvGrpSpPr/>
          <p:nvPr/>
        </p:nvGrpSpPr>
        <p:grpSpPr>
          <a:xfrm>
            <a:off x="5746577" y="4466745"/>
            <a:ext cx="3884871" cy="2073858"/>
            <a:chOff x="4222576" y="4466745"/>
            <a:chExt cx="3884871" cy="2073858"/>
          </a:xfrm>
        </p:grpSpPr>
        <p:sp>
          <p:nvSpPr>
            <p:cNvPr id="17" name="Freeform: Shape 16">
              <a:extLst>
                <a:ext uri="{FF2B5EF4-FFF2-40B4-BE49-F238E27FC236}">
                  <a16:creationId xmlns:a16="http://schemas.microsoft.com/office/drawing/2014/main" id="{7ED24BD5-27B0-40F3-A259-635D0E3CE3A4}"/>
                </a:ext>
              </a:extLst>
            </p:cNvPr>
            <p:cNvSpPr/>
            <p:nvPr/>
          </p:nvSpPr>
          <p:spPr>
            <a:xfrm>
              <a:off x="4222576" y="4466745"/>
              <a:ext cx="3884871" cy="2073858"/>
            </a:xfrm>
            <a:custGeom>
              <a:avLst/>
              <a:gdLst>
                <a:gd name="connsiteX0" fmla="*/ 2514599 w 3884871"/>
                <a:gd name="connsiteY0" fmla="*/ 0 h 2073858"/>
                <a:gd name="connsiteX1" fmla="*/ 3264277 w 3884871"/>
                <a:gd name="connsiteY1" fmla="*/ 1264068 h 2073858"/>
                <a:gd name="connsiteX2" fmla="*/ 3884871 w 3884871"/>
                <a:gd name="connsiteY2" fmla="*/ 1264068 h 2073858"/>
                <a:gd name="connsiteX3" fmla="*/ 3884871 w 3884871"/>
                <a:gd name="connsiteY3" fmla="*/ 1264414 h 2073858"/>
                <a:gd name="connsiteX4" fmla="*/ 3884871 w 3884871"/>
                <a:gd name="connsiteY4" fmla="*/ 1398975 h 2073858"/>
                <a:gd name="connsiteX5" fmla="*/ 3884871 w 3884871"/>
                <a:gd name="connsiteY5" fmla="*/ 1399321 h 2073858"/>
                <a:gd name="connsiteX6" fmla="*/ 3884871 w 3884871"/>
                <a:gd name="connsiteY6" fmla="*/ 1601336 h 2073858"/>
                <a:gd name="connsiteX7" fmla="*/ 3884871 w 3884871"/>
                <a:gd name="connsiteY7" fmla="*/ 1601682 h 2073858"/>
                <a:gd name="connsiteX8" fmla="*/ 3884871 w 3884871"/>
                <a:gd name="connsiteY8" fmla="*/ 2073512 h 2073858"/>
                <a:gd name="connsiteX9" fmla="*/ 3884871 w 3884871"/>
                <a:gd name="connsiteY9" fmla="*/ 2073858 h 2073858"/>
                <a:gd name="connsiteX10" fmla="*/ 1712791 w 3884871"/>
                <a:gd name="connsiteY10" fmla="*/ 2073858 h 2073858"/>
                <a:gd name="connsiteX11" fmla="*/ 781899 w 3884871"/>
                <a:gd name="connsiteY11" fmla="*/ 2073858 h 2073858"/>
                <a:gd name="connsiteX12" fmla="*/ 161305 w 3884871"/>
                <a:gd name="connsiteY12" fmla="*/ 2073858 h 2073858"/>
                <a:gd name="connsiteX13" fmla="*/ 161305 w 3884871"/>
                <a:gd name="connsiteY13" fmla="*/ 2073512 h 2073858"/>
                <a:gd name="connsiteX14" fmla="*/ 161305 w 3884871"/>
                <a:gd name="connsiteY14" fmla="*/ 1601682 h 2073858"/>
                <a:gd name="connsiteX15" fmla="*/ 161305 w 3884871"/>
                <a:gd name="connsiteY15" fmla="*/ 1601336 h 2073858"/>
                <a:gd name="connsiteX16" fmla="*/ 161305 w 3884871"/>
                <a:gd name="connsiteY16" fmla="*/ 1399321 h 2073858"/>
                <a:gd name="connsiteX17" fmla="*/ 161305 w 3884871"/>
                <a:gd name="connsiteY17" fmla="*/ 1398975 h 2073858"/>
                <a:gd name="connsiteX18" fmla="*/ 161305 w 3884871"/>
                <a:gd name="connsiteY18" fmla="*/ 1264414 h 2073858"/>
                <a:gd name="connsiteX19" fmla="*/ 161305 w 3884871"/>
                <a:gd name="connsiteY19" fmla="*/ 1264068 h 2073858"/>
                <a:gd name="connsiteX20" fmla="*/ 781672 w 3884871"/>
                <a:gd name="connsiteY20" fmla="*/ 1264068 h 2073858"/>
                <a:gd name="connsiteX21" fmla="*/ 0 w 3884871"/>
                <a:gd name="connsiteY21" fmla="*/ 76547 h 2073858"/>
                <a:gd name="connsiteX22" fmla="*/ 1712292 w 3884871"/>
                <a:gd name="connsiteY22" fmla="*/ 1264068 h 2073858"/>
                <a:gd name="connsiteX23" fmla="*/ 2333385 w 3884871"/>
                <a:gd name="connsiteY23" fmla="*/ 1264068 h 207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84871" h="2073858">
                  <a:moveTo>
                    <a:pt x="2514599" y="0"/>
                  </a:moveTo>
                  <a:lnTo>
                    <a:pt x="3264277" y="1264068"/>
                  </a:lnTo>
                  <a:lnTo>
                    <a:pt x="3884871" y="1264068"/>
                  </a:lnTo>
                  <a:lnTo>
                    <a:pt x="3884871" y="1264414"/>
                  </a:lnTo>
                  <a:lnTo>
                    <a:pt x="3884871" y="1398975"/>
                  </a:lnTo>
                  <a:lnTo>
                    <a:pt x="3884871" y="1399321"/>
                  </a:lnTo>
                  <a:lnTo>
                    <a:pt x="3884871" y="1601336"/>
                  </a:lnTo>
                  <a:lnTo>
                    <a:pt x="3884871" y="1601682"/>
                  </a:lnTo>
                  <a:lnTo>
                    <a:pt x="3884871" y="2073512"/>
                  </a:lnTo>
                  <a:lnTo>
                    <a:pt x="3884871" y="2073858"/>
                  </a:lnTo>
                  <a:lnTo>
                    <a:pt x="1712791" y="2073858"/>
                  </a:lnTo>
                  <a:lnTo>
                    <a:pt x="781899" y="2073858"/>
                  </a:lnTo>
                  <a:lnTo>
                    <a:pt x="161305" y="2073858"/>
                  </a:lnTo>
                  <a:lnTo>
                    <a:pt x="161305" y="2073512"/>
                  </a:lnTo>
                  <a:lnTo>
                    <a:pt x="161305" y="1601682"/>
                  </a:lnTo>
                  <a:lnTo>
                    <a:pt x="161305" y="1601336"/>
                  </a:lnTo>
                  <a:lnTo>
                    <a:pt x="161305" y="1399321"/>
                  </a:lnTo>
                  <a:lnTo>
                    <a:pt x="161305" y="1398975"/>
                  </a:lnTo>
                  <a:lnTo>
                    <a:pt x="161305" y="1264414"/>
                  </a:lnTo>
                  <a:lnTo>
                    <a:pt x="161305" y="1264068"/>
                  </a:lnTo>
                  <a:lnTo>
                    <a:pt x="781672" y="1264068"/>
                  </a:lnTo>
                  <a:lnTo>
                    <a:pt x="0" y="76547"/>
                  </a:lnTo>
                  <a:lnTo>
                    <a:pt x="1712292" y="1264068"/>
                  </a:lnTo>
                  <a:lnTo>
                    <a:pt x="2333385" y="1264068"/>
                  </a:lnTo>
                  <a:close/>
                </a:path>
              </a:pathLst>
            </a:custGeom>
            <a:solidFill>
              <a:schemeClr val="accent1">
                <a:lumMod val="40000"/>
                <a:lumOff val="60000"/>
              </a:scheme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p:txBody>
        </p:sp>
        <p:sp>
          <p:nvSpPr>
            <p:cNvPr id="18" name="Rectangle 17">
              <a:extLst>
                <a:ext uri="{FF2B5EF4-FFF2-40B4-BE49-F238E27FC236}">
                  <a16:creationId xmlns:a16="http://schemas.microsoft.com/office/drawing/2014/main" id="{AD9D28C4-FC16-4B3A-A78A-E97DC3869AEB}"/>
                </a:ext>
              </a:extLst>
            </p:cNvPr>
            <p:cNvSpPr/>
            <p:nvPr/>
          </p:nvSpPr>
          <p:spPr>
            <a:xfrm>
              <a:off x="4588474" y="5805802"/>
              <a:ext cx="3187700"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The return address is known from the time of each call!</a:t>
              </a:r>
            </a:p>
          </p:txBody>
        </p:sp>
      </p:grpSp>
    </p:spTree>
    <p:extLst>
      <p:ext uri="{BB962C8B-B14F-4D97-AF65-F5344CB8AC3E}">
        <p14:creationId xmlns:p14="http://schemas.microsoft.com/office/powerpoint/2010/main" val="41570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2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250"/>
                                        <p:tgtEl>
                                          <p:spTgt spid="8">
                                            <p:txEl>
                                              <p:pRg st="0" end="0"/>
                                            </p:txEl>
                                          </p:spTgt>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250"/>
                                        <p:tgtEl>
                                          <p:spTgt spid="9"/>
                                        </p:tgtEl>
                                      </p:cBhvr>
                                    </p:animEffect>
                                  </p:childTnLst>
                                </p:cTn>
                              </p:par>
                              <p:par>
                                <p:cTn id="38" presetID="22" presetClass="entr" presetSubtype="8"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250"/>
                                        <p:tgtEl>
                                          <p:spTgt spid="10"/>
                                        </p:tgtEl>
                                      </p:cBhvr>
                                    </p:animEffect>
                                  </p:childTnLst>
                                </p:cTn>
                              </p:par>
                            </p:childTnLst>
                          </p:cTn>
                        </p:par>
                        <p:par>
                          <p:cTn id="41" fill="hold">
                            <p:stCondLst>
                              <p:cond delay="2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50"/>
                                        <p:tgtEl>
                                          <p:spTgt spid="14"/>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50"/>
                                        <p:tgtEl>
                                          <p:spTgt spid="13"/>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289D-72E3-4CB2-BEB2-0155221040F7}"/>
              </a:ext>
            </a:extLst>
          </p:cNvPr>
          <p:cNvSpPr>
            <a:spLocks noGrp="1"/>
          </p:cNvSpPr>
          <p:nvPr>
            <p:ph type="title"/>
          </p:nvPr>
        </p:nvSpPr>
        <p:spPr/>
        <p:txBody>
          <a:bodyPr/>
          <a:lstStyle/>
          <a:p>
            <a:r>
              <a:rPr lang="en-US" altLang="ko-KR" sz="4000" dirty="0">
                <a:solidFill>
                  <a:srgbClr val="0000FF"/>
                </a:solidFill>
              </a:rPr>
              <a:t>Solution</a:t>
            </a:r>
            <a:r>
              <a:rPr lang="en-US" altLang="ko-KR" sz="4000" dirty="0"/>
              <a:t>: Return Address Stack (RAS)</a:t>
            </a:r>
            <a:endParaRPr lang="ko-KR" altLang="en-US" sz="4000" dirty="0"/>
          </a:p>
        </p:txBody>
      </p:sp>
      <p:sp>
        <p:nvSpPr>
          <p:cNvPr id="25" name="文本占位符 24">
            <a:extLst>
              <a:ext uri="{FF2B5EF4-FFF2-40B4-BE49-F238E27FC236}">
                <a16:creationId xmlns:a16="http://schemas.microsoft.com/office/drawing/2014/main" id="{50C6004B-AF3D-E727-3011-F1426BDC4B6B}"/>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D2B251A9-3F6F-4356-A5B3-5F05E9E22B89}"/>
              </a:ext>
            </a:extLst>
          </p:cNvPr>
          <p:cNvSpPr/>
          <p:nvPr/>
        </p:nvSpPr>
        <p:spPr>
          <a:xfrm>
            <a:off x="432828" y="934190"/>
            <a:ext cx="10203088" cy="73866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Call pushes return address into the RAS</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When a return instruction decoded, pop the predicted return address from RAS</a:t>
            </a:r>
          </a:p>
        </p:txBody>
      </p:sp>
      <p:sp>
        <p:nvSpPr>
          <p:cNvPr id="6" name="Rectangle 4">
            <a:extLst>
              <a:ext uri="{FF2B5EF4-FFF2-40B4-BE49-F238E27FC236}">
                <a16:creationId xmlns:a16="http://schemas.microsoft.com/office/drawing/2014/main" id="{413EB430-1266-4968-A864-6350FDE6BEF0}"/>
              </a:ext>
            </a:extLst>
          </p:cNvPr>
          <p:cNvSpPr>
            <a:spLocks noChangeArrowheads="1"/>
          </p:cNvSpPr>
          <p:nvPr/>
        </p:nvSpPr>
        <p:spPr bwMode="auto">
          <a:xfrm>
            <a:off x="2794000" y="3511953"/>
            <a:ext cx="533400" cy="415925"/>
          </a:xfrm>
          <a:prstGeom prst="rect">
            <a:avLst/>
          </a:prstGeom>
          <a:solidFill>
            <a:srgbClr val="FFFFFF"/>
          </a:solidFill>
          <a:ln w="19050">
            <a:solidFill>
              <a:schemeClr val="tx1"/>
            </a:solidFill>
            <a:miter lim="800000"/>
            <a:headEnd/>
            <a:tailEnd type="none" w="lg" len="lg"/>
          </a:ln>
          <a:effectLst/>
        </p:spPr>
        <p:txBody>
          <a:bodyPr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outerShdw blurRad="38100" dist="38100" dir="2700000" algn="tl">
                    <a:srgbClr val="C0C0C0"/>
                  </a:outerShdw>
                </a:effectLst>
                <a:uLnTx/>
                <a:uFillTx/>
                <a:latin typeface="Verdana" pitchFamily="34" charset="0"/>
                <a:ea typeface="新細明體" pitchFamily="18" charset="-120"/>
                <a:cs typeface="Arial" pitchFamily="34" charset="0"/>
              </a:rPr>
              <a:t>+</a:t>
            </a:r>
          </a:p>
        </p:txBody>
      </p:sp>
      <p:sp>
        <p:nvSpPr>
          <p:cNvPr id="7" name="Line 5">
            <a:extLst>
              <a:ext uri="{FF2B5EF4-FFF2-40B4-BE49-F238E27FC236}">
                <a16:creationId xmlns:a16="http://schemas.microsoft.com/office/drawing/2014/main" id="{ED06F7C2-74FF-4BB6-88BD-8BE655AD9B63}"/>
              </a:ext>
            </a:extLst>
          </p:cNvPr>
          <p:cNvSpPr>
            <a:spLocks noChangeShapeType="1"/>
          </p:cNvSpPr>
          <p:nvPr/>
        </p:nvSpPr>
        <p:spPr bwMode="auto">
          <a:xfrm>
            <a:off x="3260725" y="3186515"/>
            <a:ext cx="0" cy="3048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Text Box 6">
            <a:extLst>
              <a:ext uri="{FF2B5EF4-FFF2-40B4-BE49-F238E27FC236}">
                <a16:creationId xmlns:a16="http://schemas.microsoft.com/office/drawing/2014/main" id="{54412E8B-BB17-4B95-9E2B-727D747A817E}"/>
              </a:ext>
            </a:extLst>
          </p:cNvPr>
          <p:cNvSpPr txBox="1">
            <a:spLocks noChangeArrowheads="1"/>
          </p:cNvSpPr>
          <p:nvPr/>
        </p:nvSpPr>
        <p:spPr bwMode="auto">
          <a:xfrm>
            <a:off x="3092450" y="276582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4</a:t>
            </a:r>
          </a:p>
        </p:txBody>
      </p:sp>
      <p:sp>
        <p:nvSpPr>
          <p:cNvPr id="9" name="Text Box 7">
            <a:extLst>
              <a:ext uri="{FF2B5EF4-FFF2-40B4-BE49-F238E27FC236}">
                <a16:creationId xmlns:a16="http://schemas.microsoft.com/office/drawing/2014/main" id="{BB6BC2E6-2339-4080-851F-9BD95FD58871}"/>
              </a:ext>
            </a:extLst>
          </p:cNvPr>
          <p:cNvSpPr txBox="1">
            <a:spLocks noChangeArrowheads="1"/>
          </p:cNvSpPr>
          <p:nvPr/>
        </p:nvSpPr>
        <p:spPr bwMode="auto">
          <a:xfrm>
            <a:off x="1955800" y="2003827"/>
            <a:ext cx="1191352" cy="338554"/>
          </a:xfrm>
          <a:prstGeom prst="rect">
            <a:avLst/>
          </a:prstGeom>
          <a:noFill/>
          <a:ln w="19050">
            <a:solidFill>
              <a:schemeClr val="tx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  </a:t>
            </a:r>
            <a:r>
              <a:rPr kumimoji="0" lang="en-US" altLang="ko-KR" sz="1600" b="1" i="0" u="none" strike="noStrike" kern="1200" cap="none" spc="0" normalizeH="0" baseline="0" noProof="0">
                <a:ln>
                  <a:noFill/>
                </a:ln>
                <a:solidFill>
                  <a:srgbClr val="0000FF"/>
                </a:solidFill>
                <a:effectLst/>
                <a:uLnTx/>
                <a:uFillTx/>
                <a:latin typeface="Arial" panose="020B0604020202020204" pitchFamily="34" charset="0"/>
                <a:ea typeface="新細明體" panose="02020500000000000000" pitchFamily="18" charset="-120"/>
                <a:cs typeface="Arial" panose="020B0604020202020204" pitchFamily="34" charset="0"/>
              </a:rPr>
              <a:t>Call </a:t>
            </a: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PC   </a:t>
            </a:r>
          </a:p>
        </p:txBody>
      </p:sp>
      <p:sp>
        <p:nvSpPr>
          <p:cNvPr id="10" name="Line 9">
            <a:extLst>
              <a:ext uri="{FF2B5EF4-FFF2-40B4-BE49-F238E27FC236}">
                <a16:creationId xmlns:a16="http://schemas.microsoft.com/office/drawing/2014/main" id="{8F4AFE0D-41B2-4B28-8759-B761785B8639}"/>
              </a:ext>
            </a:extLst>
          </p:cNvPr>
          <p:cNvSpPr>
            <a:spLocks noChangeShapeType="1"/>
          </p:cNvSpPr>
          <p:nvPr/>
        </p:nvSpPr>
        <p:spPr bwMode="auto">
          <a:xfrm>
            <a:off x="2870200" y="2353077"/>
            <a:ext cx="0" cy="11430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Rectangle 11">
            <a:extLst>
              <a:ext uri="{FF2B5EF4-FFF2-40B4-BE49-F238E27FC236}">
                <a16:creationId xmlns:a16="http://schemas.microsoft.com/office/drawing/2014/main" id="{7FF42DA8-4FFF-4C68-B438-D1D8E795E331}"/>
              </a:ext>
            </a:extLst>
          </p:cNvPr>
          <p:cNvSpPr>
            <a:spLocks noChangeArrowheads="1"/>
          </p:cNvSpPr>
          <p:nvPr/>
        </p:nvSpPr>
        <p:spPr bwMode="auto">
          <a:xfrm>
            <a:off x="2717800" y="5585227"/>
            <a:ext cx="762000" cy="304800"/>
          </a:xfrm>
          <a:prstGeom prst="rect">
            <a:avLst/>
          </a:prstGeom>
          <a:solidFill>
            <a:srgbClr val="99FF99"/>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2" name="Rectangle 12">
            <a:extLst>
              <a:ext uri="{FF2B5EF4-FFF2-40B4-BE49-F238E27FC236}">
                <a16:creationId xmlns:a16="http://schemas.microsoft.com/office/drawing/2014/main" id="{06A14C3F-A98E-421C-AB64-66034F1CA769}"/>
              </a:ext>
            </a:extLst>
          </p:cNvPr>
          <p:cNvSpPr>
            <a:spLocks noChangeArrowheads="1"/>
          </p:cNvSpPr>
          <p:nvPr/>
        </p:nvSpPr>
        <p:spPr bwMode="auto">
          <a:xfrm>
            <a:off x="2717800" y="5280427"/>
            <a:ext cx="762000" cy="304800"/>
          </a:xfrm>
          <a:prstGeom prst="rect">
            <a:avLst/>
          </a:prstGeom>
          <a:solidFill>
            <a:srgbClr val="FF6600"/>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3" name="Rectangle 13">
            <a:extLst>
              <a:ext uri="{FF2B5EF4-FFF2-40B4-BE49-F238E27FC236}">
                <a16:creationId xmlns:a16="http://schemas.microsoft.com/office/drawing/2014/main" id="{5DE6DD6F-A1A8-4FDA-B9B3-7B3CB03D7991}"/>
              </a:ext>
            </a:extLst>
          </p:cNvPr>
          <p:cNvSpPr>
            <a:spLocks noChangeArrowheads="1"/>
          </p:cNvSpPr>
          <p:nvPr/>
        </p:nvSpPr>
        <p:spPr bwMode="auto">
          <a:xfrm>
            <a:off x="2174875" y="2334429"/>
            <a:ext cx="762000" cy="304800"/>
          </a:xfrm>
          <a:prstGeom prst="rect">
            <a:avLst/>
          </a:prstGeom>
          <a:solidFill>
            <a:schemeClr val="accent2"/>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RET</a:t>
            </a:r>
            <a:endParaRPr kumimoji="0" lang="ko-KR" altLang="ko-KR"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4" name="Line 14">
            <a:extLst>
              <a:ext uri="{FF2B5EF4-FFF2-40B4-BE49-F238E27FC236}">
                <a16:creationId xmlns:a16="http://schemas.microsoft.com/office/drawing/2014/main" id="{CD913079-720F-4BCA-9C38-C3D782CAD3E9}"/>
              </a:ext>
            </a:extLst>
          </p:cNvPr>
          <p:cNvSpPr>
            <a:spLocks noChangeShapeType="1"/>
          </p:cNvSpPr>
          <p:nvPr/>
        </p:nvSpPr>
        <p:spPr bwMode="auto">
          <a:xfrm>
            <a:off x="2717800" y="4594627"/>
            <a:ext cx="0" cy="129540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5">
            <a:extLst>
              <a:ext uri="{FF2B5EF4-FFF2-40B4-BE49-F238E27FC236}">
                <a16:creationId xmlns:a16="http://schemas.microsoft.com/office/drawing/2014/main" id="{F7D766AA-D549-4306-A790-B4AA1980BCB5}"/>
              </a:ext>
            </a:extLst>
          </p:cNvPr>
          <p:cNvSpPr>
            <a:spLocks noChangeShapeType="1"/>
          </p:cNvSpPr>
          <p:nvPr/>
        </p:nvSpPr>
        <p:spPr bwMode="auto">
          <a:xfrm>
            <a:off x="3479800" y="4594627"/>
            <a:ext cx="0" cy="129540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17">
            <a:extLst>
              <a:ext uri="{FF2B5EF4-FFF2-40B4-BE49-F238E27FC236}">
                <a16:creationId xmlns:a16="http://schemas.microsoft.com/office/drawing/2014/main" id="{5FCDA885-8442-4F77-B949-861F157C0AD1}"/>
              </a:ext>
            </a:extLst>
          </p:cNvPr>
          <p:cNvSpPr>
            <a:spLocks noChangeShapeType="1"/>
          </p:cNvSpPr>
          <p:nvPr/>
        </p:nvSpPr>
        <p:spPr bwMode="auto">
          <a:xfrm>
            <a:off x="3098800" y="3908827"/>
            <a:ext cx="0" cy="9906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Text Box 18">
            <a:extLst>
              <a:ext uri="{FF2B5EF4-FFF2-40B4-BE49-F238E27FC236}">
                <a16:creationId xmlns:a16="http://schemas.microsoft.com/office/drawing/2014/main" id="{054B586D-487E-4186-8808-FF2D2E967EC7}"/>
              </a:ext>
            </a:extLst>
          </p:cNvPr>
          <p:cNvSpPr txBox="1">
            <a:spLocks noChangeArrowheads="1"/>
          </p:cNvSpPr>
          <p:nvPr/>
        </p:nvSpPr>
        <p:spPr bwMode="auto">
          <a:xfrm>
            <a:off x="3387726" y="3756427"/>
            <a:ext cx="9953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Push</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Return</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Address</a:t>
            </a:r>
          </a:p>
        </p:txBody>
      </p:sp>
      <p:sp>
        <p:nvSpPr>
          <p:cNvPr id="18" name="Rectangle 19">
            <a:extLst>
              <a:ext uri="{FF2B5EF4-FFF2-40B4-BE49-F238E27FC236}">
                <a16:creationId xmlns:a16="http://schemas.microsoft.com/office/drawing/2014/main" id="{7DBE6D10-8663-486B-A005-BBBB8F0EAD70}"/>
              </a:ext>
            </a:extLst>
          </p:cNvPr>
          <p:cNvSpPr>
            <a:spLocks noChangeArrowheads="1"/>
          </p:cNvSpPr>
          <p:nvPr/>
        </p:nvSpPr>
        <p:spPr bwMode="auto">
          <a:xfrm>
            <a:off x="4470400" y="3375428"/>
            <a:ext cx="1524000" cy="1393825"/>
          </a:xfrm>
          <a:prstGeom prst="rect">
            <a:avLst/>
          </a:prstGeom>
          <a:solidFill>
            <a:srgbClr val="FFFFFF"/>
          </a:solidFill>
          <a:ln w="19050">
            <a:solidFill>
              <a:schemeClr val="tx1"/>
            </a:solidFill>
            <a:miter lim="800000"/>
            <a:headEnd/>
            <a:tailEnd type="none" w="lg" len="lg"/>
          </a:ln>
          <a:effectLst>
            <a:outerShdw dist="45791" dir="3378596" algn="ctr" rotWithShape="0">
              <a:schemeClr val="tx1"/>
            </a:outerShdw>
          </a:effec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BTB</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19" name="AutoShape 21">
            <a:extLst>
              <a:ext uri="{FF2B5EF4-FFF2-40B4-BE49-F238E27FC236}">
                <a16:creationId xmlns:a16="http://schemas.microsoft.com/office/drawing/2014/main" id="{CA83CEE3-EE2D-41E1-B5EC-F4B349BD7854}"/>
              </a:ext>
            </a:extLst>
          </p:cNvPr>
          <p:cNvCxnSpPr>
            <a:cxnSpLocks noChangeShapeType="1"/>
            <a:stCxn id="9" idx="3"/>
            <a:endCxn id="18" idx="0"/>
          </p:cNvCxnSpPr>
          <p:nvPr/>
        </p:nvCxnSpPr>
        <p:spPr bwMode="auto">
          <a:xfrm>
            <a:off x="3147152" y="2173105"/>
            <a:ext cx="2085248" cy="1202323"/>
          </a:xfrm>
          <a:prstGeom prst="bentConnector2">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sp>
        <p:nvSpPr>
          <p:cNvPr id="20" name="Line 25">
            <a:extLst>
              <a:ext uri="{FF2B5EF4-FFF2-40B4-BE49-F238E27FC236}">
                <a16:creationId xmlns:a16="http://schemas.microsoft.com/office/drawing/2014/main" id="{5EF962A0-9A20-4E44-A850-FE8FF7AE9502}"/>
              </a:ext>
            </a:extLst>
          </p:cNvPr>
          <p:cNvSpPr>
            <a:spLocks noChangeShapeType="1"/>
          </p:cNvSpPr>
          <p:nvPr/>
        </p:nvSpPr>
        <p:spPr bwMode="auto">
          <a:xfrm>
            <a:off x="5232400" y="4747027"/>
            <a:ext cx="0" cy="6096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 name="Text Box 29">
            <a:extLst>
              <a:ext uri="{FF2B5EF4-FFF2-40B4-BE49-F238E27FC236}">
                <a16:creationId xmlns:a16="http://schemas.microsoft.com/office/drawing/2014/main" id="{466C42B4-1668-44A6-BFA6-18A96D6E48B2}"/>
              </a:ext>
            </a:extLst>
          </p:cNvPr>
          <p:cNvSpPr txBox="1">
            <a:spLocks noChangeArrowheads="1"/>
          </p:cNvSpPr>
          <p:nvPr/>
        </p:nvSpPr>
        <p:spPr bwMode="auto">
          <a:xfrm>
            <a:off x="6375401" y="2003827"/>
            <a:ext cx="1186543" cy="338554"/>
          </a:xfrm>
          <a:prstGeom prst="rect">
            <a:avLst/>
          </a:prstGeom>
          <a:noFill/>
          <a:ln w="19050">
            <a:solidFill>
              <a:schemeClr val="tx1"/>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FF"/>
                </a:solidFill>
                <a:effectLst/>
                <a:uLnTx/>
                <a:uFillTx/>
                <a:latin typeface="Arial" panose="020B0604020202020204" pitchFamily="34" charset="0"/>
                <a:ea typeface="新細明體" panose="02020500000000000000" pitchFamily="18" charset="-120"/>
                <a:cs typeface="Arial" panose="020B0604020202020204" pitchFamily="34" charset="0"/>
              </a:rPr>
              <a:t>Return </a:t>
            </a: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PC</a:t>
            </a:r>
          </a:p>
        </p:txBody>
      </p:sp>
      <p:sp>
        <p:nvSpPr>
          <p:cNvPr id="23" name="Rectangle 31">
            <a:extLst>
              <a:ext uri="{FF2B5EF4-FFF2-40B4-BE49-F238E27FC236}">
                <a16:creationId xmlns:a16="http://schemas.microsoft.com/office/drawing/2014/main" id="{405DF0FB-A7F8-4997-A717-BE05F05E162D}"/>
              </a:ext>
            </a:extLst>
          </p:cNvPr>
          <p:cNvSpPr>
            <a:spLocks noChangeArrowheads="1"/>
          </p:cNvSpPr>
          <p:nvPr/>
        </p:nvSpPr>
        <p:spPr bwMode="auto">
          <a:xfrm>
            <a:off x="6732587" y="5585227"/>
            <a:ext cx="762000" cy="304800"/>
          </a:xfrm>
          <a:prstGeom prst="rect">
            <a:avLst/>
          </a:prstGeom>
          <a:solidFill>
            <a:srgbClr val="99FF99"/>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4" name="Rectangle 32">
            <a:extLst>
              <a:ext uri="{FF2B5EF4-FFF2-40B4-BE49-F238E27FC236}">
                <a16:creationId xmlns:a16="http://schemas.microsoft.com/office/drawing/2014/main" id="{D4FE175C-1CC3-4AD5-ACDB-297A3020B527}"/>
              </a:ext>
            </a:extLst>
          </p:cNvPr>
          <p:cNvSpPr>
            <a:spLocks noChangeArrowheads="1"/>
          </p:cNvSpPr>
          <p:nvPr/>
        </p:nvSpPr>
        <p:spPr bwMode="auto">
          <a:xfrm>
            <a:off x="6732587" y="5280427"/>
            <a:ext cx="762000" cy="304800"/>
          </a:xfrm>
          <a:prstGeom prst="rect">
            <a:avLst/>
          </a:prstGeom>
          <a:solidFill>
            <a:srgbClr val="FF6600"/>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ko-KR" altLang="ko-KR" sz="14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26" name="Line 34">
            <a:extLst>
              <a:ext uri="{FF2B5EF4-FFF2-40B4-BE49-F238E27FC236}">
                <a16:creationId xmlns:a16="http://schemas.microsoft.com/office/drawing/2014/main" id="{D67E0FAA-F0BA-43CD-8C87-4DC3608ACB44}"/>
              </a:ext>
            </a:extLst>
          </p:cNvPr>
          <p:cNvSpPr>
            <a:spLocks noChangeShapeType="1"/>
          </p:cNvSpPr>
          <p:nvPr/>
        </p:nvSpPr>
        <p:spPr bwMode="auto">
          <a:xfrm>
            <a:off x="6732587" y="4594627"/>
            <a:ext cx="0" cy="129540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35">
            <a:extLst>
              <a:ext uri="{FF2B5EF4-FFF2-40B4-BE49-F238E27FC236}">
                <a16:creationId xmlns:a16="http://schemas.microsoft.com/office/drawing/2014/main" id="{705F15E5-3A41-497C-97B7-3C79AFBA9341}"/>
              </a:ext>
            </a:extLst>
          </p:cNvPr>
          <p:cNvSpPr>
            <a:spLocks noChangeShapeType="1"/>
          </p:cNvSpPr>
          <p:nvPr/>
        </p:nvSpPr>
        <p:spPr bwMode="auto">
          <a:xfrm>
            <a:off x="7494587" y="4594627"/>
            <a:ext cx="0" cy="129540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Rectangle 38">
            <a:extLst>
              <a:ext uri="{FF2B5EF4-FFF2-40B4-BE49-F238E27FC236}">
                <a16:creationId xmlns:a16="http://schemas.microsoft.com/office/drawing/2014/main" id="{F0D8C2E6-CB94-4DA7-9CF2-09B68BEF1D63}"/>
              </a:ext>
            </a:extLst>
          </p:cNvPr>
          <p:cNvSpPr>
            <a:spLocks noChangeArrowheads="1"/>
          </p:cNvSpPr>
          <p:nvPr/>
        </p:nvSpPr>
        <p:spPr bwMode="auto">
          <a:xfrm>
            <a:off x="8637587" y="3375428"/>
            <a:ext cx="1524000" cy="1393825"/>
          </a:xfrm>
          <a:prstGeom prst="rect">
            <a:avLst/>
          </a:prstGeom>
          <a:solidFill>
            <a:srgbClr val="FFFFFF"/>
          </a:solidFill>
          <a:ln w="19050">
            <a:solidFill>
              <a:schemeClr val="tx1"/>
            </a:solidFill>
            <a:miter lim="800000"/>
            <a:headEnd/>
            <a:tailEnd type="none" w="lg" len="lg"/>
          </a:ln>
          <a:effectLst>
            <a:outerShdw dist="45791" dir="3378596" algn="ctr" rotWithShape="0">
              <a:schemeClr val="tx1"/>
            </a:outerShdw>
          </a:effec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20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BTB</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cxnSp>
        <p:nvCxnSpPr>
          <p:cNvPr id="29" name="AutoShape 39">
            <a:extLst>
              <a:ext uri="{FF2B5EF4-FFF2-40B4-BE49-F238E27FC236}">
                <a16:creationId xmlns:a16="http://schemas.microsoft.com/office/drawing/2014/main" id="{64FBD714-1422-416A-8F1E-E453C00BE180}"/>
              </a:ext>
            </a:extLst>
          </p:cNvPr>
          <p:cNvCxnSpPr>
            <a:cxnSpLocks noChangeShapeType="1"/>
            <a:stCxn id="22" idx="3"/>
            <a:endCxn id="28" idx="0"/>
          </p:cNvCxnSpPr>
          <p:nvPr/>
        </p:nvCxnSpPr>
        <p:spPr bwMode="auto">
          <a:xfrm>
            <a:off x="7561943" y="2173105"/>
            <a:ext cx="1837644" cy="1202323"/>
          </a:xfrm>
          <a:prstGeom prst="bentConnector2">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sp>
        <p:nvSpPr>
          <p:cNvPr id="30" name="AutoShape 43">
            <a:extLst>
              <a:ext uri="{FF2B5EF4-FFF2-40B4-BE49-F238E27FC236}">
                <a16:creationId xmlns:a16="http://schemas.microsoft.com/office/drawing/2014/main" id="{377772E0-42BB-4BDB-A896-4103989AD98A}"/>
              </a:ext>
            </a:extLst>
          </p:cNvPr>
          <p:cNvSpPr>
            <a:spLocks noChangeArrowheads="1"/>
          </p:cNvSpPr>
          <p:nvPr/>
        </p:nvSpPr>
        <p:spPr bwMode="auto">
          <a:xfrm>
            <a:off x="8027987" y="5585227"/>
            <a:ext cx="1066800" cy="3810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47">
            <a:extLst>
              <a:ext uri="{FF2B5EF4-FFF2-40B4-BE49-F238E27FC236}">
                <a16:creationId xmlns:a16="http://schemas.microsoft.com/office/drawing/2014/main" id="{F84B0098-B4B9-4082-8534-A81CD97054B4}"/>
              </a:ext>
            </a:extLst>
          </p:cNvPr>
          <p:cNvSpPr>
            <a:spLocks noChangeShapeType="1"/>
          </p:cNvSpPr>
          <p:nvPr/>
        </p:nvSpPr>
        <p:spPr bwMode="auto">
          <a:xfrm>
            <a:off x="8256587" y="5432827"/>
            <a:ext cx="0" cy="1524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48">
            <a:extLst>
              <a:ext uri="{FF2B5EF4-FFF2-40B4-BE49-F238E27FC236}">
                <a16:creationId xmlns:a16="http://schemas.microsoft.com/office/drawing/2014/main" id="{640DA1E3-4286-4FC4-9970-09EB9017A5BA}"/>
              </a:ext>
            </a:extLst>
          </p:cNvPr>
          <p:cNvSpPr>
            <a:spLocks noChangeShapeType="1"/>
          </p:cNvSpPr>
          <p:nvPr/>
        </p:nvSpPr>
        <p:spPr bwMode="auto">
          <a:xfrm>
            <a:off x="8866187" y="5432827"/>
            <a:ext cx="0" cy="152400"/>
          </a:xfrm>
          <a:prstGeom prst="line">
            <a:avLst/>
          </a:prstGeom>
          <a:noFill/>
          <a:ln w="19050">
            <a:solidFill>
              <a:schemeClr val="tx1"/>
            </a:solidFill>
            <a:round/>
            <a:headEnd/>
            <a:tailEnd type="non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34" name="AutoShape 49">
            <a:extLst>
              <a:ext uri="{FF2B5EF4-FFF2-40B4-BE49-F238E27FC236}">
                <a16:creationId xmlns:a16="http://schemas.microsoft.com/office/drawing/2014/main" id="{8F38E832-1F21-4FE2-AF1F-84457B80D933}"/>
              </a:ext>
            </a:extLst>
          </p:cNvPr>
          <p:cNvCxnSpPr>
            <a:cxnSpLocks noChangeShapeType="1"/>
            <a:stCxn id="24" idx="0"/>
            <a:endCxn id="32" idx="1"/>
          </p:cNvCxnSpPr>
          <p:nvPr/>
        </p:nvCxnSpPr>
        <p:spPr bwMode="auto">
          <a:xfrm rot="16200000" flipH="1">
            <a:off x="7532687" y="4861328"/>
            <a:ext cx="304800" cy="1143001"/>
          </a:xfrm>
          <a:prstGeom prst="bentConnector3">
            <a:avLst>
              <a:gd name="adj1" fmla="val -406250"/>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cxnSp>
        <p:nvCxnSpPr>
          <p:cNvPr id="35" name="AutoShape 50">
            <a:extLst>
              <a:ext uri="{FF2B5EF4-FFF2-40B4-BE49-F238E27FC236}">
                <a16:creationId xmlns:a16="http://schemas.microsoft.com/office/drawing/2014/main" id="{A63B4B79-DB68-4C54-8F7C-451CF3ED486E}"/>
              </a:ext>
            </a:extLst>
          </p:cNvPr>
          <p:cNvCxnSpPr>
            <a:cxnSpLocks noChangeShapeType="1"/>
            <a:stCxn id="28" idx="2"/>
            <a:endCxn id="33" idx="1"/>
          </p:cNvCxnSpPr>
          <p:nvPr/>
        </p:nvCxnSpPr>
        <p:spPr bwMode="auto">
          <a:xfrm rot="5400000">
            <a:off x="8724901" y="4920065"/>
            <a:ext cx="815975" cy="533400"/>
          </a:xfrm>
          <a:prstGeom prst="bentConnector3">
            <a:avLst>
              <a:gd name="adj1" fmla="val 26847"/>
            </a:avLst>
          </a:prstGeom>
          <a:noFill/>
          <a:ln w="19050">
            <a:solidFill>
              <a:schemeClr val="tx1"/>
            </a:solidFill>
            <a:miter lim="800000"/>
            <a:headEnd/>
            <a:tailEnd type="triangle" w="lg" len="lg"/>
          </a:ln>
          <a:extLst>
            <a:ext uri="{909E8E84-426E-40DD-AFC4-6F175D3DCCD1}">
              <a14:hiddenFill xmlns:a14="http://schemas.microsoft.com/office/drawing/2010/main">
                <a:noFill/>
              </a14:hiddenFill>
            </a:ext>
          </a:extLst>
        </p:spPr>
      </p:cxnSp>
      <p:sp>
        <p:nvSpPr>
          <p:cNvPr id="36" name="Line 51">
            <a:extLst>
              <a:ext uri="{FF2B5EF4-FFF2-40B4-BE49-F238E27FC236}">
                <a16:creationId xmlns:a16="http://schemas.microsoft.com/office/drawing/2014/main" id="{EBD9B829-934C-43D9-9031-5F6AA4BC8FE2}"/>
              </a:ext>
            </a:extLst>
          </p:cNvPr>
          <p:cNvSpPr>
            <a:spLocks noChangeShapeType="1"/>
          </p:cNvSpPr>
          <p:nvPr/>
        </p:nvSpPr>
        <p:spPr bwMode="auto">
          <a:xfrm>
            <a:off x="8561387" y="5966227"/>
            <a:ext cx="0" cy="3048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52">
            <a:extLst>
              <a:ext uri="{FF2B5EF4-FFF2-40B4-BE49-F238E27FC236}">
                <a16:creationId xmlns:a16="http://schemas.microsoft.com/office/drawing/2014/main" id="{D88003B1-06F7-4D1A-ACF2-DF4C2591CCDB}"/>
              </a:ext>
            </a:extLst>
          </p:cNvPr>
          <p:cNvSpPr>
            <a:spLocks noChangeShapeType="1"/>
          </p:cNvSpPr>
          <p:nvPr/>
        </p:nvSpPr>
        <p:spPr bwMode="auto">
          <a:xfrm flipH="1">
            <a:off x="8942387" y="5813827"/>
            <a:ext cx="457200"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Text Box 53">
            <a:extLst>
              <a:ext uri="{FF2B5EF4-FFF2-40B4-BE49-F238E27FC236}">
                <a16:creationId xmlns:a16="http://schemas.microsoft.com/office/drawing/2014/main" id="{21FB6104-4711-4032-BC0A-B988C36D951A}"/>
              </a:ext>
            </a:extLst>
          </p:cNvPr>
          <p:cNvSpPr txBox="1">
            <a:spLocks noChangeArrowheads="1"/>
          </p:cNvSpPr>
          <p:nvPr/>
        </p:nvSpPr>
        <p:spPr bwMode="auto">
          <a:xfrm>
            <a:off x="9247188" y="5509027"/>
            <a:ext cx="96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Return?</a:t>
            </a:r>
          </a:p>
        </p:txBody>
      </p:sp>
      <p:sp>
        <p:nvSpPr>
          <p:cNvPr id="40" name="Rectangle 33">
            <a:extLst>
              <a:ext uri="{FF2B5EF4-FFF2-40B4-BE49-F238E27FC236}">
                <a16:creationId xmlns:a16="http://schemas.microsoft.com/office/drawing/2014/main" id="{F1E42532-0AE1-4E6B-834D-B947E1D11376}"/>
              </a:ext>
            </a:extLst>
          </p:cNvPr>
          <p:cNvSpPr>
            <a:spLocks noChangeArrowheads="1"/>
          </p:cNvSpPr>
          <p:nvPr/>
        </p:nvSpPr>
        <p:spPr bwMode="auto">
          <a:xfrm>
            <a:off x="6736804" y="4983168"/>
            <a:ext cx="762000" cy="304800"/>
          </a:xfrm>
          <a:prstGeom prst="rect">
            <a:avLst/>
          </a:prstGeom>
          <a:solidFill>
            <a:schemeClr val="accent2"/>
          </a:solidFill>
          <a:ln w="19050">
            <a:solidFill>
              <a:schemeClr val="tx1"/>
            </a:solidFill>
            <a:miter lim="800000"/>
            <a:headEnd/>
            <a:tailEnd type="none" w="lg" len="lg"/>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RET</a:t>
            </a:r>
            <a:endParaRPr kumimoji="0" lang="ko-KR" altLang="ko-KR"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89938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grpId="1"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0.00026 -1.48148E-6 L 0.00026 -1.48148E-6 C -0.00026 0.00509 -0.00105 0.01042 -0.00105 0.01597 C -0.00105 0.01921 0.00039 0.03009 0.0013 0.03426 C 0.00221 0.03773 0.00221 0.04236 0.0039 0.04491 L 0.00794 0.05023 C 0.01132 0.06482 0.00612 0.04769 0.01302 0.05764 C 0.01393 0.05857 0.0138 0.06111 0.01432 0.06296 C 0.01497 0.06482 0.01627 0.06644 0.01692 0.06852 C 0.02317 0.0875 0.01614 0.07222 0.02213 0.08472 C 0.02161 0.09005 0.02083 0.09514 0.02083 0.10093 C 0.02083 0.11366 0.02096 0.12639 0.02213 0.13889 C 0.02317 0.1507 0.02447 0.14699 0.02734 0.15509 C 0.02786 0.15671 0.02786 0.1588 0.02851 0.16065 C 0.02994 0.16412 0.03203 0.16783 0.03372 0.1713 L 0.04414 0.19306 C 0.04817 0.20162 0.04622 0.1963 0.04934 0.20926 L 0.05065 0.21458 C 0.05078 0.21644 0.05156 0.21806 0.05182 0.22014 C 0.05234 0.22222 0.05273 0.22477 0.05325 0.22732 C 0.05403 0.23102 0.05572 0.2382 0.05572 0.23843 C 0.0582 0.28264 0.05781 0.26667 0.05572 0.3375 C 0.05559 0.34028 0.05507 0.34329 0.05455 0.34653 C 0.05377 0.35 0.05273 0.35371 0.05182 0.35741 L 0.04934 0.36829 C 0.04804 0.37315 0.04752 0.375 0.04674 0.38102 C 0.04648 0.38148 0.04674 0.38218 0.04674 0.38287 " pathEditMode="relative" rAng="0" ptsTypes="AAAAAAAAAAAAAAAAAAAAAAAAAAA">
                                      <p:cBhvr>
                                        <p:cTn id="15" dur="250" fill="hold"/>
                                        <p:tgtEl>
                                          <p:spTgt spid="13"/>
                                        </p:tgtEl>
                                        <p:attrNameLst>
                                          <p:attrName>ppt_x</p:attrName>
                                          <p:attrName>ppt_y</p:attrName>
                                        </p:attrNameLst>
                                      </p:cBhvr>
                                      <p:rCtr x="2786" y="19144"/>
                                    </p:animMotion>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25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left)">
                                      <p:cBhvr>
                                        <p:cTn id="23" dur="25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3.125E-6 3.7037E-6 L -3.125E-6 0.00023 C 0.00013 -0.05186 -0.00052 -0.10394 0.00091 -0.15556 C 0.00091 -0.15764 0.00287 -0.15741 0.00404 -0.15741 C 0.00677 -0.15741 0.00951 -0.15625 0.0125 -0.15556 C 0.01641 -0.15486 0.02071 -0.1544 0.025 -0.15371 L 0.07279 -0.15556 C 0.07396 -0.15579 0.07474 -0.15741 0.07591 -0.15741 C 0.08125 -0.15741 0.08646 -0.15625 0.09154 -0.15556 C 0.09375 -0.14445 0.09193 -0.1544 0.09375 -0.13519 C 0.09545 -0.11343 0.09453 -0.11968 0.09688 -0.10741 C 0.09701 -0.10139 0.0974 -0.09514 0.09779 -0.08889 C 0.09818 -0.08519 0.09857 -0.08172 0.09896 -0.07778 C 0.09935 -0.07061 0.09935 -0.06297 0.1 -0.05556 C 0.10013 -0.05024 0.10131 -0.04074 0.10209 -0.03519 C 0.10235 0.0199 0.10209 0.07476 0.10313 0.12986 C 0.10313 0.13588 0.10703 0.14791 0.10938 0.15208 C 0.11029 0.15393 0.11146 0.15555 0.1125 0.15764 C 0.11381 0.16111 0.11524 0.16504 0.11654 0.16875 C 0.11914 0.17523 0.1181 0.17222 0.11979 0.17824 " pathEditMode="relative" rAng="0" ptsTypes="AAAAAAAAAAAAAAAAAAAA">
                                      <p:cBhvr>
                                        <p:cTn id="27" dur="250" fill="hold"/>
                                        <p:tgtEl>
                                          <p:spTgt spid="40"/>
                                        </p:tgtEl>
                                        <p:attrNameLst>
                                          <p:attrName>ppt_x</p:attrName>
                                          <p:attrName>ppt_y</p:attrName>
                                        </p:attrNameLst>
                                      </p:cBhvr>
                                      <p:rCtr x="599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40" grpId="0" animBg="1"/>
      <p:bldP spid="40"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289D-72E3-4CB2-BEB2-0155221040F7}"/>
              </a:ext>
            </a:extLst>
          </p:cNvPr>
          <p:cNvSpPr>
            <a:spLocks noGrp="1"/>
          </p:cNvSpPr>
          <p:nvPr>
            <p:ph type="title"/>
          </p:nvPr>
        </p:nvSpPr>
        <p:spPr/>
        <p:txBody>
          <a:bodyPr/>
          <a:lstStyle/>
          <a:p>
            <a:r>
              <a:rPr lang="en-US" altLang="ko-KR" sz="3600" dirty="0">
                <a:solidFill>
                  <a:srgbClr val="0000FF"/>
                </a:solidFill>
              </a:rPr>
              <a:t>Solution</a:t>
            </a:r>
            <a:r>
              <a:rPr lang="en-US" altLang="ko-KR" sz="3600" dirty="0"/>
              <a:t>: Return Address Stack (RAS)</a:t>
            </a:r>
            <a:endParaRPr lang="ko-KR" altLang="en-US" sz="3600" dirty="0"/>
          </a:p>
        </p:txBody>
      </p:sp>
      <p:sp>
        <p:nvSpPr>
          <p:cNvPr id="20" name="文本占位符 19">
            <a:extLst>
              <a:ext uri="{FF2B5EF4-FFF2-40B4-BE49-F238E27FC236}">
                <a16:creationId xmlns:a16="http://schemas.microsoft.com/office/drawing/2014/main" id="{C812B2FA-7BA0-7BCA-2AFD-77707A8088D3}"/>
              </a:ext>
            </a:extLst>
          </p:cNvPr>
          <p:cNvSpPr>
            <a:spLocks noGrp="1"/>
          </p:cNvSpPr>
          <p:nvPr>
            <p:ph type="body" sz="quarter" idx="10"/>
          </p:nvPr>
        </p:nvSpPr>
        <p:spPr/>
        <p:txBody>
          <a:bodyPr/>
          <a:lstStyle/>
          <a:p>
            <a:r>
              <a:rPr lang="en-US" altLang="ko-KR" dirty="0"/>
              <a:t>Source: 2003 Elsevier Science (USA). All rights reserved.</a:t>
            </a:r>
            <a:endParaRPr lang="ko-KR" altLang="en-US" dirty="0"/>
          </a:p>
        </p:txBody>
      </p:sp>
      <p:pic>
        <p:nvPicPr>
          <p:cNvPr id="4" name="Picture 2" descr="https://image1.slideserve.com/2328482/accuracy-of-return-address-predictor-l.jpg">
            <a:extLst>
              <a:ext uri="{FF2B5EF4-FFF2-40B4-BE49-F238E27FC236}">
                <a16:creationId xmlns:a16="http://schemas.microsoft.com/office/drawing/2014/main" id="{DDE71E2E-2CC6-465D-B27F-99DCAF8DE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9" t="22643" r="7619" b="21482"/>
          <a:stretch/>
        </p:blipFill>
        <p:spPr bwMode="auto">
          <a:xfrm>
            <a:off x="1824599" y="2352865"/>
            <a:ext cx="6381750" cy="31551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F7FFAF-AFBE-462B-9C70-78332B613D99}"/>
              </a:ext>
            </a:extLst>
          </p:cNvPr>
          <p:cNvSpPr/>
          <p:nvPr/>
        </p:nvSpPr>
        <p:spPr>
          <a:xfrm>
            <a:off x="396040" y="894526"/>
            <a:ext cx="7995986" cy="738664"/>
          </a:xfrm>
          <a:prstGeom prst="rect">
            <a:avLst/>
          </a:prstGeom>
        </p:spPr>
        <p:txBody>
          <a:bodyPr wrap="square" lIns="0" tIns="0" rIns="0" bIns="0">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Accurate prediction even with </a:t>
            </a:r>
            <a:r>
              <a:rPr kumimoji="0" lang="en-US" altLang="ko-KR" sz="2400" b="0" i="0" u="none" strike="noStrike" kern="1200" cap="none" spc="0" normalizeH="0" baseline="0" noProof="0" dirty="0">
                <a:ln>
                  <a:noFill/>
                </a:ln>
                <a:solidFill>
                  <a:srgbClr val="0000FF"/>
                </a:solidFill>
                <a:effectLst/>
                <a:uLnTx/>
                <a:uFillTx/>
                <a:latin typeface="Calibri"/>
                <a:ea typeface="微软雅黑"/>
                <a:cs typeface="Arial" panose="020B0604020202020204" pitchFamily="34" charset="0"/>
              </a:rPr>
              <a:t>small RAS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FF"/>
                </a:solidFill>
                <a:effectLst/>
                <a:uLnTx/>
                <a:uFillTx/>
                <a:latin typeface="Calibri"/>
                <a:ea typeface="微软雅黑"/>
                <a:cs typeface="Arial" panose="020B0604020202020204" pitchFamily="34" charset="0"/>
              </a:rPr>
              <a:t>8 ~ 16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number of return stack entries is good enough!</a:t>
            </a:r>
          </a:p>
        </p:txBody>
      </p:sp>
      <p:sp>
        <p:nvSpPr>
          <p:cNvPr id="9" name="Oval 8">
            <a:extLst>
              <a:ext uri="{FF2B5EF4-FFF2-40B4-BE49-F238E27FC236}">
                <a16:creationId xmlns:a16="http://schemas.microsoft.com/office/drawing/2014/main" id="{B6E5DAA9-FE3A-4106-A3D3-0D48E16C6EE3}"/>
              </a:ext>
            </a:extLst>
          </p:cNvPr>
          <p:cNvSpPr/>
          <p:nvPr/>
        </p:nvSpPr>
        <p:spPr>
          <a:xfrm>
            <a:off x="6644250" y="4931766"/>
            <a:ext cx="369333" cy="369333"/>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0" name="Oval 9">
            <a:extLst>
              <a:ext uri="{FF2B5EF4-FFF2-40B4-BE49-F238E27FC236}">
                <a16:creationId xmlns:a16="http://schemas.microsoft.com/office/drawing/2014/main" id="{878435CD-F374-4EA6-8E19-AA0DA9E2EAAE}"/>
              </a:ext>
            </a:extLst>
          </p:cNvPr>
          <p:cNvSpPr/>
          <p:nvPr/>
        </p:nvSpPr>
        <p:spPr>
          <a:xfrm>
            <a:off x="7881641" y="4957166"/>
            <a:ext cx="388209" cy="388209"/>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15" name="Group 14">
            <a:extLst>
              <a:ext uri="{FF2B5EF4-FFF2-40B4-BE49-F238E27FC236}">
                <a16:creationId xmlns:a16="http://schemas.microsoft.com/office/drawing/2014/main" id="{7F1A9868-CED2-428C-9D43-DD30E21A6930}"/>
              </a:ext>
            </a:extLst>
          </p:cNvPr>
          <p:cNvGrpSpPr/>
          <p:nvPr/>
        </p:nvGrpSpPr>
        <p:grpSpPr>
          <a:xfrm>
            <a:off x="8713639" y="795623"/>
            <a:ext cx="1512418" cy="1832455"/>
            <a:chOff x="7146132" y="1805689"/>
            <a:chExt cx="1512418" cy="1832455"/>
          </a:xfrm>
        </p:grpSpPr>
        <p:pic>
          <p:nvPicPr>
            <p:cNvPr id="11" name="Picture 2">
              <a:extLst>
                <a:ext uri="{FF2B5EF4-FFF2-40B4-BE49-F238E27FC236}">
                  <a16:creationId xmlns:a16="http://schemas.microsoft.com/office/drawing/2014/main" id="{0FE067FA-6BEB-4BF0-B1AC-BCFD22D39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132" y="1805689"/>
              <a:ext cx="1498600" cy="1414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20F60EA2-C58E-424D-9A71-A68C167EC210}"/>
                </a:ext>
              </a:extLst>
            </p:cNvPr>
            <p:cNvSpPr/>
            <p:nvPr/>
          </p:nvSpPr>
          <p:spPr>
            <a:xfrm>
              <a:off x="7146132" y="3001096"/>
              <a:ext cx="1512418" cy="637048"/>
            </a:xfrm>
            <a:prstGeom prst="roundRect">
              <a:avLst>
                <a:gd name="adj" fmla="val 0"/>
              </a:avLst>
            </a:prstGeom>
            <a:solidFill>
              <a:srgbClr val="0000FF">
                <a:alpha val="6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MIPS R10K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(1-entry)</a:t>
              </a:r>
              <a:endParaRPr kumimoji="0" lang="ko-KR" altLang="en-US" sz="20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17" name="Group 16">
            <a:extLst>
              <a:ext uri="{FF2B5EF4-FFF2-40B4-BE49-F238E27FC236}">
                <a16:creationId xmlns:a16="http://schemas.microsoft.com/office/drawing/2014/main" id="{674D41D6-248D-4BE6-A9C3-08916F0F8B05}"/>
              </a:ext>
            </a:extLst>
          </p:cNvPr>
          <p:cNvGrpSpPr/>
          <p:nvPr/>
        </p:nvGrpSpPr>
        <p:grpSpPr>
          <a:xfrm>
            <a:off x="8713639" y="2825347"/>
            <a:ext cx="1512418" cy="1796808"/>
            <a:chOff x="7119743" y="3638147"/>
            <a:chExt cx="1512418" cy="1796808"/>
          </a:xfrm>
        </p:grpSpPr>
        <p:pic>
          <p:nvPicPr>
            <p:cNvPr id="12" name="Picture 5">
              <a:extLst>
                <a:ext uri="{FF2B5EF4-FFF2-40B4-BE49-F238E27FC236}">
                  <a16:creationId xmlns:a16="http://schemas.microsoft.com/office/drawing/2014/main" id="{C69C7270-2D65-44F0-AE7F-32388E3938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9639" y="3638147"/>
              <a:ext cx="1372626" cy="1417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Rounded Corners 15">
              <a:extLst>
                <a:ext uri="{FF2B5EF4-FFF2-40B4-BE49-F238E27FC236}">
                  <a16:creationId xmlns:a16="http://schemas.microsoft.com/office/drawing/2014/main" id="{FAAA1646-58C0-476D-AE99-BAB87EF02CDB}"/>
                </a:ext>
              </a:extLst>
            </p:cNvPr>
            <p:cNvSpPr/>
            <p:nvPr/>
          </p:nvSpPr>
          <p:spPr>
            <a:xfrm>
              <a:off x="7119743" y="4797907"/>
              <a:ext cx="1512418" cy="637048"/>
            </a:xfrm>
            <a:prstGeom prst="roundRect">
              <a:avLst>
                <a:gd name="adj" fmla="val 0"/>
              </a:avLst>
            </a:prstGeom>
            <a:solidFill>
              <a:srgbClr val="0000FF">
                <a:alpha val="6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DEC Alpha 21164 (#12)</a:t>
              </a:r>
              <a:endParaRPr kumimoji="0" lang="ko-KR" altLang="en-US" sz="20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19" name="Group 18">
            <a:extLst>
              <a:ext uri="{FF2B5EF4-FFF2-40B4-BE49-F238E27FC236}">
                <a16:creationId xmlns:a16="http://schemas.microsoft.com/office/drawing/2014/main" id="{B3D4164E-9E32-48E4-8EB7-71311F2D7833}"/>
              </a:ext>
            </a:extLst>
          </p:cNvPr>
          <p:cNvGrpSpPr/>
          <p:nvPr/>
        </p:nvGrpSpPr>
        <p:grpSpPr>
          <a:xfrm>
            <a:off x="8721382" y="4705281"/>
            <a:ext cx="1512418" cy="1592428"/>
            <a:chOff x="7197382" y="4705281"/>
            <a:chExt cx="1512418" cy="1592428"/>
          </a:xfrm>
        </p:grpSpPr>
        <p:pic>
          <p:nvPicPr>
            <p:cNvPr id="13" name="Picture 3">
              <a:extLst>
                <a:ext uri="{FF2B5EF4-FFF2-40B4-BE49-F238E27FC236}">
                  <a16:creationId xmlns:a16="http://schemas.microsoft.com/office/drawing/2014/main" id="{B3BC96BF-C751-431C-A44C-F9AF431E3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9535" y="4705281"/>
              <a:ext cx="1413582" cy="1395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Rounded Corners 17">
              <a:extLst>
                <a:ext uri="{FF2B5EF4-FFF2-40B4-BE49-F238E27FC236}">
                  <a16:creationId xmlns:a16="http://schemas.microsoft.com/office/drawing/2014/main" id="{AADF946B-07D3-4668-9CD4-8028CC795FE6}"/>
                </a:ext>
              </a:extLst>
            </p:cNvPr>
            <p:cNvSpPr/>
            <p:nvPr/>
          </p:nvSpPr>
          <p:spPr>
            <a:xfrm>
              <a:off x="7197382" y="5660661"/>
              <a:ext cx="1512418" cy="637048"/>
            </a:xfrm>
            <a:prstGeom prst="roundRect">
              <a:avLst>
                <a:gd name="adj" fmla="val 0"/>
              </a:avLst>
            </a:prstGeom>
            <a:solidFill>
              <a:srgbClr val="0000FF">
                <a:alpha val="62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Intel P3 (#16)</a:t>
              </a:r>
              <a:endParaRPr kumimoji="0" lang="ko-KR" altLang="en-US" sz="20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spTree>
    <p:extLst>
      <p:ext uri="{BB962C8B-B14F-4D97-AF65-F5344CB8AC3E}">
        <p14:creationId xmlns:p14="http://schemas.microsoft.com/office/powerpoint/2010/main" val="186879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50"/>
                                        <p:tgtEl>
                                          <p:spTgt spid="1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50"/>
                                        <p:tgtEl>
                                          <p:spTgt spid="9"/>
                                        </p:tgtEl>
                                      </p:cBhvr>
                                    </p:animEffect>
                                  </p:childTnLst>
                                </p:cTn>
                              </p:par>
                            </p:childTnLst>
                          </p:cTn>
                        </p:par>
                        <p:par>
                          <p:cTn id="16" fill="hold">
                            <p:stCondLst>
                              <p:cond delay="250"/>
                            </p:stCondLst>
                            <p:childTnLst>
                              <p:par>
                                <p:cTn id="17" presetID="22" presetClass="entr" presetSubtype="8"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left)">
                                      <p:cBhvr>
                                        <p:cTn id="19" dur="25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50"/>
                                        <p:tgtEl>
                                          <p:spTgt spid="1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2800D-35AE-40E3-8D9F-EC3CB0F6A5F5}"/>
              </a:ext>
            </a:extLst>
          </p:cNvPr>
          <p:cNvSpPr>
            <a:spLocks noGrp="1"/>
          </p:cNvSpPr>
          <p:nvPr>
            <p:ph type="title"/>
          </p:nvPr>
        </p:nvSpPr>
        <p:spPr/>
        <p:txBody>
          <a:bodyPr/>
          <a:lstStyle/>
          <a:p>
            <a:r>
              <a:rPr lang="en-US" altLang="zh-CN" dirty="0"/>
              <a:t>Multiply</a:t>
            </a:r>
            <a:endParaRPr lang="zh-CN" altLang="en-US" dirty="0"/>
          </a:p>
        </p:txBody>
      </p:sp>
      <p:sp>
        <p:nvSpPr>
          <p:cNvPr id="53" name="文本占位符 52">
            <a:extLst>
              <a:ext uri="{FF2B5EF4-FFF2-40B4-BE49-F238E27FC236}">
                <a16:creationId xmlns:a16="http://schemas.microsoft.com/office/drawing/2014/main" id="{D56AB5C0-7B04-0857-5D87-6BE03902E079}"/>
              </a:ext>
            </a:extLst>
          </p:cNvPr>
          <p:cNvSpPr>
            <a:spLocks noGrp="1"/>
          </p:cNvSpPr>
          <p:nvPr>
            <p:ph type="body" sz="quarter" idx="10"/>
          </p:nvPr>
        </p:nvSpPr>
        <p:spPr/>
        <p:txBody>
          <a:bodyPr/>
          <a:lstStyle/>
          <a:p>
            <a:endParaRPr lang="zh-CN" altLang="en-US"/>
          </a:p>
        </p:txBody>
      </p:sp>
      <p:sp>
        <p:nvSpPr>
          <p:cNvPr id="58" name="文本框 57">
            <a:extLst>
              <a:ext uri="{FF2B5EF4-FFF2-40B4-BE49-F238E27FC236}">
                <a16:creationId xmlns:a16="http://schemas.microsoft.com/office/drawing/2014/main" id="{77A16849-77DF-4522-9402-C72A262EE3AF}"/>
              </a:ext>
            </a:extLst>
          </p:cNvPr>
          <p:cNvSpPr txBox="1"/>
          <p:nvPr/>
        </p:nvSpPr>
        <p:spPr>
          <a:xfrm>
            <a:off x="404824" y="886140"/>
            <a:ext cx="5838586"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a:cs typeface="+mn-cs"/>
              </a:rPr>
              <a:t>An example of multiplication hardware</a:t>
            </a:r>
            <a:endParaRPr kumimoji="0" lang="zh-CN" altLang="en-US" sz="2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11" name="文本框 10">
            <a:extLst>
              <a:ext uri="{FF2B5EF4-FFF2-40B4-BE49-F238E27FC236}">
                <a16:creationId xmlns:a16="http://schemas.microsoft.com/office/drawing/2014/main" id="{024AF2F1-610E-45DF-99E7-A32D6EA42013}"/>
              </a:ext>
            </a:extLst>
          </p:cNvPr>
          <p:cNvSpPr txBox="1"/>
          <p:nvPr/>
        </p:nvSpPr>
        <p:spPr>
          <a:xfrm>
            <a:off x="4023058" y="4767366"/>
            <a:ext cx="33162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The fast multiplication hardware.</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14" name="文本框 13">
            <a:extLst>
              <a:ext uri="{FF2B5EF4-FFF2-40B4-BE49-F238E27FC236}">
                <a16:creationId xmlns:a16="http://schemas.microsoft.com/office/drawing/2014/main" id="{CB0F4326-AAC0-4426-8DEA-A72D834A9A6E}"/>
              </a:ext>
            </a:extLst>
          </p:cNvPr>
          <p:cNvSpPr txBox="1"/>
          <p:nvPr/>
        </p:nvSpPr>
        <p:spPr>
          <a:xfrm>
            <a:off x="208307" y="5136698"/>
            <a:ext cx="1146725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微软雅黑"/>
                <a:cs typeface="+mn-cs"/>
              </a:rPr>
              <a:t>Rather than use a single 64-bit adder 63 times, this hardware “unrolls the loop” to use 63 adders and then organizes them to minimize delay.</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pic>
        <p:nvPicPr>
          <p:cNvPr id="5" name="图片 4">
            <a:extLst>
              <a:ext uri="{FF2B5EF4-FFF2-40B4-BE49-F238E27FC236}">
                <a16:creationId xmlns:a16="http://schemas.microsoft.com/office/drawing/2014/main" id="{F9858043-5B7E-4AF2-92C0-9D5E8BD011BC}"/>
              </a:ext>
            </a:extLst>
          </p:cNvPr>
          <p:cNvPicPr>
            <a:picLocks noChangeAspect="1"/>
          </p:cNvPicPr>
          <p:nvPr/>
        </p:nvPicPr>
        <p:blipFill>
          <a:blip r:embed="rId2"/>
          <a:stretch>
            <a:fillRect/>
          </a:stretch>
        </p:blipFill>
        <p:spPr>
          <a:xfrm>
            <a:off x="1553037" y="1514133"/>
            <a:ext cx="8256270" cy="3231787"/>
          </a:xfrm>
          <a:prstGeom prst="rect">
            <a:avLst/>
          </a:prstGeom>
        </p:spPr>
      </p:pic>
    </p:spTree>
    <p:extLst>
      <p:ext uri="{BB962C8B-B14F-4D97-AF65-F5344CB8AC3E}">
        <p14:creationId xmlns:p14="http://schemas.microsoft.com/office/powerpoint/2010/main" val="2881984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1C568-8690-4DF9-BECC-52E99318A3C3}"/>
              </a:ext>
            </a:extLst>
          </p:cNvPr>
          <p:cNvSpPr>
            <a:spLocks noGrp="1"/>
          </p:cNvSpPr>
          <p:nvPr>
            <p:ph type="title"/>
          </p:nvPr>
        </p:nvSpPr>
        <p:spPr/>
        <p:txBody>
          <a:bodyPr/>
          <a:lstStyle/>
          <a:p>
            <a:r>
              <a:rPr lang="en-US" altLang="zh-CN" dirty="0"/>
              <a:t>Other Pipeline Structures Are Possible</a:t>
            </a:r>
            <a:endParaRPr lang="zh-CN" altLang="en-US" dirty="0"/>
          </a:p>
        </p:txBody>
      </p:sp>
      <p:sp>
        <p:nvSpPr>
          <p:cNvPr id="86" name="文本占位符 85">
            <a:extLst>
              <a:ext uri="{FF2B5EF4-FFF2-40B4-BE49-F238E27FC236}">
                <a16:creationId xmlns:a16="http://schemas.microsoft.com/office/drawing/2014/main" id="{2E6BB9DA-FD98-CDCD-6198-5837A34CE4E1}"/>
              </a:ext>
            </a:extLst>
          </p:cNvPr>
          <p:cNvSpPr>
            <a:spLocks noGrp="1"/>
          </p:cNvSpPr>
          <p:nvPr>
            <p:ph type="body" sz="quarter" idx="10"/>
          </p:nvPr>
        </p:nvSpPr>
        <p:spPr>
          <a:xfrm>
            <a:off x="2145733" y="6450805"/>
            <a:ext cx="8015896" cy="407195"/>
          </a:xfrm>
        </p:spPr>
        <p:txBody>
          <a:bodyPr/>
          <a:lstStyle/>
          <a:p>
            <a:endParaRPr lang="zh-CN" altLang="en-US" dirty="0"/>
          </a:p>
        </p:txBody>
      </p:sp>
      <p:sp>
        <p:nvSpPr>
          <p:cNvPr id="4" name="Rectangle 3">
            <a:extLst>
              <a:ext uri="{FF2B5EF4-FFF2-40B4-BE49-F238E27FC236}">
                <a16:creationId xmlns:a16="http://schemas.microsoft.com/office/drawing/2014/main" id="{13C602E8-91DB-433A-8BFF-495FD4FE5A42}"/>
              </a:ext>
            </a:extLst>
          </p:cNvPr>
          <p:cNvSpPr txBox="1">
            <a:spLocks noChangeArrowheads="1"/>
          </p:cNvSpPr>
          <p:nvPr/>
        </p:nvSpPr>
        <p:spPr>
          <a:xfrm>
            <a:off x="313267" y="939484"/>
            <a:ext cx="8806539" cy="152241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zh-CN" dirty="0">
                <a:ea typeface="宋体" pitchFamily="2" charset="-122"/>
              </a:rPr>
              <a:t>What about the (slow) multiply operation?</a:t>
            </a:r>
          </a:p>
          <a:p>
            <a:pPr lvl="1"/>
            <a:r>
              <a:rPr lang="en-US" altLang="zh-CN" dirty="0">
                <a:ea typeface="宋体" pitchFamily="2" charset="-122"/>
              </a:rPr>
              <a:t>Make the clock twice as slow or …</a:t>
            </a:r>
          </a:p>
          <a:p>
            <a:pPr lvl="1"/>
            <a:r>
              <a:rPr lang="en-US" altLang="zh-CN" dirty="0">
                <a:ea typeface="宋体" pitchFamily="2" charset="-122"/>
              </a:rPr>
              <a:t>let it take two cycles (since it doesn’t use the DM stage)</a:t>
            </a:r>
          </a:p>
          <a:p>
            <a:pPr lvl="1"/>
            <a:endParaRPr lang="zh-CN" altLang="en-US" dirty="0">
              <a:ea typeface="宋体" pitchFamily="2" charset="-122"/>
            </a:endParaRPr>
          </a:p>
        </p:txBody>
      </p:sp>
      <p:grpSp>
        <p:nvGrpSpPr>
          <p:cNvPr id="5" name="Group 84">
            <a:extLst>
              <a:ext uri="{FF2B5EF4-FFF2-40B4-BE49-F238E27FC236}">
                <a16:creationId xmlns:a16="http://schemas.microsoft.com/office/drawing/2014/main" id="{EA23AAA3-1D59-488D-8DCC-D46E879E2FB3}"/>
              </a:ext>
            </a:extLst>
          </p:cNvPr>
          <p:cNvGrpSpPr>
            <a:grpSpLocks/>
          </p:cNvGrpSpPr>
          <p:nvPr/>
        </p:nvGrpSpPr>
        <p:grpSpPr bwMode="auto">
          <a:xfrm>
            <a:off x="3361268" y="2234884"/>
            <a:ext cx="3355975" cy="1295400"/>
            <a:chOff x="1584" y="1104"/>
            <a:chExt cx="2114" cy="816"/>
          </a:xfrm>
        </p:grpSpPr>
        <p:grpSp>
          <p:nvGrpSpPr>
            <p:cNvPr id="6" name="Group 4">
              <a:extLst>
                <a:ext uri="{FF2B5EF4-FFF2-40B4-BE49-F238E27FC236}">
                  <a16:creationId xmlns:a16="http://schemas.microsoft.com/office/drawing/2014/main" id="{4A5EF991-EC64-4F8B-90BF-24F95379D4DF}"/>
                </a:ext>
              </a:extLst>
            </p:cNvPr>
            <p:cNvGrpSpPr>
              <a:grpSpLocks/>
            </p:cNvGrpSpPr>
            <p:nvPr/>
          </p:nvGrpSpPr>
          <p:grpSpPr bwMode="auto">
            <a:xfrm>
              <a:off x="1584" y="1392"/>
              <a:ext cx="2114" cy="528"/>
              <a:chOff x="1562" y="1152"/>
              <a:chExt cx="2114" cy="528"/>
            </a:xfrm>
          </p:grpSpPr>
          <p:grpSp>
            <p:nvGrpSpPr>
              <p:cNvPr id="15" name="Group 5">
                <a:extLst>
                  <a:ext uri="{FF2B5EF4-FFF2-40B4-BE49-F238E27FC236}">
                    <a16:creationId xmlns:a16="http://schemas.microsoft.com/office/drawing/2014/main" id="{6C043C7B-729E-4465-8546-6E0C3BF3EF5D}"/>
                  </a:ext>
                </a:extLst>
              </p:cNvPr>
              <p:cNvGrpSpPr>
                <a:grpSpLocks/>
              </p:cNvGrpSpPr>
              <p:nvPr/>
            </p:nvGrpSpPr>
            <p:grpSpPr bwMode="auto">
              <a:xfrm>
                <a:off x="2487" y="1152"/>
                <a:ext cx="223" cy="481"/>
                <a:chOff x="2207" y="1413"/>
                <a:chExt cx="223" cy="481"/>
              </a:xfrm>
            </p:grpSpPr>
            <p:sp>
              <p:nvSpPr>
                <p:cNvPr id="45" name="Freeform 6">
                  <a:extLst>
                    <a:ext uri="{FF2B5EF4-FFF2-40B4-BE49-F238E27FC236}">
                      <a16:creationId xmlns:a16="http://schemas.microsoft.com/office/drawing/2014/main" id="{98754235-5164-43F6-BA8C-0A888827CF8D}"/>
                    </a:ext>
                  </a:extLst>
                </p:cNvPr>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Rectangle 7">
                  <a:extLst>
                    <a:ext uri="{FF2B5EF4-FFF2-40B4-BE49-F238E27FC236}">
                      <a16:creationId xmlns:a16="http://schemas.microsoft.com/office/drawing/2014/main" id="{3730D2E6-411E-4CB6-9A87-7E661821B19F}"/>
                    </a:ext>
                  </a:extLst>
                </p:cNvPr>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6" name="Group 8">
                <a:extLst>
                  <a:ext uri="{FF2B5EF4-FFF2-40B4-BE49-F238E27FC236}">
                    <a16:creationId xmlns:a16="http://schemas.microsoft.com/office/drawing/2014/main" id="{A3223FC8-C72A-431D-B085-4DD00B4D6A45}"/>
                  </a:ext>
                </a:extLst>
              </p:cNvPr>
              <p:cNvGrpSpPr>
                <a:grpSpLocks/>
              </p:cNvGrpSpPr>
              <p:nvPr/>
            </p:nvGrpSpPr>
            <p:grpSpPr bwMode="auto">
              <a:xfrm>
                <a:off x="1562" y="1248"/>
                <a:ext cx="349" cy="289"/>
                <a:chOff x="1282" y="1509"/>
                <a:chExt cx="349" cy="289"/>
              </a:xfrm>
            </p:grpSpPr>
            <p:sp>
              <p:nvSpPr>
                <p:cNvPr id="41" name="Rectangle 9">
                  <a:extLst>
                    <a:ext uri="{FF2B5EF4-FFF2-40B4-BE49-F238E27FC236}">
                      <a16:creationId xmlns:a16="http://schemas.microsoft.com/office/drawing/2014/main" id="{66F7D3CB-25EA-43E6-84A5-2677CC5FBDDF}"/>
                    </a:ext>
                  </a:extLst>
                </p:cNvPr>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42" name="Group 10">
                  <a:extLst>
                    <a:ext uri="{FF2B5EF4-FFF2-40B4-BE49-F238E27FC236}">
                      <a16:creationId xmlns:a16="http://schemas.microsoft.com/office/drawing/2014/main" id="{05FAAA0A-F8F3-4018-AF56-23C7D3732A4E}"/>
                    </a:ext>
                  </a:extLst>
                </p:cNvPr>
                <p:cNvGrpSpPr>
                  <a:grpSpLocks/>
                </p:cNvGrpSpPr>
                <p:nvPr/>
              </p:nvGrpSpPr>
              <p:grpSpPr bwMode="auto">
                <a:xfrm>
                  <a:off x="1291" y="1509"/>
                  <a:ext cx="340" cy="289"/>
                  <a:chOff x="1291" y="1509"/>
                  <a:chExt cx="340" cy="289"/>
                </a:xfrm>
              </p:grpSpPr>
              <p:sp>
                <p:nvSpPr>
                  <p:cNvPr id="43" name="Freeform 11">
                    <a:extLst>
                      <a:ext uri="{FF2B5EF4-FFF2-40B4-BE49-F238E27FC236}">
                        <a16:creationId xmlns:a16="http://schemas.microsoft.com/office/drawing/2014/main" id="{13CCB9DA-DCF9-4331-896F-38D9DA1D2A1F}"/>
                      </a:ext>
                    </a:extLst>
                  </p:cNvPr>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Freeform 12">
                    <a:extLst>
                      <a:ext uri="{FF2B5EF4-FFF2-40B4-BE49-F238E27FC236}">
                        <a16:creationId xmlns:a16="http://schemas.microsoft.com/office/drawing/2014/main" id="{5E565B7F-D998-48A3-9986-B91F935CD507}"/>
                      </a:ext>
                    </a:extLst>
                  </p:cNvPr>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7" name="Rectangle 13">
                <a:extLst>
                  <a:ext uri="{FF2B5EF4-FFF2-40B4-BE49-F238E27FC236}">
                    <a16:creationId xmlns:a16="http://schemas.microsoft.com/office/drawing/2014/main" id="{6AD165F8-80F6-493D-BAA0-815854B03BD3}"/>
                  </a:ext>
                </a:extLst>
              </p:cNvPr>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8" name="Group 14">
                <a:extLst>
                  <a:ext uri="{FF2B5EF4-FFF2-40B4-BE49-F238E27FC236}">
                    <a16:creationId xmlns:a16="http://schemas.microsoft.com/office/drawing/2014/main" id="{2B0FAF0F-1CD8-429B-96BC-0199703C8B10}"/>
                  </a:ext>
                </a:extLst>
              </p:cNvPr>
              <p:cNvGrpSpPr>
                <a:grpSpLocks/>
              </p:cNvGrpSpPr>
              <p:nvPr/>
            </p:nvGrpSpPr>
            <p:grpSpPr bwMode="auto">
              <a:xfrm>
                <a:off x="2031" y="1248"/>
                <a:ext cx="296" cy="289"/>
                <a:chOff x="1751" y="1509"/>
                <a:chExt cx="296" cy="289"/>
              </a:xfrm>
            </p:grpSpPr>
            <p:sp>
              <p:nvSpPr>
                <p:cNvPr id="39" name="Freeform 15">
                  <a:extLst>
                    <a:ext uri="{FF2B5EF4-FFF2-40B4-BE49-F238E27FC236}">
                      <a16:creationId xmlns:a16="http://schemas.microsoft.com/office/drawing/2014/main" id="{E11A9BEB-6166-48E8-A871-E6D1193A35FF}"/>
                    </a:ext>
                  </a:extLst>
                </p:cNvPr>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Freeform 16">
                  <a:extLst>
                    <a:ext uri="{FF2B5EF4-FFF2-40B4-BE49-F238E27FC236}">
                      <a16:creationId xmlns:a16="http://schemas.microsoft.com/office/drawing/2014/main" id="{A3F931E6-E585-4C8F-9943-63068CA04016}"/>
                    </a:ext>
                  </a:extLst>
                </p:cNvPr>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9" name="Line 17">
                <a:extLst>
                  <a:ext uri="{FF2B5EF4-FFF2-40B4-BE49-F238E27FC236}">
                    <a16:creationId xmlns:a16="http://schemas.microsoft.com/office/drawing/2014/main" id="{18AA98A8-24FA-4C06-B1D4-ECFC02D90BE5}"/>
                  </a:ext>
                </a:extLst>
              </p:cNvPr>
              <p:cNvSpPr>
                <a:spLocks noChangeShapeType="1"/>
              </p:cNvSpPr>
              <p:nvPr/>
            </p:nvSpPr>
            <p:spPr bwMode="auto">
              <a:xfrm>
                <a:off x="1916" y="1392"/>
                <a:ext cx="11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Freeform 18">
                <a:extLst>
                  <a:ext uri="{FF2B5EF4-FFF2-40B4-BE49-F238E27FC236}">
                    <a16:creationId xmlns:a16="http://schemas.microsoft.com/office/drawing/2014/main" id="{68D3F939-601B-4D61-8C14-7E153E31441E}"/>
                  </a:ext>
                </a:extLst>
              </p:cNvPr>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1" name="Line 19">
                <a:extLst>
                  <a:ext uri="{FF2B5EF4-FFF2-40B4-BE49-F238E27FC236}">
                    <a16:creationId xmlns:a16="http://schemas.microsoft.com/office/drawing/2014/main" id="{C4A52892-45D9-467B-AE05-1B89ACED7B1C}"/>
                  </a:ext>
                </a:extLst>
              </p:cNvPr>
              <p:cNvSpPr>
                <a:spLocks noChangeShapeType="1"/>
              </p:cNvSpPr>
              <p:nvPr/>
            </p:nvSpPr>
            <p:spPr bwMode="auto">
              <a:xfrm>
                <a:off x="2332" y="1296"/>
                <a:ext cx="15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Rectangle 20">
                <a:extLst>
                  <a:ext uri="{FF2B5EF4-FFF2-40B4-BE49-F238E27FC236}">
                    <a16:creationId xmlns:a16="http://schemas.microsoft.com/office/drawing/2014/main" id="{531F4629-C105-4AD9-8E7D-37B71261D77E}"/>
                  </a:ext>
                </a:extLst>
              </p:cNvPr>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23" name="Group 21">
                <a:extLst>
                  <a:ext uri="{FF2B5EF4-FFF2-40B4-BE49-F238E27FC236}">
                    <a16:creationId xmlns:a16="http://schemas.microsoft.com/office/drawing/2014/main" id="{6A59C1B3-39A9-47AB-8250-38B03CDA3A62}"/>
                  </a:ext>
                </a:extLst>
              </p:cNvPr>
              <p:cNvGrpSpPr>
                <a:grpSpLocks/>
              </p:cNvGrpSpPr>
              <p:nvPr/>
            </p:nvGrpSpPr>
            <p:grpSpPr bwMode="auto">
              <a:xfrm>
                <a:off x="2880" y="1248"/>
                <a:ext cx="325" cy="289"/>
                <a:chOff x="2600" y="1509"/>
                <a:chExt cx="325" cy="289"/>
              </a:xfrm>
            </p:grpSpPr>
            <p:sp>
              <p:nvSpPr>
                <p:cNvPr id="37" name="Freeform 22">
                  <a:extLst>
                    <a:ext uri="{FF2B5EF4-FFF2-40B4-BE49-F238E27FC236}">
                      <a16:creationId xmlns:a16="http://schemas.microsoft.com/office/drawing/2014/main" id="{459D1C1E-A14A-43AE-8D69-25583E3F6A85}"/>
                    </a:ext>
                  </a:extLst>
                </p:cNvPr>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8" name="Freeform 23">
                  <a:extLst>
                    <a:ext uri="{FF2B5EF4-FFF2-40B4-BE49-F238E27FC236}">
                      <a16:creationId xmlns:a16="http://schemas.microsoft.com/office/drawing/2014/main" id="{C978AD1C-DF86-46E2-8D42-BFB331297294}"/>
                    </a:ext>
                  </a:extLst>
                </p:cNvPr>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4" name="Rectangle 24">
                <a:extLst>
                  <a:ext uri="{FF2B5EF4-FFF2-40B4-BE49-F238E27FC236}">
                    <a16:creationId xmlns:a16="http://schemas.microsoft.com/office/drawing/2014/main" id="{2420F768-8E43-4B31-BE5C-61131EF23895}"/>
                  </a:ext>
                </a:extLst>
              </p:cNvPr>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5" name="Group 25">
                <a:extLst>
                  <a:ext uri="{FF2B5EF4-FFF2-40B4-BE49-F238E27FC236}">
                    <a16:creationId xmlns:a16="http://schemas.microsoft.com/office/drawing/2014/main" id="{E528418A-0408-4601-85B9-5B133266D1C8}"/>
                  </a:ext>
                </a:extLst>
              </p:cNvPr>
              <p:cNvGrpSpPr>
                <a:grpSpLocks/>
              </p:cNvGrpSpPr>
              <p:nvPr/>
            </p:nvGrpSpPr>
            <p:grpSpPr bwMode="auto">
              <a:xfrm>
                <a:off x="3348" y="1248"/>
                <a:ext cx="284" cy="289"/>
                <a:chOff x="3068" y="1509"/>
                <a:chExt cx="284" cy="289"/>
              </a:xfrm>
            </p:grpSpPr>
            <p:sp>
              <p:nvSpPr>
                <p:cNvPr id="35" name="Freeform 26">
                  <a:extLst>
                    <a:ext uri="{FF2B5EF4-FFF2-40B4-BE49-F238E27FC236}">
                      <a16:creationId xmlns:a16="http://schemas.microsoft.com/office/drawing/2014/main" id="{0D1E5BAD-B62E-4E7D-B738-30537B6EC8F6}"/>
                    </a:ext>
                  </a:extLst>
                </p:cNvPr>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6" name="Freeform 27">
                  <a:extLst>
                    <a:ext uri="{FF2B5EF4-FFF2-40B4-BE49-F238E27FC236}">
                      <a16:creationId xmlns:a16="http://schemas.microsoft.com/office/drawing/2014/main" id="{1846ED8C-B94E-46DA-88FA-40AE5FB58DB8}"/>
                    </a:ext>
                  </a:extLst>
                </p:cNvPr>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6" name="Line 28">
                <a:extLst>
                  <a:ext uri="{FF2B5EF4-FFF2-40B4-BE49-F238E27FC236}">
                    <a16:creationId xmlns:a16="http://schemas.microsoft.com/office/drawing/2014/main" id="{6893950F-245F-4C88-90E5-6E25777AFCDC}"/>
                  </a:ext>
                </a:extLst>
              </p:cNvPr>
              <p:cNvSpPr>
                <a:spLocks noChangeShapeType="1"/>
              </p:cNvSpPr>
              <p:nvPr/>
            </p:nvSpPr>
            <p:spPr bwMode="auto">
              <a:xfrm>
                <a:off x="3201" y="1392"/>
                <a:ext cx="13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7" name="Line 29">
                <a:extLst>
                  <a:ext uri="{FF2B5EF4-FFF2-40B4-BE49-F238E27FC236}">
                    <a16:creationId xmlns:a16="http://schemas.microsoft.com/office/drawing/2014/main" id="{FE73DFC5-EC72-49F9-8669-B577C34BB810}"/>
                  </a:ext>
                </a:extLst>
              </p:cNvPr>
              <p:cNvSpPr>
                <a:spLocks noChangeShapeType="1"/>
              </p:cNvSpPr>
              <p:nvPr/>
            </p:nvSpPr>
            <p:spPr bwMode="auto">
              <a:xfrm>
                <a:off x="2717" y="1392"/>
                <a:ext cx="15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Line 30">
                <a:extLst>
                  <a:ext uri="{FF2B5EF4-FFF2-40B4-BE49-F238E27FC236}">
                    <a16:creationId xmlns:a16="http://schemas.microsoft.com/office/drawing/2014/main" id="{BF36D3B5-D26A-46A6-BDFF-4FB2B69F2392}"/>
                  </a:ext>
                </a:extLst>
              </p:cNvPr>
              <p:cNvSpPr>
                <a:spLocks noChangeShapeType="1"/>
              </p:cNvSpPr>
              <p:nvPr/>
            </p:nvSpPr>
            <p:spPr bwMode="auto">
              <a:xfrm>
                <a:off x="2332" y="1488"/>
                <a:ext cx="15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9" name="Line 31">
                <a:extLst>
                  <a:ext uri="{FF2B5EF4-FFF2-40B4-BE49-F238E27FC236}">
                    <a16:creationId xmlns:a16="http://schemas.microsoft.com/office/drawing/2014/main" id="{465ADA5F-26F3-4FFD-965C-EA20704BE010}"/>
                  </a:ext>
                </a:extLst>
              </p:cNvPr>
              <p:cNvSpPr>
                <a:spLocks noChangeShapeType="1"/>
              </p:cNvSpPr>
              <p:nvPr/>
            </p:nvSpPr>
            <p:spPr bwMode="auto">
              <a:xfrm>
                <a:off x="2416" y="1488"/>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0" name="Line 32">
                <a:extLst>
                  <a:ext uri="{FF2B5EF4-FFF2-40B4-BE49-F238E27FC236}">
                    <a16:creationId xmlns:a16="http://schemas.microsoft.com/office/drawing/2014/main" id="{E0C13688-8CB7-4FCC-BF85-76CCD33AD101}"/>
                  </a:ext>
                </a:extLst>
              </p:cNvPr>
              <p:cNvSpPr>
                <a:spLocks noChangeShapeType="1"/>
              </p:cNvSpPr>
              <p:nvPr/>
            </p:nvSpPr>
            <p:spPr bwMode="auto">
              <a:xfrm>
                <a:off x="2416" y="1680"/>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1" name="Line 33">
                <a:extLst>
                  <a:ext uri="{FF2B5EF4-FFF2-40B4-BE49-F238E27FC236}">
                    <a16:creationId xmlns:a16="http://schemas.microsoft.com/office/drawing/2014/main" id="{CCB07B2D-F08A-4E34-A365-3146C724B3ED}"/>
                  </a:ext>
                </a:extLst>
              </p:cNvPr>
              <p:cNvSpPr>
                <a:spLocks noChangeShapeType="1"/>
              </p:cNvSpPr>
              <p:nvPr/>
            </p:nvSpPr>
            <p:spPr bwMode="auto">
              <a:xfrm>
                <a:off x="2752" y="139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2" name="Line 34">
                <a:extLst>
                  <a:ext uri="{FF2B5EF4-FFF2-40B4-BE49-F238E27FC236}">
                    <a16:creationId xmlns:a16="http://schemas.microsoft.com/office/drawing/2014/main" id="{A0FEBD1C-9C6F-4AFC-BE5B-862187D313E2}"/>
                  </a:ext>
                </a:extLst>
              </p:cNvPr>
              <p:cNvSpPr>
                <a:spLocks noChangeShapeType="1"/>
              </p:cNvSpPr>
              <p:nvPr/>
            </p:nvSpPr>
            <p:spPr bwMode="auto">
              <a:xfrm flipH="1">
                <a:off x="2832" y="1392"/>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3" name="Line 35">
                <a:extLst>
                  <a:ext uri="{FF2B5EF4-FFF2-40B4-BE49-F238E27FC236}">
                    <a16:creationId xmlns:a16="http://schemas.microsoft.com/office/drawing/2014/main" id="{82EBDC88-94AA-4446-8CEB-E04BE23A626B}"/>
                  </a:ext>
                </a:extLst>
              </p:cNvPr>
              <p:cNvSpPr>
                <a:spLocks noChangeShapeType="1"/>
              </p:cNvSpPr>
              <p:nvPr/>
            </p:nvSpPr>
            <p:spPr bwMode="auto">
              <a:xfrm>
                <a:off x="2832" y="1632"/>
                <a:ext cx="43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4" name="Line 36">
                <a:extLst>
                  <a:ext uri="{FF2B5EF4-FFF2-40B4-BE49-F238E27FC236}">
                    <a16:creationId xmlns:a16="http://schemas.microsoft.com/office/drawing/2014/main" id="{D83369F3-C93C-4CD7-B5A2-0F0C4174ACAC}"/>
                  </a:ext>
                </a:extLst>
              </p:cNvPr>
              <p:cNvSpPr>
                <a:spLocks noChangeShapeType="1"/>
              </p:cNvSpPr>
              <p:nvPr/>
            </p:nvSpPr>
            <p:spPr bwMode="auto">
              <a:xfrm>
                <a:off x="3264" y="1392"/>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 name="Rectangle 37">
              <a:extLst>
                <a:ext uri="{FF2B5EF4-FFF2-40B4-BE49-F238E27FC236}">
                  <a16:creationId xmlns:a16="http://schemas.microsoft.com/office/drawing/2014/main" id="{4036F20D-036E-4372-B07A-2CD5B85FF1CF}"/>
                </a:ext>
              </a:extLst>
            </p:cNvPr>
            <p:cNvSpPr>
              <a:spLocks noChangeArrowheads="1"/>
            </p:cNvSpPr>
            <p:nvPr/>
          </p:nvSpPr>
          <p:spPr bwMode="auto">
            <a:xfrm>
              <a:off x="2544" y="1104"/>
              <a:ext cx="672"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Text Box 38">
              <a:extLst>
                <a:ext uri="{FF2B5EF4-FFF2-40B4-BE49-F238E27FC236}">
                  <a16:creationId xmlns:a16="http://schemas.microsoft.com/office/drawing/2014/main" id="{9FA03E3F-9C8A-4647-8D16-120384E77936}"/>
                </a:ext>
              </a:extLst>
            </p:cNvPr>
            <p:cNvSpPr txBox="1">
              <a:spLocks noChangeArrowheads="1"/>
            </p:cNvSpPr>
            <p:nvPr/>
          </p:nvSpPr>
          <p:spPr bwMode="auto">
            <a:xfrm>
              <a:off x="2640" y="1104"/>
              <a:ext cx="3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r>
                <a:rPr lang="en-US" altLang="zh-CN" sz="1600" b="1">
                  <a:solidFill>
                    <a:srgbClr val="000000"/>
                  </a:solidFill>
                </a:rPr>
                <a:t>MUL</a:t>
              </a:r>
            </a:p>
          </p:txBody>
        </p:sp>
        <p:sp>
          <p:nvSpPr>
            <p:cNvPr id="9" name="Line 39">
              <a:extLst>
                <a:ext uri="{FF2B5EF4-FFF2-40B4-BE49-F238E27FC236}">
                  <a16:creationId xmlns:a16="http://schemas.microsoft.com/office/drawing/2014/main" id="{D6552100-7F01-462B-84C3-64B2A1B006B5}"/>
                </a:ext>
              </a:extLst>
            </p:cNvPr>
            <p:cNvSpPr>
              <a:spLocks noChangeShapeType="1"/>
            </p:cNvSpPr>
            <p:nvPr/>
          </p:nvSpPr>
          <p:spPr bwMode="auto">
            <a:xfrm>
              <a:off x="3312" y="120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 name="Line 40">
              <a:extLst>
                <a:ext uri="{FF2B5EF4-FFF2-40B4-BE49-F238E27FC236}">
                  <a16:creationId xmlns:a16="http://schemas.microsoft.com/office/drawing/2014/main" id="{0DF5E1D9-D10F-4E68-BC56-272799D20FD9}"/>
                </a:ext>
              </a:extLst>
            </p:cNvPr>
            <p:cNvSpPr>
              <a:spLocks noChangeShapeType="1"/>
            </p:cNvSpPr>
            <p:nvPr/>
          </p:nvSpPr>
          <p:spPr bwMode="auto">
            <a:xfrm>
              <a:off x="3216" y="1200"/>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 name="Line 41">
              <a:extLst>
                <a:ext uri="{FF2B5EF4-FFF2-40B4-BE49-F238E27FC236}">
                  <a16:creationId xmlns:a16="http://schemas.microsoft.com/office/drawing/2014/main" id="{399D2DBA-D51C-4C7C-B004-8E985DA5B2BD}"/>
                </a:ext>
              </a:extLst>
            </p:cNvPr>
            <p:cNvSpPr>
              <a:spLocks noChangeShapeType="1"/>
            </p:cNvSpPr>
            <p:nvPr/>
          </p:nvSpPr>
          <p:spPr bwMode="auto">
            <a:xfrm>
              <a:off x="2400" y="1152"/>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 name="Line 42">
              <a:extLst>
                <a:ext uri="{FF2B5EF4-FFF2-40B4-BE49-F238E27FC236}">
                  <a16:creationId xmlns:a16="http://schemas.microsoft.com/office/drawing/2014/main" id="{7E3476E8-9023-4630-AB63-C1E2D4A64308}"/>
                </a:ext>
              </a:extLst>
            </p:cNvPr>
            <p:cNvSpPr>
              <a:spLocks noChangeShapeType="1"/>
            </p:cNvSpPr>
            <p:nvPr/>
          </p:nvSpPr>
          <p:spPr bwMode="auto">
            <a:xfrm>
              <a:off x="2448" y="1296"/>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 name="Line 43">
              <a:extLst>
                <a:ext uri="{FF2B5EF4-FFF2-40B4-BE49-F238E27FC236}">
                  <a16:creationId xmlns:a16="http://schemas.microsoft.com/office/drawing/2014/main" id="{B3015203-B3D5-4175-BEB3-4FEF12440C54}"/>
                </a:ext>
              </a:extLst>
            </p:cNvPr>
            <p:cNvSpPr>
              <a:spLocks noChangeShapeType="1"/>
            </p:cNvSpPr>
            <p:nvPr/>
          </p:nvSpPr>
          <p:spPr bwMode="auto">
            <a:xfrm>
              <a:off x="2400" y="115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 name="Line 44">
              <a:extLst>
                <a:ext uri="{FF2B5EF4-FFF2-40B4-BE49-F238E27FC236}">
                  <a16:creationId xmlns:a16="http://schemas.microsoft.com/office/drawing/2014/main" id="{F5B11174-5EF1-490A-831E-05605CED40DF}"/>
                </a:ext>
              </a:extLst>
            </p:cNvPr>
            <p:cNvSpPr>
              <a:spLocks noChangeShapeType="1"/>
            </p:cNvSpPr>
            <p:nvPr/>
          </p:nvSpPr>
          <p:spPr bwMode="auto">
            <a:xfrm>
              <a:off x="2448" y="1296"/>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47" name="Group 83">
            <a:extLst>
              <a:ext uri="{FF2B5EF4-FFF2-40B4-BE49-F238E27FC236}">
                <a16:creationId xmlns:a16="http://schemas.microsoft.com/office/drawing/2014/main" id="{EA29AAB6-3570-46C0-94D5-FBEFBD1D514F}"/>
              </a:ext>
            </a:extLst>
          </p:cNvPr>
          <p:cNvGrpSpPr>
            <a:grpSpLocks/>
          </p:cNvGrpSpPr>
          <p:nvPr/>
        </p:nvGrpSpPr>
        <p:grpSpPr bwMode="auto">
          <a:xfrm>
            <a:off x="3132668" y="5054284"/>
            <a:ext cx="4102100" cy="835025"/>
            <a:chOff x="1418" y="3362"/>
            <a:chExt cx="2584" cy="526"/>
          </a:xfrm>
        </p:grpSpPr>
        <p:grpSp>
          <p:nvGrpSpPr>
            <p:cNvPr id="48" name="Group 45">
              <a:extLst>
                <a:ext uri="{FF2B5EF4-FFF2-40B4-BE49-F238E27FC236}">
                  <a16:creationId xmlns:a16="http://schemas.microsoft.com/office/drawing/2014/main" id="{EB76743A-01D2-491B-8DE5-2016AEFA8451}"/>
                </a:ext>
              </a:extLst>
            </p:cNvPr>
            <p:cNvGrpSpPr>
              <a:grpSpLocks/>
            </p:cNvGrpSpPr>
            <p:nvPr/>
          </p:nvGrpSpPr>
          <p:grpSpPr bwMode="auto">
            <a:xfrm>
              <a:off x="2349" y="3362"/>
              <a:ext cx="223" cy="481"/>
              <a:chOff x="2207" y="1413"/>
              <a:chExt cx="223" cy="481"/>
            </a:xfrm>
          </p:grpSpPr>
          <p:sp>
            <p:nvSpPr>
              <p:cNvPr id="83" name="Freeform 46">
                <a:extLst>
                  <a:ext uri="{FF2B5EF4-FFF2-40B4-BE49-F238E27FC236}">
                    <a16:creationId xmlns:a16="http://schemas.microsoft.com/office/drawing/2014/main" id="{E430C5B1-7860-4760-869D-A579A4851040}"/>
                  </a:ext>
                </a:extLst>
              </p:cNvPr>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4" name="Rectangle 47">
                <a:extLst>
                  <a:ext uri="{FF2B5EF4-FFF2-40B4-BE49-F238E27FC236}">
                    <a16:creationId xmlns:a16="http://schemas.microsoft.com/office/drawing/2014/main" id="{0719A212-274D-4B13-B54D-1D2D8A26A174}"/>
                  </a:ext>
                </a:extLst>
              </p:cNvPr>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49" name="Group 48">
              <a:extLst>
                <a:ext uri="{FF2B5EF4-FFF2-40B4-BE49-F238E27FC236}">
                  <a16:creationId xmlns:a16="http://schemas.microsoft.com/office/drawing/2014/main" id="{D3280529-745B-4CF4-85A2-626D3C0BDB69}"/>
                </a:ext>
              </a:extLst>
            </p:cNvPr>
            <p:cNvGrpSpPr>
              <a:grpSpLocks/>
            </p:cNvGrpSpPr>
            <p:nvPr/>
          </p:nvGrpSpPr>
          <p:grpSpPr bwMode="auto">
            <a:xfrm>
              <a:off x="1418" y="3456"/>
              <a:ext cx="349" cy="289"/>
              <a:chOff x="1282" y="1509"/>
              <a:chExt cx="349" cy="289"/>
            </a:xfrm>
          </p:grpSpPr>
          <p:sp>
            <p:nvSpPr>
              <p:cNvPr id="79" name="Rectangle 49">
                <a:extLst>
                  <a:ext uri="{FF2B5EF4-FFF2-40B4-BE49-F238E27FC236}">
                    <a16:creationId xmlns:a16="http://schemas.microsoft.com/office/drawing/2014/main" id="{5686A226-3F81-4096-9E32-E4973CBA260C}"/>
                  </a:ext>
                </a:extLst>
              </p:cNvPr>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0" name="Group 50">
                <a:extLst>
                  <a:ext uri="{FF2B5EF4-FFF2-40B4-BE49-F238E27FC236}">
                    <a16:creationId xmlns:a16="http://schemas.microsoft.com/office/drawing/2014/main" id="{D63766EA-E5E0-4DA0-B700-8A57DDEF4C43}"/>
                  </a:ext>
                </a:extLst>
              </p:cNvPr>
              <p:cNvGrpSpPr>
                <a:grpSpLocks/>
              </p:cNvGrpSpPr>
              <p:nvPr/>
            </p:nvGrpSpPr>
            <p:grpSpPr bwMode="auto">
              <a:xfrm>
                <a:off x="1291" y="1509"/>
                <a:ext cx="340" cy="289"/>
                <a:chOff x="1291" y="1509"/>
                <a:chExt cx="340" cy="289"/>
              </a:xfrm>
            </p:grpSpPr>
            <p:sp>
              <p:nvSpPr>
                <p:cNvPr id="81" name="Freeform 51">
                  <a:extLst>
                    <a:ext uri="{FF2B5EF4-FFF2-40B4-BE49-F238E27FC236}">
                      <a16:creationId xmlns:a16="http://schemas.microsoft.com/office/drawing/2014/main" id="{C0F9569E-BF9E-485F-B060-5F3F1E76E7CF}"/>
                    </a:ext>
                  </a:extLst>
                </p:cNvPr>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2" name="Freeform 52">
                  <a:extLst>
                    <a:ext uri="{FF2B5EF4-FFF2-40B4-BE49-F238E27FC236}">
                      <a16:creationId xmlns:a16="http://schemas.microsoft.com/office/drawing/2014/main" id="{BAC65989-8EC1-49F2-AF21-4F19BB247A2D}"/>
                    </a:ext>
                  </a:extLst>
                </p:cNvPr>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0" name="Rectangle 53">
              <a:extLst>
                <a:ext uri="{FF2B5EF4-FFF2-40B4-BE49-F238E27FC236}">
                  <a16:creationId xmlns:a16="http://schemas.microsoft.com/office/drawing/2014/main" id="{82AFBF00-3264-44A6-98DA-CE6653E58DEE}"/>
                </a:ext>
              </a:extLst>
            </p:cNvPr>
            <p:cNvSpPr>
              <a:spLocks noChangeArrowheads="1"/>
            </p:cNvSpPr>
            <p:nvPr/>
          </p:nvSpPr>
          <p:spPr bwMode="auto">
            <a:xfrm>
              <a:off x="1868" y="3463"/>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51" name="Group 54">
              <a:extLst>
                <a:ext uri="{FF2B5EF4-FFF2-40B4-BE49-F238E27FC236}">
                  <a16:creationId xmlns:a16="http://schemas.microsoft.com/office/drawing/2014/main" id="{13D8A6AC-FC44-460B-9011-C299A8275041}"/>
                </a:ext>
              </a:extLst>
            </p:cNvPr>
            <p:cNvGrpSpPr>
              <a:grpSpLocks/>
            </p:cNvGrpSpPr>
            <p:nvPr/>
          </p:nvGrpSpPr>
          <p:grpSpPr bwMode="auto">
            <a:xfrm>
              <a:off x="1887" y="3456"/>
              <a:ext cx="296" cy="289"/>
              <a:chOff x="1751" y="1509"/>
              <a:chExt cx="296" cy="289"/>
            </a:xfrm>
          </p:grpSpPr>
          <p:sp>
            <p:nvSpPr>
              <p:cNvPr id="77" name="Freeform 55">
                <a:extLst>
                  <a:ext uri="{FF2B5EF4-FFF2-40B4-BE49-F238E27FC236}">
                    <a16:creationId xmlns:a16="http://schemas.microsoft.com/office/drawing/2014/main" id="{0C6F9522-90A8-4C63-B45E-566997FD9CD1}"/>
                  </a:ext>
                </a:extLst>
              </p:cNvPr>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8" name="Freeform 56">
                <a:extLst>
                  <a:ext uri="{FF2B5EF4-FFF2-40B4-BE49-F238E27FC236}">
                    <a16:creationId xmlns:a16="http://schemas.microsoft.com/office/drawing/2014/main" id="{C0E7AD0D-2539-47C3-BD71-FD4030404429}"/>
                  </a:ext>
                </a:extLst>
              </p:cNvPr>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52" name="Line 57">
              <a:extLst>
                <a:ext uri="{FF2B5EF4-FFF2-40B4-BE49-F238E27FC236}">
                  <a16:creationId xmlns:a16="http://schemas.microsoft.com/office/drawing/2014/main" id="{231BEE4B-DDF9-4CC2-89D4-77EC0AC60ACE}"/>
                </a:ext>
              </a:extLst>
            </p:cNvPr>
            <p:cNvSpPr>
              <a:spLocks noChangeShapeType="1"/>
            </p:cNvSpPr>
            <p:nvPr/>
          </p:nvSpPr>
          <p:spPr bwMode="auto">
            <a:xfrm>
              <a:off x="1772" y="3600"/>
              <a:ext cx="11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3" name="Freeform 58">
              <a:extLst>
                <a:ext uri="{FF2B5EF4-FFF2-40B4-BE49-F238E27FC236}">
                  <a16:creationId xmlns:a16="http://schemas.microsoft.com/office/drawing/2014/main" id="{B02E3930-4BE6-4EE3-8825-D01B7685628E}"/>
                </a:ext>
              </a:extLst>
            </p:cNvPr>
            <p:cNvSpPr>
              <a:spLocks/>
            </p:cNvSpPr>
            <p:nvPr/>
          </p:nvSpPr>
          <p:spPr bwMode="auto">
            <a:xfrm>
              <a:off x="1840" y="3504"/>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Line 59">
              <a:extLst>
                <a:ext uri="{FF2B5EF4-FFF2-40B4-BE49-F238E27FC236}">
                  <a16:creationId xmlns:a16="http://schemas.microsoft.com/office/drawing/2014/main" id="{8DF8D03C-B190-458B-93E8-025FE17BA449}"/>
                </a:ext>
              </a:extLst>
            </p:cNvPr>
            <p:cNvSpPr>
              <a:spLocks noChangeShapeType="1"/>
            </p:cNvSpPr>
            <p:nvPr/>
          </p:nvSpPr>
          <p:spPr bwMode="auto">
            <a:xfrm>
              <a:off x="2188" y="3504"/>
              <a:ext cx="15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5" name="Rectangle 60">
              <a:extLst>
                <a:ext uri="{FF2B5EF4-FFF2-40B4-BE49-F238E27FC236}">
                  <a16:creationId xmlns:a16="http://schemas.microsoft.com/office/drawing/2014/main" id="{64F54591-864F-48F6-B7E7-E11A4A868750}"/>
                </a:ext>
              </a:extLst>
            </p:cNvPr>
            <p:cNvSpPr>
              <a:spLocks noChangeArrowheads="1"/>
            </p:cNvSpPr>
            <p:nvPr/>
          </p:nvSpPr>
          <p:spPr bwMode="auto">
            <a:xfrm>
              <a:off x="2685" y="3458"/>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DM1</a:t>
              </a:r>
            </a:p>
          </p:txBody>
        </p:sp>
        <p:grpSp>
          <p:nvGrpSpPr>
            <p:cNvPr id="56" name="Group 61">
              <a:extLst>
                <a:ext uri="{FF2B5EF4-FFF2-40B4-BE49-F238E27FC236}">
                  <a16:creationId xmlns:a16="http://schemas.microsoft.com/office/drawing/2014/main" id="{DC7149D2-36B5-463C-B219-18CDD996FE7B}"/>
                </a:ext>
              </a:extLst>
            </p:cNvPr>
            <p:cNvGrpSpPr>
              <a:grpSpLocks/>
            </p:cNvGrpSpPr>
            <p:nvPr/>
          </p:nvGrpSpPr>
          <p:grpSpPr bwMode="auto">
            <a:xfrm>
              <a:off x="3206" y="3456"/>
              <a:ext cx="325" cy="289"/>
              <a:chOff x="2600" y="1509"/>
              <a:chExt cx="325" cy="289"/>
            </a:xfrm>
          </p:grpSpPr>
          <p:sp>
            <p:nvSpPr>
              <p:cNvPr id="75" name="Freeform 62">
                <a:extLst>
                  <a:ext uri="{FF2B5EF4-FFF2-40B4-BE49-F238E27FC236}">
                    <a16:creationId xmlns:a16="http://schemas.microsoft.com/office/drawing/2014/main" id="{50FBC678-5065-48BC-9B3D-6C45DF133C96}"/>
                  </a:ext>
                </a:extLst>
              </p:cNvPr>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Freeform 63">
                <a:extLst>
                  <a:ext uri="{FF2B5EF4-FFF2-40B4-BE49-F238E27FC236}">
                    <a16:creationId xmlns:a16="http://schemas.microsoft.com/office/drawing/2014/main" id="{FDA6695F-3BFE-4118-9484-19A89B14D8DF}"/>
                  </a:ext>
                </a:extLst>
              </p:cNvPr>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57" name="Rectangle 64">
              <a:extLst>
                <a:ext uri="{FF2B5EF4-FFF2-40B4-BE49-F238E27FC236}">
                  <a16:creationId xmlns:a16="http://schemas.microsoft.com/office/drawing/2014/main" id="{4178B21F-56AA-4C5B-A959-C94A26BE28B0}"/>
                </a:ext>
              </a:extLst>
            </p:cNvPr>
            <p:cNvSpPr>
              <a:spLocks noChangeArrowheads="1"/>
            </p:cNvSpPr>
            <p:nvPr/>
          </p:nvSpPr>
          <p:spPr bwMode="auto">
            <a:xfrm>
              <a:off x="3647" y="3458"/>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58" name="Group 65">
              <a:extLst>
                <a:ext uri="{FF2B5EF4-FFF2-40B4-BE49-F238E27FC236}">
                  <a16:creationId xmlns:a16="http://schemas.microsoft.com/office/drawing/2014/main" id="{84EBB9DA-D960-4FAA-8502-DFDA9DFCB789}"/>
                </a:ext>
              </a:extLst>
            </p:cNvPr>
            <p:cNvGrpSpPr>
              <a:grpSpLocks/>
            </p:cNvGrpSpPr>
            <p:nvPr/>
          </p:nvGrpSpPr>
          <p:grpSpPr bwMode="auto">
            <a:xfrm>
              <a:off x="3674" y="3456"/>
              <a:ext cx="284" cy="289"/>
              <a:chOff x="3068" y="1509"/>
              <a:chExt cx="284" cy="289"/>
            </a:xfrm>
          </p:grpSpPr>
          <p:sp>
            <p:nvSpPr>
              <p:cNvPr id="73" name="Freeform 66">
                <a:extLst>
                  <a:ext uri="{FF2B5EF4-FFF2-40B4-BE49-F238E27FC236}">
                    <a16:creationId xmlns:a16="http://schemas.microsoft.com/office/drawing/2014/main" id="{75E49FC3-68FF-447D-BF26-B578D05612B6}"/>
                  </a:ext>
                </a:extLst>
              </p:cNvPr>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Freeform 67">
                <a:extLst>
                  <a:ext uri="{FF2B5EF4-FFF2-40B4-BE49-F238E27FC236}">
                    <a16:creationId xmlns:a16="http://schemas.microsoft.com/office/drawing/2014/main" id="{ABD03AC3-C73C-442E-9BEB-9A3C8436F4A9}"/>
                  </a:ext>
                </a:extLst>
              </p:cNvPr>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59" name="Line 68">
              <a:extLst>
                <a:ext uri="{FF2B5EF4-FFF2-40B4-BE49-F238E27FC236}">
                  <a16:creationId xmlns:a16="http://schemas.microsoft.com/office/drawing/2014/main" id="{7557BA24-533D-4982-A7E4-648B8629D99A}"/>
                </a:ext>
              </a:extLst>
            </p:cNvPr>
            <p:cNvSpPr>
              <a:spLocks noChangeShapeType="1"/>
            </p:cNvSpPr>
            <p:nvPr/>
          </p:nvSpPr>
          <p:spPr bwMode="auto">
            <a:xfrm>
              <a:off x="3527" y="3600"/>
              <a:ext cx="139"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0" name="Line 69">
              <a:extLst>
                <a:ext uri="{FF2B5EF4-FFF2-40B4-BE49-F238E27FC236}">
                  <a16:creationId xmlns:a16="http://schemas.microsoft.com/office/drawing/2014/main" id="{5D184C4E-DCDB-4230-A51D-FB18B52986A0}"/>
                </a:ext>
              </a:extLst>
            </p:cNvPr>
            <p:cNvSpPr>
              <a:spLocks noChangeShapeType="1"/>
            </p:cNvSpPr>
            <p:nvPr/>
          </p:nvSpPr>
          <p:spPr bwMode="auto">
            <a:xfrm>
              <a:off x="2573" y="3600"/>
              <a:ext cx="15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1" name="Line 70">
              <a:extLst>
                <a:ext uri="{FF2B5EF4-FFF2-40B4-BE49-F238E27FC236}">
                  <a16:creationId xmlns:a16="http://schemas.microsoft.com/office/drawing/2014/main" id="{44E1BA7A-E20B-4553-AEDA-858467A53211}"/>
                </a:ext>
              </a:extLst>
            </p:cNvPr>
            <p:cNvSpPr>
              <a:spLocks noChangeShapeType="1"/>
            </p:cNvSpPr>
            <p:nvPr/>
          </p:nvSpPr>
          <p:spPr bwMode="auto">
            <a:xfrm>
              <a:off x="2188" y="3696"/>
              <a:ext cx="15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2" name="Line 71">
              <a:extLst>
                <a:ext uri="{FF2B5EF4-FFF2-40B4-BE49-F238E27FC236}">
                  <a16:creationId xmlns:a16="http://schemas.microsoft.com/office/drawing/2014/main" id="{66CE78C2-E930-45E3-91AE-B16074A92D23}"/>
                </a:ext>
              </a:extLst>
            </p:cNvPr>
            <p:cNvSpPr>
              <a:spLocks noChangeShapeType="1"/>
            </p:cNvSpPr>
            <p:nvPr/>
          </p:nvSpPr>
          <p:spPr bwMode="auto">
            <a:xfrm>
              <a:off x="2272" y="3696"/>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3" name="Line 72">
              <a:extLst>
                <a:ext uri="{FF2B5EF4-FFF2-40B4-BE49-F238E27FC236}">
                  <a16:creationId xmlns:a16="http://schemas.microsoft.com/office/drawing/2014/main" id="{2055B692-EDFF-4285-B4FF-92E956409AD2}"/>
                </a:ext>
              </a:extLst>
            </p:cNvPr>
            <p:cNvSpPr>
              <a:spLocks noChangeShapeType="1"/>
            </p:cNvSpPr>
            <p:nvPr/>
          </p:nvSpPr>
          <p:spPr bwMode="auto">
            <a:xfrm>
              <a:off x="2272" y="3888"/>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4" name="Line 73">
              <a:extLst>
                <a:ext uri="{FF2B5EF4-FFF2-40B4-BE49-F238E27FC236}">
                  <a16:creationId xmlns:a16="http://schemas.microsoft.com/office/drawing/2014/main" id="{A555D7D1-B144-4EF0-933A-ED13094E4132}"/>
                </a:ext>
              </a:extLst>
            </p:cNvPr>
            <p:cNvSpPr>
              <a:spLocks noChangeShapeType="1"/>
            </p:cNvSpPr>
            <p:nvPr/>
          </p:nvSpPr>
          <p:spPr bwMode="auto">
            <a:xfrm>
              <a:off x="2608" y="360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5" name="Line 74">
              <a:extLst>
                <a:ext uri="{FF2B5EF4-FFF2-40B4-BE49-F238E27FC236}">
                  <a16:creationId xmlns:a16="http://schemas.microsoft.com/office/drawing/2014/main" id="{0AAEC522-CB6B-40C4-8037-EBA4ADBAFC5E}"/>
                </a:ext>
              </a:extLst>
            </p:cNvPr>
            <p:cNvSpPr>
              <a:spLocks noChangeShapeType="1"/>
            </p:cNvSpPr>
            <p:nvPr/>
          </p:nvSpPr>
          <p:spPr bwMode="auto">
            <a:xfrm flipH="1">
              <a:off x="2688" y="360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6" name="Line 75">
              <a:extLst>
                <a:ext uri="{FF2B5EF4-FFF2-40B4-BE49-F238E27FC236}">
                  <a16:creationId xmlns:a16="http://schemas.microsoft.com/office/drawing/2014/main" id="{366EACD8-5C45-40C0-A1DF-82F8FAF30E03}"/>
                </a:ext>
              </a:extLst>
            </p:cNvPr>
            <p:cNvSpPr>
              <a:spLocks noChangeShapeType="1"/>
            </p:cNvSpPr>
            <p:nvPr/>
          </p:nvSpPr>
          <p:spPr bwMode="auto">
            <a:xfrm>
              <a:off x="2688" y="3840"/>
              <a:ext cx="8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7" name="Line 76">
              <a:extLst>
                <a:ext uri="{FF2B5EF4-FFF2-40B4-BE49-F238E27FC236}">
                  <a16:creationId xmlns:a16="http://schemas.microsoft.com/office/drawing/2014/main" id="{3A83008C-06F5-4646-8E03-4BF3FFC9536E}"/>
                </a:ext>
              </a:extLst>
            </p:cNvPr>
            <p:cNvSpPr>
              <a:spLocks noChangeShapeType="1"/>
            </p:cNvSpPr>
            <p:nvPr/>
          </p:nvSpPr>
          <p:spPr bwMode="auto">
            <a:xfrm>
              <a:off x="3590" y="3600"/>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8" name="Rectangle 77">
              <a:extLst>
                <a:ext uri="{FF2B5EF4-FFF2-40B4-BE49-F238E27FC236}">
                  <a16:creationId xmlns:a16="http://schemas.microsoft.com/office/drawing/2014/main" id="{57FE9DE7-EA90-4C17-B3CF-DB20B6471C37}"/>
                </a:ext>
              </a:extLst>
            </p:cNvPr>
            <p:cNvSpPr>
              <a:spLocks noChangeArrowheads="1"/>
            </p:cNvSpPr>
            <p:nvPr/>
          </p:nvSpPr>
          <p:spPr bwMode="auto">
            <a:xfrm>
              <a:off x="3194" y="345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DM2</a:t>
              </a:r>
            </a:p>
          </p:txBody>
        </p:sp>
        <p:grpSp>
          <p:nvGrpSpPr>
            <p:cNvPr id="69" name="Group 78">
              <a:extLst>
                <a:ext uri="{FF2B5EF4-FFF2-40B4-BE49-F238E27FC236}">
                  <a16:creationId xmlns:a16="http://schemas.microsoft.com/office/drawing/2014/main" id="{3DD360D6-3409-4CFF-8F5B-4347D9DD0A10}"/>
                </a:ext>
              </a:extLst>
            </p:cNvPr>
            <p:cNvGrpSpPr>
              <a:grpSpLocks/>
            </p:cNvGrpSpPr>
            <p:nvPr/>
          </p:nvGrpSpPr>
          <p:grpSpPr bwMode="auto">
            <a:xfrm>
              <a:off x="2714" y="3456"/>
              <a:ext cx="325" cy="289"/>
              <a:chOff x="2600" y="1509"/>
              <a:chExt cx="325" cy="289"/>
            </a:xfrm>
          </p:grpSpPr>
          <p:sp>
            <p:nvSpPr>
              <p:cNvPr id="71" name="Freeform 79">
                <a:extLst>
                  <a:ext uri="{FF2B5EF4-FFF2-40B4-BE49-F238E27FC236}">
                    <a16:creationId xmlns:a16="http://schemas.microsoft.com/office/drawing/2014/main" id="{8A97EF1E-2093-4903-A7FD-952F1416FA8C}"/>
                  </a:ext>
                </a:extLst>
              </p:cNvPr>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Freeform 80">
                <a:extLst>
                  <a:ext uri="{FF2B5EF4-FFF2-40B4-BE49-F238E27FC236}">
                    <a16:creationId xmlns:a16="http://schemas.microsoft.com/office/drawing/2014/main" id="{2EF22192-DA5A-43F8-AC9D-40444C976DBC}"/>
                  </a:ext>
                </a:extLst>
              </p:cNvPr>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0" name="Line 81">
              <a:extLst>
                <a:ext uri="{FF2B5EF4-FFF2-40B4-BE49-F238E27FC236}">
                  <a16:creationId xmlns:a16="http://schemas.microsoft.com/office/drawing/2014/main" id="{74566F53-A972-4E32-9F67-4D2602236492}"/>
                </a:ext>
              </a:extLst>
            </p:cNvPr>
            <p:cNvSpPr>
              <a:spLocks noChangeShapeType="1"/>
            </p:cNvSpPr>
            <p:nvPr/>
          </p:nvSpPr>
          <p:spPr bwMode="auto">
            <a:xfrm>
              <a:off x="3050" y="3600"/>
              <a:ext cx="155"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sp>
        <p:nvSpPr>
          <p:cNvPr id="85" name="Rectangle 82">
            <a:extLst>
              <a:ext uri="{FF2B5EF4-FFF2-40B4-BE49-F238E27FC236}">
                <a16:creationId xmlns:a16="http://schemas.microsoft.com/office/drawing/2014/main" id="{486FC3D1-0A9D-45B7-9433-ECDE5C389F8A}"/>
              </a:ext>
            </a:extLst>
          </p:cNvPr>
          <p:cNvSpPr>
            <a:spLocks noChangeArrowheads="1"/>
          </p:cNvSpPr>
          <p:nvPr/>
        </p:nvSpPr>
        <p:spPr bwMode="auto">
          <a:xfrm>
            <a:off x="389467" y="3706497"/>
            <a:ext cx="10439397" cy="115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342900" indent="-342900">
              <a:lnSpc>
                <a:spcPct val="90000"/>
              </a:lnSpc>
              <a:spcBef>
                <a:spcPct val="65000"/>
              </a:spcBef>
              <a:buClr>
                <a:srgbClr val="7A7A7A"/>
              </a:buClr>
              <a:buSzPct val="75000"/>
              <a:buFont typeface="Wingdings" pitchFamily="2" charset="2"/>
              <a:buChar char="Ø"/>
            </a:pPr>
            <a:r>
              <a:rPr lang="en-US" altLang="zh-CN" sz="2400" dirty="0">
                <a:solidFill>
                  <a:srgbClr val="000000"/>
                </a:solidFill>
              </a:rPr>
              <a:t>What if the data memory access is twice as slow as the instruction memory?</a:t>
            </a:r>
          </a:p>
          <a:p>
            <a:pPr marL="741363" lvl="1" indent="-246063">
              <a:lnSpc>
                <a:spcPct val="85000"/>
              </a:lnSpc>
              <a:spcBef>
                <a:spcPct val="40000"/>
              </a:spcBef>
              <a:buClr>
                <a:srgbClr val="7A7A7A"/>
              </a:buClr>
              <a:buSzPct val="75000"/>
              <a:buFont typeface="Monotype Sorts" pitchFamily="2" charset="2"/>
              <a:buChar char="l"/>
            </a:pPr>
            <a:r>
              <a:rPr lang="en-US" altLang="zh-CN" sz="2000" dirty="0">
                <a:solidFill>
                  <a:srgbClr val="000000"/>
                </a:solidFill>
              </a:rPr>
              <a:t>make the clock twice as slow or …</a:t>
            </a:r>
          </a:p>
          <a:p>
            <a:pPr marL="741363" lvl="1" indent="-246063">
              <a:lnSpc>
                <a:spcPct val="85000"/>
              </a:lnSpc>
              <a:spcBef>
                <a:spcPct val="40000"/>
              </a:spcBef>
              <a:buClr>
                <a:srgbClr val="7A7A7A"/>
              </a:buClr>
              <a:buSzPct val="75000"/>
              <a:buFont typeface="Monotype Sorts" pitchFamily="2" charset="2"/>
              <a:buChar char="l"/>
            </a:pPr>
            <a:r>
              <a:rPr lang="en-US" altLang="zh-CN" sz="2000" dirty="0">
                <a:solidFill>
                  <a:srgbClr val="000000"/>
                </a:solidFill>
              </a:rPr>
              <a:t>let data memory access take two cycles (and keep the same clock rate)</a:t>
            </a:r>
          </a:p>
        </p:txBody>
      </p:sp>
    </p:spTree>
    <p:extLst>
      <p:ext uri="{BB962C8B-B14F-4D97-AF65-F5344CB8AC3E}">
        <p14:creationId xmlns:p14="http://schemas.microsoft.com/office/powerpoint/2010/main" val="5966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000"/>
                                  </p:stCondLst>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p:txBody>
          <a:bodyPr>
            <a:normAutofit lnSpcReduction="10000"/>
          </a:bodyPr>
          <a:lstStyle/>
          <a:p>
            <a:pPr latinLnBrk="0">
              <a:spcBef>
                <a:spcPct val="20000"/>
              </a:spcBef>
            </a:pPr>
            <a:r>
              <a:rPr lang="en-US" altLang="zh-CN" sz="2800" dirty="0">
                <a:ea typeface="宋体" pitchFamily="2" charset="-122"/>
              </a:rPr>
              <a:t>All modern-day processors use pipelining for performance (a CPI of 1 and</a:t>
            </a:r>
            <a:r>
              <a:rPr lang="zh-CN" altLang="en-US" sz="2800" dirty="0">
                <a:ea typeface="宋体" pitchFamily="2" charset="-122"/>
              </a:rPr>
              <a:t> </a:t>
            </a:r>
            <a:r>
              <a:rPr lang="en-US" altLang="zh-CN" sz="2800" dirty="0">
                <a:ea typeface="宋体" pitchFamily="2" charset="-122"/>
              </a:rPr>
              <a:t>fast a CC)</a:t>
            </a:r>
            <a:endParaRPr lang="en-US" altLang="zh-CN" sz="2800" dirty="0">
              <a:solidFill>
                <a:schemeClr val="accent1"/>
              </a:solidFill>
              <a:ea typeface="宋体" pitchFamily="2" charset="-122"/>
            </a:endParaRPr>
          </a:p>
          <a:p>
            <a:pPr latinLnBrk="0">
              <a:spcBef>
                <a:spcPct val="20000"/>
              </a:spcBef>
            </a:pPr>
            <a:r>
              <a:rPr lang="en-US" altLang="zh-CN" sz="2800" dirty="0">
                <a:ea typeface="宋体" pitchFamily="2" charset="-122"/>
              </a:rPr>
              <a:t>Pipeline clock rate limited by </a:t>
            </a:r>
            <a:r>
              <a:rPr lang="en-US" altLang="zh-CN" sz="2800" dirty="0">
                <a:solidFill>
                  <a:srgbClr val="FF0000"/>
                </a:solidFill>
                <a:ea typeface="宋体" pitchFamily="2" charset="-122"/>
              </a:rPr>
              <a:t>slowest</a:t>
            </a:r>
            <a:r>
              <a:rPr lang="en-US" altLang="zh-CN" sz="2800" dirty="0">
                <a:ea typeface="宋体" pitchFamily="2" charset="-122"/>
              </a:rPr>
              <a:t> pipeline stage – so designing a balanced pipeline is important</a:t>
            </a:r>
          </a:p>
          <a:p>
            <a:pPr latinLnBrk="0">
              <a:spcBef>
                <a:spcPct val="20000"/>
              </a:spcBef>
            </a:pPr>
            <a:r>
              <a:rPr lang="en-US" altLang="zh-CN" sz="2800" dirty="0">
                <a:ea typeface="宋体" pitchFamily="2" charset="-122"/>
              </a:rPr>
              <a:t>Must detect and resolve hazards</a:t>
            </a:r>
          </a:p>
          <a:p>
            <a:pPr lvl="1" latinLnBrk="0">
              <a:spcBef>
                <a:spcPct val="20000"/>
              </a:spcBef>
            </a:pPr>
            <a:r>
              <a:rPr lang="en-US" altLang="zh-CN" dirty="0">
                <a:ea typeface="宋体" pitchFamily="2" charset="-122"/>
              </a:rPr>
              <a:t>Structural hazards – resolved by designing the pipeline correctly</a:t>
            </a:r>
          </a:p>
          <a:p>
            <a:pPr lvl="1" latinLnBrk="0">
              <a:spcBef>
                <a:spcPct val="20000"/>
              </a:spcBef>
            </a:pPr>
            <a:r>
              <a:rPr lang="en-US" altLang="zh-CN" dirty="0">
                <a:ea typeface="宋体" pitchFamily="2" charset="-122"/>
              </a:rPr>
              <a:t>Data hazards</a:t>
            </a:r>
          </a:p>
          <a:p>
            <a:pPr lvl="2" latinLnBrk="0">
              <a:spcBef>
                <a:spcPct val="20000"/>
              </a:spcBef>
            </a:pPr>
            <a:r>
              <a:rPr lang="en-US" altLang="zh-CN" dirty="0">
                <a:ea typeface="宋体" pitchFamily="2" charset="-122"/>
              </a:rPr>
              <a:t>Stall (impacts CPI)</a:t>
            </a:r>
          </a:p>
          <a:p>
            <a:pPr lvl="2" latinLnBrk="0">
              <a:spcBef>
                <a:spcPct val="20000"/>
              </a:spcBef>
            </a:pPr>
            <a:r>
              <a:rPr lang="en-US" altLang="zh-CN" dirty="0">
                <a:ea typeface="宋体" pitchFamily="2" charset="-122"/>
              </a:rPr>
              <a:t>Forward (requires hardware support)</a:t>
            </a:r>
          </a:p>
          <a:p>
            <a:pPr lvl="1" latinLnBrk="0">
              <a:spcBef>
                <a:spcPct val="20000"/>
              </a:spcBef>
            </a:pPr>
            <a:r>
              <a:rPr lang="en-US" altLang="zh-CN" dirty="0">
                <a:ea typeface="宋体" pitchFamily="2" charset="-122"/>
              </a:rPr>
              <a:t>Control hazards – put the branch decision hardware in as early a stage in the pipeline</a:t>
            </a:r>
            <a:r>
              <a:rPr lang="zh-CN" altLang="en-US" dirty="0">
                <a:ea typeface="宋体" pitchFamily="2" charset="-122"/>
              </a:rPr>
              <a:t> </a:t>
            </a:r>
            <a:r>
              <a:rPr lang="en-US" altLang="zh-CN" dirty="0">
                <a:ea typeface="宋体" pitchFamily="2" charset="-122"/>
              </a:rPr>
              <a:t>as possible</a:t>
            </a:r>
          </a:p>
          <a:p>
            <a:pPr lvl="2" latinLnBrk="0">
              <a:spcBef>
                <a:spcPct val="20000"/>
              </a:spcBef>
            </a:pPr>
            <a:r>
              <a:rPr lang="en-US" altLang="zh-CN" dirty="0">
                <a:ea typeface="宋体" pitchFamily="2" charset="-122"/>
              </a:rPr>
              <a:t>Stall (impacts CPI)</a:t>
            </a:r>
          </a:p>
          <a:p>
            <a:pPr lvl="2" latinLnBrk="0">
              <a:spcBef>
                <a:spcPct val="20000"/>
              </a:spcBef>
            </a:pPr>
            <a:r>
              <a:rPr lang="en-US" altLang="zh-CN" dirty="0">
                <a:ea typeface="宋体" pitchFamily="2" charset="-122"/>
              </a:rPr>
              <a:t>Delay decision (requires compiler support)</a:t>
            </a:r>
          </a:p>
          <a:p>
            <a:pPr lvl="2" latinLnBrk="0">
              <a:spcBef>
                <a:spcPct val="20000"/>
              </a:spcBef>
            </a:pPr>
            <a:r>
              <a:rPr lang="en-US" altLang="zh-CN" dirty="0">
                <a:ea typeface="宋体" pitchFamily="2" charset="-122"/>
              </a:rPr>
              <a:t>Static and </a:t>
            </a:r>
            <a:r>
              <a:rPr lang="en-US" altLang="zh-CN" dirty="0">
                <a:solidFill>
                  <a:srgbClr val="FF0000"/>
                </a:solidFill>
                <a:ea typeface="宋体" pitchFamily="2" charset="-122"/>
              </a:rPr>
              <a:t>dynamic prediction </a:t>
            </a:r>
            <a:r>
              <a:rPr lang="en-US" altLang="zh-CN" dirty="0">
                <a:ea typeface="宋体" pitchFamily="2" charset="-122"/>
              </a:rPr>
              <a:t>(requires hardware support)</a:t>
            </a:r>
          </a:p>
          <a:p>
            <a:pPr latinLnBrk="0"/>
            <a:endParaRPr lang="zh-CN" altLang="en-US" dirty="0"/>
          </a:p>
        </p:txBody>
      </p:sp>
      <p:sp>
        <p:nvSpPr>
          <p:cNvPr id="4" name="文本占位符 3"/>
          <p:cNvSpPr>
            <a:spLocks noGrp="1"/>
          </p:cNvSpPr>
          <p:nvPr>
            <p:ph type="body" sz="quarter" idx="10"/>
          </p:nvPr>
        </p:nvSpPr>
        <p:spPr/>
        <p:txBody>
          <a:bodyPr/>
          <a:lstStyle/>
          <a:p>
            <a:endParaRPr lang="zh-CN"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A879D-EB99-496D-BCA2-5C6225695453}"/>
              </a:ext>
            </a:extLst>
          </p:cNvPr>
          <p:cNvSpPr>
            <a:spLocks noGrp="1"/>
          </p:cNvSpPr>
          <p:nvPr>
            <p:ph type="title"/>
          </p:nvPr>
        </p:nvSpPr>
        <p:spPr/>
        <p:txBody>
          <a:bodyPr/>
          <a:lstStyle/>
          <a:p>
            <a:r>
              <a:rPr lang="en-US" altLang="zh-CN" dirty="0"/>
              <a:t>Backup</a:t>
            </a:r>
            <a:endParaRPr lang="zh-CN" altLang="en-US" dirty="0"/>
          </a:p>
        </p:txBody>
      </p:sp>
      <p:sp>
        <p:nvSpPr>
          <p:cNvPr id="3" name="文本占位符 2">
            <a:extLst>
              <a:ext uri="{FF2B5EF4-FFF2-40B4-BE49-F238E27FC236}">
                <a16:creationId xmlns:a16="http://schemas.microsoft.com/office/drawing/2014/main" id="{A95C0C18-58F2-477B-8436-9271BF520F22}"/>
              </a:ext>
            </a:extLst>
          </p:cNvPr>
          <p:cNvSpPr>
            <a:spLocks noGrp="1"/>
          </p:cNvSpPr>
          <p:nvPr>
            <p:ph type="body" idx="1"/>
          </p:nvPr>
        </p:nvSpPr>
        <p:spPr/>
        <p:txBody>
          <a:bodyPr/>
          <a:lstStyle/>
          <a:p>
            <a:endParaRPr lang="zh-CN" altLang="en-US"/>
          </a:p>
        </p:txBody>
      </p:sp>
      <p:sp>
        <p:nvSpPr>
          <p:cNvPr id="4" name="文本占位符 3">
            <a:extLst>
              <a:ext uri="{FF2B5EF4-FFF2-40B4-BE49-F238E27FC236}">
                <a16:creationId xmlns:a16="http://schemas.microsoft.com/office/drawing/2014/main" id="{16376AC6-CBEA-4DC8-9FFA-653FBBC53F13}"/>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9109587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Processor:  Datapath &amp; Control</a:t>
            </a:r>
            <a:endParaRPr lang="zh-CN" altLang="en-US" dirty="0"/>
          </a:p>
        </p:txBody>
      </p:sp>
      <p:sp>
        <p:nvSpPr>
          <p:cNvPr id="3" name="内容占位符 2"/>
          <p:cNvSpPr>
            <a:spLocks noGrp="1"/>
          </p:cNvSpPr>
          <p:nvPr>
            <p:ph idx="1"/>
          </p:nvPr>
        </p:nvSpPr>
        <p:spPr>
          <a:xfrm>
            <a:off x="313267" y="881744"/>
            <a:ext cx="8704571" cy="5327650"/>
          </a:xfrm>
        </p:spPr>
        <p:txBody>
          <a:bodyPr/>
          <a:lstStyle/>
          <a:p>
            <a:pPr latinLnBrk="0"/>
            <a:r>
              <a:rPr lang="en-US" altLang="zh-CN" sz="2800" dirty="0"/>
              <a:t>Our implementation is simplified</a:t>
            </a:r>
          </a:p>
          <a:p>
            <a:pPr lvl="1" latinLnBrk="0"/>
            <a:r>
              <a:rPr lang="en-US" altLang="zh-CN" dirty="0">
                <a:latin typeface="Calibri" panose="020F0502020204030204" pitchFamily="34" charset="0"/>
                <a:cs typeface="Calibri" panose="020F0502020204030204" pitchFamily="34" charset="0"/>
              </a:rPr>
              <a:t>memory-reference instructions:  </a:t>
            </a:r>
            <a:r>
              <a:rPr lang="en-US" altLang="zh-CN" b="1" dirty="0" err="1">
                <a:solidFill>
                  <a:schemeClr val="accent1"/>
                </a:solidFill>
                <a:latin typeface="Calibri" panose="020F0502020204030204" pitchFamily="34" charset="0"/>
                <a:cs typeface="Calibri" panose="020F0502020204030204" pitchFamily="34" charset="0"/>
              </a:rPr>
              <a:t>ld</a:t>
            </a:r>
            <a:r>
              <a:rPr lang="en-US" altLang="zh-CN" b="1" dirty="0">
                <a:solidFill>
                  <a:schemeClr val="accent1"/>
                </a:solidFill>
                <a:latin typeface="Calibri" panose="020F0502020204030204" pitchFamily="34" charset="0"/>
                <a:cs typeface="Calibri" panose="020F0502020204030204" pitchFamily="34" charset="0"/>
              </a:rPr>
              <a:t>, </a:t>
            </a:r>
            <a:r>
              <a:rPr lang="en-US" altLang="zh-CN" b="1" dirty="0" err="1">
                <a:solidFill>
                  <a:schemeClr val="accent1"/>
                </a:solidFill>
                <a:latin typeface="Calibri" panose="020F0502020204030204" pitchFamily="34" charset="0"/>
                <a:cs typeface="Calibri" panose="020F0502020204030204" pitchFamily="34" charset="0"/>
              </a:rPr>
              <a:t>sd</a:t>
            </a:r>
            <a:r>
              <a:rPr lang="en-US" altLang="zh-CN" dirty="0">
                <a:latin typeface="Calibri" panose="020F0502020204030204" pitchFamily="34" charset="0"/>
                <a:cs typeface="Calibri" panose="020F0502020204030204" pitchFamily="34" charset="0"/>
              </a:rPr>
              <a:t> </a:t>
            </a:r>
          </a:p>
          <a:p>
            <a:pPr lvl="1" latinLnBrk="0"/>
            <a:r>
              <a:rPr lang="en-US" altLang="zh-CN" dirty="0">
                <a:latin typeface="Calibri" panose="020F0502020204030204" pitchFamily="34" charset="0"/>
                <a:cs typeface="Calibri" panose="020F0502020204030204" pitchFamily="34" charset="0"/>
              </a:rPr>
              <a:t>arithmetic-logical instructions:  </a:t>
            </a:r>
            <a:r>
              <a:rPr lang="en-US" altLang="zh-CN" b="1" dirty="0">
                <a:solidFill>
                  <a:schemeClr val="accent1"/>
                </a:solidFill>
                <a:latin typeface="Calibri" panose="020F0502020204030204" pitchFamily="34" charset="0"/>
                <a:cs typeface="Calibri" panose="020F0502020204030204" pitchFamily="34" charset="0"/>
              </a:rPr>
              <a:t>add, sub, and, or</a:t>
            </a:r>
          </a:p>
          <a:p>
            <a:pPr lvl="1" latinLnBrk="0"/>
            <a:r>
              <a:rPr lang="en-US" altLang="zh-CN" dirty="0">
                <a:latin typeface="Calibri" panose="020F0502020204030204" pitchFamily="34" charset="0"/>
                <a:cs typeface="Calibri" panose="020F0502020204030204" pitchFamily="34" charset="0"/>
              </a:rPr>
              <a:t>control flow instructions:  </a:t>
            </a:r>
            <a:r>
              <a:rPr lang="en-US" altLang="zh-CN" b="1" dirty="0" err="1">
                <a:solidFill>
                  <a:schemeClr val="accent1"/>
                </a:solidFill>
                <a:latin typeface="Calibri" panose="020F0502020204030204" pitchFamily="34" charset="0"/>
                <a:cs typeface="Calibri" panose="020F0502020204030204" pitchFamily="34" charset="0"/>
              </a:rPr>
              <a:t>beq</a:t>
            </a:r>
            <a:endParaRPr lang="en-US" altLang="zh-CN" b="1" dirty="0">
              <a:solidFill>
                <a:schemeClr val="accent1"/>
              </a:solidFill>
              <a:latin typeface="Calibri" panose="020F0502020204030204" pitchFamily="34" charset="0"/>
              <a:cs typeface="Calibri" panose="020F0502020204030204" pitchFamily="34" charset="0"/>
            </a:endParaRPr>
          </a:p>
          <a:p>
            <a:pPr latinLnBrk="0"/>
            <a:r>
              <a:rPr lang="en-US" altLang="zh-CN" sz="2800" dirty="0"/>
              <a:t>Generic implementation</a:t>
            </a:r>
          </a:p>
          <a:p>
            <a:pPr lvl="1" latinLnBrk="0"/>
            <a:r>
              <a:rPr lang="en-US" altLang="zh-CN" dirty="0">
                <a:latin typeface="Calibri" panose="020F0502020204030204" pitchFamily="34" charset="0"/>
                <a:cs typeface="Calibri" panose="020F0502020204030204" pitchFamily="34" charset="0"/>
              </a:rPr>
              <a:t>use the program counter (PC) to supply the instruction address and fetch the instruction from memory (and update the PC)</a:t>
            </a:r>
          </a:p>
          <a:p>
            <a:pPr lvl="1" latinLnBrk="0"/>
            <a:r>
              <a:rPr lang="en-US" altLang="zh-CN" dirty="0">
                <a:latin typeface="Calibri" panose="020F0502020204030204" pitchFamily="34" charset="0"/>
                <a:cs typeface="Calibri" panose="020F0502020204030204" pitchFamily="34" charset="0"/>
              </a:rPr>
              <a:t>decode the instruction (and read registers)</a:t>
            </a:r>
          </a:p>
          <a:p>
            <a:pPr lvl="1" latinLnBrk="0"/>
            <a:r>
              <a:rPr lang="en-US" altLang="zh-CN" dirty="0">
                <a:latin typeface="Calibri" panose="020F0502020204030204" pitchFamily="34" charset="0"/>
                <a:cs typeface="Calibri" panose="020F0502020204030204" pitchFamily="34" charset="0"/>
              </a:rPr>
              <a:t>execute the instruction</a:t>
            </a:r>
          </a:p>
          <a:p>
            <a:pPr latinLnBrk="0"/>
            <a:r>
              <a:rPr lang="en-US" altLang="zh-CN" sz="2800" dirty="0"/>
              <a:t>All instructions use the ALU after reading the registers</a:t>
            </a:r>
          </a:p>
          <a:p>
            <a:pPr marL="0" indent="0" latinLnBrk="0">
              <a:buNone/>
            </a:pPr>
            <a:br>
              <a:rPr lang="en-US" altLang="zh-CN" sz="2800" dirty="0">
                <a:solidFill>
                  <a:srgbClr val="000000"/>
                </a:solidFill>
              </a:rPr>
            </a:br>
            <a:r>
              <a:rPr lang="en-US" altLang="zh-CN" sz="2800" dirty="0">
                <a:solidFill>
                  <a:srgbClr val="000000"/>
                </a:solidFill>
              </a:rPr>
              <a:t>	How?  memory-reference?  arithmetic?  control flow?</a:t>
            </a:r>
          </a:p>
          <a:p>
            <a:pPr latinLnBrk="0"/>
            <a:endParaRPr lang="zh-CN" altLang="en-US" sz="2800" dirty="0"/>
          </a:p>
        </p:txBody>
      </p:sp>
      <p:sp>
        <p:nvSpPr>
          <p:cNvPr id="15" name="文本占位符 14"/>
          <p:cNvSpPr>
            <a:spLocks noGrp="1"/>
          </p:cNvSpPr>
          <p:nvPr>
            <p:ph type="body" sz="quarter" idx="10"/>
          </p:nvPr>
        </p:nvSpPr>
        <p:spPr/>
        <p:txBody>
          <a:bodyPr/>
          <a:lstStyle/>
          <a:p>
            <a:endParaRPr lang="zh-CN" altLang="en-US"/>
          </a:p>
        </p:txBody>
      </p:sp>
      <p:grpSp>
        <p:nvGrpSpPr>
          <p:cNvPr id="5" name="Group 5"/>
          <p:cNvGrpSpPr/>
          <p:nvPr/>
        </p:nvGrpSpPr>
        <p:grpSpPr bwMode="auto">
          <a:xfrm>
            <a:off x="9398838" y="1785183"/>
            <a:ext cx="1825625" cy="1003301"/>
            <a:chOff x="467" y="2736"/>
            <a:chExt cx="1150" cy="632"/>
          </a:xfrm>
        </p:grpSpPr>
        <p:sp>
          <p:nvSpPr>
            <p:cNvPr id="6" name="Oval 6"/>
            <p:cNvSpPr>
              <a:spLocks noChangeArrowheads="1"/>
            </p:cNvSpPr>
            <p:nvPr/>
          </p:nvSpPr>
          <p:spPr bwMode="auto">
            <a:xfrm>
              <a:off x="672" y="2736"/>
              <a:ext cx="624" cy="288"/>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Text Box 7"/>
            <p:cNvSpPr txBox="1">
              <a:spLocks noChangeArrowheads="1"/>
            </p:cNvSpPr>
            <p:nvPr/>
          </p:nvSpPr>
          <p:spPr bwMode="auto">
            <a:xfrm>
              <a:off x="624" y="2736"/>
              <a:ext cx="720" cy="330"/>
            </a:xfrm>
            <a:prstGeom prst="rect">
              <a:avLst/>
            </a:prstGeom>
            <a:noFill/>
            <a:ln>
              <a:noFill/>
            </a:ln>
            <a:effectLst/>
          </p:spPr>
          <p:txBody>
            <a:bodyPr>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400" dirty="0">
                  <a:solidFill>
                    <a:srgbClr val="FC0128"/>
                  </a:solidFill>
                  <a:latin typeface="Calibri" panose="020F0502020204030204" pitchFamily="34" charset="0"/>
                  <a:cs typeface="Calibri" panose="020F0502020204030204" pitchFamily="34" charset="0"/>
                </a:rPr>
                <a:t>Fetch</a:t>
              </a:r>
            </a:p>
            <a:p>
              <a:pPr algn="ctr"/>
              <a:r>
                <a:rPr lang="en-US" altLang="zh-CN" sz="1400" dirty="0">
                  <a:solidFill>
                    <a:srgbClr val="FC0128"/>
                  </a:solidFill>
                  <a:latin typeface="Calibri" panose="020F0502020204030204" pitchFamily="34" charset="0"/>
                  <a:cs typeface="Calibri" panose="020F0502020204030204" pitchFamily="34" charset="0"/>
                </a:rPr>
                <a:t>PC = PC+4</a:t>
              </a:r>
            </a:p>
          </p:txBody>
        </p:sp>
        <p:sp>
          <p:nvSpPr>
            <p:cNvPr id="8" name="Oval 8"/>
            <p:cNvSpPr>
              <a:spLocks noChangeArrowheads="1"/>
            </p:cNvSpPr>
            <p:nvPr/>
          </p:nvSpPr>
          <p:spPr bwMode="auto">
            <a:xfrm>
              <a:off x="1196" y="3148"/>
              <a:ext cx="364" cy="212"/>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Text Box 9"/>
            <p:cNvSpPr txBox="1">
              <a:spLocks noChangeArrowheads="1"/>
            </p:cNvSpPr>
            <p:nvPr/>
          </p:nvSpPr>
          <p:spPr bwMode="auto">
            <a:xfrm>
              <a:off x="1152" y="3168"/>
              <a:ext cx="465" cy="19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400">
                  <a:solidFill>
                    <a:srgbClr val="FC0128"/>
                  </a:solidFill>
                  <a:latin typeface="Calibri" panose="020F0502020204030204" pitchFamily="34" charset="0"/>
                  <a:cs typeface="Calibri" panose="020F0502020204030204" pitchFamily="34" charset="0"/>
                </a:rPr>
                <a:t>Decode</a:t>
              </a:r>
            </a:p>
          </p:txBody>
        </p:sp>
        <p:sp>
          <p:nvSpPr>
            <p:cNvPr id="10" name="Oval 10"/>
            <p:cNvSpPr>
              <a:spLocks noChangeArrowheads="1"/>
            </p:cNvSpPr>
            <p:nvPr/>
          </p:nvSpPr>
          <p:spPr bwMode="auto">
            <a:xfrm>
              <a:off x="480" y="3148"/>
              <a:ext cx="338" cy="212"/>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Text Box 11"/>
            <p:cNvSpPr txBox="1">
              <a:spLocks noChangeArrowheads="1"/>
            </p:cNvSpPr>
            <p:nvPr/>
          </p:nvSpPr>
          <p:spPr bwMode="auto">
            <a:xfrm>
              <a:off x="467" y="3174"/>
              <a:ext cx="322" cy="19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400" dirty="0">
                  <a:solidFill>
                    <a:srgbClr val="FC0128"/>
                  </a:solidFill>
                  <a:latin typeface="Calibri" panose="020F0502020204030204" pitchFamily="34" charset="0"/>
                  <a:cs typeface="Calibri" panose="020F0502020204030204" pitchFamily="34" charset="0"/>
                </a:rPr>
                <a:t>Exec</a:t>
              </a:r>
            </a:p>
          </p:txBody>
        </p:sp>
        <p:cxnSp>
          <p:nvCxnSpPr>
            <p:cNvPr id="12" name="AutoShape 12"/>
            <p:cNvCxnSpPr>
              <a:cxnSpLocks noChangeShapeType="1"/>
              <a:stCxn id="6" idx="6"/>
              <a:endCxn id="8" idx="0"/>
            </p:cNvCxnSpPr>
            <p:nvPr/>
          </p:nvCxnSpPr>
          <p:spPr bwMode="auto">
            <a:xfrm>
              <a:off x="1296" y="2880"/>
              <a:ext cx="82" cy="268"/>
            </a:xfrm>
            <a:prstGeom prst="curvedConnector2">
              <a:avLst/>
            </a:prstGeom>
            <a:noFill/>
            <a:ln w="12700">
              <a:solidFill>
                <a:schemeClr val="tx1"/>
              </a:solidFill>
              <a:round/>
              <a:tailEnd type="triangle" w="med" len="med"/>
            </a:ln>
            <a:effectLst/>
          </p:spPr>
        </p:cxnSp>
        <p:cxnSp>
          <p:nvCxnSpPr>
            <p:cNvPr id="13" name="AutoShape 13"/>
            <p:cNvCxnSpPr>
              <a:cxnSpLocks noChangeShapeType="1"/>
              <a:stCxn id="8" idx="4"/>
              <a:endCxn id="10" idx="4"/>
            </p:cNvCxnSpPr>
            <p:nvPr/>
          </p:nvCxnSpPr>
          <p:spPr bwMode="auto">
            <a:xfrm rot="5400000">
              <a:off x="1013" y="2996"/>
              <a:ext cx="1" cy="729"/>
            </a:xfrm>
            <a:prstGeom prst="curvedConnector3">
              <a:avLst>
                <a:gd name="adj1" fmla="val 14400000"/>
              </a:avLst>
            </a:prstGeom>
            <a:noFill/>
            <a:ln w="12700">
              <a:solidFill>
                <a:schemeClr val="tx1"/>
              </a:solidFill>
              <a:round/>
              <a:tailEnd type="triangle" w="med" len="med"/>
            </a:ln>
            <a:effectLst/>
          </p:spPr>
        </p:cxnSp>
        <p:cxnSp>
          <p:nvCxnSpPr>
            <p:cNvPr id="14" name="AutoShape 14"/>
            <p:cNvCxnSpPr>
              <a:cxnSpLocks noChangeShapeType="1"/>
              <a:stCxn id="10" idx="0"/>
              <a:endCxn id="6" idx="2"/>
            </p:cNvCxnSpPr>
            <p:nvPr/>
          </p:nvCxnSpPr>
          <p:spPr bwMode="auto">
            <a:xfrm rot="-5400000">
              <a:off x="527" y="3002"/>
              <a:ext cx="268" cy="23"/>
            </a:xfrm>
            <a:prstGeom prst="curvedConnector2">
              <a:avLst/>
            </a:prstGeom>
            <a:noFill/>
            <a:ln w="12700">
              <a:solidFill>
                <a:schemeClr val="tx1"/>
              </a:solidFill>
              <a:round/>
              <a:tailEnd type="triangle" w="med" len="med"/>
            </a:ln>
            <a:effectLst/>
          </p:spPr>
        </p:cxn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B7BC4-7C52-433E-9457-1EAD1726FFE1}"/>
              </a:ext>
            </a:extLst>
          </p:cNvPr>
          <p:cNvSpPr>
            <a:spLocks noGrp="1"/>
          </p:cNvSpPr>
          <p:nvPr>
            <p:ph type="title"/>
          </p:nvPr>
        </p:nvSpPr>
        <p:spPr/>
        <p:txBody>
          <a:bodyPr/>
          <a:lstStyle/>
          <a:p>
            <a:r>
              <a:rPr lang="en-US" altLang="zh-CN" dirty="0"/>
              <a:t>Clocking Methodologies</a:t>
            </a:r>
            <a:endParaRPr lang="zh-CN" altLang="en-US" dirty="0"/>
          </a:p>
        </p:txBody>
      </p:sp>
      <p:sp>
        <p:nvSpPr>
          <p:cNvPr id="26" name="文本占位符 25">
            <a:extLst>
              <a:ext uri="{FF2B5EF4-FFF2-40B4-BE49-F238E27FC236}">
                <a16:creationId xmlns:a16="http://schemas.microsoft.com/office/drawing/2014/main" id="{25FB0F47-B26C-2E7E-186E-85E7137EE9B0}"/>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B02FF4EC-902F-4118-9CC0-31835F0BB6F9}"/>
              </a:ext>
            </a:extLst>
          </p:cNvPr>
          <p:cNvSpPr txBox="1">
            <a:spLocks noChangeArrowheads="1"/>
          </p:cNvSpPr>
          <p:nvPr/>
        </p:nvSpPr>
        <p:spPr>
          <a:xfrm>
            <a:off x="322128" y="931863"/>
            <a:ext cx="11028359" cy="2667000"/>
          </a:xfrm>
          <a:prstGeom prst="rect">
            <a:avLst/>
          </a:prstGeom>
          <a:noFill/>
        </p:spPr>
        <p:txBody>
          <a:bodyPr vert="horz" lIns="90488" tIns="44450" rIns="90488" bIns="4445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Bef>
                <a:spcPct val="20000"/>
              </a:spcBef>
              <a:buNone/>
            </a:pPr>
            <a:r>
              <a:rPr lang="en-US" altLang="zh-CN" sz="2600" dirty="0">
                <a:latin typeface="Calibri" panose="020F0502020204030204" pitchFamily="34" charset="0"/>
                <a:cs typeface="Calibri" panose="020F0502020204030204" pitchFamily="34" charset="0"/>
              </a:rPr>
              <a:t>The clocking methodology defines when signals can be read and when they are written</a:t>
            </a:r>
          </a:p>
          <a:p>
            <a:pPr marL="742950" lvl="1" indent="-285750">
              <a:lnSpc>
                <a:spcPct val="95000"/>
              </a:lnSpc>
              <a:spcBef>
                <a:spcPct val="20000"/>
              </a:spcBef>
            </a:pPr>
            <a:r>
              <a:rPr lang="en-US" altLang="zh-CN" dirty="0">
                <a:latin typeface="Calibri" panose="020F0502020204030204" pitchFamily="34" charset="0"/>
                <a:cs typeface="Calibri" panose="020F0502020204030204" pitchFamily="34" charset="0"/>
              </a:rPr>
              <a:t>An </a:t>
            </a:r>
            <a:r>
              <a:rPr lang="en-US" altLang="zh-CN" dirty="0">
                <a:solidFill>
                  <a:schemeClr val="accent1"/>
                </a:solidFill>
                <a:latin typeface="Calibri" panose="020F0502020204030204" pitchFamily="34" charset="0"/>
                <a:cs typeface="Calibri" panose="020F0502020204030204" pitchFamily="34" charset="0"/>
              </a:rPr>
              <a:t>edge-triggered</a:t>
            </a:r>
            <a:r>
              <a:rPr lang="en-US" altLang="zh-CN" dirty="0">
                <a:latin typeface="Calibri" panose="020F0502020204030204" pitchFamily="34" charset="0"/>
                <a:cs typeface="Calibri" panose="020F0502020204030204" pitchFamily="34" charset="0"/>
              </a:rPr>
              <a:t> methodology</a:t>
            </a:r>
          </a:p>
          <a:p>
            <a:pPr marL="0" indent="0">
              <a:lnSpc>
                <a:spcPct val="95000"/>
              </a:lnSpc>
              <a:spcBef>
                <a:spcPct val="20000"/>
              </a:spcBef>
              <a:buNone/>
            </a:pPr>
            <a:r>
              <a:rPr lang="en-US" altLang="zh-CN" sz="2600" dirty="0">
                <a:latin typeface="Calibri" panose="020F0502020204030204" pitchFamily="34" charset="0"/>
                <a:cs typeface="Calibri" panose="020F0502020204030204" pitchFamily="34" charset="0"/>
              </a:rPr>
              <a:t>Typical execution</a:t>
            </a:r>
          </a:p>
          <a:p>
            <a:pPr marL="742950" lvl="1" indent="-285750">
              <a:lnSpc>
                <a:spcPct val="95000"/>
              </a:lnSpc>
              <a:spcBef>
                <a:spcPct val="20000"/>
              </a:spcBef>
            </a:pPr>
            <a:r>
              <a:rPr lang="en-US" altLang="zh-CN" dirty="0">
                <a:latin typeface="Calibri" panose="020F0502020204030204" pitchFamily="34" charset="0"/>
                <a:cs typeface="Calibri" panose="020F0502020204030204" pitchFamily="34" charset="0"/>
              </a:rPr>
              <a:t>read contents of state elements </a:t>
            </a:r>
          </a:p>
          <a:p>
            <a:pPr marL="742950" lvl="1" indent="-285750">
              <a:lnSpc>
                <a:spcPct val="95000"/>
              </a:lnSpc>
              <a:spcBef>
                <a:spcPct val="20000"/>
              </a:spcBef>
            </a:pPr>
            <a:r>
              <a:rPr lang="en-US" altLang="zh-CN" dirty="0">
                <a:latin typeface="Calibri" panose="020F0502020204030204" pitchFamily="34" charset="0"/>
                <a:cs typeface="Calibri" panose="020F0502020204030204" pitchFamily="34" charset="0"/>
              </a:rPr>
              <a:t>send values through combinational logic</a:t>
            </a:r>
          </a:p>
          <a:p>
            <a:pPr marL="742950" lvl="1" indent="-285750">
              <a:lnSpc>
                <a:spcPct val="95000"/>
              </a:lnSpc>
              <a:spcBef>
                <a:spcPct val="20000"/>
              </a:spcBef>
            </a:pPr>
            <a:r>
              <a:rPr lang="en-US" altLang="zh-CN" dirty="0">
                <a:latin typeface="Calibri" panose="020F0502020204030204" pitchFamily="34" charset="0"/>
                <a:cs typeface="Calibri" panose="020F0502020204030204" pitchFamily="34" charset="0"/>
              </a:rPr>
              <a:t>write results to one or more state elements</a:t>
            </a:r>
          </a:p>
          <a:p>
            <a:pPr marL="742950" lvl="1" indent="-285750">
              <a:lnSpc>
                <a:spcPct val="95000"/>
              </a:lnSpc>
              <a:spcBef>
                <a:spcPct val="20000"/>
              </a:spcBef>
            </a:pPr>
            <a:endParaRPr lang="en-US" altLang="zh-CN" dirty="0">
              <a:latin typeface="Calibri" panose="020F0502020204030204" pitchFamily="34" charset="0"/>
              <a:cs typeface="Calibri" panose="020F0502020204030204" pitchFamily="34" charset="0"/>
            </a:endParaRPr>
          </a:p>
          <a:p>
            <a:pPr marL="742950" lvl="1" indent="-285750">
              <a:lnSpc>
                <a:spcPct val="95000"/>
              </a:lnSpc>
              <a:spcBef>
                <a:spcPct val="20000"/>
              </a:spcBef>
            </a:pPr>
            <a:endParaRPr lang="en-US" altLang="zh-CN" sz="1400" dirty="0">
              <a:latin typeface="Calibri" panose="020F0502020204030204" pitchFamily="34" charset="0"/>
              <a:cs typeface="Calibri" panose="020F0502020204030204" pitchFamily="34" charset="0"/>
            </a:endParaRPr>
          </a:p>
          <a:p>
            <a:pPr marL="742950" lvl="1" indent="-285750">
              <a:lnSpc>
                <a:spcPct val="95000"/>
              </a:lnSpc>
              <a:spcBef>
                <a:spcPct val="20000"/>
              </a:spcBef>
            </a:pPr>
            <a:endParaRPr lang="en-US" altLang="zh-CN" sz="1400" dirty="0">
              <a:latin typeface="Calibri" panose="020F0502020204030204" pitchFamily="34" charset="0"/>
              <a:cs typeface="Calibri" panose="020F0502020204030204" pitchFamily="34" charset="0"/>
            </a:endParaRPr>
          </a:p>
          <a:p>
            <a:pPr marL="742950" lvl="1" indent="-285750">
              <a:lnSpc>
                <a:spcPct val="95000"/>
              </a:lnSpc>
              <a:spcBef>
                <a:spcPct val="20000"/>
              </a:spcBef>
            </a:pPr>
            <a:endParaRPr lang="en-US" altLang="zh-CN" sz="1400" dirty="0">
              <a:latin typeface="Calibri" panose="020F0502020204030204" pitchFamily="34" charset="0"/>
              <a:cs typeface="Calibri" panose="020F0502020204030204" pitchFamily="34" charset="0"/>
            </a:endParaRPr>
          </a:p>
          <a:p>
            <a:pPr marL="742950" lvl="1" indent="-285750">
              <a:lnSpc>
                <a:spcPct val="95000"/>
              </a:lnSpc>
              <a:spcBef>
                <a:spcPct val="20000"/>
              </a:spcBef>
            </a:pPr>
            <a:endParaRPr lang="en-US" altLang="zh-CN" sz="1400" dirty="0">
              <a:latin typeface="Calibri" panose="020F0502020204030204" pitchFamily="34" charset="0"/>
              <a:cs typeface="Calibri" panose="020F0502020204030204" pitchFamily="34" charset="0"/>
            </a:endParaRPr>
          </a:p>
          <a:p>
            <a:pPr marL="742950" lvl="1" indent="-285750">
              <a:lnSpc>
                <a:spcPct val="95000"/>
              </a:lnSpc>
              <a:spcBef>
                <a:spcPct val="20000"/>
              </a:spcBef>
            </a:pPr>
            <a:endParaRPr lang="zh-CN" altLang="en-US" sz="1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5155E0-8547-4B4B-9E7C-D1D70412596E}"/>
              </a:ext>
            </a:extLst>
          </p:cNvPr>
          <p:cNvSpPr>
            <a:spLocks noChangeArrowheads="1"/>
          </p:cNvSpPr>
          <p:nvPr/>
        </p:nvSpPr>
        <p:spPr bwMode="auto">
          <a:xfrm>
            <a:off x="2209798" y="3524075"/>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Text Box 5">
            <a:extLst>
              <a:ext uri="{FF2B5EF4-FFF2-40B4-BE49-F238E27FC236}">
                <a16:creationId xmlns:a16="http://schemas.microsoft.com/office/drawing/2014/main" id="{E02720B8-F798-4FD3-9377-ED82C3646959}"/>
              </a:ext>
            </a:extLst>
          </p:cNvPr>
          <p:cNvSpPr txBox="1">
            <a:spLocks noChangeArrowheads="1"/>
          </p:cNvSpPr>
          <p:nvPr/>
        </p:nvSpPr>
        <p:spPr bwMode="auto">
          <a:xfrm>
            <a:off x="2232285" y="3524075"/>
            <a:ext cx="71385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State</a:t>
            </a:r>
          </a:p>
          <a:p>
            <a:pPr algn="ctr"/>
            <a:r>
              <a:rPr lang="en-US" altLang="zh-CN" sz="1200" b="1">
                <a:solidFill>
                  <a:srgbClr val="000000"/>
                </a:solidFill>
                <a:latin typeface="Calibri" panose="020F0502020204030204" pitchFamily="34" charset="0"/>
                <a:cs typeface="Calibri" panose="020F0502020204030204" pitchFamily="34" charset="0"/>
              </a:rPr>
              <a:t>element</a:t>
            </a:r>
          </a:p>
          <a:p>
            <a:pPr algn="ctr"/>
            <a:r>
              <a:rPr lang="en-US" altLang="zh-CN" sz="1200" b="1">
                <a:solidFill>
                  <a:srgbClr val="000000"/>
                </a:solidFill>
                <a:latin typeface="Calibri" panose="020F0502020204030204" pitchFamily="34" charset="0"/>
                <a:cs typeface="Calibri" panose="020F0502020204030204" pitchFamily="34" charset="0"/>
              </a:rPr>
              <a:t>1</a:t>
            </a:r>
          </a:p>
        </p:txBody>
      </p:sp>
      <p:sp>
        <p:nvSpPr>
          <p:cNvPr id="7" name="Rectangle 6">
            <a:extLst>
              <a:ext uri="{FF2B5EF4-FFF2-40B4-BE49-F238E27FC236}">
                <a16:creationId xmlns:a16="http://schemas.microsoft.com/office/drawing/2014/main" id="{6C298C72-A847-4D02-BEEC-D6CD30C9F4F0}"/>
              </a:ext>
            </a:extLst>
          </p:cNvPr>
          <p:cNvSpPr>
            <a:spLocks noChangeArrowheads="1"/>
          </p:cNvSpPr>
          <p:nvPr/>
        </p:nvSpPr>
        <p:spPr bwMode="auto">
          <a:xfrm>
            <a:off x="5410198" y="3524075"/>
            <a:ext cx="762000" cy="6096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Text Box 7">
            <a:extLst>
              <a:ext uri="{FF2B5EF4-FFF2-40B4-BE49-F238E27FC236}">
                <a16:creationId xmlns:a16="http://schemas.microsoft.com/office/drawing/2014/main" id="{04108300-71F1-4F81-A82E-56B4B606413D}"/>
              </a:ext>
            </a:extLst>
          </p:cNvPr>
          <p:cNvSpPr txBox="1">
            <a:spLocks noChangeArrowheads="1"/>
          </p:cNvSpPr>
          <p:nvPr/>
        </p:nvSpPr>
        <p:spPr bwMode="auto">
          <a:xfrm>
            <a:off x="5432685" y="3524075"/>
            <a:ext cx="71385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State</a:t>
            </a:r>
          </a:p>
          <a:p>
            <a:pPr algn="ctr"/>
            <a:r>
              <a:rPr lang="en-US" altLang="zh-CN" sz="1200" b="1">
                <a:solidFill>
                  <a:srgbClr val="000000"/>
                </a:solidFill>
                <a:latin typeface="Calibri" panose="020F0502020204030204" pitchFamily="34" charset="0"/>
                <a:cs typeface="Calibri" panose="020F0502020204030204" pitchFamily="34" charset="0"/>
              </a:rPr>
              <a:t>element</a:t>
            </a:r>
          </a:p>
          <a:p>
            <a:pPr algn="ctr"/>
            <a:r>
              <a:rPr lang="en-US" altLang="zh-CN" sz="1200" b="1">
                <a:solidFill>
                  <a:srgbClr val="000000"/>
                </a:solidFill>
                <a:latin typeface="Calibri" panose="020F0502020204030204" pitchFamily="34" charset="0"/>
                <a:cs typeface="Calibri" panose="020F0502020204030204" pitchFamily="34" charset="0"/>
              </a:rPr>
              <a:t>2</a:t>
            </a:r>
          </a:p>
        </p:txBody>
      </p:sp>
      <p:sp>
        <p:nvSpPr>
          <p:cNvPr id="9" name="Oval 8">
            <a:extLst>
              <a:ext uri="{FF2B5EF4-FFF2-40B4-BE49-F238E27FC236}">
                <a16:creationId xmlns:a16="http://schemas.microsoft.com/office/drawing/2014/main" id="{6C3955A0-EF51-4E49-9945-F7A8A0DA54B5}"/>
              </a:ext>
            </a:extLst>
          </p:cNvPr>
          <p:cNvSpPr>
            <a:spLocks noChangeArrowheads="1"/>
          </p:cNvSpPr>
          <p:nvPr/>
        </p:nvSpPr>
        <p:spPr bwMode="auto">
          <a:xfrm>
            <a:off x="3581398" y="3524075"/>
            <a:ext cx="1219200" cy="6096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Text Box 9">
            <a:extLst>
              <a:ext uri="{FF2B5EF4-FFF2-40B4-BE49-F238E27FC236}">
                <a16:creationId xmlns:a16="http://schemas.microsoft.com/office/drawing/2014/main" id="{C5B490EB-063B-41C5-A0D5-917AD715C044}"/>
              </a:ext>
            </a:extLst>
          </p:cNvPr>
          <p:cNvSpPr txBox="1">
            <a:spLocks noChangeArrowheads="1"/>
          </p:cNvSpPr>
          <p:nvPr/>
        </p:nvSpPr>
        <p:spPr bwMode="auto">
          <a:xfrm>
            <a:off x="3640787" y="3600275"/>
            <a:ext cx="112582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Combinational</a:t>
            </a:r>
          </a:p>
          <a:p>
            <a:pPr algn="ctr"/>
            <a:r>
              <a:rPr lang="en-US" altLang="zh-CN" sz="1200" b="1">
                <a:solidFill>
                  <a:srgbClr val="000000"/>
                </a:solidFill>
                <a:latin typeface="Calibri" panose="020F0502020204030204" pitchFamily="34" charset="0"/>
                <a:cs typeface="Calibri" panose="020F0502020204030204" pitchFamily="34" charset="0"/>
              </a:rPr>
              <a:t>logic</a:t>
            </a:r>
          </a:p>
        </p:txBody>
      </p:sp>
      <p:sp>
        <p:nvSpPr>
          <p:cNvPr id="11" name="Line 10">
            <a:extLst>
              <a:ext uri="{FF2B5EF4-FFF2-40B4-BE49-F238E27FC236}">
                <a16:creationId xmlns:a16="http://schemas.microsoft.com/office/drawing/2014/main" id="{5FA50092-C1B9-4EE7-BAB6-1B46F4141BD1}"/>
              </a:ext>
            </a:extLst>
          </p:cNvPr>
          <p:cNvSpPr>
            <a:spLocks noChangeShapeType="1"/>
          </p:cNvSpPr>
          <p:nvPr/>
        </p:nvSpPr>
        <p:spPr bwMode="auto">
          <a:xfrm>
            <a:off x="2971798" y="3828875"/>
            <a:ext cx="609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Line 11">
            <a:extLst>
              <a:ext uri="{FF2B5EF4-FFF2-40B4-BE49-F238E27FC236}">
                <a16:creationId xmlns:a16="http://schemas.microsoft.com/office/drawing/2014/main" id="{BA0216E0-9EF8-411E-9852-73E8F02C73C9}"/>
              </a:ext>
            </a:extLst>
          </p:cNvPr>
          <p:cNvSpPr>
            <a:spLocks noChangeShapeType="1"/>
          </p:cNvSpPr>
          <p:nvPr/>
        </p:nvSpPr>
        <p:spPr bwMode="auto">
          <a:xfrm>
            <a:off x="4800598" y="3828875"/>
            <a:ext cx="609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Line 12">
            <a:extLst>
              <a:ext uri="{FF2B5EF4-FFF2-40B4-BE49-F238E27FC236}">
                <a16:creationId xmlns:a16="http://schemas.microsoft.com/office/drawing/2014/main" id="{6593F872-882E-4443-8093-2699A547E28C}"/>
              </a:ext>
            </a:extLst>
          </p:cNvPr>
          <p:cNvSpPr>
            <a:spLocks noChangeShapeType="1"/>
          </p:cNvSpPr>
          <p:nvPr/>
        </p:nvSpPr>
        <p:spPr bwMode="auto">
          <a:xfrm>
            <a:off x="1904998" y="4362275"/>
            <a:ext cx="609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Line 13">
            <a:extLst>
              <a:ext uri="{FF2B5EF4-FFF2-40B4-BE49-F238E27FC236}">
                <a16:creationId xmlns:a16="http://schemas.microsoft.com/office/drawing/2014/main" id="{72DA003B-74B7-4C6E-87CE-6748B52AD511}"/>
              </a:ext>
            </a:extLst>
          </p:cNvPr>
          <p:cNvSpPr>
            <a:spLocks noChangeShapeType="1"/>
          </p:cNvSpPr>
          <p:nvPr/>
        </p:nvSpPr>
        <p:spPr bwMode="auto">
          <a:xfrm flipV="1">
            <a:off x="2514598" y="4362275"/>
            <a:ext cx="0" cy="304800"/>
          </a:xfrm>
          <a:prstGeom prst="line">
            <a:avLst/>
          </a:prstGeom>
          <a:noFill/>
          <a:ln w="12700">
            <a:solidFill>
              <a:schemeClr val="accent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4">
            <a:extLst>
              <a:ext uri="{FF2B5EF4-FFF2-40B4-BE49-F238E27FC236}">
                <a16:creationId xmlns:a16="http://schemas.microsoft.com/office/drawing/2014/main" id="{21DD7760-7A96-4013-ADD8-727468DBCA49}"/>
              </a:ext>
            </a:extLst>
          </p:cNvPr>
          <p:cNvSpPr>
            <a:spLocks noChangeShapeType="1"/>
          </p:cNvSpPr>
          <p:nvPr/>
        </p:nvSpPr>
        <p:spPr bwMode="auto">
          <a:xfrm>
            <a:off x="2514598" y="4667075"/>
            <a:ext cx="16764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5">
            <a:extLst>
              <a:ext uri="{FF2B5EF4-FFF2-40B4-BE49-F238E27FC236}">
                <a16:creationId xmlns:a16="http://schemas.microsoft.com/office/drawing/2014/main" id="{F0C2ECC7-8862-4647-BC7C-C9AE43E775F0}"/>
              </a:ext>
            </a:extLst>
          </p:cNvPr>
          <p:cNvSpPr>
            <a:spLocks noChangeShapeType="1"/>
          </p:cNvSpPr>
          <p:nvPr/>
        </p:nvSpPr>
        <p:spPr bwMode="auto">
          <a:xfrm>
            <a:off x="4190998" y="4362275"/>
            <a:ext cx="0" cy="3048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16">
            <a:extLst>
              <a:ext uri="{FF2B5EF4-FFF2-40B4-BE49-F238E27FC236}">
                <a16:creationId xmlns:a16="http://schemas.microsoft.com/office/drawing/2014/main" id="{DD1EF97C-64A0-46C1-BD36-CCBA33841824}"/>
              </a:ext>
            </a:extLst>
          </p:cNvPr>
          <p:cNvSpPr>
            <a:spLocks noChangeShapeType="1"/>
          </p:cNvSpPr>
          <p:nvPr/>
        </p:nvSpPr>
        <p:spPr bwMode="auto">
          <a:xfrm>
            <a:off x="4190998" y="4362275"/>
            <a:ext cx="16764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Line 17">
            <a:extLst>
              <a:ext uri="{FF2B5EF4-FFF2-40B4-BE49-F238E27FC236}">
                <a16:creationId xmlns:a16="http://schemas.microsoft.com/office/drawing/2014/main" id="{8DACC2B3-C1DE-4F90-ACBC-3E80F94A87B8}"/>
              </a:ext>
            </a:extLst>
          </p:cNvPr>
          <p:cNvSpPr>
            <a:spLocks noChangeShapeType="1"/>
          </p:cNvSpPr>
          <p:nvPr/>
        </p:nvSpPr>
        <p:spPr bwMode="auto">
          <a:xfrm flipV="1">
            <a:off x="5867398" y="4362275"/>
            <a:ext cx="0" cy="304800"/>
          </a:xfrm>
          <a:prstGeom prst="line">
            <a:avLst/>
          </a:prstGeom>
          <a:noFill/>
          <a:ln w="12700">
            <a:solidFill>
              <a:schemeClr val="accent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 name="Line 18">
            <a:extLst>
              <a:ext uri="{FF2B5EF4-FFF2-40B4-BE49-F238E27FC236}">
                <a16:creationId xmlns:a16="http://schemas.microsoft.com/office/drawing/2014/main" id="{74A44D8B-80FC-48D6-A3EE-F9B5139DE402}"/>
              </a:ext>
            </a:extLst>
          </p:cNvPr>
          <p:cNvSpPr>
            <a:spLocks noChangeShapeType="1"/>
          </p:cNvSpPr>
          <p:nvPr/>
        </p:nvSpPr>
        <p:spPr bwMode="auto">
          <a:xfrm>
            <a:off x="5867398" y="4667075"/>
            <a:ext cx="609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Line 19">
            <a:extLst>
              <a:ext uri="{FF2B5EF4-FFF2-40B4-BE49-F238E27FC236}">
                <a16:creationId xmlns:a16="http://schemas.microsoft.com/office/drawing/2014/main" id="{0140EFA4-A1BA-48A4-9B32-8F63AFC7F4AD}"/>
              </a:ext>
            </a:extLst>
          </p:cNvPr>
          <p:cNvSpPr>
            <a:spLocks noChangeShapeType="1"/>
          </p:cNvSpPr>
          <p:nvPr/>
        </p:nvSpPr>
        <p:spPr bwMode="auto">
          <a:xfrm>
            <a:off x="1828798" y="3828875"/>
            <a:ext cx="381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 name="Line 20">
            <a:extLst>
              <a:ext uri="{FF2B5EF4-FFF2-40B4-BE49-F238E27FC236}">
                <a16:creationId xmlns:a16="http://schemas.microsoft.com/office/drawing/2014/main" id="{28C7C31D-38AC-4283-858B-EE6DB5726FA6}"/>
              </a:ext>
            </a:extLst>
          </p:cNvPr>
          <p:cNvSpPr>
            <a:spLocks noChangeShapeType="1"/>
          </p:cNvSpPr>
          <p:nvPr/>
        </p:nvSpPr>
        <p:spPr bwMode="auto">
          <a:xfrm>
            <a:off x="6172198" y="3828875"/>
            <a:ext cx="3810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 name="Text Box 21">
            <a:extLst>
              <a:ext uri="{FF2B5EF4-FFF2-40B4-BE49-F238E27FC236}">
                <a16:creationId xmlns:a16="http://schemas.microsoft.com/office/drawing/2014/main" id="{9FB34E0D-25A1-41C3-AAAF-ECFFB689653F}"/>
              </a:ext>
            </a:extLst>
          </p:cNvPr>
          <p:cNvSpPr txBox="1">
            <a:spLocks noChangeArrowheads="1"/>
          </p:cNvSpPr>
          <p:nvPr/>
        </p:nvSpPr>
        <p:spPr bwMode="auto">
          <a:xfrm>
            <a:off x="1405516" y="4514675"/>
            <a:ext cx="503663"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a:solidFill>
                  <a:srgbClr val="000000"/>
                </a:solidFill>
                <a:latin typeface="Calibri" panose="020F0502020204030204" pitchFamily="34" charset="0"/>
                <a:cs typeface="Calibri" panose="020F0502020204030204" pitchFamily="34" charset="0"/>
              </a:rPr>
              <a:t>clock</a:t>
            </a:r>
          </a:p>
        </p:txBody>
      </p:sp>
      <p:sp>
        <p:nvSpPr>
          <p:cNvPr id="23" name="Text Box 22">
            <a:extLst>
              <a:ext uri="{FF2B5EF4-FFF2-40B4-BE49-F238E27FC236}">
                <a16:creationId xmlns:a16="http://schemas.microsoft.com/office/drawing/2014/main" id="{54ECD4BB-FDFA-47D5-BB6A-FF0B6B735DBD}"/>
              </a:ext>
            </a:extLst>
          </p:cNvPr>
          <p:cNvSpPr txBox="1">
            <a:spLocks noChangeArrowheads="1"/>
          </p:cNvSpPr>
          <p:nvPr/>
        </p:nvSpPr>
        <p:spPr bwMode="auto">
          <a:xfrm>
            <a:off x="3468466" y="4922663"/>
            <a:ext cx="143077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600">
                <a:solidFill>
                  <a:srgbClr val="000000"/>
                </a:solidFill>
                <a:latin typeface="Calibri" panose="020F0502020204030204" pitchFamily="34" charset="0"/>
                <a:cs typeface="Calibri" panose="020F0502020204030204" pitchFamily="34" charset="0"/>
              </a:rPr>
              <a:t>one clock cycle</a:t>
            </a:r>
          </a:p>
        </p:txBody>
      </p:sp>
      <p:sp>
        <p:nvSpPr>
          <p:cNvPr id="24" name="Line 23">
            <a:extLst>
              <a:ext uri="{FF2B5EF4-FFF2-40B4-BE49-F238E27FC236}">
                <a16:creationId xmlns:a16="http://schemas.microsoft.com/office/drawing/2014/main" id="{D2C69BB2-0D1A-472C-871A-57CD5B17C796}"/>
              </a:ext>
            </a:extLst>
          </p:cNvPr>
          <p:cNvSpPr>
            <a:spLocks noChangeShapeType="1"/>
          </p:cNvSpPr>
          <p:nvPr/>
        </p:nvSpPr>
        <p:spPr bwMode="auto">
          <a:xfrm>
            <a:off x="2514598" y="4895675"/>
            <a:ext cx="33528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 name="Rectangle 24">
            <a:extLst>
              <a:ext uri="{FF2B5EF4-FFF2-40B4-BE49-F238E27FC236}">
                <a16:creationId xmlns:a16="http://schemas.microsoft.com/office/drawing/2014/main" id="{62D71C0C-76CC-46E5-9B22-3871CEEDC4B6}"/>
              </a:ext>
            </a:extLst>
          </p:cNvPr>
          <p:cNvSpPr>
            <a:spLocks noChangeArrowheads="1"/>
          </p:cNvSpPr>
          <p:nvPr/>
        </p:nvSpPr>
        <p:spPr bwMode="auto">
          <a:xfrm>
            <a:off x="322128" y="5202297"/>
            <a:ext cx="10515589"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nSpc>
                <a:spcPct val="95000"/>
              </a:lnSpc>
              <a:spcBef>
                <a:spcPct val="20000"/>
              </a:spcBef>
              <a:buClr>
                <a:srgbClr val="FC0128"/>
              </a:buClr>
              <a:buSzPct val="75000"/>
              <a:buFont typeface="Wingdings" pitchFamily="2" charset="2"/>
              <a:buChar char="Ø"/>
            </a:pPr>
            <a:r>
              <a:rPr lang="en-US" altLang="zh-CN" sz="2400" dirty="0">
                <a:solidFill>
                  <a:srgbClr val="000000"/>
                </a:solidFill>
                <a:latin typeface="Calibri" panose="020F0502020204030204" pitchFamily="34" charset="0"/>
                <a:ea typeface="宋体" charset="0"/>
                <a:cs typeface="Calibri" panose="020F0502020204030204" pitchFamily="34" charset="0"/>
              </a:rPr>
              <a:t>Assume state elements are written on every clock cycle; if not, need explicit </a:t>
            </a:r>
            <a:r>
              <a:rPr lang="en-US" altLang="zh-CN" sz="2400" dirty="0">
                <a:solidFill>
                  <a:srgbClr val="FC0128"/>
                </a:solidFill>
                <a:latin typeface="Calibri" panose="020F0502020204030204" pitchFamily="34" charset="0"/>
                <a:ea typeface="宋体" charset="0"/>
                <a:cs typeface="Calibri" panose="020F0502020204030204" pitchFamily="34" charset="0"/>
              </a:rPr>
              <a:t>write </a:t>
            </a:r>
            <a:r>
              <a:rPr lang="en-US" altLang="zh-CN" sz="2400" dirty="0">
                <a:solidFill>
                  <a:srgbClr val="000000"/>
                </a:solidFill>
                <a:latin typeface="Calibri" panose="020F0502020204030204" pitchFamily="34" charset="0"/>
                <a:ea typeface="宋体" charset="0"/>
                <a:cs typeface="Calibri" panose="020F0502020204030204" pitchFamily="34" charset="0"/>
              </a:rPr>
              <a:t>control signal</a:t>
            </a:r>
          </a:p>
          <a:p>
            <a:pPr marL="742950" lvl="1" indent="-285750">
              <a:lnSpc>
                <a:spcPct val="95000"/>
              </a:lnSpc>
              <a:spcBef>
                <a:spcPct val="2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write occurs only when </a:t>
            </a:r>
            <a:r>
              <a:rPr lang="en-US" altLang="zh-CN" sz="2000" dirty="0">
                <a:solidFill>
                  <a:srgbClr val="FC0128"/>
                </a:solidFill>
                <a:latin typeface="Calibri" panose="020F0502020204030204" pitchFamily="34" charset="0"/>
                <a:ea typeface="宋体" charset="0"/>
                <a:cs typeface="Calibri" panose="020F0502020204030204" pitchFamily="34" charset="0"/>
              </a:rPr>
              <a:t>both</a:t>
            </a:r>
            <a:r>
              <a:rPr lang="en-US" altLang="zh-CN" sz="2000" dirty="0">
                <a:solidFill>
                  <a:srgbClr val="000000"/>
                </a:solidFill>
                <a:latin typeface="Calibri" panose="020F0502020204030204" pitchFamily="34" charset="0"/>
                <a:ea typeface="宋体" charset="0"/>
                <a:cs typeface="Calibri" panose="020F0502020204030204" pitchFamily="34" charset="0"/>
              </a:rPr>
              <a:t> the write control is asserted and the clock edge occurs</a:t>
            </a:r>
          </a:p>
        </p:txBody>
      </p:sp>
    </p:spTree>
    <p:extLst>
      <p:ext uri="{BB962C8B-B14F-4D97-AF65-F5344CB8AC3E}">
        <p14:creationId xmlns:p14="http://schemas.microsoft.com/office/powerpoint/2010/main" val="692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Single Cycle Disadvantages &amp; Advantages</a:t>
            </a:r>
            <a:endParaRPr lang="zh-CN" altLang="en-US" dirty="0"/>
          </a:p>
        </p:txBody>
      </p:sp>
      <p:sp>
        <p:nvSpPr>
          <p:cNvPr id="3" name="内容占位符 2"/>
          <p:cNvSpPr>
            <a:spLocks noGrp="1"/>
          </p:cNvSpPr>
          <p:nvPr>
            <p:ph idx="1"/>
          </p:nvPr>
        </p:nvSpPr>
        <p:spPr>
          <a:xfrm>
            <a:off x="313268" y="881744"/>
            <a:ext cx="10149170" cy="5327650"/>
          </a:xfrm>
        </p:spPr>
        <p:txBody>
          <a:bodyPr/>
          <a:lstStyle/>
          <a:p>
            <a:pPr latinLnBrk="0">
              <a:lnSpc>
                <a:spcPct val="100000"/>
              </a:lnSpc>
              <a:spcBef>
                <a:spcPct val="20000"/>
              </a:spcBef>
            </a:pPr>
            <a:r>
              <a:rPr lang="en-US" altLang="zh-CN" sz="2400" b="1" dirty="0"/>
              <a:t>Disadvantages: </a:t>
            </a:r>
            <a:r>
              <a:rPr lang="en-US" altLang="zh-CN" sz="2400" dirty="0"/>
              <a:t>uses the clock cycle inefficiently – the clock cycle must be timed to accommodate the </a:t>
            </a:r>
            <a:r>
              <a:rPr lang="en-US" altLang="zh-CN" sz="2400" dirty="0">
                <a:solidFill>
                  <a:srgbClr val="FF0000"/>
                </a:solidFill>
              </a:rPr>
              <a:t>slowest</a:t>
            </a:r>
            <a:r>
              <a:rPr lang="en-US" altLang="zh-CN" sz="2400" dirty="0"/>
              <a:t> instruction</a:t>
            </a:r>
          </a:p>
          <a:p>
            <a:pPr lvl="1" latinLnBrk="0">
              <a:lnSpc>
                <a:spcPct val="100000"/>
              </a:lnSpc>
              <a:spcBef>
                <a:spcPct val="20000"/>
              </a:spcBef>
            </a:pPr>
            <a:r>
              <a:rPr lang="en-US" altLang="zh-CN" sz="2000" dirty="0">
                <a:latin typeface="Calibri" panose="020F0502020204030204" pitchFamily="34" charset="0"/>
                <a:cs typeface="Calibri" panose="020F0502020204030204" pitchFamily="34" charset="0"/>
              </a:rPr>
              <a:t>especially problematic for more complex instructions like floating point multiply</a:t>
            </a:r>
          </a:p>
          <a:p>
            <a:pPr lvl="1" latinLnBrk="0">
              <a:lnSpc>
                <a:spcPct val="100000"/>
              </a:lnSpc>
              <a:spcBef>
                <a:spcPct val="20000"/>
              </a:spcBef>
            </a:pPr>
            <a:endParaRPr lang="en-US" altLang="zh-CN" sz="2000" dirty="0">
              <a:latin typeface="Calibri" panose="020F0502020204030204" pitchFamily="34" charset="0"/>
              <a:cs typeface="Calibri" panose="020F0502020204030204" pitchFamily="34" charset="0"/>
            </a:endParaRPr>
          </a:p>
          <a:p>
            <a:pPr latinLnBrk="0">
              <a:lnSpc>
                <a:spcPct val="100000"/>
              </a:lnSpc>
              <a:spcBef>
                <a:spcPct val="20000"/>
              </a:spcBef>
            </a:pPr>
            <a:endParaRPr lang="en-US" altLang="zh-CN" sz="2800" dirty="0"/>
          </a:p>
          <a:p>
            <a:pPr latinLnBrk="0">
              <a:lnSpc>
                <a:spcPct val="100000"/>
              </a:lnSpc>
              <a:spcBef>
                <a:spcPct val="20000"/>
              </a:spcBef>
            </a:pPr>
            <a:endParaRPr lang="en-US" altLang="zh-CN" sz="2800" dirty="0"/>
          </a:p>
          <a:p>
            <a:pPr lvl="1" latinLnBrk="0">
              <a:lnSpc>
                <a:spcPct val="100000"/>
              </a:lnSpc>
              <a:spcBef>
                <a:spcPct val="20000"/>
              </a:spcBef>
            </a:pPr>
            <a:endParaRPr lang="en-US" altLang="zh-CN" sz="2000" dirty="0">
              <a:latin typeface="Calibri" panose="020F0502020204030204" pitchFamily="34" charset="0"/>
              <a:cs typeface="Calibri" panose="020F0502020204030204" pitchFamily="34" charset="0"/>
            </a:endParaRPr>
          </a:p>
          <a:p>
            <a:pPr lvl="1" latinLnBrk="0">
              <a:lnSpc>
                <a:spcPct val="100000"/>
              </a:lnSpc>
              <a:spcBef>
                <a:spcPct val="20000"/>
              </a:spcBef>
            </a:pPr>
            <a:endParaRPr lang="en-US" altLang="zh-CN" sz="2000" dirty="0">
              <a:latin typeface="Calibri" panose="020F0502020204030204" pitchFamily="34" charset="0"/>
              <a:cs typeface="Calibri" panose="020F0502020204030204" pitchFamily="34" charset="0"/>
            </a:endParaRPr>
          </a:p>
          <a:p>
            <a:pPr latinLnBrk="0">
              <a:lnSpc>
                <a:spcPct val="100000"/>
              </a:lnSpc>
              <a:spcBef>
                <a:spcPct val="20000"/>
              </a:spcBef>
            </a:pPr>
            <a:r>
              <a:rPr lang="en-US" altLang="zh-CN" sz="2400" b="1" dirty="0"/>
              <a:t>Disadvantages: </a:t>
            </a:r>
            <a:r>
              <a:rPr lang="en-US" altLang="zh-CN" sz="2400" dirty="0"/>
              <a:t>may be wasteful of area since some functional units (e.g., adders) must be duplicated since they can not be shared during a clock cycle</a:t>
            </a:r>
          </a:p>
          <a:p>
            <a:pPr latinLnBrk="0">
              <a:lnSpc>
                <a:spcPct val="100000"/>
              </a:lnSpc>
              <a:spcBef>
                <a:spcPct val="20000"/>
              </a:spcBef>
              <a:buFont typeface="Wingdings" panose="05000000000000000000" charset="0"/>
              <a:buNone/>
            </a:pPr>
            <a:r>
              <a:rPr lang="en-US" altLang="zh-CN" sz="2400" dirty="0"/>
              <a:t>but</a:t>
            </a:r>
          </a:p>
          <a:p>
            <a:pPr latinLnBrk="0">
              <a:lnSpc>
                <a:spcPct val="100000"/>
              </a:lnSpc>
              <a:spcBef>
                <a:spcPct val="20000"/>
              </a:spcBef>
            </a:pPr>
            <a:r>
              <a:rPr lang="en-US" altLang="zh-CN" sz="2400" b="1" dirty="0"/>
              <a:t>Advantages: </a:t>
            </a:r>
            <a:r>
              <a:rPr lang="en-US" altLang="zh-CN" sz="2400" dirty="0"/>
              <a:t>Is simple and easy to understand</a:t>
            </a:r>
          </a:p>
          <a:p>
            <a:pPr latinLnBrk="0"/>
            <a:endParaRPr lang="zh-CN" altLang="en-US" sz="2800" dirty="0"/>
          </a:p>
        </p:txBody>
      </p:sp>
      <p:sp>
        <p:nvSpPr>
          <p:cNvPr id="4" name="文本占位符 3"/>
          <p:cNvSpPr>
            <a:spLocks noGrp="1"/>
          </p:cNvSpPr>
          <p:nvPr>
            <p:ph type="body" sz="quarter" idx="10"/>
          </p:nvPr>
        </p:nvSpPr>
        <p:spPr/>
        <p:txBody>
          <a:bodyPr/>
          <a:lstStyle/>
          <a:p>
            <a:endParaRPr lang="zh-CN" altLang="en-US"/>
          </a:p>
        </p:txBody>
      </p:sp>
      <p:sp>
        <p:nvSpPr>
          <p:cNvPr id="33" name="Rectangle 3"/>
          <p:cNvSpPr txBox="1">
            <a:spLocks noChangeArrowheads="1"/>
          </p:cNvSpPr>
          <p:nvPr/>
        </p:nvSpPr>
        <p:spPr>
          <a:xfrm>
            <a:off x="838200" y="1690688"/>
            <a:ext cx="9840686" cy="4802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endParaRPr lang="en-US" altLang="zh-CN" dirty="0">
              <a:latin typeface="Arial" panose="020B0604020202020204" pitchFamily="34" charset="0"/>
              <a:cs typeface="宋体" charset="0"/>
            </a:endParaRPr>
          </a:p>
        </p:txBody>
      </p:sp>
      <p:grpSp>
        <p:nvGrpSpPr>
          <p:cNvPr id="34" name="Group 35"/>
          <p:cNvGrpSpPr/>
          <p:nvPr/>
        </p:nvGrpSpPr>
        <p:grpSpPr bwMode="auto">
          <a:xfrm>
            <a:off x="1124641" y="2590949"/>
            <a:ext cx="8148637" cy="1292225"/>
            <a:chOff x="227" y="1562"/>
            <a:chExt cx="5133" cy="814"/>
          </a:xfrm>
        </p:grpSpPr>
        <p:sp>
          <p:nvSpPr>
            <p:cNvPr id="35" name="Line 4"/>
            <p:cNvSpPr>
              <a:spLocks noChangeShapeType="1"/>
            </p:cNvSpPr>
            <p:nvPr/>
          </p:nvSpPr>
          <p:spPr bwMode="auto">
            <a:xfrm>
              <a:off x="296" y="176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5"/>
            <p:cNvSpPr>
              <a:spLocks noChangeShapeType="1"/>
            </p:cNvSpPr>
            <p:nvPr/>
          </p:nvSpPr>
          <p:spPr bwMode="auto">
            <a:xfrm>
              <a:off x="528" y="177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6"/>
            <p:cNvSpPr>
              <a:spLocks noChangeShapeType="1"/>
            </p:cNvSpPr>
            <p:nvPr/>
          </p:nvSpPr>
          <p:spPr bwMode="auto">
            <a:xfrm>
              <a:off x="2784" y="177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8" name="Line 8"/>
            <p:cNvSpPr>
              <a:spLocks noChangeShapeType="1"/>
            </p:cNvSpPr>
            <p:nvPr/>
          </p:nvSpPr>
          <p:spPr bwMode="auto">
            <a:xfrm>
              <a:off x="5136" y="177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9" name="Line 9"/>
            <p:cNvSpPr>
              <a:spLocks noChangeShapeType="1"/>
            </p:cNvSpPr>
            <p:nvPr/>
          </p:nvSpPr>
          <p:spPr bwMode="auto">
            <a:xfrm>
              <a:off x="536" y="1906"/>
              <a:ext cx="118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0" name="Line 10"/>
            <p:cNvSpPr>
              <a:spLocks noChangeShapeType="1"/>
            </p:cNvSpPr>
            <p:nvPr/>
          </p:nvSpPr>
          <p:spPr bwMode="auto">
            <a:xfrm>
              <a:off x="1736" y="1762"/>
              <a:ext cx="1040"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1" name="Line 11"/>
            <p:cNvSpPr>
              <a:spLocks noChangeShapeType="1"/>
            </p:cNvSpPr>
            <p:nvPr/>
          </p:nvSpPr>
          <p:spPr bwMode="auto">
            <a:xfrm>
              <a:off x="1728" y="177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2" name="Line 12"/>
            <p:cNvSpPr>
              <a:spLocks noChangeShapeType="1"/>
            </p:cNvSpPr>
            <p:nvPr/>
          </p:nvSpPr>
          <p:spPr bwMode="auto">
            <a:xfrm>
              <a:off x="2792" y="1906"/>
              <a:ext cx="118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Line 13"/>
            <p:cNvSpPr>
              <a:spLocks noChangeShapeType="1"/>
            </p:cNvSpPr>
            <p:nvPr/>
          </p:nvSpPr>
          <p:spPr bwMode="auto">
            <a:xfrm>
              <a:off x="3992" y="1762"/>
              <a:ext cx="1136"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4" name="Line 14"/>
            <p:cNvSpPr>
              <a:spLocks noChangeShapeType="1"/>
            </p:cNvSpPr>
            <p:nvPr/>
          </p:nvSpPr>
          <p:spPr bwMode="auto">
            <a:xfrm>
              <a:off x="3984" y="177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15"/>
            <p:cNvSpPr>
              <a:spLocks noChangeShapeType="1"/>
            </p:cNvSpPr>
            <p:nvPr/>
          </p:nvSpPr>
          <p:spPr bwMode="auto">
            <a:xfrm>
              <a:off x="5136" y="190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Rectangle 16"/>
            <p:cNvSpPr>
              <a:spLocks noChangeArrowheads="1"/>
            </p:cNvSpPr>
            <p:nvPr/>
          </p:nvSpPr>
          <p:spPr bwMode="auto">
            <a:xfrm>
              <a:off x="227" y="1758"/>
              <a:ext cx="277" cy="212"/>
            </a:xfrm>
            <a:prstGeom prst="rect">
              <a:avLst/>
            </a:prstGeom>
            <a:noFill/>
            <a:ln>
              <a:noFill/>
            </a:ln>
            <a:effectLst/>
          </p:spPr>
          <p:txBody>
            <a:bodyPr wrap="none" lIns="90488" tIns="44450" rIns="90488" bIns="44450">
              <a:spAutoFit/>
            </a:bodyPr>
            <a:lstStyle/>
            <a:p>
              <a:r>
                <a:rPr lang="en-US" altLang="zh-CN" sz="1600" b="1" dirty="0" err="1">
                  <a:solidFill>
                    <a:srgbClr val="000000"/>
                  </a:solidFill>
                  <a:latin typeface="Calibri" panose="020F0502020204030204" pitchFamily="34" charset="0"/>
                  <a:ea typeface="宋体" charset="0"/>
                  <a:cs typeface="Calibri" panose="020F0502020204030204" pitchFamily="34" charset="0"/>
                </a:rPr>
                <a:t>Clk</a:t>
              </a:r>
              <a:endParaRPr lang="en-US" altLang="zh-CN" sz="1600" b="1" dirty="0">
                <a:solidFill>
                  <a:srgbClr val="000000"/>
                </a:solidFill>
                <a:latin typeface="Calibri" panose="020F0502020204030204" pitchFamily="34" charset="0"/>
                <a:ea typeface="宋体" charset="0"/>
                <a:cs typeface="Calibri" panose="020F0502020204030204" pitchFamily="34" charset="0"/>
              </a:endParaRPr>
            </a:p>
          </p:txBody>
        </p:sp>
        <p:sp>
          <p:nvSpPr>
            <p:cNvPr id="47" name="Rectangle 18"/>
            <p:cNvSpPr>
              <a:spLocks noChangeArrowheads="1"/>
            </p:cNvSpPr>
            <p:nvPr/>
          </p:nvSpPr>
          <p:spPr bwMode="auto">
            <a:xfrm>
              <a:off x="536" y="2176"/>
              <a:ext cx="2240"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Rectangle 19"/>
            <p:cNvSpPr>
              <a:spLocks noChangeArrowheads="1"/>
            </p:cNvSpPr>
            <p:nvPr/>
          </p:nvSpPr>
          <p:spPr bwMode="auto">
            <a:xfrm>
              <a:off x="2792" y="2176"/>
              <a:ext cx="2336"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Rectangle 20"/>
            <p:cNvSpPr>
              <a:spLocks noChangeArrowheads="1"/>
            </p:cNvSpPr>
            <p:nvPr/>
          </p:nvSpPr>
          <p:spPr bwMode="auto">
            <a:xfrm>
              <a:off x="1379" y="2164"/>
              <a:ext cx="250"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lw</a:t>
              </a:r>
            </a:p>
          </p:txBody>
        </p:sp>
        <p:sp>
          <p:nvSpPr>
            <p:cNvPr id="50" name="Rectangle 21"/>
            <p:cNvSpPr>
              <a:spLocks noChangeArrowheads="1"/>
            </p:cNvSpPr>
            <p:nvPr/>
          </p:nvSpPr>
          <p:spPr bwMode="auto">
            <a:xfrm>
              <a:off x="3779" y="2164"/>
              <a:ext cx="262"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sw</a:t>
              </a:r>
            </a:p>
          </p:txBody>
        </p:sp>
        <p:sp>
          <p:nvSpPr>
            <p:cNvPr id="51" name="Line 22"/>
            <p:cNvSpPr>
              <a:spLocks noChangeShapeType="1"/>
            </p:cNvSpPr>
            <p:nvPr/>
          </p:nvSpPr>
          <p:spPr bwMode="auto">
            <a:xfrm flipV="1">
              <a:off x="4704" y="2160"/>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Rectangle 23"/>
            <p:cNvSpPr>
              <a:spLocks noChangeArrowheads="1"/>
            </p:cNvSpPr>
            <p:nvPr/>
          </p:nvSpPr>
          <p:spPr bwMode="auto">
            <a:xfrm>
              <a:off x="4691" y="2164"/>
              <a:ext cx="449" cy="212"/>
            </a:xfrm>
            <a:prstGeom prst="rect">
              <a:avLst/>
            </a:prstGeom>
            <a:noFill/>
            <a:ln>
              <a:noFill/>
            </a:ln>
            <a:effectLst/>
          </p:spPr>
          <p:txBody>
            <a:bodyPr wrap="none" lIns="90488" tIns="44450" rIns="90488" bIns="44450">
              <a:spAutoFit/>
            </a:bodyPr>
            <a:lstStyle/>
            <a:p>
              <a:r>
                <a:rPr lang="en-US" altLang="zh-CN" sz="1600" b="1">
                  <a:solidFill>
                    <a:srgbClr val="FC0128"/>
                  </a:solidFill>
                  <a:latin typeface="Calibri" panose="020F0502020204030204" pitchFamily="34" charset="0"/>
                  <a:ea typeface="宋体" charset="0"/>
                  <a:cs typeface="Calibri" panose="020F0502020204030204" pitchFamily="34" charset="0"/>
                </a:rPr>
                <a:t>Waste</a:t>
              </a:r>
            </a:p>
          </p:txBody>
        </p:sp>
        <p:sp>
          <p:nvSpPr>
            <p:cNvPr id="53" name="Line 24"/>
            <p:cNvSpPr>
              <a:spLocks noChangeShapeType="1"/>
            </p:cNvSpPr>
            <p:nvPr/>
          </p:nvSpPr>
          <p:spPr bwMode="auto">
            <a:xfrm flipV="1">
              <a:off x="528" y="1562"/>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Rectangle 25"/>
            <p:cNvSpPr>
              <a:spLocks noChangeArrowheads="1"/>
            </p:cNvSpPr>
            <p:nvPr/>
          </p:nvSpPr>
          <p:spPr bwMode="auto">
            <a:xfrm>
              <a:off x="1392" y="1566"/>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a:t>
              </a:r>
            </a:p>
          </p:txBody>
        </p:sp>
        <p:sp>
          <p:nvSpPr>
            <p:cNvPr id="55" name="Line 26"/>
            <p:cNvSpPr>
              <a:spLocks noChangeShapeType="1"/>
            </p:cNvSpPr>
            <p:nvPr/>
          </p:nvSpPr>
          <p:spPr bwMode="auto">
            <a:xfrm flipV="1">
              <a:off x="2784" y="1562"/>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Line 27"/>
            <p:cNvSpPr>
              <a:spLocks noChangeShapeType="1"/>
            </p:cNvSpPr>
            <p:nvPr/>
          </p:nvSpPr>
          <p:spPr bwMode="auto">
            <a:xfrm flipV="1">
              <a:off x="5136" y="1562"/>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Rectangle 28"/>
            <p:cNvSpPr>
              <a:spLocks noChangeArrowheads="1"/>
            </p:cNvSpPr>
            <p:nvPr/>
          </p:nvSpPr>
          <p:spPr bwMode="auto">
            <a:xfrm>
              <a:off x="3696" y="1566"/>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2</a:t>
              </a:r>
            </a:p>
          </p:txBody>
        </p:sp>
        <p:sp>
          <p:nvSpPr>
            <p:cNvPr id="58" name="Line 29"/>
            <p:cNvSpPr>
              <a:spLocks noChangeShapeType="1"/>
            </p:cNvSpPr>
            <p:nvPr/>
          </p:nvSpPr>
          <p:spPr bwMode="auto">
            <a:xfrm>
              <a:off x="536" y="1666"/>
              <a:ext cx="896"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30"/>
            <p:cNvSpPr>
              <a:spLocks noChangeShapeType="1"/>
            </p:cNvSpPr>
            <p:nvPr/>
          </p:nvSpPr>
          <p:spPr bwMode="auto">
            <a:xfrm>
              <a:off x="2792" y="1666"/>
              <a:ext cx="896"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31"/>
            <p:cNvSpPr>
              <a:spLocks noChangeShapeType="1"/>
            </p:cNvSpPr>
            <p:nvPr/>
          </p:nvSpPr>
          <p:spPr bwMode="auto">
            <a:xfrm flipH="1">
              <a:off x="4216" y="1666"/>
              <a:ext cx="928"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Line 34"/>
            <p:cNvSpPr>
              <a:spLocks noChangeShapeType="1"/>
            </p:cNvSpPr>
            <p:nvPr/>
          </p:nvSpPr>
          <p:spPr bwMode="auto">
            <a:xfrm flipH="1">
              <a:off x="1872" y="1680"/>
              <a:ext cx="928"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DF45D-3EF9-4CF3-815F-D8BAA6B1D731}"/>
              </a:ext>
            </a:extLst>
          </p:cNvPr>
          <p:cNvSpPr>
            <a:spLocks noGrp="1"/>
          </p:cNvSpPr>
          <p:nvPr>
            <p:ph type="title"/>
          </p:nvPr>
        </p:nvSpPr>
        <p:spPr/>
        <p:txBody>
          <a:bodyPr/>
          <a:lstStyle/>
          <a:p>
            <a:r>
              <a:rPr lang="en-US" altLang="zh-CN" dirty="0"/>
              <a:t>Multicycle Datapath Approach</a:t>
            </a:r>
            <a:endParaRPr lang="zh-CN" altLang="en-US" dirty="0"/>
          </a:p>
        </p:txBody>
      </p:sp>
      <p:sp>
        <p:nvSpPr>
          <p:cNvPr id="4" name="Rectangle 3">
            <a:extLst>
              <a:ext uri="{FF2B5EF4-FFF2-40B4-BE49-F238E27FC236}">
                <a16:creationId xmlns:a16="http://schemas.microsoft.com/office/drawing/2014/main" id="{DB3FE1D1-F894-4DAF-B213-8C0E11318BE5}"/>
              </a:ext>
            </a:extLst>
          </p:cNvPr>
          <p:cNvSpPr txBox="1">
            <a:spLocks noChangeArrowheads="1"/>
          </p:cNvSpPr>
          <p:nvPr/>
        </p:nvSpPr>
        <p:spPr>
          <a:xfrm>
            <a:off x="313267" y="965132"/>
            <a:ext cx="9165772" cy="51673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30000"/>
              </a:spcBef>
              <a:buNone/>
            </a:pPr>
            <a:r>
              <a:rPr lang="en-US" altLang="zh-CN" sz="2400" dirty="0">
                <a:latin typeface="Calibri" panose="020F0502020204030204" pitchFamily="34" charset="0"/>
                <a:cs typeface="Calibri" panose="020F0502020204030204" pitchFamily="34" charset="0"/>
              </a:rPr>
              <a:t>Let an instruction take more than 1 clock cycle to complete</a:t>
            </a:r>
          </a:p>
          <a:p>
            <a:pPr lvl="1">
              <a:lnSpc>
                <a:spcPct val="100000"/>
              </a:lnSpc>
              <a:spcBef>
                <a:spcPct val="30000"/>
              </a:spcBef>
            </a:pPr>
            <a:r>
              <a:rPr lang="en-US" altLang="zh-CN" sz="2000" dirty="0">
                <a:latin typeface="Calibri" panose="020F0502020204030204" pitchFamily="34" charset="0"/>
                <a:cs typeface="Calibri" panose="020F0502020204030204" pitchFamily="34" charset="0"/>
              </a:rPr>
              <a:t>Break up instructions into steps where each </a:t>
            </a:r>
            <a:r>
              <a:rPr lang="en-US" altLang="zh-CN" sz="2000" i="1" dirty="0">
                <a:solidFill>
                  <a:srgbClr val="FF0000"/>
                </a:solidFill>
                <a:latin typeface="Calibri" panose="020F0502020204030204" pitchFamily="34" charset="0"/>
                <a:cs typeface="Calibri" panose="020F0502020204030204" pitchFamily="34" charset="0"/>
              </a:rPr>
              <a:t>step</a:t>
            </a:r>
            <a:r>
              <a:rPr lang="en-US" altLang="zh-CN" sz="2000" dirty="0">
                <a:latin typeface="Calibri" panose="020F0502020204030204" pitchFamily="34" charset="0"/>
                <a:cs typeface="Calibri" panose="020F0502020204030204" pitchFamily="34" charset="0"/>
              </a:rPr>
              <a:t> takes a cycle while trying to</a:t>
            </a:r>
          </a:p>
          <a:p>
            <a:pPr lvl="2">
              <a:lnSpc>
                <a:spcPct val="100000"/>
              </a:lnSpc>
              <a:spcBef>
                <a:spcPct val="30000"/>
              </a:spcBef>
            </a:pPr>
            <a:r>
              <a:rPr lang="en-US" altLang="zh-CN" dirty="0">
                <a:latin typeface="Calibri" panose="020F0502020204030204" pitchFamily="34" charset="0"/>
                <a:cs typeface="Calibri" panose="020F0502020204030204" pitchFamily="34" charset="0"/>
              </a:rPr>
              <a:t>balance the amount of work to be done in each step</a:t>
            </a:r>
          </a:p>
          <a:p>
            <a:pPr lvl="2">
              <a:lnSpc>
                <a:spcPct val="100000"/>
              </a:lnSpc>
              <a:spcBef>
                <a:spcPct val="30000"/>
              </a:spcBef>
            </a:pPr>
            <a:r>
              <a:rPr lang="en-US" altLang="zh-CN" dirty="0">
                <a:latin typeface="Calibri" panose="020F0502020204030204" pitchFamily="34" charset="0"/>
                <a:cs typeface="Calibri" panose="020F0502020204030204" pitchFamily="34" charset="0"/>
              </a:rPr>
              <a:t>restrict each cycle to use only one major functional unit</a:t>
            </a:r>
          </a:p>
          <a:p>
            <a:pPr lvl="1">
              <a:lnSpc>
                <a:spcPct val="100000"/>
              </a:lnSpc>
              <a:spcBef>
                <a:spcPct val="30000"/>
              </a:spcBef>
            </a:pPr>
            <a:r>
              <a:rPr lang="en-US" altLang="zh-CN" sz="2000" dirty="0">
                <a:latin typeface="Calibri" panose="020F0502020204030204" pitchFamily="34" charset="0"/>
                <a:cs typeface="Calibri" panose="020F0502020204030204" pitchFamily="34" charset="0"/>
              </a:rPr>
              <a:t>Not every instruction takes the</a:t>
            </a:r>
            <a:r>
              <a:rPr lang="en-US" altLang="zh-CN" sz="2000" dirty="0">
                <a:solidFill>
                  <a:schemeClr val="accent1"/>
                </a:solidFill>
                <a:latin typeface="Calibri" panose="020F0502020204030204" pitchFamily="34" charset="0"/>
                <a:cs typeface="Calibri" panose="020F0502020204030204" pitchFamily="34" charset="0"/>
              </a:rPr>
              <a:t> </a:t>
            </a:r>
            <a:r>
              <a:rPr lang="en-US" altLang="zh-CN" sz="2000" i="1" dirty="0">
                <a:solidFill>
                  <a:srgbClr val="FF0000"/>
                </a:solidFill>
                <a:latin typeface="Calibri" panose="020F0502020204030204" pitchFamily="34" charset="0"/>
                <a:cs typeface="Calibri" panose="020F0502020204030204" pitchFamily="34" charset="0"/>
              </a:rPr>
              <a:t>same</a:t>
            </a:r>
            <a:r>
              <a:rPr lang="en-US" altLang="zh-CN" sz="2000" dirty="0">
                <a:latin typeface="Calibri" panose="020F0502020204030204" pitchFamily="34" charset="0"/>
                <a:cs typeface="Calibri" panose="020F0502020204030204" pitchFamily="34" charset="0"/>
              </a:rPr>
              <a:t> number of clock cycles</a:t>
            </a:r>
          </a:p>
          <a:p>
            <a:pPr lvl="1">
              <a:lnSpc>
                <a:spcPct val="100000"/>
              </a:lnSpc>
              <a:spcBef>
                <a:spcPct val="30000"/>
              </a:spcBef>
            </a:pPr>
            <a:endParaRPr lang="en-US" altLang="zh-CN" sz="2000" dirty="0">
              <a:latin typeface="Calibri" panose="020F0502020204030204" pitchFamily="34" charset="0"/>
              <a:cs typeface="Calibri" panose="020F0502020204030204" pitchFamily="34" charset="0"/>
            </a:endParaRPr>
          </a:p>
          <a:p>
            <a:pPr marL="0" indent="0">
              <a:lnSpc>
                <a:spcPct val="100000"/>
              </a:lnSpc>
              <a:spcBef>
                <a:spcPct val="30000"/>
              </a:spcBef>
              <a:buNone/>
            </a:pPr>
            <a:r>
              <a:rPr lang="en-US" altLang="zh-CN" sz="2400" dirty="0">
                <a:latin typeface="Calibri" panose="020F0502020204030204" pitchFamily="34" charset="0"/>
                <a:cs typeface="Calibri" panose="020F0502020204030204" pitchFamily="34" charset="0"/>
              </a:rPr>
              <a:t>In addition to </a:t>
            </a:r>
            <a:r>
              <a:rPr lang="en-US" altLang="zh-CN" sz="2400" dirty="0">
                <a:solidFill>
                  <a:srgbClr val="FF0000"/>
                </a:solidFill>
                <a:latin typeface="Calibri" panose="020F0502020204030204" pitchFamily="34" charset="0"/>
                <a:cs typeface="Calibri" panose="020F0502020204030204" pitchFamily="34" charset="0"/>
              </a:rPr>
              <a:t>faster</a:t>
            </a:r>
            <a:r>
              <a:rPr lang="en-US" altLang="zh-CN" sz="2400" dirty="0">
                <a:latin typeface="Calibri" panose="020F0502020204030204" pitchFamily="34" charset="0"/>
                <a:cs typeface="Calibri" panose="020F0502020204030204" pitchFamily="34" charset="0"/>
              </a:rPr>
              <a:t> clock rates, multicycle allows functional units that can be used more than once per instruction as long as they are used on </a:t>
            </a:r>
            <a:r>
              <a:rPr lang="en-US" altLang="zh-CN" sz="2400" i="1" dirty="0">
                <a:latin typeface="Calibri" panose="020F0502020204030204" pitchFamily="34" charset="0"/>
                <a:cs typeface="Calibri" panose="020F0502020204030204" pitchFamily="34" charset="0"/>
              </a:rPr>
              <a:t>different</a:t>
            </a:r>
            <a:r>
              <a:rPr lang="en-US" altLang="zh-CN" sz="2400" dirty="0">
                <a:latin typeface="Calibri" panose="020F0502020204030204" pitchFamily="34" charset="0"/>
                <a:cs typeface="Calibri" panose="020F0502020204030204" pitchFamily="34" charset="0"/>
              </a:rPr>
              <a:t> clock cycles, as a result</a:t>
            </a:r>
          </a:p>
          <a:p>
            <a:pPr lvl="1">
              <a:lnSpc>
                <a:spcPct val="100000"/>
              </a:lnSpc>
              <a:spcBef>
                <a:spcPct val="30000"/>
              </a:spcBef>
            </a:pPr>
            <a:r>
              <a:rPr lang="en-US" altLang="zh-CN" sz="2000" dirty="0">
                <a:latin typeface="Calibri" panose="020F0502020204030204" pitchFamily="34" charset="0"/>
                <a:cs typeface="Calibri" panose="020F0502020204030204" pitchFamily="34" charset="0"/>
              </a:rPr>
              <a:t>only need one memory – but only one memory access per cycle</a:t>
            </a:r>
          </a:p>
          <a:p>
            <a:pPr lvl="1">
              <a:lnSpc>
                <a:spcPct val="100000"/>
              </a:lnSpc>
              <a:spcBef>
                <a:spcPct val="30000"/>
              </a:spcBef>
            </a:pPr>
            <a:r>
              <a:rPr lang="en-US" altLang="zh-CN" sz="2000" dirty="0">
                <a:latin typeface="Calibri" panose="020F0502020204030204" pitchFamily="34" charset="0"/>
                <a:cs typeface="Calibri" panose="020F0502020204030204" pitchFamily="34" charset="0"/>
              </a:rPr>
              <a:t>need only one ALU/adder – but only one ALU operation per cycle</a:t>
            </a:r>
          </a:p>
        </p:txBody>
      </p:sp>
    </p:spTree>
    <p:extLst>
      <p:ext uri="{BB962C8B-B14F-4D97-AF65-F5344CB8AC3E}">
        <p14:creationId xmlns:p14="http://schemas.microsoft.com/office/powerpoint/2010/main" val="349592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74D66-C27F-491E-B6AC-E7D32BD00BC4}"/>
              </a:ext>
            </a:extLst>
          </p:cNvPr>
          <p:cNvSpPr>
            <a:spLocks noGrp="1"/>
          </p:cNvSpPr>
          <p:nvPr>
            <p:ph type="title"/>
          </p:nvPr>
        </p:nvSpPr>
        <p:spPr/>
        <p:txBody>
          <a:bodyPr>
            <a:normAutofit/>
          </a:bodyPr>
          <a:lstStyle/>
          <a:p>
            <a:r>
              <a:rPr lang="en-US" altLang="zh-CN" dirty="0"/>
              <a:t>Multicycle Datapath Approach, </a:t>
            </a:r>
            <a:r>
              <a:rPr lang="en-US" altLang="zh-CN" dirty="0" err="1"/>
              <a:t>con’t</a:t>
            </a:r>
            <a:endParaRPr lang="zh-CN" altLang="en-US" dirty="0"/>
          </a:p>
        </p:txBody>
      </p:sp>
      <p:sp>
        <p:nvSpPr>
          <p:cNvPr id="71" name="文本占位符 70">
            <a:extLst>
              <a:ext uri="{FF2B5EF4-FFF2-40B4-BE49-F238E27FC236}">
                <a16:creationId xmlns:a16="http://schemas.microsoft.com/office/drawing/2014/main" id="{A40B260C-F802-DB17-223D-6CC2BFAB81FE}"/>
              </a:ext>
            </a:extLst>
          </p:cNvPr>
          <p:cNvSpPr>
            <a:spLocks noGrp="1"/>
          </p:cNvSpPr>
          <p:nvPr>
            <p:ph type="body" sz="quarter" idx="10"/>
          </p:nvPr>
        </p:nvSpPr>
        <p:spPr>
          <a:xfrm>
            <a:off x="2185419" y="6430962"/>
            <a:ext cx="8015896" cy="407195"/>
          </a:xfrm>
        </p:spPr>
        <p:txBody>
          <a:bodyPr/>
          <a:lstStyle/>
          <a:p>
            <a:endParaRPr lang="zh-CN" altLang="en-US"/>
          </a:p>
        </p:txBody>
      </p:sp>
      <p:sp>
        <p:nvSpPr>
          <p:cNvPr id="4" name="Rectangle 3">
            <a:extLst>
              <a:ext uri="{FF2B5EF4-FFF2-40B4-BE49-F238E27FC236}">
                <a16:creationId xmlns:a16="http://schemas.microsoft.com/office/drawing/2014/main" id="{403890A2-1896-456E-B022-900CD9C0CFA2}"/>
              </a:ext>
            </a:extLst>
          </p:cNvPr>
          <p:cNvSpPr txBox="1">
            <a:spLocks noChangeArrowheads="1"/>
          </p:cNvSpPr>
          <p:nvPr/>
        </p:nvSpPr>
        <p:spPr>
          <a:xfrm>
            <a:off x="313267" y="774701"/>
            <a:ext cx="8686800" cy="5334000"/>
          </a:xfrm>
          <a:prstGeom prst="rect">
            <a:avLst/>
          </a:prstGeom>
          <a:noFill/>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buFont typeface="Wingdings" pitchFamily="2" charset="2"/>
              <a:buChar char="Ø"/>
            </a:pPr>
            <a:r>
              <a:rPr lang="en-US" altLang="zh-CN" sz="2400" dirty="0">
                <a:latin typeface="Calibri" panose="020F0502020204030204" pitchFamily="34" charset="0"/>
                <a:cs typeface="Calibri" panose="020F0502020204030204" pitchFamily="34" charset="0"/>
              </a:rPr>
              <a:t>At the end of a cycle</a:t>
            </a:r>
          </a:p>
          <a:p>
            <a:pPr marL="742950" lvl="1" indent="-285750">
              <a:lnSpc>
                <a:spcPct val="100000"/>
              </a:lnSpc>
              <a:spcBef>
                <a:spcPct val="20000"/>
              </a:spcBef>
            </a:pPr>
            <a:r>
              <a:rPr lang="en-US" altLang="zh-CN" sz="2000" dirty="0">
                <a:latin typeface="Calibri" panose="020F0502020204030204" pitchFamily="34" charset="0"/>
                <a:cs typeface="Calibri" panose="020F0502020204030204" pitchFamily="34" charset="0"/>
              </a:rPr>
              <a:t>Store values needed in a later cycle by the </a:t>
            </a:r>
            <a:r>
              <a:rPr lang="en-US" altLang="zh-CN" sz="2000" dirty="0">
                <a:solidFill>
                  <a:srgbClr val="FF0000"/>
                </a:solidFill>
                <a:latin typeface="Calibri" panose="020F0502020204030204" pitchFamily="34" charset="0"/>
                <a:cs typeface="Calibri" panose="020F0502020204030204" pitchFamily="34" charset="0"/>
              </a:rPr>
              <a:t>current</a:t>
            </a:r>
            <a:r>
              <a:rPr lang="en-US" altLang="zh-CN" sz="2000" dirty="0">
                <a:latin typeface="Calibri" panose="020F0502020204030204" pitchFamily="34" charset="0"/>
                <a:cs typeface="Calibri" panose="020F0502020204030204" pitchFamily="34" charset="0"/>
              </a:rPr>
              <a:t> instruction in an internal register (not visible to the programmer). All (except IR) hold data only between a pair of adjacent clock cycles (no write control signal needed)</a:t>
            </a:r>
          </a:p>
          <a:p>
            <a:pPr lvl="2">
              <a:lnSpc>
                <a:spcPct val="100000"/>
              </a:lnSpc>
              <a:spcBef>
                <a:spcPct val="20000"/>
              </a:spcBef>
              <a:buFontTx/>
              <a:buNone/>
            </a:pPr>
            <a:endParaRPr lang="en-US" altLang="zh-CN" sz="18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lvl="2">
              <a:lnSpc>
                <a:spcPct val="100000"/>
              </a:lnSpc>
              <a:spcBef>
                <a:spcPct val="20000"/>
              </a:spcBef>
              <a:buFontTx/>
              <a:buNone/>
            </a:pPr>
            <a:endParaRPr lang="en-US" altLang="zh-CN" sz="1100" dirty="0">
              <a:latin typeface="Calibri" panose="020F0502020204030204" pitchFamily="34" charset="0"/>
              <a:cs typeface="Calibri" panose="020F0502020204030204" pitchFamily="34" charset="0"/>
            </a:endParaRPr>
          </a:p>
          <a:p>
            <a:pPr marL="742950" lvl="1" indent="-285750">
              <a:lnSpc>
                <a:spcPct val="100000"/>
              </a:lnSpc>
              <a:spcBef>
                <a:spcPct val="20000"/>
              </a:spcBef>
              <a:buFont typeface="Monotype Sorts" charset="0"/>
              <a:buNone/>
            </a:pPr>
            <a:r>
              <a:rPr lang="en-US" altLang="zh-CN" sz="1600" b="1" dirty="0">
                <a:latin typeface="Calibri" panose="020F0502020204030204" pitchFamily="34" charset="0"/>
                <a:cs typeface="Calibri" panose="020F0502020204030204" pitchFamily="34" charset="0"/>
              </a:rPr>
              <a:t>IR</a:t>
            </a:r>
            <a:r>
              <a:rPr lang="en-US" altLang="zh-CN" sz="1600" dirty="0">
                <a:latin typeface="Calibri" panose="020F0502020204030204" pitchFamily="34" charset="0"/>
                <a:cs typeface="Calibri" panose="020F0502020204030204" pitchFamily="34" charset="0"/>
              </a:rPr>
              <a:t> – Instruction Register		</a:t>
            </a:r>
            <a:r>
              <a:rPr lang="en-US" altLang="zh-CN" sz="1600" b="1" dirty="0">
                <a:latin typeface="Calibri" panose="020F0502020204030204" pitchFamily="34" charset="0"/>
                <a:cs typeface="Calibri" panose="020F0502020204030204" pitchFamily="34" charset="0"/>
              </a:rPr>
              <a:t>MDR</a:t>
            </a:r>
            <a:r>
              <a:rPr lang="en-US" altLang="zh-CN" sz="1600" dirty="0">
                <a:latin typeface="Calibri" panose="020F0502020204030204" pitchFamily="34" charset="0"/>
                <a:cs typeface="Calibri" panose="020F0502020204030204" pitchFamily="34" charset="0"/>
              </a:rPr>
              <a:t> – Memory Data Register</a:t>
            </a:r>
          </a:p>
          <a:p>
            <a:pPr marL="742950" lvl="1" indent="-285750">
              <a:lnSpc>
                <a:spcPct val="100000"/>
              </a:lnSpc>
              <a:spcBef>
                <a:spcPct val="20000"/>
              </a:spcBef>
              <a:buFont typeface="Monotype Sorts" charset="0"/>
              <a:buNone/>
            </a:pPr>
            <a:r>
              <a:rPr lang="en-US" altLang="zh-CN" sz="1600" b="1" dirty="0">
                <a:latin typeface="Calibri" panose="020F0502020204030204" pitchFamily="34" charset="0"/>
                <a:cs typeface="Calibri" panose="020F0502020204030204" pitchFamily="34" charset="0"/>
              </a:rPr>
              <a:t>A, B</a:t>
            </a:r>
            <a:r>
              <a:rPr lang="en-US" altLang="zh-CN" sz="1600" dirty="0">
                <a:latin typeface="Calibri" panose="020F0502020204030204" pitchFamily="34" charset="0"/>
                <a:cs typeface="Calibri" panose="020F0502020204030204" pitchFamily="34" charset="0"/>
              </a:rPr>
              <a:t> – </a:t>
            </a:r>
            <a:r>
              <a:rPr lang="en-US" altLang="zh-CN" sz="1600" dirty="0" err="1">
                <a:latin typeface="Calibri" panose="020F0502020204030204" pitchFamily="34" charset="0"/>
                <a:cs typeface="Calibri" panose="020F0502020204030204" pitchFamily="34" charset="0"/>
              </a:rPr>
              <a:t>regfile</a:t>
            </a:r>
            <a:r>
              <a:rPr lang="en-US" altLang="zh-CN" sz="1600" dirty="0">
                <a:latin typeface="Calibri" panose="020F0502020204030204" pitchFamily="34" charset="0"/>
                <a:cs typeface="Calibri" panose="020F0502020204030204" pitchFamily="34" charset="0"/>
              </a:rPr>
              <a:t> read data registers	</a:t>
            </a:r>
            <a:r>
              <a:rPr lang="en-US" altLang="zh-CN" sz="1600" b="1" dirty="0" err="1">
                <a:latin typeface="Calibri" panose="020F0502020204030204" pitchFamily="34" charset="0"/>
                <a:cs typeface="Calibri" panose="020F0502020204030204" pitchFamily="34" charset="0"/>
              </a:rPr>
              <a:t>ALUout</a:t>
            </a:r>
            <a:r>
              <a:rPr lang="en-US" altLang="zh-CN" sz="1600" b="1"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 ALU output register</a:t>
            </a:r>
          </a:p>
        </p:txBody>
      </p:sp>
      <p:grpSp>
        <p:nvGrpSpPr>
          <p:cNvPr id="5" name="Group 5">
            <a:extLst>
              <a:ext uri="{FF2B5EF4-FFF2-40B4-BE49-F238E27FC236}">
                <a16:creationId xmlns:a16="http://schemas.microsoft.com/office/drawing/2014/main" id="{E72E8253-67F5-4D8A-974D-E9FDAD76DFB6}"/>
              </a:ext>
            </a:extLst>
          </p:cNvPr>
          <p:cNvGrpSpPr>
            <a:grpSpLocks/>
          </p:cNvGrpSpPr>
          <p:nvPr/>
        </p:nvGrpSpPr>
        <p:grpSpPr bwMode="auto">
          <a:xfrm>
            <a:off x="770467" y="2222501"/>
            <a:ext cx="7162800" cy="2743200"/>
            <a:chOff x="672" y="2448"/>
            <a:chExt cx="4512" cy="1728"/>
          </a:xfrm>
        </p:grpSpPr>
        <p:sp>
          <p:nvSpPr>
            <p:cNvPr id="6" name="Rectangle 6">
              <a:extLst>
                <a:ext uri="{FF2B5EF4-FFF2-40B4-BE49-F238E27FC236}">
                  <a16:creationId xmlns:a16="http://schemas.microsoft.com/office/drawing/2014/main" id="{0938E902-1898-48B5-98DD-6378C438EB93}"/>
                </a:ext>
              </a:extLst>
            </p:cNvPr>
            <p:cNvSpPr>
              <a:spLocks noChangeArrowheads="1"/>
            </p:cNvSpPr>
            <p:nvPr/>
          </p:nvSpPr>
          <p:spPr bwMode="auto">
            <a:xfrm>
              <a:off x="1339" y="2999"/>
              <a:ext cx="801" cy="699"/>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Rectangle 7">
              <a:extLst>
                <a:ext uri="{FF2B5EF4-FFF2-40B4-BE49-F238E27FC236}">
                  <a16:creationId xmlns:a16="http://schemas.microsoft.com/office/drawing/2014/main" id="{3BEA9B05-29BF-4539-9F13-166E8631CB36}"/>
                </a:ext>
              </a:extLst>
            </p:cNvPr>
            <p:cNvSpPr>
              <a:spLocks noChangeArrowheads="1"/>
            </p:cNvSpPr>
            <p:nvPr/>
          </p:nvSpPr>
          <p:spPr bwMode="auto">
            <a:xfrm>
              <a:off x="841" y="2963"/>
              <a:ext cx="126" cy="40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8">
              <a:extLst>
                <a:ext uri="{FF2B5EF4-FFF2-40B4-BE49-F238E27FC236}">
                  <a16:creationId xmlns:a16="http://schemas.microsoft.com/office/drawing/2014/main" id="{C3F27465-E68D-4F1E-9A35-31F588E02D7D}"/>
                </a:ext>
              </a:extLst>
            </p:cNvPr>
            <p:cNvSpPr>
              <a:spLocks noChangeShapeType="1"/>
            </p:cNvSpPr>
            <p:nvPr/>
          </p:nvSpPr>
          <p:spPr bwMode="auto">
            <a:xfrm>
              <a:off x="967" y="3147"/>
              <a:ext cx="3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Text Box 9">
              <a:extLst>
                <a:ext uri="{FF2B5EF4-FFF2-40B4-BE49-F238E27FC236}">
                  <a16:creationId xmlns:a16="http://schemas.microsoft.com/office/drawing/2014/main" id="{CAF874FE-97B6-4195-B846-F00446866AAF}"/>
                </a:ext>
              </a:extLst>
            </p:cNvPr>
            <p:cNvSpPr txBox="1">
              <a:spLocks noChangeArrowheads="1"/>
            </p:cNvSpPr>
            <p:nvPr/>
          </p:nvSpPr>
          <p:spPr bwMode="auto">
            <a:xfrm>
              <a:off x="1305" y="2999"/>
              <a:ext cx="43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endParaRPr lang="zh-CN" altLang="en-US" sz="1200">
                <a:solidFill>
                  <a:srgbClr val="000000"/>
                </a:solidFill>
                <a:latin typeface="Calibri" panose="020F0502020204030204" pitchFamily="34" charset="0"/>
                <a:cs typeface="Calibri" panose="020F0502020204030204" pitchFamily="34" charset="0"/>
              </a:endParaRP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0" name="Text Box 10">
              <a:extLst>
                <a:ext uri="{FF2B5EF4-FFF2-40B4-BE49-F238E27FC236}">
                  <a16:creationId xmlns:a16="http://schemas.microsoft.com/office/drawing/2014/main" id="{9FC7868C-3ABE-44DB-9256-F00767E4B959}"/>
                </a:ext>
              </a:extLst>
            </p:cNvPr>
            <p:cNvSpPr txBox="1">
              <a:spLocks noChangeArrowheads="1"/>
            </p:cNvSpPr>
            <p:nvPr/>
          </p:nvSpPr>
          <p:spPr bwMode="auto">
            <a:xfrm>
              <a:off x="1525" y="3257"/>
              <a:ext cx="679"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 Data</a:t>
              </a:r>
            </a:p>
            <a:p>
              <a:pPr algn="r"/>
              <a:r>
                <a:rPr lang="en-US" altLang="zh-CN" sz="1200">
                  <a:solidFill>
                    <a:srgbClr val="000000"/>
                  </a:solidFill>
                  <a:latin typeface="Calibri" panose="020F0502020204030204" pitchFamily="34" charset="0"/>
                  <a:cs typeface="Calibri" panose="020F0502020204030204" pitchFamily="34" charset="0"/>
                </a:rPr>
                <a:t>(Instr. or Data)</a:t>
              </a:r>
            </a:p>
          </p:txBody>
        </p:sp>
        <p:sp>
          <p:nvSpPr>
            <p:cNvPr id="11" name="Text Box 11">
              <a:extLst>
                <a:ext uri="{FF2B5EF4-FFF2-40B4-BE49-F238E27FC236}">
                  <a16:creationId xmlns:a16="http://schemas.microsoft.com/office/drawing/2014/main" id="{08BC3E36-9167-44CA-8433-326AFDE64E6A}"/>
                </a:ext>
              </a:extLst>
            </p:cNvPr>
            <p:cNvSpPr txBox="1">
              <a:spLocks noChangeArrowheads="1"/>
            </p:cNvSpPr>
            <p:nvPr/>
          </p:nvSpPr>
          <p:spPr bwMode="auto">
            <a:xfrm>
              <a:off x="1708" y="2999"/>
              <a:ext cx="461"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2" name="Text Box 12">
              <a:extLst>
                <a:ext uri="{FF2B5EF4-FFF2-40B4-BE49-F238E27FC236}">
                  <a16:creationId xmlns:a16="http://schemas.microsoft.com/office/drawing/2014/main" id="{FD0DCAB8-B5D3-43F4-98FF-A3FC891A0D0A}"/>
                </a:ext>
              </a:extLst>
            </p:cNvPr>
            <p:cNvSpPr txBox="1">
              <a:spLocks noChangeArrowheads="1"/>
            </p:cNvSpPr>
            <p:nvPr/>
          </p:nvSpPr>
          <p:spPr bwMode="auto">
            <a:xfrm rot="16200000">
              <a:off x="793" y="3061"/>
              <a:ext cx="219"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3" name="Line 13">
              <a:extLst>
                <a:ext uri="{FF2B5EF4-FFF2-40B4-BE49-F238E27FC236}">
                  <a16:creationId xmlns:a16="http://schemas.microsoft.com/office/drawing/2014/main" id="{713896A2-5582-43A8-A118-989A21F92CB6}"/>
                </a:ext>
              </a:extLst>
            </p:cNvPr>
            <p:cNvSpPr>
              <a:spLocks noChangeShapeType="1"/>
            </p:cNvSpPr>
            <p:nvPr/>
          </p:nvSpPr>
          <p:spPr bwMode="auto">
            <a:xfrm>
              <a:off x="672" y="3147"/>
              <a:ext cx="16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Rectangle 14">
              <a:extLst>
                <a:ext uri="{FF2B5EF4-FFF2-40B4-BE49-F238E27FC236}">
                  <a16:creationId xmlns:a16="http://schemas.microsoft.com/office/drawing/2014/main" id="{EB1A179B-2017-47D7-BF27-91E6C3F51BEF}"/>
                </a:ext>
              </a:extLst>
            </p:cNvPr>
            <p:cNvSpPr>
              <a:spLocks noChangeArrowheads="1"/>
            </p:cNvSpPr>
            <p:nvPr/>
          </p:nvSpPr>
          <p:spPr bwMode="auto">
            <a:xfrm>
              <a:off x="2823" y="3036"/>
              <a:ext cx="801" cy="699"/>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5">
              <a:extLst>
                <a:ext uri="{FF2B5EF4-FFF2-40B4-BE49-F238E27FC236}">
                  <a16:creationId xmlns:a16="http://schemas.microsoft.com/office/drawing/2014/main" id="{79EEECFA-2998-422E-A77F-AB56F6C9B15D}"/>
                </a:ext>
              </a:extLst>
            </p:cNvPr>
            <p:cNvSpPr>
              <a:spLocks noChangeShapeType="1"/>
            </p:cNvSpPr>
            <p:nvPr/>
          </p:nvSpPr>
          <p:spPr bwMode="auto">
            <a:xfrm>
              <a:off x="3624" y="3183"/>
              <a:ext cx="16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6">
              <a:extLst>
                <a:ext uri="{FF2B5EF4-FFF2-40B4-BE49-F238E27FC236}">
                  <a16:creationId xmlns:a16="http://schemas.microsoft.com/office/drawing/2014/main" id="{74A09F61-0776-4B4C-B192-CAFF7F8D36C5}"/>
                </a:ext>
              </a:extLst>
            </p:cNvPr>
            <p:cNvSpPr>
              <a:spLocks noChangeShapeType="1"/>
            </p:cNvSpPr>
            <p:nvPr/>
          </p:nvSpPr>
          <p:spPr bwMode="auto">
            <a:xfrm>
              <a:off x="3624" y="3588"/>
              <a:ext cx="16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17">
              <a:extLst>
                <a:ext uri="{FF2B5EF4-FFF2-40B4-BE49-F238E27FC236}">
                  <a16:creationId xmlns:a16="http://schemas.microsoft.com/office/drawing/2014/main" id="{01F0FEC2-6B32-4FC5-AC78-7566A5A082A7}"/>
                </a:ext>
              </a:extLst>
            </p:cNvPr>
            <p:cNvSpPr>
              <a:spLocks noChangeShapeType="1"/>
            </p:cNvSpPr>
            <p:nvPr/>
          </p:nvSpPr>
          <p:spPr bwMode="auto">
            <a:xfrm>
              <a:off x="4748" y="3404"/>
              <a:ext cx="21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Text Box 18">
              <a:extLst>
                <a:ext uri="{FF2B5EF4-FFF2-40B4-BE49-F238E27FC236}">
                  <a16:creationId xmlns:a16="http://schemas.microsoft.com/office/drawing/2014/main" id="{70DF9CB9-927F-4BE5-B84B-4D3E84B6FCB3}"/>
                </a:ext>
              </a:extLst>
            </p:cNvPr>
            <p:cNvSpPr txBox="1">
              <a:spLocks noChangeArrowheads="1"/>
            </p:cNvSpPr>
            <p:nvPr/>
          </p:nvSpPr>
          <p:spPr bwMode="auto">
            <a:xfrm>
              <a:off x="2780" y="3587"/>
              <a:ext cx="540"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9" name="Text Box 19">
              <a:extLst>
                <a:ext uri="{FF2B5EF4-FFF2-40B4-BE49-F238E27FC236}">
                  <a16:creationId xmlns:a16="http://schemas.microsoft.com/office/drawing/2014/main" id="{16C47B35-1D8F-4DFE-9471-AE79623A8772}"/>
                </a:ext>
              </a:extLst>
            </p:cNvPr>
            <p:cNvSpPr txBox="1">
              <a:spLocks noChangeArrowheads="1"/>
            </p:cNvSpPr>
            <p:nvPr/>
          </p:nvSpPr>
          <p:spPr bwMode="auto">
            <a:xfrm>
              <a:off x="2780" y="3037"/>
              <a:ext cx="597"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20" name="Text Box 20">
              <a:extLst>
                <a:ext uri="{FF2B5EF4-FFF2-40B4-BE49-F238E27FC236}">
                  <a16:creationId xmlns:a16="http://schemas.microsoft.com/office/drawing/2014/main" id="{0AF01C81-E13A-49D1-AC5E-D5E70B1A2D0E}"/>
                </a:ext>
              </a:extLst>
            </p:cNvPr>
            <p:cNvSpPr txBox="1">
              <a:spLocks noChangeArrowheads="1"/>
            </p:cNvSpPr>
            <p:nvPr/>
          </p:nvSpPr>
          <p:spPr bwMode="auto">
            <a:xfrm>
              <a:off x="2780" y="3221"/>
              <a:ext cx="597"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1" name="Text Box 21">
              <a:extLst>
                <a:ext uri="{FF2B5EF4-FFF2-40B4-BE49-F238E27FC236}">
                  <a16:creationId xmlns:a16="http://schemas.microsoft.com/office/drawing/2014/main" id="{94BB8E17-95A6-42EA-9B99-70499A7F8D41}"/>
                </a:ext>
              </a:extLst>
            </p:cNvPr>
            <p:cNvSpPr txBox="1">
              <a:spLocks noChangeArrowheads="1"/>
            </p:cNvSpPr>
            <p:nvPr/>
          </p:nvSpPr>
          <p:spPr bwMode="auto">
            <a:xfrm>
              <a:off x="2780" y="3403"/>
              <a:ext cx="56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2" name="Text Box 22">
              <a:extLst>
                <a:ext uri="{FF2B5EF4-FFF2-40B4-BE49-F238E27FC236}">
                  <a16:creationId xmlns:a16="http://schemas.microsoft.com/office/drawing/2014/main" id="{43A5CAE4-B448-471E-9CF0-3C5B676295F6}"/>
                </a:ext>
              </a:extLst>
            </p:cNvPr>
            <p:cNvSpPr txBox="1">
              <a:spLocks noChangeArrowheads="1"/>
            </p:cNvSpPr>
            <p:nvPr/>
          </p:nvSpPr>
          <p:spPr bwMode="auto">
            <a:xfrm>
              <a:off x="2959" y="3170"/>
              <a:ext cx="441" cy="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lnSpc>
                  <a:spcPct val="75000"/>
                </a:lnSpc>
              </a:pPr>
              <a:r>
                <a:rPr lang="en-US" altLang="zh-CN" sz="1200" b="1">
                  <a:solidFill>
                    <a:srgbClr val="000000"/>
                  </a:solidFill>
                  <a:latin typeface="Calibri" panose="020F0502020204030204" pitchFamily="34" charset="0"/>
                  <a:cs typeface="Calibri" panose="020F0502020204030204" pitchFamily="34" charset="0"/>
                </a:rPr>
                <a:t>Register</a:t>
              </a:r>
            </a:p>
            <a:p>
              <a:pPr algn="ctr">
                <a:lnSpc>
                  <a:spcPct val="75000"/>
                </a:lnSpc>
              </a:pPr>
              <a:endParaRPr lang="en-US" altLang="zh-CN" sz="1200" b="1">
                <a:solidFill>
                  <a:srgbClr val="000000"/>
                </a:solidFill>
                <a:latin typeface="Calibri" panose="020F0502020204030204" pitchFamily="34" charset="0"/>
                <a:cs typeface="Calibri" panose="020F0502020204030204" pitchFamily="34" charset="0"/>
              </a:endParaRPr>
            </a:p>
            <a:p>
              <a:pPr algn="ctr">
                <a:lnSpc>
                  <a:spcPct val="75000"/>
                </a:lnSpc>
              </a:pPr>
              <a:r>
                <a:rPr lang="en-US" altLang="zh-CN" sz="1200" b="1">
                  <a:solidFill>
                    <a:srgbClr val="000000"/>
                  </a:solidFill>
                  <a:latin typeface="Calibri" panose="020F0502020204030204" pitchFamily="34" charset="0"/>
                  <a:cs typeface="Calibri" panose="020F0502020204030204" pitchFamily="34" charset="0"/>
                </a:rPr>
                <a:t>File</a:t>
              </a:r>
            </a:p>
          </p:txBody>
        </p:sp>
        <p:sp>
          <p:nvSpPr>
            <p:cNvPr id="23" name="Text Box 23">
              <a:extLst>
                <a:ext uri="{FF2B5EF4-FFF2-40B4-BE49-F238E27FC236}">
                  <a16:creationId xmlns:a16="http://schemas.microsoft.com/office/drawing/2014/main" id="{20863306-9D37-40FA-89B4-37ADB19754F4}"/>
                </a:ext>
              </a:extLst>
            </p:cNvPr>
            <p:cNvSpPr txBox="1">
              <a:spLocks noChangeArrowheads="1"/>
            </p:cNvSpPr>
            <p:nvPr/>
          </p:nvSpPr>
          <p:spPr bwMode="auto">
            <a:xfrm>
              <a:off x="3296" y="3120"/>
              <a:ext cx="39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4" name="Text Box 24">
              <a:extLst>
                <a:ext uri="{FF2B5EF4-FFF2-40B4-BE49-F238E27FC236}">
                  <a16:creationId xmlns:a16="http://schemas.microsoft.com/office/drawing/2014/main" id="{2B81CA72-362C-4BFE-B1EC-532029697991}"/>
                </a:ext>
              </a:extLst>
            </p:cNvPr>
            <p:cNvSpPr txBox="1">
              <a:spLocks noChangeArrowheads="1"/>
            </p:cNvSpPr>
            <p:nvPr/>
          </p:nvSpPr>
          <p:spPr bwMode="auto">
            <a:xfrm>
              <a:off x="3296" y="3456"/>
              <a:ext cx="39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5" name="Freeform 25">
              <a:extLst>
                <a:ext uri="{FF2B5EF4-FFF2-40B4-BE49-F238E27FC236}">
                  <a16:creationId xmlns:a16="http://schemas.microsoft.com/office/drawing/2014/main" id="{833F93A9-82A5-444D-8B5D-B6AE569B4ED8}"/>
                </a:ext>
              </a:extLst>
            </p:cNvPr>
            <p:cNvSpPr>
              <a:spLocks/>
            </p:cNvSpPr>
            <p:nvPr/>
          </p:nvSpPr>
          <p:spPr bwMode="auto">
            <a:xfrm>
              <a:off x="4453" y="3073"/>
              <a:ext cx="295" cy="625"/>
            </a:xfrm>
            <a:custGeom>
              <a:avLst/>
              <a:gdLst>
                <a:gd name="T0" fmla="*/ 0 w 388"/>
                <a:gd name="T1" fmla="*/ 0 h 1099"/>
                <a:gd name="T2" fmla="*/ 0 w 388"/>
                <a:gd name="T3" fmla="*/ 78 h 1099"/>
                <a:gd name="T4" fmla="*/ 49 w 388"/>
                <a:gd name="T5" fmla="*/ 102 h 1099"/>
                <a:gd name="T6" fmla="*/ 0 w 388"/>
                <a:gd name="T7" fmla="*/ 123 h 1099"/>
                <a:gd name="T8" fmla="*/ 0 w 388"/>
                <a:gd name="T9" fmla="*/ 202 h 1099"/>
                <a:gd name="T10" fmla="*/ 170 w 388"/>
                <a:gd name="T11" fmla="*/ 145 h 1099"/>
                <a:gd name="T12" fmla="*/ 170 w 388"/>
                <a:gd name="T13" fmla="*/ 5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Rectangle 26">
              <a:extLst>
                <a:ext uri="{FF2B5EF4-FFF2-40B4-BE49-F238E27FC236}">
                  <a16:creationId xmlns:a16="http://schemas.microsoft.com/office/drawing/2014/main" id="{47DEC49E-8FF4-4295-9584-C3871C34D14F}"/>
                </a:ext>
              </a:extLst>
            </p:cNvPr>
            <p:cNvSpPr>
              <a:spLocks noChangeArrowheads="1"/>
            </p:cNvSpPr>
            <p:nvPr/>
          </p:nvSpPr>
          <p:spPr bwMode="auto">
            <a:xfrm>
              <a:off x="4509" y="3367"/>
              <a:ext cx="280" cy="1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600"/>
                </a:lnSpc>
                <a:tabLst>
                  <a:tab pos="452438" algn="l"/>
                  <a:tab pos="904875" algn="l"/>
                  <a:tab pos="1357313"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7" name="Line 27">
              <a:extLst>
                <a:ext uri="{FF2B5EF4-FFF2-40B4-BE49-F238E27FC236}">
                  <a16:creationId xmlns:a16="http://schemas.microsoft.com/office/drawing/2014/main" id="{165C222A-3617-4B23-AD98-859938FD7EB9}"/>
                </a:ext>
              </a:extLst>
            </p:cNvPr>
            <p:cNvSpPr>
              <a:spLocks noChangeShapeType="1"/>
            </p:cNvSpPr>
            <p:nvPr/>
          </p:nvSpPr>
          <p:spPr bwMode="auto">
            <a:xfrm flipH="1">
              <a:off x="5184" y="2595"/>
              <a:ext cx="0" cy="1581"/>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28">
              <a:extLst>
                <a:ext uri="{FF2B5EF4-FFF2-40B4-BE49-F238E27FC236}">
                  <a16:creationId xmlns:a16="http://schemas.microsoft.com/office/drawing/2014/main" id="{C220BAEF-DDBE-4958-89F5-435DAA3D55A0}"/>
                </a:ext>
              </a:extLst>
            </p:cNvPr>
            <p:cNvSpPr>
              <a:spLocks noChangeShapeType="1"/>
            </p:cNvSpPr>
            <p:nvPr/>
          </p:nvSpPr>
          <p:spPr bwMode="auto">
            <a:xfrm>
              <a:off x="2612" y="4176"/>
              <a:ext cx="257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9">
              <a:extLst>
                <a:ext uri="{FF2B5EF4-FFF2-40B4-BE49-F238E27FC236}">
                  <a16:creationId xmlns:a16="http://schemas.microsoft.com/office/drawing/2014/main" id="{85A696C9-B9CA-48DF-A333-AB83A9F0E0B8}"/>
                </a:ext>
              </a:extLst>
            </p:cNvPr>
            <p:cNvSpPr>
              <a:spLocks noChangeShapeType="1"/>
            </p:cNvSpPr>
            <p:nvPr/>
          </p:nvSpPr>
          <p:spPr bwMode="auto">
            <a:xfrm>
              <a:off x="1220" y="2779"/>
              <a:ext cx="1" cy="36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Text Box 30">
              <a:extLst>
                <a:ext uri="{FF2B5EF4-FFF2-40B4-BE49-F238E27FC236}">
                  <a16:creationId xmlns:a16="http://schemas.microsoft.com/office/drawing/2014/main" id="{AA5F7A64-A83A-4CF1-AB44-FAE85B9103A1}"/>
                </a:ext>
              </a:extLst>
            </p:cNvPr>
            <p:cNvSpPr txBox="1">
              <a:spLocks noChangeArrowheads="1"/>
            </p:cNvSpPr>
            <p:nvPr/>
          </p:nvSpPr>
          <p:spPr bwMode="auto">
            <a:xfrm>
              <a:off x="1305" y="3441"/>
              <a:ext cx="540"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endParaRPr lang="zh-CN" altLang="en-US" sz="1200">
                <a:solidFill>
                  <a:srgbClr val="000000"/>
                </a:solidFill>
                <a:latin typeface="Calibri" panose="020F0502020204030204" pitchFamily="34" charset="0"/>
                <a:cs typeface="Calibri" panose="020F0502020204030204" pitchFamily="34" charset="0"/>
              </a:endParaRPr>
            </a:p>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31" name="Rectangle 31">
              <a:extLst>
                <a:ext uri="{FF2B5EF4-FFF2-40B4-BE49-F238E27FC236}">
                  <a16:creationId xmlns:a16="http://schemas.microsoft.com/office/drawing/2014/main" id="{B350FAC6-3E02-4C86-9BEA-D40EF5D7DBFC}"/>
                </a:ext>
              </a:extLst>
            </p:cNvPr>
            <p:cNvSpPr>
              <a:spLocks noChangeArrowheads="1"/>
            </p:cNvSpPr>
            <p:nvPr/>
          </p:nvSpPr>
          <p:spPr bwMode="auto">
            <a:xfrm>
              <a:off x="2359" y="2816"/>
              <a:ext cx="126" cy="40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Text Box 32">
              <a:extLst>
                <a:ext uri="{FF2B5EF4-FFF2-40B4-BE49-F238E27FC236}">
                  <a16:creationId xmlns:a16="http://schemas.microsoft.com/office/drawing/2014/main" id="{3443C68F-B70A-4DC7-B9BF-072E001E768F}"/>
                </a:ext>
              </a:extLst>
            </p:cNvPr>
            <p:cNvSpPr txBox="1">
              <a:spLocks noChangeArrowheads="1"/>
            </p:cNvSpPr>
            <p:nvPr/>
          </p:nvSpPr>
          <p:spPr bwMode="auto">
            <a:xfrm rot="16200000" flipH="1">
              <a:off x="2340" y="2946"/>
              <a:ext cx="197"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IR</a:t>
              </a:r>
            </a:p>
          </p:txBody>
        </p:sp>
        <p:sp>
          <p:nvSpPr>
            <p:cNvPr id="33" name="Rectangle 33">
              <a:extLst>
                <a:ext uri="{FF2B5EF4-FFF2-40B4-BE49-F238E27FC236}">
                  <a16:creationId xmlns:a16="http://schemas.microsoft.com/office/drawing/2014/main" id="{1DB4CAFD-CED2-4A04-88B7-226238EF4E68}"/>
                </a:ext>
              </a:extLst>
            </p:cNvPr>
            <p:cNvSpPr>
              <a:spLocks noChangeArrowheads="1"/>
            </p:cNvSpPr>
            <p:nvPr/>
          </p:nvSpPr>
          <p:spPr bwMode="auto">
            <a:xfrm>
              <a:off x="2359" y="3514"/>
              <a:ext cx="126" cy="40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Text Box 34">
              <a:extLst>
                <a:ext uri="{FF2B5EF4-FFF2-40B4-BE49-F238E27FC236}">
                  <a16:creationId xmlns:a16="http://schemas.microsoft.com/office/drawing/2014/main" id="{28FE7B93-D6A6-4960-9A65-ADB8DB68652C}"/>
                </a:ext>
              </a:extLst>
            </p:cNvPr>
            <p:cNvSpPr txBox="1">
              <a:spLocks noChangeArrowheads="1"/>
            </p:cNvSpPr>
            <p:nvPr/>
          </p:nvSpPr>
          <p:spPr bwMode="auto">
            <a:xfrm rot="16200000">
              <a:off x="2280" y="3631"/>
              <a:ext cx="317"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MDR</a:t>
              </a:r>
            </a:p>
          </p:txBody>
        </p:sp>
        <p:sp>
          <p:nvSpPr>
            <p:cNvPr id="35" name="Line 35">
              <a:extLst>
                <a:ext uri="{FF2B5EF4-FFF2-40B4-BE49-F238E27FC236}">
                  <a16:creationId xmlns:a16="http://schemas.microsoft.com/office/drawing/2014/main" id="{BE46994F-0DC9-45BD-9074-56F5078C1B0F}"/>
                </a:ext>
              </a:extLst>
            </p:cNvPr>
            <p:cNvSpPr>
              <a:spLocks noChangeShapeType="1"/>
            </p:cNvSpPr>
            <p:nvPr/>
          </p:nvSpPr>
          <p:spPr bwMode="auto">
            <a:xfrm>
              <a:off x="2148" y="3367"/>
              <a:ext cx="84" cy="1"/>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36">
              <a:extLst>
                <a:ext uri="{FF2B5EF4-FFF2-40B4-BE49-F238E27FC236}">
                  <a16:creationId xmlns:a16="http://schemas.microsoft.com/office/drawing/2014/main" id="{70613F9E-34E2-4176-B9E9-B2DAF36A432B}"/>
                </a:ext>
              </a:extLst>
            </p:cNvPr>
            <p:cNvSpPr>
              <a:spLocks noChangeShapeType="1"/>
            </p:cNvSpPr>
            <p:nvPr/>
          </p:nvSpPr>
          <p:spPr bwMode="auto">
            <a:xfrm>
              <a:off x="2232" y="2999"/>
              <a:ext cx="1" cy="6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37">
              <a:extLst>
                <a:ext uri="{FF2B5EF4-FFF2-40B4-BE49-F238E27FC236}">
                  <a16:creationId xmlns:a16="http://schemas.microsoft.com/office/drawing/2014/main" id="{066F54B2-970F-48D5-BDE6-5CB35B2226B6}"/>
                </a:ext>
              </a:extLst>
            </p:cNvPr>
            <p:cNvSpPr>
              <a:spLocks noChangeShapeType="1"/>
            </p:cNvSpPr>
            <p:nvPr/>
          </p:nvSpPr>
          <p:spPr bwMode="auto">
            <a:xfrm>
              <a:off x="2232" y="2999"/>
              <a:ext cx="12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8" name="Line 38">
              <a:extLst>
                <a:ext uri="{FF2B5EF4-FFF2-40B4-BE49-F238E27FC236}">
                  <a16:creationId xmlns:a16="http://schemas.microsoft.com/office/drawing/2014/main" id="{56A9ADDB-391D-4421-A94C-EB81CA55AEC3}"/>
                </a:ext>
              </a:extLst>
            </p:cNvPr>
            <p:cNvSpPr>
              <a:spLocks noChangeShapeType="1"/>
            </p:cNvSpPr>
            <p:nvPr/>
          </p:nvSpPr>
          <p:spPr bwMode="auto">
            <a:xfrm>
              <a:off x="2232" y="3698"/>
              <a:ext cx="12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9" name="Rectangle 39">
              <a:extLst>
                <a:ext uri="{FF2B5EF4-FFF2-40B4-BE49-F238E27FC236}">
                  <a16:creationId xmlns:a16="http://schemas.microsoft.com/office/drawing/2014/main" id="{BAEC6F6B-6574-4C55-834E-C06BA46C02B9}"/>
                </a:ext>
              </a:extLst>
            </p:cNvPr>
            <p:cNvSpPr>
              <a:spLocks noChangeArrowheads="1"/>
            </p:cNvSpPr>
            <p:nvPr/>
          </p:nvSpPr>
          <p:spPr bwMode="auto">
            <a:xfrm>
              <a:off x="3792" y="2926"/>
              <a:ext cx="127" cy="40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0" name="Rectangle 40">
              <a:extLst>
                <a:ext uri="{FF2B5EF4-FFF2-40B4-BE49-F238E27FC236}">
                  <a16:creationId xmlns:a16="http://schemas.microsoft.com/office/drawing/2014/main" id="{857637C3-9D3A-414E-800B-80B380FB696F}"/>
                </a:ext>
              </a:extLst>
            </p:cNvPr>
            <p:cNvSpPr>
              <a:spLocks noChangeArrowheads="1"/>
            </p:cNvSpPr>
            <p:nvPr/>
          </p:nvSpPr>
          <p:spPr bwMode="auto">
            <a:xfrm>
              <a:off x="3792" y="3367"/>
              <a:ext cx="127" cy="40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1" name="Text Box 41">
              <a:extLst>
                <a:ext uri="{FF2B5EF4-FFF2-40B4-BE49-F238E27FC236}">
                  <a16:creationId xmlns:a16="http://schemas.microsoft.com/office/drawing/2014/main" id="{3BF41CA1-95F6-4766-9611-E7CEDA1D931E}"/>
                </a:ext>
              </a:extLst>
            </p:cNvPr>
            <p:cNvSpPr txBox="1">
              <a:spLocks noChangeArrowheads="1"/>
            </p:cNvSpPr>
            <p:nvPr/>
          </p:nvSpPr>
          <p:spPr bwMode="auto">
            <a:xfrm rot="16200000" flipH="1">
              <a:off x="3791" y="3029"/>
              <a:ext cx="175"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a:t>
              </a:r>
            </a:p>
          </p:txBody>
        </p:sp>
        <p:sp>
          <p:nvSpPr>
            <p:cNvPr id="42" name="Text Box 42">
              <a:extLst>
                <a:ext uri="{FF2B5EF4-FFF2-40B4-BE49-F238E27FC236}">
                  <a16:creationId xmlns:a16="http://schemas.microsoft.com/office/drawing/2014/main" id="{B9339D74-84CB-40A6-9795-A6657FA4A94D}"/>
                </a:ext>
              </a:extLst>
            </p:cNvPr>
            <p:cNvSpPr txBox="1">
              <a:spLocks noChangeArrowheads="1"/>
            </p:cNvSpPr>
            <p:nvPr/>
          </p:nvSpPr>
          <p:spPr bwMode="auto">
            <a:xfrm rot="16200000" flipH="1">
              <a:off x="3793" y="3461"/>
              <a:ext cx="171"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B</a:t>
              </a:r>
            </a:p>
          </p:txBody>
        </p:sp>
        <p:sp>
          <p:nvSpPr>
            <p:cNvPr id="43" name="Line 43">
              <a:extLst>
                <a:ext uri="{FF2B5EF4-FFF2-40B4-BE49-F238E27FC236}">
                  <a16:creationId xmlns:a16="http://schemas.microsoft.com/office/drawing/2014/main" id="{C01F76E4-D4B8-4F4D-91A6-A0002E8FD803}"/>
                </a:ext>
              </a:extLst>
            </p:cNvPr>
            <p:cNvSpPr>
              <a:spLocks noChangeShapeType="1"/>
            </p:cNvSpPr>
            <p:nvPr/>
          </p:nvSpPr>
          <p:spPr bwMode="auto">
            <a:xfrm>
              <a:off x="1220" y="2742"/>
              <a:ext cx="1" cy="40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4" name="Line 44">
              <a:extLst>
                <a:ext uri="{FF2B5EF4-FFF2-40B4-BE49-F238E27FC236}">
                  <a16:creationId xmlns:a16="http://schemas.microsoft.com/office/drawing/2014/main" id="{2765056F-9CED-4E5C-A580-CD81E09735E2}"/>
                </a:ext>
              </a:extLst>
            </p:cNvPr>
            <p:cNvSpPr>
              <a:spLocks noChangeShapeType="1"/>
            </p:cNvSpPr>
            <p:nvPr/>
          </p:nvSpPr>
          <p:spPr bwMode="auto">
            <a:xfrm>
              <a:off x="3919" y="3588"/>
              <a:ext cx="54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45">
              <a:extLst>
                <a:ext uri="{FF2B5EF4-FFF2-40B4-BE49-F238E27FC236}">
                  <a16:creationId xmlns:a16="http://schemas.microsoft.com/office/drawing/2014/main" id="{EC8FEAAD-1F14-4FAF-933C-FB2FC77DCBFE}"/>
                </a:ext>
              </a:extLst>
            </p:cNvPr>
            <p:cNvSpPr>
              <a:spLocks noChangeShapeType="1"/>
            </p:cNvSpPr>
            <p:nvPr/>
          </p:nvSpPr>
          <p:spPr bwMode="auto">
            <a:xfrm>
              <a:off x="3919" y="3183"/>
              <a:ext cx="54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Rectangle 46">
              <a:extLst>
                <a:ext uri="{FF2B5EF4-FFF2-40B4-BE49-F238E27FC236}">
                  <a16:creationId xmlns:a16="http://schemas.microsoft.com/office/drawing/2014/main" id="{2AF758C5-F3D9-43DF-B1B9-6272AE975A33}"/>
                </a:ext>
              </a:extLst>
            </p:cNvPr>
            <p:cNvSpPr>
              <a:spLocks noChangeArrowheads="1"/>
            </p:cNvSpPr>
            <p:nvPr/>
          </p:nvSpPr>
          <p:spPr bwMode="auto">
            <a:xfrm>
              <a:off x="4959" y="3220"/>
              <a:ext cx="127" cy="40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Text Box 47">
              <a:extLst>
                <a:ext uri="{FF2B5EF4-FFF2-40B4-BE49-F238E27FC236}">
                  <a16:creationId xmlns:a16="http://schemas.microsoft.com/office/drawing/2014/main" id="{6806CF98-1934-4A82-9485-2EAE3C7692D3}"/>
                </a:ext>
              </a:extLst>
            </p:cNvPr>
            <p:cNvSpPr txBox="1">
              <a:spLocks noChangeArrowheads="1"/>
            </p:cNvSpPr>
            <p:nvPr/>
          </p:nvSpPr>
          <p:spPr bwMode="auto">
            <a:xfrm rot="16200000" flipH="1">
              <a:off x="4823" y="3312"/>
              <a:ext cx="416" cy="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ALUout</a:t>
              </a:r>
            </a:p>
          </p:txBody>
        </p:sp>
        <p:sp>
          <p:nvSpPr>
            <p:cNvPr id="48" name="Line 48">
              <a:extLst>
                <a:ext uri="{FF2B5EF4-FFF2-40B4-BE49-F238E27FC236}">
                  <a16:creationId xmlns:a16="http://schemas.microsoft.com/office/drawing/2014/main" id="{6B91F59B-9B74-4FFB-9C54-65F01FAAE773}"/>
                </a:ext>
              </a:extLst>
            </p:cNvPr>
            <p:cNvSpPr>
              <a:spLocks noChangeShapeType="1"/>
            </p:cNvSpPr>
            <p:nvPr/>
          </p:nvSpPr>
          <p:spPr bwMode="auto">
            <a:xfrm>
              <a:off x="5086" y="3404"/>
              <a:ext cx="9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49">
              <a:extLst>
                <a:ext uri="{FF2B5EF4-FFF2-40B4-BE49-F238E27FC236}">
                  <a16:creationId xmlns:a16="http://schemas.microsoft.com/office/drawing/2014/main" id="{9ACA5D21-0BBD-4D6E-BD7A-049999360A93}"/>
                </a:ext>
              </a:extLst>
            </p:cNvPr>
            <p:cNvSpPr>
              <a:spLocks noChangeShapeType="1"/>
            </p:cNvSpPr>
            <p:nvPr/>
          </p:nvSpPr>
          <p:spPr bwMode="auto">
            <a:xfrm>
              <a:off x="2485" y="2999"/>
              <a:ext cx="211"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0" name="Line 50">
              <a:extLst>
                <a:ext uri="{FF2B5EF4-FFF2-40B4-BE49-F238E27FC236}">
                  <a16:creationId xmlns:a16="http://schemas.microsoft.com/office/drawing/2014/main" id="{7B253858-20BD-42A6-A233-4CD76FE9D1DF}"/>
                </a:ext>
              </a:extLst>
            </p:cNvPr>
            <p:cNvSpPr>
              <a:spLocks noChangeShapeType="1"/>
            </p:cNvSpPr>
            <p:nvPr/>
          </p:nvSpPr>
          <p:spPr bwMode="auto">
            <a:xfrm>
              <a:off x="2485" y="3698"/>
              <a:ext cx="127"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51">
              <a:extLst>
                <a:ext uri="{FF2B5EF4-FFF2-40B4-BE49-F238E27FC236}">
                  <a16:creationId xmlns:a16="http://schemas.microsoft.com/office/drawing/2014/main" id="{29574004-F145-4BA5-A0CF-5DD702D997A9}"/>
                </a:ext>
              </a:extLst>
            </p:cNvPr>
            <p:cNvSpPr>
              <a:spLocks noChangeShapeType="1"/>
            </p:cNvSpPr>
            <p:nvPr/>
          </p:nvSpPr>
          <p:spPr bwMode="auto">
            <a:xfrm>
              <a:off x="2696" y="2999"/>
              <a:ext cx="0" cy="88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Line 52">
              <a:extLst>
                <a:ext uri="{FF2B5EF4-FFF2-40B4-BE49-F238E27FC236}">
                  <a16:creationId xmlns:a16="http://schemas.microsoft.com/office/drawing/2014/main" id="{F2B53DA9-970E-4936-AC8E-7B80723A00F3}"/>
                </a:ext>
              </a:extLst>
            </p:cNvPr>
            <p:cNvSpPr>
              <a:spLocks noChangeShapeType="1"/>
            </p:cNvSpPr>
            <p:nvPr/>
          </p:nvSpPr>
          <p:spPr bwMode="auto">
            <a:xfrm>
              <a:off x="2612" y="3698"/>
              <a:ext cx="21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53">
              <a:extLst>
                <a:ext uri="{FF2B5EF4-FFF2-40B4-BE49-F238E27FC236}">
                  <a16:creationId xmlns:a16="http://schemas.microsoft.com/office/drawing/2014/main" id="{2D598E4A-A53D-40ED-8286-97BE6F9ED7AA}"/>
                </a:ext>
              </a:extLst>
            </p:cNvPr>
            <p:cNvSpPr>
              <a:spLocks noChangeShapeType="1"/>
            </p:cNvSpPr>
            <p:nvPr/>
          </p:nvSpPr>
          <p:spPr bwMode="auto">
            <a:xfrm>
              <a:off x="2696" y="3294"/>
              <a:ext cx="12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54">
              <a:extLst>
                <a:ext uri="{FF2B5EF4-FFF2-40B4-BE49-F238E27FC236}">
                  <a16:creationId xmlns:a16="http://schemas.microsoft.com/office/drawing/2014/main" id="{D17C7021-46BB-40D6-BDA7-363729FD00BD}"/>
                </a:ext>
              </a:extLst>
            </p:cNvPr>
            <p:cNvSpPr>
              <a:spLocks noChangeShapeType="1"/>
            </p:cNvSpPr>
            <p:nvPr/>
          </p:nvSpPr>
          <p:spPr bwMode="auto">
            <a:xfrm>
              <a:off x="2696" y="3477"/>
              <a:ext cx="12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55">
              <a:extLst>
                <a:ext uri="{FF2B5EF4-FFF2-40B4-BE49-F238E27FC236}">
                  <a16:creationId xmlns:a16="http://schemas.microsoft.com/office/drawing/2014/main" id="{671AF53F-51C4-4DB5-A66B-5A998F4AE39B}"/>
                </a:ext>
              </a:extLst>
            </p:cNvPr>
            <p:cNvSpPr>
              <a:spLocks noChangeShapeType="1"/>
            </p:cNvSpPr>
            <p:nvPr/>
          </p:nvSpPr>
          <p:spPr bwMode="auto">
            <a:xfrm>
              <a:off x="2696" y="3110"/>
              <a:ext cx="12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Line 56">
              <a:extLst>
                <a:ext uri="{FF2B5EF4-FFF2-40B4-BE49-F238E27FC236}">
                  <a16:creationId xmlns:a16="http://schemas.microsoft.com/office/drawing/2014/main" id="{3D645F4E-FE90-42D7-A371-D30A6F543B86}"/>
                </a:ext>
              </a:extLst>
            </p:cNvPr>
            <p:cNvSpPr>
              <a:spLocks noChangeShapeType="1"/>
            </p:cNvSpPr>
            <p:nvPr/>
          </p:nvSpPr>
          <p:spPr bwMode="auto">
            <a:xfrm>
              <a:off x="2696" y="3882"/>
              <a:ext cx="13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Line 57">
              <a:extLst>
                <a:ext uri="{FF2B5EF4-FFF2-40B4-BE49-F238E27FC236}">
                  <a16:creationId xmlns:a16="http://schemas.microsoft.com/office/drawing/2014/main" id="{7C7F9AF2-C85F-47E4-90C5-D6EF394CCA38}"/>
                </a:ext>
              </a:extLst>
            </p:cNvPr>
            <p:cNvSpPr>
              <a:spLocks noChangeShapeType="1"/>
            </p:cNvSpPr>
            <p:nvPr/>
          </p:nvSpPr>
          <p:spPr bwMode="auto">
            <a:xfrm>
              <a:off x="2612" y="3698"/>
              <a:ext cx="0" cy="4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58">
              <a:extLst>
                <a:ext uri="{FF2B5EF4-FFF2-40B4-BE49-F238E27FC236}">
                  <a16:creationId xmlns:a16="http://schemas.microsoft.com/office/drawing/2014/main" id="{B38BFDB6-90E0-4151-B102-F09F6E18C335}"/>
                </a:ext>
              </a:extLst>
            </p:cNvPr>
            <p:cNvSpPr>
              <a:spLocks noChangeShapeType="1"/>
            </p:cNvSpPr>
            <p:nvPr/>
          </p:nvSpPr>
          <p:spPr bwMode="auto">
            <a:xfrm flipV="1">
              <a:off x="4088" y="3588"/>
              <a:ext cx="0" cy="29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59">
              <a:extLst>
                <a:ext uri="{FF2B5EF4-FFF2-40B4-BE49-F238E27FC236}">
                  <a16:creationId xmlns:a16="http://schemas.microsoft.com/office/drawing/2014/main" id="{AE202213-6A3A-45EF-8CEC-F59CECC6B81E}"/>
                </a:ext>
              </a:extLst>
            </p:cNvPr>
            <p:cNvSpPr>
              <a:spLocks noChangeShapeType="1"/>
            </p:cNvSpPr>
            <p:nvPr/>
          </p:nvSpPr>
          <p:spPr bwMode="auto">
            <a:xfrm>
              <a:off x="4256" y="3588"/>
              <a:ext cx="0" cy="40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60">
              <a:extLst>
                <a:ext uri="{FF2B5EF4-FFF2-40B4-BE49-F238E27FC236}">
                  <a16:creationId xmlns:a16="http://schemas.microsoft.com/office/drawing/2014/main" id="{FE69D2BF-B2F2-4C08-ABCF-4BB836850780}"/>
                </a:ext>
              </a:extLst>
            </p:cNvPr>
            <p:cNvSpPr>
              <a:spLocks noChangeShapeType="1"/>
            </p:cNvSpPr>
            <p:nvPr/>
          </p:nvSpPr>
          <p:spPr bwMode="auto">
            <a:xfrm>
              <a:off x="1220" y="3992"/>
              <a:ext cx="303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Line 61">
              <a:extLst>
                <a:ext uri="{FF2B5EF4-FFF2-40B4-BE49-F238E27FC236}">
                  <a16:creationId xmlns:a16="http://schemas.microsoft.com/office/drawing/2014/main" id="{92C14402-16F8-4DDE-BB23-D691ACEED275}"/>
                </a:ext>
              </a:extLst>
            </p:cNvPr>
            <p:cNvSpPr>
              <a:spLocks noChangeShapeType="1"/>
            </p:cNvSpPr>
            <p:nvPr/>
          </p:nvSpPr>
          <p:spPr bwMode="auto">
            <a:xfrm>
              <a:off x="1220" y="3588"/>
              <a:ext cx="0" cy="40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2" name="Line 62">
              <a:extLst>
                <a:ext uri="{FF2B5EF4-FFF2-40B4-BE49-F238E27FC236}">
                  <a16:creationId xmlns:a16="http://schemas.microsoft.com/office/drawing/2014/main" id="{283C5FF8-FDF8-4C9D-B050-EE09FE1645DE}"/>
                </a:ext>
              </a:extLst>
            </p:cNvPr>
            <p:cNvSpPr>
              <a:spLocks noChangeShapeType="1"/>
            </p:cNvSpPr>
            <p:nvPr/>
          </p:nvSpPr>
          <p:spPr bwMode="auto">
            <a:xfrm>
              <a:off x="1220" y="3588"/>
              <a:ext cx="127"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3" name="Line 63">
              <a:extLst>
                <a:ext uri="{FF2B5EF4-FFF2-40B4-BE49-F238E27FC236}">
                  <a16:creationId xmlns:a16="http://schemas.microsoft.com/office/drawing/2014/main" id="{6B5B485D-A183-4C87-B477-F400E7F4213D}"/>
                </a:ext>
              </a:extLst>
            </p:cNvPr>
            <p:cNvSpPr>
              <a:spLocks noChangeShapeType="1"/>
            </p:cNvSpPr>
            <p:nvPr/>
          </p:nvSpPr>
          <p:spPr bwMode="auto">
            <a:xfrm>
              <a:off x="1220" y="2742"/>
              <a:ext cx="299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64">
              <a:extLst>
                <a:ext uri="{FF2B5EF4-FFF2-40B4-BE49-F238E27FC236}">
                  <a16:creationId xmlns:a16="http://schemas.microsoft.com/office/drawing/2014/main" id="{F1E6F003-D3A0-4463-BE56-8EF32C2304FF}"/>
                </a:ext>
              </a:extLst>
            </p:cNvPr>
            <p:cNvSpPr>
              <a:spLocks noChangeShapeType="1"/>
            </p:cNvSpPr>
            <p:nvPr/>
          </p:nvSpPr>
          <p:spPr bwMode="auto">
            <a:xfrm>
              <a:off x="4214" y="2742"/>
              <a:ext cx="0" cy="44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5" name="Line 65">
              <a:extLst>
                <a:ext uri="{FF2B5EF4-FFF2-40B4-BE49-F238E27FC236}">
                  <a16:creationId xmlns:a16="http://schemas.microsoft.com/office/drawing/2014/main" id="{7452769D-0B7E-45C0-98E9-EEEC7BC67884}"/>
                </a:ext>
              </a:extLst>
            </p:cNvPr>
            <p:cNvSpPr>
              <a:spLocks noChangeShapeType="1"/>
            </p:cNvSpPr>
            <p:nvPr/>
          </p:nvSpPr>
          <p:spPr bwMode="auto">
            <a:xfrm>
              <a:off x="4804" y="2448"/>
              <a:ext cx="0" cy="95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Line 66">
              <a:extLst>
                <a:ext uri="{FF2B5EF4-FFF2-40B4-BE49-F238E27FC236}">
                  <a16:creationId xmlns:a16="http://schemas.microsoft.com/office/drawing/2014/main" id="{809A4FB0-21F6-4110-9D54-1B24762400A3}"/>
                </a:ext>
              </a:extLst>
            </p:cNvPr>
            <p:cNvSpPr>
              <a:spLocks noChangeShapeType="1"/>
            </p:cNvSpPr>
            <p:nvPr/>
          </p:nvSpPr>
          <p:spPr bwMode="auto">
            <a:xfrm>
              <a:off x="1094" y="2595"/>
              <a:ext cx="409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Line 67">
              <a:extLst>
                <a:ext uri="{FF2B5EF4-FFF2-40B4-BE49-F238E27FC236}">
                  <a16:creationId xmlns:a16="http://schemas.microsoft.com/office/drawing/2014/main" id="{F678B842-9793-4683-92B2-C29CFE428625}"/>
                </a:ext>
              </a:extLst>
            </p:cNvPr>
            <p:cNvSpPr>
              <a:spLocks noChangeShapeType="1"/>
            </p:cNvSpPr>
            <p:nvPr/>
          </p:nvSpPr>
          <p:spPr bwMode="auto">
            <a:xfrm>
              <a:off x="1094" y="2595"/>
              <a:ext cx="0" cy="55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8" name="Line 68">
              <a:extLst>
                <a:ext uri="{FF2B5EF4-FFF2-40B4-BE49-F238E27FC236}">
                  <a16:creationId xmlns:a16="http://schemas.microsoft.com/office/drawing/2014/main" id="{AFE75497-E83B-4557-805F-7AABD351FF73}"/>
                </a:ext>
              </a:extLst>
            </p:cNvPr>
            <p:cNvSpPr>
              <a:spLocks noChangeShapeType="1"/>
            </p:cNvSpPr>
            <p:nvPr/>
          </p:nvSpPr>
          <p:spPr bwMode="auto">
            <a:xfrm>
              <a:off x="672" y="2448"/>
              <a:ext cx="413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9" name="Line 69">
              <a:extLst>
                <a:ext uri="{FF2B5EF4-FFF2-40B4-BE49-F238E27FC236}">
                  <a16:creationId xmlns:a16="http://schemas.microsoft.com/office/drawing/2014/main" id="{9EAD4759-6AA5-4154-AE7F-DDB3E3058AE4}"/>
                </a:ext>
              </a:extLst>
            </p:cNvPr>
            <p:cNvSpPr>
              <a:spLocks noChangeShapeType="1"/>
            </p:cNvSpPr>
            <p:nvPr/>
          </p:nvSpPr>
          <p:spPr bwMode="auto">
            <a:xfrm>
              <a:off x="672" y="2448"/>
              <a:ext cx="0" cy="6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70" name="Rectangle 70">
            <a:extLst>
              <a:ext uri="{FF2B5EF4-FFF2-40B4-BE49-F238E27FC236}">
                <a16:creationId xmlns:a16="http://schemas.microsoft.com/office/drawing/2014/main" id="{F1094BBB-BDB0-4DB3-A6C6-A1A6E079F44B}"/>
              </a:ext>
            </a:extLst>
          </p:cNvPr>
          <p:cNvSpPr>
            <a:spLocks noChangeArrowheads="1"/>
          </p:cNvSpPr>
          <p:nvPr/>
        </p:nvSpPr>
        <p:spPr bwMode="auto">
          <a:xfrm>
            <a:off x="0" y="5599907"/>
            <a:ext cx="86868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pPr marL="800100" lvl="1" indent="-342900">
              <a:spcBef>
                <a:spcPct val="20000"/>
              </a:spcBef>
              <a:buClr>
                <a:srgbClr val="FC0128"/>
              </a:buClr>
              <a:buSzPct val="75000"/>
              <a:buFont typeface="Wingdings" pitchFamily="2" charset="2"/>
              <a:buChar char="Ø"/>
            </a:pPr>
            <a:r>
              <a:rPr lang="en-US" altLang="zh-CN" sz="2000" dirty="0">
                <a:solidFill>
                  <a:srgbClr val="000000"/>
                </a:solidFill>
                <a:latin typeface="Calibri" panose="020F0502020204030204" pitchFamily="34" charset="0"/>
                <a:ea typeface="宋体" charset="0"/>
                <a:cs typeface="Calibri" panose="020F0502020204030204" pitchFamily="34" charset="0"/>
              </a:rPr>
              <a:t>Data used by </a:t>
            </a:r>
            <a:r>
              <a:rPr lang="en-US" altLang="zh-CN" sz="2000" dirty="0">
                <a:solidFill>
                  <a:srgbClr val="FC0128"/>
                </a:solidFill>
                <a:latin typeface="Calibri" panose="020F0502020204030204" pitchFamily="34" charset="0"/>
                <a:ea typeface="宋体" charset="0"/>
                <a:cs typeface="Calibri" panose="020F0502020204030204" pitchFamily="34" charset="0"/>
              </a:rPr>
              <a:t>subsequent</a:t>
            </a:r>
            <a:r>
              <a:rPr lang="en-US" altLang="zh-CN" sz="2000" dirty="0">
                <a:solidFill>
                  <a:srgbClr val="000000"/>
                </a:solidFill>
                <a:latin typeface="Calibri" panose="020F0502020204030204" pitchFamily="34" charset="0"/>
                <a:ea typeface="宋体" charset="0"/>
                <a:cs typeface="Calibri" panose="020F0502020204030204" pitchFamily="34" charset="0"/>
              </a:rPr>
              <a:t> instructions are stored in programmer visible registers (i.e., register file, PC, or memory)</a:t>
            </a:r>
          </a:p>
        </p:txBody>
      </p:sp>
    </p:spTree>
    <p:extLst>
      <p:ext uri="{BB962C8B-B14F-4D97-AF65-F5344CB8AC3E}">
        <p14:creationId xmlns:p14="http://schemas.microsoft.com/office/powerpoint/2010/main" val="78502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1B4CBF1-0A01-D666-6188-D2BE0BBB4BBA}"/>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7463"/>
            <a:ext cx="12192000" cy="757237"/>
          </a:xfrm>
          <a:prstGeom prst="rect">
            <a:avLst/>
          </a:prstGeom>
        </p:spPr>
        <p:txBody>
          <a:bodyPr>
            <a:normAutofit/>
          </a:bodyPr>
          <a:lstStyle/>
          <a:p>
            <a:r>
              <a:rPr lang="zh-CN" altLang="en-US" sz="4000" b="1" dirty="0"/>
              <a:t>    </a:t>
            </a:r>
            <a:r>
              <a:rPr lang="en-US" altLang="zh-CN" sz="4000" b="1" dirty="0"/>
              <a:t>The Multicycle Datapath with Control Signals</a:t>
            </a:r>
            <a:endParaRPr lang="zh-CN" altLang="en-US" sz="4000" b="1" dirty="0"/>
          </a:p>
        </p:txBody>
      </p:sp>
      <p:sp>
        <p:nvSpPr>
          <p:cNvPr id="4" name="Rectangle 3"/>
          <p:cNvSpPr>
            <a:spLocks noChangeArrowheads="1"/>
          </p:cNvSpPr>
          <p:nvPr/>
        </p:nvSpPr>
        <p:spPr bwMode="auto">
          <a:xfrm>
            <a:off x="2507570" y="3517900"/>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 name="Rectangle 4"/>
          <p:cNvSpPr>
            <a:spLocks noChangeArrowheads="1"/>
          </p:cNvSpPr>
          <p:nvPr/>
        </p:nvSpPr>
        <p:spPr bwMode="auto">
          <a:xfrm>
            <a:off x="1531257" y="3289300"/>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
          <p:cNvSpPr>
            <a:spLocks noChangeShapeType="1"/>
          </p:cNvSpPr>
          <p:nvPr/>
        </p:nvSpPr>
        <p:spPr bwMode="auto">
          <a:xfrm>
            <a:off x="1759857" y="3746500"/>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Text Box 6"/>
          <p:cNvSpPr txBox="1">
            <a:spLocks noChangeArrowheads="1"/>
          </p:cNvSpPr>
          <p:nvPr/>
        </p:nvSpPr>
        <p:spPr bwMode="auto">
          <a:xfrm>
            <a:off x="2445657" y="3517900"/>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endParaRPr lang="zh-CN" altLang="en-US" sz="1200">
              <a:solidFill>
                <a:srgbClr val="000000"/>
              </a:solidFill>
              <a:latin typeface="Calibri" panose="020F0502020204030204" pitchFamily="34" charset="0"/>
              <a:cs typeface="Calibri" panose="020F0502020204030204" pitchFamily="34" charset="0"/>
            </a:endParaRP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8" name="Text Box 7"/>
          <p:cNvSpPr txBox="1">
            <a:spLocks noChangeArrowheads="1"/>
          </p:cNvSpPr>
          <p:nvPr/>
        </p:nvSpPr>
        <p:spPr bwMode="auto">
          <a:xfrm>
            <a:off x="2902857" y="4051300"/>
            <a:ext cx="1077924"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a:p>
            <a:r>
              <a:rPr lang="en-US" altLang="zh-CN" sz="1200">
                <a:solidFill>
                  <a:srgbClr val="000000"/>
                </a:solidFill>
                <a:latin typeface="Calibri" panose="020F0502020204030204" pitchFamily="34" charset="0"/>
                <a:cs typeface="Calibri" panose="020F0502020204030204" pitchFamily="34" charset="0"/>
              </a:rPr>
              <a:t>(Instr. or Data)</a:t>
            </a:r>
          </a:p>
        </p:txBody>
      </p:sp>
      <p:sp>
        <p:nvSpPr>
          <p:cNvPr id="9" name="Text Box 8"/>
          <p:cNvSpPr txBox="1">
            <a:spLocks noChangeArrowheads="1"/>
          </p:cNvSpPr>
          <p:nvPr/>
        </p:nvSpPr>
        <p:spPr bwMode="auto">
          <a:xfrm>
            <a:off x="3225041" y="3517900"/>
            <a:ext cx="73199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0" name="Text Box 9"/>
          <p:cNvSpPr txBox="1">
            <a:spLocks noChangeArrowheads="1"/>
          </p:cNvSpPr>
          <p:nvPr/>
        </p:nvSpPr>
        <p:spPr bwMode="auto">
          <a:xfrm rot="-5400000">
            <a:off x="1494013" y="3577521"/>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1" name="Line 10"/>
          <p:cNvSpPr>
            <a:spLocks noChangeShapeType="1"/>
          </p:cNvSpPr>
          <p:nvPr/>
        </p:nvSpPr>
        <p:spPr bwMode="auto">
          <a:xfrm>
            <a:off x="1302657" y="36703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Rectangle 11"/>
          <p:cNvSpPr>
            <a:spLocks noChangeArrowheads="1"/>
          </p:cNvSpPr>
          <p:nvPr/>
        </p:nvSpPr>
        <p:spPr bwMode="auto">
          <a:xfrm>
            <a:off x="5493657" y="3594100"/>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Text Box 12"/>
          <p:cNvSpPr txBox="1">
            <a:spLocks noChangeArrowheads="1"/>
          </p:cNvSpPr>
          <p:nvPr/>
        </p:nvSpPr>
        <p:spPr bwMode="auto">
          <a:xfrm>
            <a:off x="5417457" y="4737100"/>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4" name="Text Box 13"/>
          <p:cNvSpPr txBox="1">
            <a:spLocks noChangeArrowheads="1"/>
          </p:cNvSpPr>
          <p:nvPr/>
        </p:nvSpPr>
        <p:spPr bwMode="auto">
          <a:xfrm>
            <a:off x="5417457" y="3594100"/>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5" name="Text Box 14"/>
          <p:cNvSpPr txBox="1">
            <a:spLocks noChangeArrowheads="1"/>
          </p:cNvSpPr>
          <p:nvPr/>
        </p:nvSpPr>
        <p:spPr bwMode="auto">
          <a:xfrm>
            <a:off x="5417457" y="3975100"/>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16" name="Text Box 15"/>
          <p:cNvSpPr txBox="1">
            <a:spLocks noChangeArrowheads="1"/>
          </p:cNvSpPr>
          <p:nvPr/>
        </p:nvSpPr>
        <p:spPr bwMode="auto">
          <a:xfrm>
            <a:off x="5417457" y="4356100"/>
            <a:ext cx="86940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17" name="Text Box 16"/>
          <p:cNvSpPr txBox="1">
            <a:spLocks noChangeArrowheads="1"/>
          </p:cNvSpPr>
          <p:nvPr/>
        </p:nvSpPr>
        <p:spPr bwMode="auto">
          <a:xfrm>
            <a:off x="5787485" y="3822700"/>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18" name="Text Box 17"/>
          <p:cNvSpPr txBox="1">
            <a:spLocks noChangeArrowheads="1"/>
          </p:cNvSpPr>
          <p:nvPr/>
        </p:nvSpPr>
        <p:spPr bwMode="auto">
          <a:xfrm>
            <a:off x="6382720" y="3746500"/>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19" name="Text Box 18"/>
          <p:cNvSpPr txBox="1">
            <a:spLocks noChangeArrowheads="1"/>
          </p:cNvSpPr>
          <p:nvPr/>
        </p:nvSpPr>
        <p:spPr bwMode="auto">
          <a:xfrm>
            <a:off x="6408120" y="4432300"/>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 name="Freeform 19"/>
          <p:cNvSpPr/>
          <p:nvPr/>
        </p:nvSpPr>
        <p:spPr bwMode="auto">
          <a:xfrm>
            <a:off x="8440057" y="3670300"/>
            <a:ext cx="533400" cy="13716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 name="Rectangle 20"/>
          <p:cNvSpPr>
            <a:spLocks noChangeArrowheads="1"/>
          </p:cNvSpPr>
          <p:nvPr/>
        </p:nvSpPr>
        <p:spPr bwMode="auto">
          <a:xfrm>
            <a:off x="8541657" y="4279900"/>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2" name="Line 21"/>
          <p:cNvSpPr>
            <a:spLocks noChangeShapeType="1"/>
          </p:cNvSpPr>
          <p:nvPr/>
        </p:nvSpPr>
        <p:spPr bwMode="auto">
          <a:xfrm>
            <a:off x="9684657" y="4356100"/>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22"/>
          <p:cNvSpPr>
            <a:spLocks noChangeShapeType="1"/>
          </p:cNvSpPr>
          <p:nvPr/>
        </p:nvSpPr>
        <p:spPr bwMode="auto">
          <a:xfrm>
            <a:off x="1836057" y="6337300"/>
            <a:ext cx="78486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Text Box 23"/>
          <p:cNvSpPr txBox="1">
            <a:spLocks noChangeArrowheads="1"/>
          </p:cNvSpPr>
          <p:nvPr/>
        </p:nvSpPr>
        <p:spPr bwMode="auto">
          <a:xfrm>
            <a:off x="2445657" y="4432300"/>
            <a:ext cx="856517"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endParaRPr lang="zh-CN" altLang="en-US" sz="1200">
              <a:solidFill>
                <a:srgbClr val="000000"/>
              </a:solidFill>
              <a:latin typeface="Calibri" panose="020F0502020204030204" pitchFamily="34" charset="0"/>
              <a:cs typeface="Calibri" panose="020F0502020204030204" pitchFamily="34" charset="0"/>
            </a:endParaRPr>
          </a:p>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5" name="Rectangle 24"/>
          <p:cNvSpPr>
            <a:spLocks noChangeArrowheads="1"/>
          </p:cNvSpPr>
          <p:nvPr/>
        </p:nvSpPr>
        <p:spPr bwMode="auto">
          <a:xfrm>
            <a:off x="4350657" y="3517900"/>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Text Box 25"/>
          <p:cNvSpPr txBox="1">
            <a:spLocks noChangeArrowheads="1"/>
          </p:cNvSpPr>
          <p:nvPr/>
        </p:nvSpPr>
        <p:spPr bwMode="auto">
          <a:xfrm rot="16200000" flipH="1">
            <a:off x="4284851" y="3746590"/>
            <a:ext cx="312906"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IR</a:t>
            </a:r>
          </a:p>
        </p:txBody>
      </p:sp>
      <p:grpSp>
        <p:nvGrpSpPr>
          <p:cNvPr id="27" name="Group 26"/>
          <p:cNvGrpSpPr/>
          <p:nvPr/>
        </p:nvGrpSpPr>
        <p:grpSpPr bwMode="auto">
          <a:xfrm>
            <a:off x="4350662" y="4660900"/>
            <a:ext cx="276226" cy="838200"/>
            <a:chOff x="1920" y="3264"/>
            <a:chExt cx="174" cy="528"/>
          </a:xfrm>
        </p:grpSpPr>
        <p:sp>
          <p:nvSpPr>
            <p:cNvPr id="28" name="Rectangle 27"/>
            <p:cNvSpPr>
              <a:spLocks noChangeArrowheads="1"/>
            </p:cNvSpPr>
            <p:nvPr/>
          </p:nvSpPr>
          <p:spPr bwMode="auto">
            <a:xfrm>
              <a:off x="1920" y="3264"/>
              <a:ext cx="144" cy="528"/>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Text Box 28"/>
            <p:cNvSpPr txBox="1">
              <a:spLocks noChangeArrowheads="1"/>
            </p:cNvSpPr>
            <p:nvPr/>
          </p:nvSpPr>
          <p:spPr bwMode="auto">
            <a:xfrm rot="16200000">
              <a:off x="1848" y="3439"/>
              <a:ext cx="31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MDR</a:t>
              </a:r>
            </a:p>
          </p:txBody>
        </p:sp>
      </p:grpSp>
      <p:sp>
        <p:nvSpPr>
          <p:cNvPr id="30" name="Line 29"/>
          <p:cNvSpPr>
            <a:spLocks noChangeShapeType="1"/>
          </p:cNvSpPr>
          <p:nvPr/>
        </p:nvSpPr>
        <p:spPr bwMode="auto">
          <a:xfrm>
            <a:off x="3969657" y="4279900"/>
            <a:ext cx="152400" cy="1588"/>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30"/>
          <p:cNvSpPr>
            <a:spLocks noChangeShapeType="1"/>
          </p:cNvSpPr>
          <p:nvPr/>
        </p:nvSpPr>
        <p:spPr bwMode="auto">
          <a:xfrm>
            <a:off x="4122057" y="3898900"/>
            <a:ext cx="0" cy="1219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Line 31"/>
          <p:cNvSpPr>
            <a:spLocks noChangeShapeType="1"/>
          </p:cNvSpPr>
          <p:nvPr/>
        </p:nvSpPr>
        <p:spPr bwMode="auto">
          <a:xfrm>
            <a:off x="4122057" y="3898900"/>
            <a:ext cx="228600" cy="1588"/>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3" name="Line 32"/>
          <p:cNvSpPr>
            <a:spLocks noChangeShapeType="1"/>
          </p:cNvSpPr>
          <p:nvPr/>
        </p:nvSpPr>
        <p:spPr bwMode="auto">
          <a:xfrm>
            <a:off x="4122057" y="5118100"/>
            <a:ext cx="228600" cy="1588"/>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Rectangle 33"/>
          <p:cNvSpPr>
            <a:spLocks noChangeArrowheads="1"/>
          </p:cNvSpPr>
          <p:nvPr/>
        </p:nvSpPr>
        <p:spPr bwMode="auto">
          <a:xfrm>
            <a:off x="7170057" y="3441700"/>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Rectangle 34"/>
          <p:cNvSpPr>
            <a:spLocks noChangeArrowheads="1"/>
          </p:cNvSpPr>
          <p:nvPr/>
        </p:nvSpPr>
        <p:spPr bwMode="auto">
          <a:xfrm>
            <a:off x="7170057" y="4356100"/>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Text Box 35"/>
          <p:cNvSpPr txBox="1">
            <a:spLocks noChangeArrowheads="1"/>
          </p:cNvSpPr>
          <p:nvPr/>
        </p:nvSpPr>
        <p:spPr bwMode="auto">
          <a:xfrm rot="16200000" flipH="1">
            <a:off x="7168079" y="3679121"/>
            <a:ext cx="277640"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a:t>
            </a:r>
          </a:p>
        </p:txBody>
      </p:sp>
      <p:sp>
        <p:nvSpPr>
          <p:cNvPr id="37" name="Text Box 36"/>
          <p:cNvSpPr txBox="1">
            <a:spLocks noChangeArrowheads="1"/>
          </p:cNvSpPr>
          <p:nvPr/>
        </p:nvSpPr>
        <p:spPr bwMode="auto">
          <a:xfrm rot="16200000" flipH="1">
            <a:off x="7171285" y="4593521"/>
            <a:ext cx="27122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B</a:t>
            </a:r>
          </a:p>
        </p:txBody>
      </p:sp>
      <p:sp>
        <p:nvSpPr>
          <p:cNvPr id="38" name="Line 37"/>
          <p:cNvSpPr>
            <a:spLocks noChangeShapeType="1"/>
          </p:cNvSpPr>
          <p:nvPr/>
        </p:nvSpPr>
        <p:spPr bwMode="auto">
          <a:xfrm>
            <a:off x="7398657" y="4737100"/>
            <a:ext cx="533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9" name="Line 38"/>
          <p:cNvSpPr>
            <a:spLocks noChangeShapeType="1"/>
          </p:cNvSpPr>
          <p:nvPr/>
        </p:nvSpPr>
        <p:spPr bwMode="auto">
          <a:xfrm>
            <a:off x="7398657" y="3975100"/>
            <a:ext cx="609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0" name="Rectangle 39"/>
          <p:cNvSpPr>
            <a:spLocks noChangeArrowheads="1"/>
          </p:cNvSpPr>
          <p:nvPr/>
        </p:nvSpPr>
        <p:spPr bwMode="auto">
          <a:xfrm>
            <a:off x="9303657" y="3975100"/>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1" name="Text Box 40"/>
          <p:cNvSpPr txBox="1">
            <a:spLocks noChangeArrowheads="1"/>
          </p:cNvSpPr>
          <p:nvPr/>
        </p:nvSpPr>
        <p:spPr bwMode="auto">
          <a:xfrm rot="16200000" flipH="1">
            <a:off x="9110091" y="4204584"/>
            <a:ext cx="660181"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ALUout</a:t>
            </a:r>
          </a:p>
        </p:txBody>
      </p:sp>
      <p:sp>
        <p:nvSpPr>
          <p:cNvPr id="42" name="Line 41"/>
          <p:cNvSpPr>
            <a:spLocks noChangeShapeType="1"/>
          </p:cNvSpPr>
          <p:nvPr/>
        </p:nvSpPr>
        <p:spPr bwMode="auto">
          <a:xfrm>
            <a:off x="9532257" y="4356100"/>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Line 42"/>
          <p:cNvSpPr>
            <a:spLocks noChangeShapeType="1"/>
          </p:cNvSpPr>
          <p:nvPr/>
        </p:nvSpPr>
        <p:spPr bwMode="auto">
          <a:xfrm>
            <a:off x="8236857" y="38227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4" name="AutoShape 43"/>
          <p:cNvSpPr>
            <a:spLocks noChangeArrowheads="1"/>
          </p:cNvSpPr>
          <p:nvPr/>
        </p:nvSpPr>
        <p:spPr bwMode="auto">
          <a:xfrm rot="-5400000">
            <a:off x="7474857" y="5041900"/>
            <a:ext cx="1143000" cy="228600"/>
          </a:xfrm>
          <a:custGeom>
            <a:avLst/>
            <a:gdLst>
              <a:gd name="T0" fmla="*/ 2147483647 w 21600"/>
              <a:gd name="T1" fmla="*/ 12802394 h 21600"/>
              <a:gd name="T2" fmla="*/ 1600299219 w 21600"/>
              <a:gd name="T3" fmla="*/ 25604788 h 21600"/>
              <a:gd name="T4" fmla="*/ 400074818 w 21600"/>
              <a:gd name="T5" fmla="*/ 12802394 h 21600"/>
              <a:gd name="T6" fmla="*/ 160029921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44"/>
          <p:cNvSpPr>
            <a:spLocks noChangeShapeType="1"/>
          </p:cNvSpPr>
          <p:nvPr/>
        </p:nvSpPr>
        <p:spPr bwMode="auto">
          <a:xfrm>
            <a:off x="8236857" y="48895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AutoShape 45"/>
          <p:cNvSpPr>
            <a:spLocks noChangeArrowheads="1"/>
          </p:cNvSpPr>
          <p:nvPr/>
        </p:nvSpPr>
        <p:spPr bwMode="auto">
          <a:xfrm rot="-5400000">
            <a:off x="1874157" y="3784600"/>
            <a:ext cx="609600" cy="228600"/>
          </a:xfrm>
          <a:custGeom>
            <a:avLst/>
            <a:gdLst>
              <a:gd name="T0" fmla="*/ 424849798 w 21600"/>
              <a:gd name="T1" fmla="*/ 12802394 h 21600"/>
              <a:gd name="T2" fmla="*/ 242771309 w 21600"/>
              <a:gd name="T3" fmla="*/ 25604788 h 21600"/>
              <a:gd name="T4" fmla="*/ 60692820 w 21600"/>
              <a:gd name="T5" fmla="*/ 12802394 h 21600"/>
              <a:gd name="T6" fmla="*/ 2427713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46"/>
          <p:cNvSpPr>
            <a:spLocks noChangeShapeType="1"/>
          </p:cNvSpPr>
          <p:nvPr/>
        </p:nvSpPr>
        <p:spPr bwMode="auto">
          <a:xfrm>
            <a:off x="2293257" y="38989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Line 47"/>
          <p:cNvSpPr>
            <a:spLocks noChangeShapeType="1"/>
          </p:cNvSpPr>
          <p:nvPr/>
        </p:nvSpPr>
        <p:spPr bwMode="auto">
          <a:xfrm>
            <a:off x="1836057" y="3136900"/>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48"/>
          <p:cNvSpPr>
            <a:spLocks noChangeShapeType="1"/>
          </p:cNvSpPr>
          <p:nvPr/>
        </p:nvSpPr>
        <p:spPr bwMode="auto">
          <a:xfrm>
            <a:off x="1836057" y="40513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0" name="Line 49"/>
          <p:cNvSpPr>
            <a:spLocks noChangeShapeType="1"/>
          </p:cNvSpPr>
          <p:nvPr/>
        </p:nvSpPr>
        <p:spPr bwMode="auto">
          <a:xfrm>
            <a:off x="1836057" y="4051300"/>
            <a:ext cx="0" cy="2286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50"/>
          <p:cNvSpPr>
            <a:spLocks noChangeShapeType="1"/>
          </p:cNvSpPr>
          <p:nvPr/>
        </p:nvSpPr>
        <p:spPr bwMode="auto">
          <a:xfrm>
            <a:off x="2217057" y="4737100"/>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Line 51"/>
          <p:cNvSpPr>
            <a:spLocks noChangeShapeType="1"/>
          </p:cNvSpPr>
          <p:nvPr/>
        </p:nvSpPr>
        <p:spPr bwMode="auto">
          <a:xfrm>
            <a:off x="2217057" y="4737100"/>
            <a:ext cx="0" cy="1447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AutoShape 52"/>
          <p:cNvSpPr>
            <a:spLocks noChangeArrowheads="1"/>
          </p:cNvSpPr>
          <p:nvPr/>
        </p:nvSpPr>
        <p:spPr bwMode="auto">
          <a:xfrm rot="-5400000">
            <a:off x="4845957" y="4318000"/>
            <a:ext cx="609600" cy="228600"/>
          </a:xfrm>
          <a:custGeom>
            <a:avLst/>
            <a:gdLst>
              <a:gd name="T0" fmla="*/ 424849798 w 21600"/>
              <a:gd name="T1" fmla="*/ 12802394 h 21600"/>
              <a:gd name="T2" fmla="*/ 242771309 w 21600"/>
              <a:gd name="T3" fmla="*/ 25604788 h 21600"/>
              <a:gd name="T4" fmla="*/ 60692820 w 21600"/>
              <a:gd name="T5" fmla="*/ 12802394 h 21600"/>
              <a:gd name="T6" fmla="*/ 2427713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AutoShape 53"/>
          <p:cNvSpPr>
            <a:spLocks noChangeArrowheads="1"/>
          </p:cNvSpPr>
          <p:nvPr/>
        </p:nvSpPr>
        <p:spPr bwMode="auto">
          <a:xfrm rot="-5400000">
            <a:off x="4845957" y="4927600"/>
            <a:ext cx="609600" cy="228600"/>
          </a:xfrm>
          <a:custGeom>
            <a:avLst/>
            <a:gdLst>
              <a:gd name="T0" fmla="*/ 424849798 w 21600"/>
              <a:gd name="T1" fmla="*/ 12802394 h 21600"/>
              <a:gd name="T2" fmla="*/ 242771309 w 21600"/>
              <a:gd name="T3" fmla="*/ 25604788 h 21600"/>
              <a:gd name="T4" fmla="*/ 60692820 w 21600"/>
              <a:gd name="T5" fmla="*/ 12802394 h 21600"/>
              <a:gd name="T6" fmla="*/ 2427713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54"/>
          <p:cNvSpPr>
            <a:spLocks noChangeShapeType="1"/>
          </p:cNvSpPr>
          <p:nvPr/>
        </p:nvSpPr>
        <p:spPr bwMode="auto">
          <a:xfrm>
            <a:off x="5265057" y="4432300"/>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AutoShape 55"/>
          <p:cNvSpPr>
            <a:spLocks noChangeArrowheads="1"/>
          </p:cNvSpPr>
          <p:nvPr/>
        </p:nvSpPr>
        <p:spPr bwMode="auto">
          <a:xfrm rot="-5400000">
            <a:off x="7817757" y="3708400"/>
            <a:ext cx="609600" cy="228600"/>
          </a:xfrm>
          <a:custGeom>
            <a:avLst/>
            <a:gdLst>
              <a:gd name="T0" fmla="*/ 424849798 w 21600"/>
              <a:gd name="T1" fmla="*/ 12802394 h 21600"/>
              <a:gd name="T2" fmla="*/ 242771309 w 21600"/>
              <a:gd name="T3" fmla="*/ 25604788 h 21600"/>
              <a:gd name="T4" fmla="*/ 60692820 w 21600"/>
              <a:gd name="T5" fmla="*/ 12802394 h 21600"/>
              <a:gd name="T6" fmla="*/ 242771309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AutoShape 56"/>
          <p:cNvSpPr>
            <a:spLocks noChangeArrowheads="1"/>
          </p:cNvSpPr>
          <p:nvPr/>
        </p:nvSpPr>
        <p:spPr bwMode="auto">
          <a:xfrm rot="-5400000">
            <a:off x="9350036" y="3183279"/>
            <a:ext cx="750204" cy="223837"/>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57"/>
          <p:cNvSpPr>
            <a:spLocks noChangeShapeType="1"/>
          </p:cNvSpPr>
          <p:nvPr/>
        </p:nvSpPr>
        <p:spPr bwMode="auto">
          <a:xfrm>
            <a:off x="5265057" y="49657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58"/>
          <p:cNvSpPr>
            <a:spLocks noChangeShapeType="1"/>
          </p:cNvSpPr>
          <p:nvPr/>
        </p:nvSpPr>
        <p:spPr bwMode="auto">
          <a:xfrm>
            <a:off x="4579257" y="4889500"/>
            <a:ext cx="4572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59"/>
          <p:cNvSpPr>
            <a:spLocks noChangeShapeType="1"/>
          </p:cNvSpPr>
          <p:nvPr/>
        </p:nvSpPr>
        <p:spPr bwMode="auto">
          <a:xfrm>
            <a:off x="4579257" y="3822700"/>
            <a:ext cx="9144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Line 60"/>
          <p:cNvSpPr>
            <a:spLocks noChangeShapeType="1"/>
          </p:cNvSpPr>
          <p:nvPr/>
        </p:nvSpPr>
        <p:spPr bwMode="auto">
          <a:xfrm>
            <a:off x="4579257" y="4051300"/>
            <a:ext cx="9144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2" name="Oval 61"/>
          <p:cNvSpPr>
            <a:spLocks noChangeArrowheads="1"/>
          </p:cNvSpPr>
          <p:nvPr/>
        </p:nvSpPr>
        <p:spPr bwMode="auto">
          <a:xfrm>
            <a:off x="5493657" y="5118100"/>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3" name="Rectangle 62"/>
          <p:cNvSpPr>
            <a:spLocks noChangeArrowheads="1"/>
          </p:cNvSpPr>
          <p:nvPr/>
        </p:nvSpPr>
        <p:spPr bwMode="auto">
          <a:xfrm>
            <a:off x="5569857" y="5346700"/>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64" name="Oval 63"/>
          <p:cNvSpPr>
            <a:spLocks noChangeArrowheads="1"/>
          </p:cNvSpPr>
          <p:nvPr/>
        </p:nvSpPr>
        <p:spPr bwMode="auto">
          <a:xfrm>
            <a:off x="6484257" y="5346700"/>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5" name="Rectangle 64"/>
          <p:cNvSpPr>
            <a:spLocks noChangeArrowheads="1"/>
          </p:cNvSpPr>
          <p:nvPr/>
        </p:nvSpPr>
        <p:spPr bwMode="auto">
          <a:xfrm>
            <a:off x="6484257" y="5346700"/>
            <a:ext cx="457200" cy="457200"/>
          </a:xfrm>
          <a:prstGeom prst="rect">
            <a:avLst/>
          </a:prstGeom>
          <a:noFill/>
          <a:ln>
            <a:noFill/>
          </a:ln>
          <a:effectLst/>
        </p:spPr>
        <p:txBody>
          <a:bodyPr wrap="none" lIns="19050" tIns="26988" rIns="19050" bIns="26988"/>
          <a:lstStyle/>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66" name="Line 65"/>
          <p:cNvSpPr>
            <a:spLocks noChangeShapeType="1"/>
          </p:cNvSpPr>
          <p:nvPr/>
        </p:nvSpPr>
        <p:spPr bwMode="auto">
          <a:xfrm>
            <a:off x="6103257" y="5575300"/>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Line 66"/>
          <p:cNvSpPr>
            <a:spLocks noChangeShapeType="1"/>
          </p:cNvSpPr>
          <p:nvPr/>
        </p:nvSpPr>
        <p:spPr bwMode="auto">
          <a:xfrm>
            <a:off x="6927170" y="5575300"/>
            <a:ext cx="1004887"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8" name="Line 67"/>
          <p:cNvSpPr>
            <a:spLocks noChangeShapeType="1"/>
          </p:cNvSpPr>
          <p:nvPr/>
        </p:nvSpPr>
        <p:spPr bwMode="auto">
          <a:xfrm>
            <a:off x="4579257" y="4279900"/>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9" name="Line 68"/>
          <p:cNvSpPr>
            <a:spLocks noChangeShapeType="1"/>
          </p:cNvSpPr>
          <p:nvPr/>
        </p:nvSpPr>
        <p:spPr bwMode="auto">
          <a:xfrm>
            <a:off x="4731657" y="4279900"/>
            <a:ext cx="0" cy="1295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0" name="Line 69"/>
          <p:cNvSpPr>
            <a:spLocks noChangeShapeType="1"/>
          </p:cNvSpPr>
          <p:nvPr/>
        </p:nvSpPr>
        <p:spPr bwMode="auto">
          <a:xfrm>
            <a:off x="4731657" y="5575300"/>
            <a:ext cx="762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70"/>
          <p:cNvSpPr>
            <a:spLocks noChangeShapeType="1"/>
          </p:cNvSpPr>
          <p:nvPr/>
        </p:nvSpPr>
        <p:spPr bwMode="auto">
          <a:xfrm>
            <a:off x="4731657" y="4584700"/>
            <a:ext cx="3048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Line 71"/>
          <p:cNvSpPr>
            <a:spLocks noChangeShapeType="1"/>
          </p:cNvSpPr>
          <p:nvPr/>
        </p:nvSpPr>
        <p:spPr bwMode="auto">
          <a:xfrm>
            <a:off x="4807857" y="4279900"/>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3" name="Line 72"/>
          <p:cNvSpPr>
            <a:spLocks noChangeShapeType="1"/>
          </p:cNvSpPr>
          <p:nvPr/>
        </p:nvSpPr>
        <p:spPr bwMode="auto">
          <a:xfrm>
            <a:off x="4807857" y="4051300"/>
            <a:ext cx="0" cy="22860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4" name="Line 73"/>
          <p:cNvSpPr>
            <a:spLocks noChangeShapeType="1"/>
          </p:cNvSpPr>
          <p:nvPr/>
        </p:nvSpPr>
        <p:spPr bwMode="auto">
          <a:xfrm>
            <a:off x="4807857" y="51943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5" name="Line 74"/>
          <p:cNvSpPr>
            <a:spLocks noChangeShapeType="1"/>
          </p:cNvSpPr>
          <p:nvPr/>
        </p:nvSpPr>
        <p:spPr bwMode="auto">
          <a:xfrm>
            <a:off x="4807857" y="5194300"/>
            <a:ext cx="0" cy="1143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6" name="Line 75"/>
          <p:cNvSpPr>
            <a:spLocks noChangeShapeType="1"/>
          </p:cNvSpPr>
          <p:nvPr/>
        </p:nvSpPr>
        <p:spPr bwMode="auto">
          <a:xfrm>
            <a:off x="4731657" y="5575300"/>
            <a:ext cx="0" cy="45720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7" name="Line 76"/>
          <p:cNvSpPr>
            <a:spLocks noChangeShapeType="1"/>
          </p:cNvSpPr>
          <p:nvPr/>
        </p:nvSpPr>
        <p:spPr bwMode="auto">
          <a:xfrm>
            <a:off x="4731657" y="6032500"/>
            <a:ext cx="37338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8" name="Line 77"/>
          <p:cNvSpPr>
            <a:spLocks noChangeShapeType="1"/>
          </p:cNvSpPr>
          <p:nvPr/>
        </p:nvSpPr>
        <p:spPr bwMode="auto">
          <a:xfrm>
            <a:off x="6941457" y="39751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9" name="Line 78"/>
          <p:cNvSpPr>
            <a:spLocks noChangeShapeType="1"/>
          </p:cNvSpPr>
          <p:nvPr/>
        </p:nvSpPr>
        <p:spPr bwMode="auto">
          <a:xfrm>
            <a:off x="6941457" y="47371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0" name="Line 79"/>
          <p:cNvSpPr>
            <a:spLocks noChangeShapeType="1"/>
          </p:cNvSpPr>
          <p:nvPr/>
        </p:nvSpPr>
        <p:spPr bwMode="auto">
          <a:xfrm>
            <a:off x="2217057" y="6184900"/>
            <a:ext cx="5334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1" name="Line 80"/>
          <p:cNvSpPr>
            <a:spLocks noChangeShapeType="1"/>
          </p:cNvSpPr>
          <p:nvPr/>
        </p:nvSpPr>
        <p:spPr bwMode="auto">
          <a:xfrm>
            <a:off x="7551057" y="4737100"/>
            <a:ext cx="0" cy="1447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2" name="Line 81"/>
          <p:cNvSpPr>
            <a:spLocks noChangeShapeType="1"/>
          </p:cNvSpPr>
          <p:nvPr/>
        </p:nvSpPr>
        <p:spPr bwMode="auto">
          <a:xfrm>
            <a:off x="7703457" y="4965700"/>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3" name="Line 82"/>
          <p:cNvSpPr>
            <a:spLocks noChangeShapeType="1"/>
          </p:cNvSpPr>
          <p:nvPr/>
        </p:nvSpPr>
        <p:spPr bwMode="auto">
          <a:xfrm>
            <a:off x="6255657" y="5270500"/>
            <a:ext cx="167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4" name="Line 83"/>
          <p:cNvSpPr>
            <a:spLocks noChangeShapeType="1"/>
          </p:cNvSpPr>
          <p:nvPr/>
        </p:nvSpPr>
        <p:spPr bwMode="auto">
          <a:xfrm flipV="1">
            <a:off x="6255657" y="5270500"/>
            <a:ext cx="0" cy="304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5" name="Line 84"/>
          <p:cNvSpPr>
            <a:spLocks noChangeShapeType="1"/>
          </p:cNvSpPr>
          <p:nvPr/>
        </p:nvSpPr>
        <p:spPr bwMode="auto">
          <a:xfrm>
            <a:off x="8236857" y="4889500"/>
            <a:ext cx="0" cy="304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6" name="Line 85"/>
          <p:cNvSpPr>
            <a:spLocks noChangeShapeType="1"/>
          </p:cNvSpPr>
          <p:nvPr/>
        </p:nvSpPr>
        <p:spPr bwMode="auto">
          <a:xfrm>
            <a:off x="8160657" y="5194300"/>
            <a:ext cx="76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7" name="Line 86"/>
          <p:cNvSpPr>
            <a:spLocks noChangeShapeType="1"/>
          </p:cNvSpPr>
          <p:nvPr/>
        </p:nvSpPr>
        <p:spPr bwMode="auto">
          <a:xfrm>
            <a:off x="8770257" y="4813300"/>
            <a:ext cx="0" cy="685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8" name="Rectangle 87"/>
          <p:cNvSpPr>
            <a:spLocks noChangeArrowheads="1"/>
          </p:cNvSpPr>
          <p:nvPr/>
        </p:nvSpPr>
        <p:spPr bwMode="auto">
          <a:xfrm>
            <a:off x="8465457" y="5575300"/>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89" name="Oval 88"/>
          <p:cNvSpPr>
            <a:spLocks noChangeArrowheads="1"/>
          </p:cNvSpPr>
          <p:nvPr/>
        </p:nvSpPr>
        <p:spPr bwMode="auto">
          <a:xfrm>
            <a:off x="8465457" y="5499100"/>
            <a:ext cx="533400" cy="6858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0" name="Line 89"/>
          <p:cNvSpPr>
            <a:spLocks noChangeShapeType="1"/>
          </p:cNvSpPr>
          <p:nvPr/>
        </p:nvSpPr>
        <p:spPr bwMode="auto">
          <a:xfrm>
            <a:off x="8998857" y="4356100"/>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1" name="Line 90"/>
          <p:cNvSpPr>
            <a:spLocks noChangeShapeType="1"/>
          </p:cNvSpPr>
          <p:nvPr/>
        </p:nvSpPr>
        <p:spPr bwMode="auto">
          <a:xfrm>
            <a:off x="9075057" y="3213100"/>
            <a:ext cx="0" cy="1143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2" name="Line 91"/>
          <p:cNvSpPr>
            <a:spLocks noChangeShapeType="1"/>
          </p:cNvSpPr>
          <p:nvPr/>
        </p:nvSpPr>
        <p:spPr bwMode="auto">
          <a:xfrm>
            <a:off x="1836057" y="3136900"/>
            <a:ext cx="58166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3" name="Line 92"/>
          <p:cNvSpPr>
            <a:spLocks noChangeShapeType="1"/>
          </p:cNvSpPr>
          <p:nvPr/>
        </p:nvSpPr>
        <p:spPr bwMode="auto">
          <a:xfrm>
            <a:off x="7627257" y="3670300"/>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4" name="Line 93"/>
          <p:cNvSpPr>
            <a:spLocks noChangeShapeType="1"/>
          </p:cNvSpPr>
          <p:nvPr/>
        </p:nvSpPr>
        <p:spPr bwMode="auto">
          <a:xfrm>
            <a:off x="7652657" y="3136900"/>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9" name="Line 98"/>
          <p:cNvSpPr>
            <a:spLocks noChangeShapeType="1"/>
          </p:cNvSpPr>
          <p:nvPr/>
        </p:nvSpPr>
        <p:spPr bwMode="auto">
          <a:xfrm>
            <a:off x="4579257" y="3594100"/>
            <a:ext cx="762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0" name="Line 99"/>
          <p:cNvSpPr>
            <a:spLocks noChangeShapeType="1"/>
          </p:cNvSpPr>
          <p:nvPr/>
        </p:nvSpPr>
        <p:spPr bwMode="auto">
          <a:xfrm>
            <a:off x="1328057" y="774700"/>
            <a:ext cx="8686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1" name="Line 100"/>
          <p:cNvSpPr>
            <a:spLocks noChangeShapeType="1"/>
          </p:cNvSpPr>
          <p:nvPr/>
        </p:nvSpPr>
        <p:spPr bwMode="auto">
          <a:xfrm>
            <a:off x="9837057" y="3213100"/>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2" name="Line 101"/>
          <p:cNvSpPr>
            <a:spLocks noChangeShapeType="1"/>
          </p:cNvSpPr>
          <p:nvPr/>
        </p:nvSpPr>
        <p:spPr bwMode="auto">
          <a:xfrm>
            <a:off x="9684657" y="3822700"/>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3" name="Line 102"/>
          <p:cNvSpPr>
            <a:spLocks noChangeShapeType="1"/>
          </p:cNvSpPr>
          <p:nvPr/>
        </p:nvSpPr>
        <p:spPr bwMode="auto">
          <a:xfrm>
            <a:off x="9303657" y="3517900"/>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4" name="Line 103"/>
          <p:cNvSpPr>
            <a:spLocks noChangeShapeType="1"/>
          </p:cNvSpPr>
          <p:nvPr/>
        </p:nvSpPr>
        <p:spPr bwMode="auto">
          <a:xfrm>
            <a:off x="9303657" y="3822700"/>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5" name="Line 104"/>
          <p:cNvSpPr>
            <a:spLocks noChangeShapeType="1"/>
          </p:cNvSpPr>
          <p:nvPr/>
        </p:nvSpPr>
        <p:spPr bwMode="auto">
          <a:xfrm>
            <a:off x="9303657" y="3517900"/>
            <a:ext cx="0" cy="304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6" name="Line 105"/>
          <p:cNvSpPr>
            <a:spLocks noChangeShapeType="1"/>
          </p:cNvSpPr>
          <p:nvPr/>
        </p:nvSpPr>
        <p:spPr bwMode="auto">
          <a:xfrm>
            <a:off x="9075057" y="3213100"/>
            <a:ext cx="533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7" name="Line 106"/>
          <p:cNvSpPr>
            <a:spLocks noChangeShapeType="1"/>
          </p:cNvSpPr>
          <p:nvPr/>
        </p:nvSpPr>
        <p:spPr bwMode="auto">
          <a:xfrm>
            <a:off x="4731657" y="2984500"/>
            <a:ext cx="0" cy="1295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8" name="Line 107"/>
          <p:cNvSpPr>
            <a:spLocks noChangeShapeType="1"/>
          </p:cNvSpPr>
          <p:nvPr/>
        </p:nvSpPr>
        <p:spPr bwMode="auto">
          <a:xfrm>
            <a:off x="4909457" y="2984500"/>
            <a:ext cx="0" cy="106680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108"/>
          <p:cNvSpPr>
            <a:spLocks noChangeShapeType="1"/>
          </p:cNvSpPr>
          <p:nvPr/>
        </p:nvSpPr>
        <p:spPr bwMode="auto">
          <a:xfrm>
            <a:off x="5061857" y="2984500"/>
            <a:ext cx="0" cy="83820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0" name="Rectangle 109"/>
          <p:cNvSpPr>
            <a:spLocks noChangeArrowheads="1"/>
          </p:cNvSpPr>
          <p:nvPr/>
        </p:nvSpPr>
        <p:spPr bwMode="auto">
          <a:xfrm>
            <a:off x="6865257" y="13081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111" name="Oval 110"/>
          <p:cNvSpPr>
            <a:spLocks noChangeArrowheads="1"/>
          </p:cNvSpPr>
          <p:nvPr/>
        </p:nvSpPr>
        <p:spPr bwMode="auto">
          <a:xfrm>
            <a:off x="4960257" y="1003300"/>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Rectangle 111"/>
          <p:cNvSpPr>
            <a:spLocks noChangeArrowheads="1"/>
          </p:cNvSpPr>
          <p:nvPr/>
        </p:nvSpPr>
        <p:spPr bwMode="auto">
          <a:xfrm>
            <a:off x="5112657" y="1460500"/>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113" name="Line 112"/>
          <p:cNvSpPr>
            <a:spLocks noChangeShapeType="1"/>
          </p:cNvSpPr>
          <p:nvPr/>
        </p:nvSpPr>
        <p:spPr bwMode="auto">
          <a:xfrm>
            <a:off x="5569857" y="2146300"/>
            <a:ext cx="4572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Line 113"/>
          <p:cNvSpPr>
            <a:spLocks noChangeShapeType="1"/>
          </p:cNvSpPr>
          <p:nvPr/>
        </p:nvSpPr>
        <p:spPr bwMode="auto">
          <a:xfrm>
            <a:off x="2598057" y="1308100"/>
            <a:ext cx="24384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5" name="Line 114"/>
          <p:cNvSpPr>
            <a:spLocks noChangeShapeType="1"/>
          </p:cNvSpPr>
          <p:nvPr/>
        </p:nvSpPr>
        <p:spPr bwMode="auto">
          <a:xfrm flipV="1">
            <a:off x="5341257" y="2222500"/>
            <a:ext cx="0" cy="137160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6" name="Line 115"/>
          <p:cNvSpPr>
            <a:spLocks noChangeShapeType="1"/>
          </p:cNvSpPr>
          <p:nvPr/>
        </p:nvSpPr>
        <p:spPr bwMode="auto">
          <a:xfrm>
            <a:off x="1683657" y="1231900"/>
            <a:ext cx="0" cy="2057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7" name="Line 116"/>
          <p:cNvSpPr>
            <a:spLocks noChangeShapeType="1"/>
          </p:cNvSpPr>
          <p:nvPr/>
        </p:nvSpPr>
        <p:spPr bwMode="auto">
          <a:xfrm>
            <a:off x="2140857" y="1536700"/>
            <a:ext cx="0" cy="2133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8" name="Line 117"/>
          <p:cNvSpPr>
            <a:spLocks noChangeShapeType="1"/>
          </p:cNvSpPr>
          <p:nvPr/>
        </p:nvSpPr>
        <p:spPr bwMode="auto">
          <a:xfrm>
            <a:off x="2750457" y="1689100"/>
            <a:ext cx="0" cy="18288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9" name="Line 118"/>
          <p:cNvSpPr>
            <a:spLocks noChangeShapeType="1"/>
          </p:cNvSpPr>
          <p:nvPr/>
        </p:nvSpPr>
        <p:spPr bwMode="auto">
          <a:xfrm>
            <a:off x="3588657" y="1841500"/>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0" name="Line 119"/>
          <p:cNvSpPr>
            <a:spLocks noChangeShapeType="1"/>
          </p:cNvSpPr>
          <p:nvPr/>
        </p:nvSpPr>
        <p:spPr bwMode="auto">
          <a:xfrm>
            <a:off x="4426857" y="2146300"/>
            <a:ext cx="0" cy="1371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1" name="Line 120"/>
          <p:cNvSpPr>
            <a:spLocks noChangeShapeType="1"/>
          </p:cNvSpPr>
          <p:nvPr/>
        </p:nvSpPr>
        <p:spPr bwMode="auto">
          <a:xfrm>
            <a:off x="4045857" y="5880100"/>
            <a:ext cx="114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2" name="Line 121"/>
          <p:cNvSpPr>
            <a:spLocks noChangeShapeType="1"/>
          </p:cNvSpPr>
          <p:nvPr/>
        </p:nvSpPr>
        <p:spPr bwMode="auto">
          <a:xfrm>
            <a:off x="4045857" y="1993900"/>
            <a:ext cx="0" cy="38862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3" name="Line 122"/>
          <p:cNvSpPr>
            <a:spLocks noChangeShapeType="1"/>
          </p:cNvSpPr>
          <p:nvPr/>
        </p:nvSpPr>
        <p:spPr bwMode="auto">
          <a:xfrm>
            <a:off x="5188857" y="5270500"/>
            <a:ext cx="0" cy="6096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4" name="Line 123"/>
          <p:cNvSpPr>
            <a:spLocks noChangeShapeType="1"/>
          </p:cNvSpPr>
          <p:nvPr/>
        </p:nvSpPr>
        <p:spPr bwMode="auto">
          <a:xfrm>
            <a:off x="4426857" y="2146300"/>
            <a:ext cx="685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5" name="Rectangle 124"/>
          <p:cNvSpPr>
            <a:spLocks noChangeArrowheads="1"/>
          </p:cNvSpPr>
          <p:nvPr/>
        </p:nvSpPr>
        <p:spPr bwMode="auto">
          <a:xfrm>
            <a:off x="4426857" y="19177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IRWrite</a:t>
            </a:r>
          </a:p>
        </p:txBody>
      </p:sp>
      <p:sp>
        <p:nvSpPr>
          <p:cNvPr id="126" name="Line 125"/>
          <p:cNvSpPr>
            <a:spLocks noChangeShapeType="1"/>
          </p:cNvSpPr>
          <p:nvPr/>
        </p:nvSpPr>
        <p:spPr bwMode="auto">
          <a:xfrm>
            <a:off x="4045857" y="1993900"/>
            <a:ext cx="990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7" name="Rectangle 126"/>
          <p:cNvSpPr>
            <a:spLocks noChangeArrowheads="1"/>
          </p:cNvSpPr>
          <p:nvPr/>
        </p:nvSpPr>
        <p:spPr bwMode="auto">
          <a:xfrm>
            <a:off x="4045857" y="17653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128" name="Line 127"/>
          <p:cNvSpPr>
            <a:spLocks noChangeShapeType="1"/>
          </p:cNvSpPr>
          <p:nvPr/>
        </p:nvSpPr>
        <p:spPr bwMode="auto">
          <a:xfrm>
            <a:off x="3588657" y="1841500"/>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9" name="Rectangle 128"/>
          <p:cNvSpPr>
            <a:spLocks noChangeArrowheads="1"/>
          </p:cNvSpPr>
          <p:nvPr/>
        </p:nvSpPr>
        <p:spPr bwMode="auto">
          <a:xfrm>
            <a:off x="3741057" y="16129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130" name="Line 129"/>
          <p:cNvSpPr>
            <a:spLocks noChangeShapeType="1"/>
          </p:cNvSpPr>
          <p:nvPr/>
        </p:nvSpPr>
        <p:spPr bwMode="auto">
          <a:xfrm>
            <a:off x="2750457" y="1689100"/>
            <a:ext cx="2209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1" name="Rectangle 130"/>
          <p:cNvSpPr>
            <a:spLocks noChangeArrowheads="1"/>
          </p:cNvSpPr>
          <p:nvPr/>
        </p:nvSpPr>
        <p:spPr bwMode="auto">
          <a:xfrm>
            <a:off x="3283857" y="14605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132" name="Line 131"/>
          <p:cNvSpPr>
            <a:spLocks noChangeShapeType="1"/>
          </p:cNvSpPr>
          <p:nvPr/>
        </p:nvSpPr>
        <p:spPr bwMode="auto">
          <a:xfrm>
            <a:off x="2140857" y="1536700"/>
            <a:ext cx="2819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Rectangle 132"/>
          <p:cNvSpPr>
            <a:spLocks noChangeArrowheads="1"/>
          </p:cNvSpPr>
          <p:nvPr/>
        </p:nvSpPr>
        <p:spPr bwMode="auto">
          <a:xfrm>
            <a:off x="2979057" y="13081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IorD</a:t>
            </a:r>
          </a:p>
        </p:txBody>
      </p:sp>
      <p:sp>
        <p:nvSpPr>
          <p:cNvPr id="134" name="AutoShape 133"/>
          <p:cNvSpPr>
            <a:spLocks noChangeArrowheads="1"/>
          </p:cNvSpPr>
          <p:nvPr/>
        </p:nvSpPr>
        <p:spPr bwMode="auto">
          <a:xfrm>
            <a:off x="2293257" y="1079500"/>
            <a:ext cx="381000" cy="304800"/>
          </a:xfrm>
          <a:prstGeom prst="moon">
            <a:avLst>
              <a:gd name="adj" fmla="val 77083"/>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5" name="Line 134"/>
          <p:cNvSpPr>
            <a:spLocks noChangeShapeType="1"/>
          </p:cNvSpPr>
          <p:nvPr/>
        </p:nvSpPr>
        <p:spPr bwMode="auto">
          <a:xfrm>
            <a:off x="1683657" y="1231900"/>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6" name="Rectangle 135"/>
          <p:cNvSpPr>
            <a:spLocks noChangeArrowheads="1"/>
          </p:cNvSpPr>
          <p:nvPr/>
        </p:nvSpPr>
        <p:spPr bwMode="auto">
          <a:xfrm>
            <a:off x="3969657" y="10795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PCWrite</a:t>
            </a:r>
          </a:p>
        </p:txBody>
      </p:sp>
      <p:sp>
        <p:nvSpPr>
          <p:cNvPr id="137" name="AutoShape 136"/>
          <p:cNvSpPr>
            <a:spLocks noChangeArrowheads="1"/>
          </p:cNvSpPr>
          <p:nvPr/>
        </p:nvSpPr>
        <p:spPr bwMode="auto">
          <a:xfrm flipH="1">
            <a:off x="3283857" y="850900"/>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8" name="Line 137"/>
          <p:cNvSpPr>
            <a:spLocks noChangeShapeType="1"/>
          </p:cNvSpPr>
          <p:nvPr/>
        </p:nvSpPr>
        <p:spPr bwMode="auto">
          <a:xfrm>
            <a:off x="2598057" y="1155700"/>
            <a:ext cx="381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9" name="Line 138"/>
          <p:cNvSpPr>
            <a:spLocks noChangeShapeType="1"/>
          </p:cNvSpPr>
          <p:nvPr/>
        </p:nvSpPr>
        <p:spPr bwMode="auto">
          <a:xfrm>
            <a:off x="2979057" y="1003300"/>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0" name="Line 139"/>
          <p:cNvSpPr>
            <a:spLocks noChangeShapeType="1"/>
          </p:cNvSpPr>
          <p:nvPr/>
        </p:nvSpPr>
        <p:spPr bwMode="auto">
          <a:xfrm>
            <a:off x="2979057" y="1003300"/>
            <a:ext cx="304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1" name="Line 140"/>
          <p:cNvSpPr>
            <a:spLocks noChangeShapeType="1"/>
          </p:cNvSpPr>
          <p:nvPr/>
        </p:nvSpPr>
        <p:spPr bwMode="auto">
          <a:xfrm>
            <a:off x="3588657" y="1079500"/>
            <a:ext cx="1600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2" name="Rectangle 141"/>
          <p:cNvSpPr>
            <a:spLocks noChangeArrowheads="1"/>
          </p:cNvSpPr>
          <p:nvPr/>
        </p:nvSpPr>
        <p:spPr bwMode="auto">
          <a:xfrm>
            <a:off x="4122057" y="8509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PCWriteCond</a:t>
            </a:r>
          </a:p>
        </p:txBody>
      </p:sp>
      <p:sp>
        <p:nvSpPr>
          <p:cNvPr id="143" name="Line 142"/>
          <p:cNvSpPr>
            <a:spLocks noChangeShapeType="1"/>
          </p:cNvSpPr>
          <p:nvPr/>
        </p:nvSpPr>
        <p:spPr bwMode="auto">
          <a:xfrm>
            <a:off x="3614057" y="927100"/>
            <a:ext cx="52578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4" name="Line 143"/>
          <p:cNvSpPr>
            <a:spLocks noChangeShapeType="1"/>
          </p:cNvSpPr>
          <p:nvPr/>
        </p:nvSpPr>
        <p:spPr bwMode="auto">
          <a:xfrm>
            <a:off x="5188857" y="3289300"/>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5" name="Line 144"/>
          <p:cNvSpPr>
            <a:spLocks noChangeShapeType="1"/>
          </p:cNvSpPr>
          <p:nvPr/>
        </p:nvSpPr>
        <p:spPr bwMode="auto">
          <a:xfrm>
            <a:off x="5188857" y="3289300"/>
            <a:ext cx="8382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6" name="Line 145"/>
          <p:cNvSpPr>
            <a:spLocks noChangeShapeType="1"/>
          </p:cNvSpPr>
          <p:nvPr/>
        </p:nvSpPr>
        <p:spPr bwMode="auto">
          <a:xfrm>
            <a:off x="6027057" y="2146300"/>
            <a:ext cx="0" cy="11430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7" name="Rectangle 146"/>
          <p:cNvSpPr>
            <a:spLocks noChangeArrowheads="1"/>
          </p:cNvSpPr>
          <p:nvPr/>
        </p:nvSpPr>
        <p:spPr bwMode="auto">
          <a:xfrm>
            <a:off x="5646057" y="19177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RegDst</a:t>
            </a:r>
          </a:p>
        </p:txBody>
      </p:sp>
      <p:sp>
        <p:nvSpPr>
          <p:cNvPr id="148" name="Line 147"/>
          <p:cNvSpPr>
            <a:spLocks noChangeShapeType="1"/>
          </p:cNvSpPr>
          <p:nvPr/>
        </p:nvSpPr>
        <p:spPr bwMode="auto">
          <a:xfrm>
            <a:off x="6255657" y="1993900"/>
            <a:ext cx="0" cy="16002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9" name="Line 148"/>
          <p:cNvSpPr>
            <a:spLocks noChangeShapeType="1"/>
          </p:cNvSpPr>
          <p:nvPr/>
        </p:nvSpPr>
        <p:spPr bwMode="auto">
          <a:xfrm>
            <a:off x="5646057" y="1993900"/>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0" name="Rectangle 149"/>
          <p:cNvSpPr>
            <a:spLocks noChangeArrowheads="1"/>
          </p:cNvSpPr>
          <p:nvPr/>
        </p:nvSpPr>
        <p:spPr bwMode="auto">
          <a:xfrm>
            <a:off x="5722257" y="17653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151" name="Line 150"/>
          <p:cNvSpPr>
            <a:spLocks noChangeShapeType="1"/>
          </p:cNvSpPr>
          <p:nvPr/>
        </p:nvSpPr>
        <p:spPr bwMode="auto">
          <a:xfrm>
            <a:off x="5722257" y="1841500"/>
            <a:ext cx="23622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2" name="Line 151"/>
          <p:cNvSpPr>
            <a:spLocks noChangeShapeType="1"/>
          </p:cNvSpPr>
          <p:nvPr/>
        </p:nvSpPr>
        <p:spPr bwMode="auto">
          <a:xfrm>
            <a:off x="8084457" y="1841500"/>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3" name="Rectangle 152"/>
          <p:cNvSpPr>
            <a:spLocks noChangeArrowheads="1"/>
          </p:cNvSpPr>
          <p:nvPr/>
        </p:nvSpPr>
        <p:spPr bwMode="auto">
          <a:xfrm>
            <a:off x="6103257" y="16129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a:t>
            </a:r>
          </a:p>
        </p:txBody>
      </p:sp>
      <p:sp>
        <p:nvSpPr>
          <p:cNvPr id="154" name="Line 153"/>
          <p:cNvSpPr>
            <a:spLocks noChangeShapeType="1"/>
          </p:cNvSpPr>
          <p:nvPr/>
        </p:nvSpPr>
        <p:spPr bwMode="auto">
          <a:xfrm>
            <a:off x="5722257" y="1689100"/>
            <a:ext cx="2590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5" name="Line 154"/>
          <p:cNvSpPr>
            <a:spLocks noChangeShapeType="1"/>
          </p:cNvSpPr>
          <p:nvPr/>
        </p:nvSpPr>
        <p:spPr bwMode="auto">
          <a:xfrm>
            <a:off x="8313057" y="1689100"/>
            <a:ext cx="0" cy="41910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6" name="Line 155"/>
          <p:cNvSpPr>
            <a:spLocks noChangeShapeType="1"/>
          </p:cNvSpPr>
          <p:nvPr/>
        </p:nvSpPr>
        <p:spPr bwMode="auto">
          <a:xfrm>
            <a:off x="8084457" y="5575300"/>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7" name="Line 156"/>
          <p:cNvSpPr>
            <a:spLocks noChangeShapeType="1"/>
          </p:cNvSpPr>
          <p:nvPr/>
        </p:nvSpPr>
        <p:spPr bwMode="auto">
          <a:xfrm>
            <a:off x="8084457" y="5880100"/>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8" name="Rectangle 157"/>
          <p:cNvSpPr>
            <a:spLocks noChangeArrowheads="1"/>
          </p:cNvSpPr>
          <p:nvPr/>
        </p:nvSpPr>
        <p:spPr bwMode="auto">
          <a:xfrm>
            <a:off x="6484257" y="14605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ALUSrcB</a:t>
            </a:r>
          </a:p>
        </p:txBody>
      </p:sp>
      <p:sp>
        <p:nvSpPr>
          <p:cNvPr id="159" name="Line 158"/>
          <p:cNvSpPr>
            <a:spLocks noChangeShapeType="1"/>
          </p:cNvSpPr>
          <p:nvPr/>
        </p:nvSpPr>
        <p:spPr bwMode="auto">
          <a:xfrm>
            <a:off x="5722257" y="1536700"/>
            <a:ext cx="3429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0" name="Line 159"/>
          <p:cNvSpPr>
            <a:spLocks noChangeShapeType="1"/>
          </p:cNvSpPr>
          <p:nvPr/>
        </p:nvSpPr>
        <p:spPr bwMode="auto">
          <a:xfrm>
            <a:off x="9151257" y="1536700"/>
            <a:ext cx="0" cy="4343400"/>
          </a:xfrm>
          <a:prstGeom prst="line">
            <a:avLst/>
          </a:prstGeom>
          <a:noFill/>
          <a:ln w="12700">
            <a:solidFill>
              <a:schemeClr val="accent1"/>
            </a:solidFill>
            <a:round/>
          </a:ln>
          <a:effectLst/>
        </p:spPr>
        <p:txBody>
          <a:bodyPr/>
          <a:lstStyle/>
          <a:p>
            <a:endParaRPr lang="zh-CN" altLang="en-US" dirty="0">
              <a:solidFill>
                <a:srgbClr val="FC0128"/>
              </a:solidFill>
              <a:latin typeface="Calibri" panose="020F0502020204030204" pitchFamily="34" charset="0"/>
              <a:ea typeface="宋体" charset="0"/>
              <a:cs typeface="Calibri" panose="020F0502020204030204" pitchFamily="34" charset="0"/>
            </a:endParaRPr>
          </a:p>
        </p:txBody>
      </p:sp>
      <p:sp>
        <p:nvSpPr>
          <p:cNvPr id="161" name="Line 160"/>
          <p:cNvSpPr>
            <a:spLocks noChangeShapeType="1"/>
          </p:cNvSpPr>
          <p:nvPr/>
        </p:nvSpPr>
        <p:spPr bwMode="auto">
          <a:xfrm flipH="1">
            <a:off x="8998857" y="5880100"/>
            <a:ext cx="152400" cy="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2" name="Rectangle 161"/>
          <p:cNvSpPr>
            <a:spLocks noChangeArrowheads="1"/>
          </p:cNvSpPr>
          <p:nvPr/>
        </p:nvSpPr>
        <p:spPr bwMode="auto">
          <a:xfrm>
            <a:off x="8541657" y="3898900"/>
            <a:ext cx="457200" cy="2286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zero</a:t>
            </a:r>
          </a:p>
        </p:txBody>
      </p:sp>
      <p:sp>
        <p:nvSpPr>
          <p:cNvPr id="163" name="Line 162"/>
          <p:cNvSpPr>
            <a:spLocks noChangeShapeType="1"/>
          </p:cNvSpPr>
          <p:nvPr/>
        </p:nvSpPr>
        <p:spPr bwMode="auto">
          <a:xfrm>
            <a:off x="5722257" y="1384300"/>
            <a:ext cx="396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4" name="Rectangle 163"/>
          <p:cNvSpPr>
            <a:spLocks noChangeArrowheads="1"/>
          </p:cNvSpPr>
          <p:nvPr/>
        </p:nvSpPr>
        <p:spPr bwMode="auto">
          <a:xfrm>
            <a:off x="7246257" y="1155700"/>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PCSource</a:t>
            </a:r>
          </a:p>
        </p:txBody>
      </p:sp>
      <p:sp>
        <p:nvSpPr>
          <p:cNvPr id="165" name="Line 164"/>
          <p:cNvSpPr>
            <a:spLocks noChangeShapeType="1"/>
          </p:cNvSpPr>
          <p:nvPr/>
        </p:nvSpPr>
        <p:spPr bwMode="auto">
          <a:xfrm>
            <a:off x="9684657" y="1384300"/>
            <a:ext cx="0" cy="16002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9" name="Rectangle 168"/>
          <p:cNvSpPr>
            <a:spLocks noChangeArrowheads="1"/>
          </p:cNvSpPr>
          <p:nvPr/>
        </p:nvSpPr>
        <p:spPr bwMode="auto">
          <a:xfrm>
            <a:off x="2090057" y="38989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0" name="Rectangle 169"/>
          <p:cNvSpPr>
            <a:spLocks noChangeArrowheads="1"/>
          </p:cNvSpPr>
          <p:nvPr/>
        </p:nvSpPr>
        <p:spPr bwMode="auto">
          <a:xfrm>
            <a:off x="5061857" y="47371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1" name="Rectangle 170"/>
          <p:cNvSpPr>
            <a:spLocks noChangeArrowheads="1"/>
          </p:cNvSpPr>
          <p:nvPr/>
        </p:nvSpPr>
        <p:spPr bwMode="auto">
          <a:xfrm>
            <a:off x="5061857" y="44323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2" name="Rectangle 171"/>
          <p:cNvSpPr>
            <a:spLocks noChangeArrowheads="1"/>
          </p:cNvSpPr>
          <p:nvPr/>
        </p:nvSpPr>
        <p:spPr bwMode="auto">
          <a:xfrm>
            <a:off x="7957457" y="48895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3" name="Rectangle 172"/>
          <p:cNvSpPr>
            <a:spLocks noChangeArrowheads="1"/>
          </p:cNvSpPr>
          <p:nvPr/>
        </p:nvSpPr>
        <p:spPr bwMode="auto">
          <a:xfrm>
            <a:off x="8033657" y="38227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4" name="Rectangle 173"/>
          <p:cNvSpPr>
            <a:spLocks noChangeArrowheads="1"/>
          </p:cNvSpPr>
          <p:nvPr/>
        </p:nvSpPr>
        <p:spPr bwMode="auto">
          <a:xfrm>
            <a:off x="9633857" y="33655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75" name="Rectangle 174"/>
          <p:cNvSpPr>
            <a:spLocks noChangeArrowheads="1"/>
          </p:cNvSpPr>
          <p:nvPr/>
        </p:nvSpPr>
        <p:spPr bwMode="auto">
          <a:xfrm>
            <a:off x="9633857" y="305807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dirty="0">
                <a:solidFill>
                  <a:srgbClr val="FC0128"/>
                </a:solidFill>
                <a:latin typeface="Calibri" panose="020F0502020204030204" pitchFamily="34" charset="0"/>
                <a:ea typeface="宋体" charset="0"/>
                <a:cs typeface="Calibri" panose="020F0502020204030204" pitchFamily="34" charset="0"/>
              </a:rPr>
              <a:t>0</a:t>
            </a:r>
          </a:p>
        </p:txBody>
      </p:sp>
      <p:sp>
        <p:nvSpPr>
          <p:cNvPr id="176" name="Rectangle 175"/>
          <p:cNvSpPr>
            <a:spLocks noChangeArrowheads="1"/>
          </p:cNvSpPr>
          <p:nvPr/>
        </p:nvSpPr>
        <p:spPr bwMode="auto">
          <a:xfrm>
            <a:off x="7957457" y="46609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77" name="Rectangle 176"/>
          <p:cNvSpPr>
            <a:spLocks noChangeArrowheads="1"/>
          </p:cNvSpPr>
          <p:nvPr/>
        </p:nvSpPr>
        <p:spPr bwMode="auto">
          <a:xfrm>
            <a:off x="8033657" y="35179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78" name="Rectangle 177"/>
          <p:cNvSpPr>
            <a:spLocks noChangeArrowheads="1"/>
          </p:cNvSpPr>
          <p:nvPr/>
        </p:nvSpPr>
        <p:spPr bwMode="auto">
          <a:xfrm>
            <a:off x="5061857" y="50419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79" name="Rectangle 178"/>
          <p:cNvSpPr>
            <a:spLocks noChangeArrowheads="1"/>
          </p:cNvSpPr>
          <p:nvPr/>
        </p:nvSpPr>
        <p:spPr bwMode="auto">
          <a:xfrm>
            <a:off x="5061857" y="41275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80" name="Rectangle 179"/>
          <p:cNvSpPr>
            <a:spLocks noChangeArrowheads="1"/>
          </p:cNvSpPr>
          <p:nvPr/>
        </p:nvSpPr>
        <p:spPr bwMode="auto">
          <a:xfrm>
            <a:off x="2090057" y="35941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81" name="Rectangle 180"/>
          <p:cNvSpPr>
            <a:spLocks noChangeArrowheads="1"/>
          </p:cNvSpPr>
          <p:nvPr/>
        </p:nvSpPr>
        <p:spPr bwMode="auto">
          <a:xfrm>
            <a:off x="7957457" y="51181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2</a:t>
            </a:r>
          </a:p>
        </p:txBody>
      </p:sp>
      <p:sp>
        <p:nvSpPr>
          <p:cNvPr id="183" name="Rectangle 182"/>
          <p:cNvSpPr>
            <a:spLocks noChangeArrowheads="1"/>
          </p:cNvSpPr>
          <p:nvPr/>
        </p:nvSpPr>
        <p:spPr bwMode="auto">
          <a:xfrm>
            <a:off x="7957457" y="53467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3</a:t>
            </a:r>
          </a:p>
        </p:txBody>
      </p:sp>
      <p:sp>
        <p:nvSpPr>
          <p:cNvPr id="184" name="Rectangle 183"/>
          <p:cNvSpPr>
            <a:spLocks noChangeArrowheads="1"/>
          </p:cNvSpPr>
          <p:nvPr/>
        </p:nvSpPr>
        <p:spPr bwMode="auto">
          <a:xfrm>
            <a:off x="7576457" y="4813300"/>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000000"/>
                </a:solidFill>
                <a:latin typeface="Calibri" panose="020F0502020204030204" pitchFamily="34" charset="0"/>
                <a:ea typeface="宋体" charset="0"/>
                <a:cs typeface="Calibri" panose="020F0502020204030204" pitchFamily="34" charset="0"/>
              </a:rPr>
              <a:t>4</a:t>
            </a:r>
          </a:p>
        </p:txBody>
      </p:sp>
      <p:sp>
        <p:nvSpPr>
          <p:cNvPr id="185" name="Rectangle 184"/>
          <p:cNvSpPr>
            <a:spLocks noChangeArrowheads="1"/>
          </p:cNvSpPr>
          <p:nvPr/>
        </p:nvSpPr>
        <p:spPr bwMode="auto">
          <a:xfrm>
            <a:off x="4985657" y="5803900"/>
            <a:ext cx="838200" cy="327025"/>
          </a:xfrm>
          <a:prstGeom prst="rect">
            <a:avLst/>
          </a:prstGeom>
          <a:noFill/>
          <a:ln>
            <a:noFill/>
          </a:ln>
          <a:effectLst/>
        </p:spPr>
        <p:txBody>
          <a:bodyPr wrap="none" lIns="19050" tIns="26988" rIns="19050" bIns="26988"/>
          <a:lstStyle/>
          <a:p>
            <a:pPr>
              <a:spcBef>
                <a:spcPts val="600"/>
              </a:spcBef>
              <a:spcAft>
                <a:spcPts val="600"/>
              </a:spcAf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186" name="Rectangle 185"/>
          <p:cNvSpPr>
            <a:spLocks noChangeArrowheads="1"/>
          </p:cNvSpPr>
          <p:nvPr/>
        </p:nvSpPr>
        <p:spPr bwMode="auto">
          <a:xfrm>
            <a:off x="6357257" y="2755900"/>
            <a:ext cx="838200" cy="327025"/>
          </a:xfrm>
          <a:prstGeom prst="rect">
            <a:avLst/>
          </a:prstGeom>
          <a:noFill/>
          <a:ln>
            <a:noFill/>
          </a:ln>
          <a:effectLst/>
        </p:spPr>
        <p:txBody>
          <a:bodyPr wrap="none" lIns="19050" tIns="26988" rIns="19050" bIns="26988"/>
          <a:lstStyle/>
          <a:p>
            <a:pPr>
              <a:spcBef>
                <a:spcPts val="600"/>
              </a:spcBef>
              <a:spcAft>
                <a:spcPts val="600"/>
              </a:spcAf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a:t>
            </a:r>
          </a:p>
        </p:txBody>
      </p:sp>
      <p:sp>
        <p:nvSpPr>
          <p:cNvPr id="188" name="Rectangle 187"/>
          <p:cNvSpPr>
            <a:spLocks noChangeArrowheads="1"/>
          </p:cNvSpPr>
          <p:nvPr/>
        </p:nvSpPr>
        <p:spPr bwMode="auto">
          <a:xfrm>
            <a:off x="4833257" y="5346700"/>
            <a:ext cx="838200" cy="327025"/>
          </a:xfrm>
          <a:prstGeom prst="rect">
            <a:avLst/>
          </a:prstGeom>
          <a:noFill/>
          <a:ln>
            <a:noFill/>
          </a:ln>
          <a:effectLst/>
        </p:spPr>
        <p:txBody>
          <a:bodyPr wrap="none" lIns="19050" tIns="26988" rIns="19050" bIns="26988"/>
          <a:lstStyle/>
          <a:p>
            <a:pPr>
              <a:spcBef>
                <a:spcPts val="600"/>
              </a:spcBef>
              <a:spcAft>
                <a:spcPts val="600"/>
              </a:spcAf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189" name="Rectangle 188"/>
          <p:cNvSpPr>
            <a:spLocks noChangeArrowheads="1"/>
          </p:cNvSpPr>
          <p:nvPr/>
        </p:nvSpPr>
        <p:spPr bwMode="auto">
          <a:xfrm rot="5400000">
            <a:off x="4806270" y="2478087"/>
            <a:ext cx="838200" cy="327025"/>
          </a:xfrm>
          <a:prstGeom prst="rect">
            <a:avLst/>
          </a:prstGeom>
          <a:noFill/>
          <a:ln>
            <a:noFill/>
          </a:ln>
          <a:effectLst/>
        </p:spPr>
        <p:txBody>
          <a:bodyPr wrap="none" lIns="19050" tIns="26988" rIns="19050" bIns="26988"/>
          <a:lstStyle/>
          <a:p>
            <a:pPr>
              <a:spcBef>
                <a:spcPts val="600"/>
              </a:spcBef>
              <a:spcAft>
                <a:spcPts val="600"/>
              </a:spcAf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 [6-0]</a:t>
            </a:r>
          </a:p>
        </p:txBody>
      </p:sp>
      <p:sp>
        <p:nvSpPr>
          <p:cNvPr id="190" name="Line 189"/>
          <p:cNvSpPr>
            <a:spLocks noChangeShapeType="1"/>
          </p:cNvSpPr>
          <p:nvPr/>
        </p:nvSpPr>
        <p:spPr bwMode="auto">
          <a:xfrm>
            <a:off x="1328057" y="774700"/>
            <a:ext cx="0" cy="2895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1" name="Line 190"/>
          <p:cNvSpPr>
            <a:spLocks noChangeShapeType="1"/>
          </p:cNvSpPr>
          <p:nvPr/>
        </p:nvSpPr>
        <p:spPr bwMode="auto">
          <a:xfrm>
            <a:off x="10014857" y="774700"/>
            <a:ext cx="0" cy="2438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2" name="Line 191"/>
          <p:cNvSpPr>
            <a:spLocks noChangeShapeType="1"/>
          </p:cNvSpPr>
          <p:nvPr/>
        </p:nvSpPr>
        <p:spPr bwMode="auto">
          <a:xfrm>
            <a:off x="6128657" y="5499100"/>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4" name="Text Box 193"/>
          <p:cNvSpPr txBox="1">
            <a:spLocks noChangeArrowheads="1"/>
          </p:cNvSpPr>
          <p:nvPr/>
        </p:nvSpPr>
        <p:spPr bwMode="auto">
          <a:xfrm>
            <a:off x="6052457" y="5575300"/>
            <a:ext cx="341760"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196" name="Line 195"/>
          <p:cNvSpPr>
            <a:spLocks noChangeShapeType="1"/>
          </p:cNvSpPr>
          <p:nvPr/>
        </p:nvSpPr>
        <p:spPr bwMode="auto">
          <a:xfrm>
            <a:off x="8871857" y="927100"/>
            <a:ext cx="0" cy="30480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D1EFC-6EC8-4AD2-BF61-53C96DA5FE89}"/>
              </a:ext>
            </a:extLst>
          </p:cNvPr>
          <p:cNvSpPr>
            <a:spLocks noGrp="1"/>
          </p:cNvSpPr>
          <p:nvPr>
            <p:ph type="title"/>
          </p:nvPr>
        </p:nvSpPr>
        <p:spPr/>
        <p:txBody>
          <a:bodyPr/>
          <a:lstStyle/>
          <a:p>
            <a:r>
              <a:rPr lang="en-US" altLang="zh-CN" dirty="0"/>
              <a:t>Multicycle Control Unit</a:t>
            </a:r>
            <a:endParaRPr lang="zh-CN" altLang="en-US" dirty="0"/>
          </a:p>
        </p:txBody>
      </p:sp>
      <p:sp>
        <p:nvSpPr>
          <p:cNvPr id="38" name="文本占位符 37">
            <a:extLst>
              <a:ext uri="{FF2B5EF4-FFF2-40B4-BE49-F238E27FC236}">
                <a16:creationId xmlns:a16="http://schemas.microsoft.com/office/drawing/2014/main" id="{D49B9A8E-5B0C-BD02-74F8-2BDB1254E9FF}"/>
              </a:ext>
            </a:extLst>
          </p:cNvPr>
          <p:cNvSpPr>
            <a:spLocks noGrp="1"/>
          </p:cNvSpPr>
          <p:nvPr>
            <p:ph type="body" sz="quarter" idx="10"/>
          </p:nvPr>
        </p:nvSpPr>
        <p:spPr>
          <a:xfrm>
            <a:off x="2238034" y="6448346"/>
            <a:ext cx="8015896" cy="407195"/>
          </a:xfrm>
        </p:spPr>
        <p:txBody>
          <a:bodyPr/>
          <a:lstStyle/>
          <a:p>
            <a:endParaRPr lang="zh-CN" altLang="en-US"/>
          </a:p>
        </p:txBody>
      </p:sp>
      <p:sp>
        <p:nvSpPr>
          <p:cNvPr id="4" name="Rectangle 3">
            <a:extLst>
              <a:ext uri="{FF2B5EF4-FFF2-40B4-BE49-F238E27FC236}">
                <a16:creationId xmlns:a16="http://schemas.microsoft.com/office/drawing/2014/main" id="{EDC10E72-A870-4BB8-BFEF-C3CB02D17702}"/>
              </a:ext>
            </a:extLst>
          </p:cNvPr>
          <p:cNvSpPr txBox="1">
            <a:spLocks noChangeArrowheads="1"/>
          </p:cNvSpPr>
          <p:nvPr/>
        </p:nvSpPr>
        <p:spPr>
          <a:xfrm>
            <a:off x="313267" y="934279"/>
            <a:ext cx="9012462" cy="3886200"/>
          </a:xfrm>
          <a:prstGeom prst="rect">
            <a:avLst/>
          </a:prstGeom>
          <a:noFill/>
        </p:spPr>
        <p:txBody>
          <a:bodyPr vert="horz" lIns="90488" tIns="44450" rIns="90488" bIns="4445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30000"/>
              </a:spcBef>
              <a:buFont typeface="Wingdings" pitchFamily="2" charset="2"/>
              <a:buChar char="Ø"/>
            </a:pPr>
            <a:r>
              <a:rPr lang="en-US" altLang="zh-CN" dirty="0">
                <a:latin typeface="Calibri" panose="020F0502020204030204" pitchFamily="34" charset="0"/>
                <a:cs typeface="Calibri" panose="020F0502020204030204" pitchFamily="34" charset="0"/>
              </a:rPr>
              <a:t>Multicycle </a:t>
            </a:r>
            <a:r>
              <a:rPr lang="en-US" altLang="zh-CN" dirty="0" err="1">
                <a:latin typeface="Calibri" panose="020F0502020204030204" pitchFamily="34" charset="0"/>
                <a:cs typeface="Calibri" panose="020F0502020204030204" pitchFamily="34" charset="0"/>
              </a:rPr>
              <a:t>datapath</a:t>
            </a:r>
            <a:r>
              <a:rPr lang="en-US" altLang="zh-CN" dirty="0">
                <a:latin typeface="Calibri" panose="020F0502020204030204" pitchFamily="34" charset="0"/>
                <a:cs typeface="Calibri" panose="020F0502020204030204" pitchFamily="34" charset="0"/>
              </a:rPr>
              <a:t> control signals are not determined solely by the bits in the instruction</a:t>
            </a:r>
          </a:p>
          <a:p>
            <a:pPr marL="742950" lvl="1" indent="-285750">
              <a:lnSpc>
                <a:spcPct val="100000"/>
              </a:lnSpc>
              <a:spcBef>
                <a:spcPct val="30000"/>
              </a:spcBef>
            </a:pPr>
            <a:r>
              <a:rPr lang="en-US" altLang="zh-CN" dirty="0">
                <a:latin typeface="Calibri" panose="020F0502020204030204" pitchFamily="34" charset="0"/>
                <a:cs typeface="Calibri" panose="020F0502020204030204" pitchFamily="34" charset="0"/>
              </a:rPr>
              <a:t>e.g., op code bits tell what operation the ALU should be doing, but </a:t>
            </a:r>
            <a:r>
              <a:rPr lang="en-US" altLang="zh-CN" i="1" dirty="0">
                <a:latin typeface="Calibri" panose="020F0502020204030204" pitchFamily="34" charset="0"/>
                <a:cs typeface="Calibri" panose="020F0502020204030204" pitchFamily="34" charset="0"/>
              </a:rPr>
              <a:t>not</a:t>
            </a:r>
            <a:r>
              <a:rPr lang="en-US" altLang="zh-CN" dirty="0">
                <a:latin typeface="Calibri" panose="020F0502020204030204" pitchFamily="34" charset="0"/>
                <a:cs typeface="Calibri" panose="020F0502020204030204" pitchFamily="34" charset="0"/>
              </a:rPr>
              <a:t> what instruction cycle is to be done next</a:t>
            </a:r>
          </a:p>
          <a:p>
            <a:pPr>
              <a:lnSpc>
                <a:spcPct val="100000"/>
              </a:lnSpc>
              <a:spcBef>
                <a:spcPct val="30000"/>
              </a:spcBef>
              <a:buFont typeface="Wingdings" pitchFamily="2" charset="2"/>
              <a:buChar char="Ø"/>
            </a:pPr>
            <a:r>
              <a:rPr lang="en-US" altLang="zh-CN" dirty="0">
                <a:latin typeface="Calibri" panose="020F0502020204030204" pitchFamily="34" charset="0"/>
                <a:cs typeface="Calibri" panose="020F0502020204030204" pitchFamily="34" charset="0"/>
              </a:rPr>
              <a:t>Must use a finite state machine (FSM) for control</a:t>
            </a:r>
          </a:p>
          <a:p>
            <a:pPr marL="742950" lvl="1" indent="-285750">
              <a:lnSpc>
                <a:spcPct val="100000"/>
              </a:lnSpc>
              <a:spcBef>
                <a:spcPct val="30000"/>
              </a:spcBef>
            </a:pPr>
            <a:r>
              <a:rPr lang="en-US" altLang="zh-CN" dirty="0">
                <a:latin typeface="Calibri" panose="020F0502020204030204" pitchFamily="34" charset="0"/>
                <a:cs typeface="Calibri" panose="020F0502020204030204" pitchFamily="34" charset="0"/>
              </a:rPr>
              <a:t>a set of states (current state stored in State Register)</a:t>
            </a:r>
          </a:p>
          <a:p>
            <a:pPr marL="742950" lvl="1" indent="-285750">
              <a:lnSpc>
                <a:spcPct val="100000"/>
              </a:lnSpc>
              <a:spcBef>
                <a:spcPct val="30000"/>
              </a:spcBef>
            </a:pPr>
            <a:r>
              <a:rPr lang="en-US" altLang="zh-CN" dirty="0">
                <a:latin typeface="Calibri" panose="020F0502020204030204" pitchFamily="34" charset="0"/>
                <a:cs typeface="Calibri" panose="020F0502020204030204" pitchFamily="34" charset="0"/>
              </a:rPr>
              <a:t>next state function  (determined		                                                           by current state and the input)	</a:t>
            </a:r>
          </a:p>
          <a:p>
            <a:pPr marL="742950" lvl="1" indent="-285750">
              <a:lnSpc>
                <a:spcPct val="100000"/>
              </a:lnSpc>
              <a:spcBef>
                <a:spcPct val="30000"/>
              </a:spcBef>
            </a:pPr>
            <a:r>
              <a:rPr lang="en-US" altLang="zh-CN" dirty="0">
                <a:latin typeface="Calibri" panose="020F0502020204030204" pitchFamily="34" charset="0"/>
                <a:cs typeface="Calibri" panose="020F0502020204030204" pitchFamily="34" charset="0"/>
              </a:rPr>
              <a:t>output function (determined by   		                                                    current state and the input)</a:t>
            </a:r>
          </a:p>
        </p:txBody>
      </p:sp>
      <p:grpSp>
        <p:nvGrpSpPr>
          <p:cNvPr id="5" name="Group 37">
            <a:extLst>
              <a:ext uri="{FF2B5EF4-FFF2-40B4-BE49-F238E27FC236}">
                <a16:creationId xmlns:a16="http://schemas.microsoft.com/office/drawing/2014/main" id="{867AE178-11B1-4F97-96E0-117B77022C0A}"/>
              </a:ext>
            </a:extLst>
          </p:cNvPr>
          <p:cNvGrpSpPr>
            <a:grpSpLocks/>
          </p:cNvGrpSpPr>
          <p:nvPr/>
        </p:nvGrpSpPr>
        <p:grpSpPr bwMode="auto">
          <a:xfrm>
            <a:off x="5442708" y="3400347"/>
            <a:ext cx="3786188" cy="2667000"/>
            <a:chOff x="3046" y="2160"/>
            <a:chExt cx="2385" cy="1680"/>
          </a:xfrm>
        </p:grpSpPr>
        <p:grpSp>
          <p:nvGrpSpPr>
            <p:cNvPr id="6" name="Group 5">
              <a:extLst>
                <a:ext uri="{FF2B5EF4-FFF2-40B4-BE49-F238E27FC236}">
                  <a16:creationId xmlns:a16="http://schemas.microsoft.com/office/drawing/2014/main" id="{E6608A11-A0BC-4286-A684-D51B281D75AE}"/>
                </a:ext>
              </a:extLst>
            </p:cNvPr>
            <p:cNvGrpSpPr>
              <a:grpSpLocks/>
            </p:cNvGrpSpPr>
            <p:nvPr/>
          </p:nvGrpSpPr>
          <p:grpSpPr bwMode="auto">
            <a:xfrm>
              <a:off x="3046" y="2160"/>
              <a:ext cx="2385" cy="1680"/>
              <a:chOff x="1894" y="2208"/>
              <a:chExt cx="2385" cy="1680"/>
            </a:xfrm>
          </p:grpSpPr>
          <p:sp>
            <p:nvSpPr>
              <p:cNvPr id="10" name="Rectangle 6">
                <a:extLst>
                  <a:ext uri="{FF2B5EF4-FFF2-40B4-BE49-F238E27FC236}">
                    <a16:creationId xmlns:a16="http://schemas.microsoft.com/office/drawing/2014/main" id="{5E0B97C1-18EE-4DD6-9B75-D3BA3F06805C}"/>
                  </a:ext>
                </a:extLst>
              </p:cNvPr>
              <p:cNvSpPr>
                <a:spLocks noChangeArrowheads="1"/>
              </p:cNvSpPr>
              <p:nvPr/>
            </p:nvSpPr>
            <p:spPr bwMode="auto">
              <a:xfrm>
                <a:off x="1920" y="2256"/>
                <a:ext cx="1296" cy="91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Text Box 7">
                <a:extLst>
                  <a:ext uri="{FF2B5EF4-FFF2-40B4-BE49-F238E27FC236}">
                    <a16:creationId xmlns:a16="http://schemas.microsoft.com/office/drawing/2014/main" id="{8F50B909-0792-469B-A330-487A82DF0CDC}"/>
                  </a:ext>
                </a:extLst>
              </p:cNvPr>
              <p:cNvSpPr txBox="1">
                <a:spLocks noChangeArrowheads="1"/>
              </p:cNvSpPr>
              <p:nvPr/>
            </p:nvSpPr>
            <p:spPr bwMode="auto">
              <a:xfrm>
                <a:off x="2064" y="2400"/>
                <a:ext cx="980"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a:solidFill>
                      <a:srgbClr val="000000"/>
                    </a:solidFill>
                    <a:latin typeface="Calibri" panose="020F0502020204030204" pitchFamily="34" charset="0"/>
                    <a:cs typeface="Calibri" panose="020F0502020204030204" pitchFamily="34" charset="0"/>
                  </a:rPr>
                  <a:t>Combinational</a:t>
                </a:r>
              </a:p>
              <a:p>
                <a:r>
                  <a:rPr lang="en-US" altLang="zh-CN">
                    <a:solidFill>
                      <a:srgbClr val="000000"/>
                    </a:solidFill>
                    <a:latin typeface="Calibri" panose="020F0502020204030204" pitchFamily="34" charset="0"/>
                    <a:cs typeface="Calibri" panose="020F0502020204030204" pitchFamily="34" charset="0"/>
                  </a:rPr>
                  <a:t>control logic</a:t>
                </a:r>
              </a:p>
            </p:txBody>
          </p:sp>
          <p:sp>
            <p:nvSpPr>
              <p:cNvPr id="12" name="Rectangle 8">
                <a:extLst>
                  <a:ext uri="{FF2B5EF4-FFF2-40B4-BE49-F238E27FC236}">
                    <a16:creationId xmlns:a16="http://schemas.microsoft.com/office/drawing/2014/main" id="{A09585B1-3DDC-41EA-92F9-95823023EC8A}"/>
                  </a:ext>
                </a:extLst>
              </p:cNvPr>
              <p:cNvSpPr>
                <a:spLocks noChangeArrowheads="1"/>
              </p:cNvSpPr>
              <p:nvPr/>
            </p:nvSpPr>
            <p:spPr bwMode="auto">
              <a:xfrm>
                <a:off x="2544" y="3312"/>
                <a:ext cx="672" cy="19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Text Box 9">
                <a:extLst>
                  <a:ext uri="{FF2B5EF4-FFF2-40B4-BE49-F238E27FC236}">
                    <a16:creationId xmlns:a16="http://schemas.microsoft.com/office/drawing/2014/main" id="{3F4EF3CA-BD95-487E-BD2A-280D1DD320F0}"/>
                  </a:ext>
                </a:extLst>
              </p:cNvPr>
              <p:cNvSpPr txBox="1">
                <a:spLocks noChangeArrowheads="1"/>
              </p:cNvSpPr>
              <p:nvPr/>
            </p:nvSpPr>
            <p:spPr bwMode="auto">
              <a:xfrm>
                <a:off x="2496" y="3312"/>
                <a:ext cx="66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a:solidFill>
                      <a:srgbClr val="000000"/>
                    </a:solidFill>
                    <a:latin typeface="Calibri" panose="020F0502020204030204" pitchFamily="34" charset="0"/>
                    <a:cs typeface="Calibri" panose="020F0502020204030204" pitchFamily="34" charset="0"/>
                  </a:rPr>
                  <a:t>State Reg</a:t>
                </a:r>
              </a:p>
            </p:txBody>
          </p:sp>
          <p:sp>
            <p:nvSpPr>
              <p:cNvPr id="14" name="Line 10">
                <a:extLst>
                  <a:ext uri="{FF2B5EF4-FFF2-40B4-BE49-F238E27FC236}">
                    <a16:creationId xmlns:a16="http://schemas.microsoft.com/office/drawing/2014/main" id="{6BE7A948-20CB-4377-A9F5-972857000324}"/>
                  </a:ext>
                </a:extLst>
              </p:cNvPr>
              <p:cNvSpPr>
                <a:spLocks noChangeShapeType="1"/>
              </p:cNvSpPr>
              <p:nvPr/>
            </p:nvSpPr>
            <p:spPr bwMode="auto">
              <a:xfrm flipV="1">
                <a:off x="2016" y="3168"/>
                <a:ext cx="0" cy="2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1">
                <a:extLst>
                  <a:ext uri="{FF2B5EF4-FFF2-40B4-BE49-F238E27FC236}">
                    <a16:creationId xmlns:a16="http://schemas.microsoft.com/office/drawing/2014/main" id="{1A611CF1-ADDC-4E08-B5AE-1C3998EBC2BC}"/>
                  </a:ext>
                </a:extLst>
              </p:cNvPr>
              <p:cNvSpPr>
                <a:spLocks noChangeShapeType="1"/>
              </p:cNvSpPr>
              <p:nvPr/>
            </p:nvSpPr>
            <p:spPr bwMode="auto">
              <a:xfrm flipV="1">
                <a:off x="2160" y="3168"/>
                <a:ext cx="0" cy="2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2">
                <a:extLst>
                  <a:ext uri="{FF2B5EF4-FFF2-40B4-BE49-F238E27FC236}">
                    <a16:creationId xmlns:a16="http://schemas.microsoft.com/office/drawing/2014/main" id="{D0F8D59C-601B-484D-A58A-DABCCE6181D6}"/>
                  </a:ext>
                </a:extLst>
              </p:cNvPr>
              <p:cNvSpPr>
                <a:spLocks noChangeShapeType="1"/>
              </p:cNvSpPr>
              <p:nvPr/>
            </p:nvSpPr>
            <p:spPr bwMode="auto">
              <a:xfrm flipV="1">
                <a:off x="2400" y="3168"/>
                <a:ext cx="0" cy="2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13">
                <a:extLst>
                  <a:ext uri="{FF2B5EF4-FFF2-40B4-BE49-F238E27FC236}">
                    <a16:creationId xmlns:a16="http://schemas.microsoft.com/office/drawing/2014/main" id="{433E72A3-FEF5-42F9-A74D-B82B774B9200}"/>
                  </a:ext>
                </a:extLst>
              </p:cNvPr>
              <p:cNvSpPr>
                <a:spLocks noChangeShapeType="1"/>
              </p:cNvSpPr>
              <p:nvPr/>
            </p:nvSpPr>
            <p:spPr bwMode="auto">
              <a:xfrm flipV="1">
                <a:off x="2592" y="3168"/>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Line 14">
                <a:extLst>
                  <a:ext uri="{FF2B5EF4-FFF2-40B4-BE49-F238E27FC236}">
                    <a16:creationId xmlns:a16="http://schemas.microsoft.com/office/drawing/2014/main" id="{44D4405F-1D67-4EFF-ADE6-FB0C772931C0}"/>
                  </a:ext>
                </a:extLst>
              </p:cNvPr>
              <p:cNvSpPr>
                <a:spLocks noChangeShapeType="1"/>
              </p:cNvSpPr>
              <p:nvPr/>
            </p:nvSpPr>
            <p:spPr bwMode="auto">
              <a:xfrm flipV="1">
                <a:off x="2736" y="3168"/>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 name="Line 15">
                <a:extLst>
                  <a:ext uri="{FF2B5EF4-FFF2-40B4-BE49-F238E27FC236}">
                    <a16:creationId xmlns:a16="http://schemas.microsoft.com/office/drawing/2014/main" id="{9E77BE4A-B06E-476D-BF42-1DA88E44CE60}"/>
                  </a:ext>
                </a:extLst>
              </p:cNvPr>
              <p:cNvSpPr>
                <a:spLocks noChangeShapeType="1"/>
              </p:cNvSpPr>
              <p:nvPr/>
            </p:nvSpPr>
            <p:spPr bwMode="auto">
              <a:xfrm flipV="1">
                <a:off x="3120" y="3168"/>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Text Box 16">
                <a:extLst>
                  <a:ext uri="{FF2B5EF4-FFF2-40B4-BE49-F238E27FC236}">
                    <a16:creationId xmlns:a16="http://schemas.microsoft.com/office/drawing/2014/main" id="{219120ED-1724-4008-8AE9-6ED0215454C0}"/>
                  </a:ext>
                </a:extLst>
              </p:cNvPr>
              <p:cNvSpPr txBox="1">
                <a:spLocks noChangeArrowheads="1"/>
              </p:cNvSpPr>
              <p:nvPr/>
            </p:nvSpPr>
            <p:spPr bwMode="auto">
              <a:xfrm>
                <a:off x="1894" y="3408"/>
                <a:ext cx="576"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a:solidFill>
                      <a:srgbClr val="000000"/>
                    </a:solidFill>
                    <a:latin typeface="Calibri" panose="020F0502020204030204" pitchFamily="34" charset="0"/>
                    <a:cs typeface="Calibri" panose="020F0502020204030204" pitchFamily="34" charset="0"/>
                  </a:rPr>
                  <a:t>Inst</a:t>
                </a:r>
              </a:p>
              <a:p>
                <a:pPr algn="ctr"/>
                <a:r>
                  <a:rPr lang="en-US" altLang="zh-CN">
                    <a:solidFill>
                      <a:srgbClr val="000000"/>
                    </a:solidFill>
                    <a:latin typeface="Calibri" panose="020F0502020204030204" pitchFamily="34" charset="0"/>
                    <a:cs typeface="Calibri" panose="020F0502020204030204" pitchFamily="34" charset="0"/>
                  </a:rPr>
                  <a:t>Opcode</a:t>
                </a:r>
              </a:p>
            </p:txBody>
          </p:sp>
          <p:sp>
            <p:nvSpPr>
              <p:cNvPr id="21" name="Line 17">
                <a:extLst>
                  <a:ext uri="{FF2B5EF4-FFF2-40B4-BE49-F238E27FC236}">
                    <a16:creationId xmlns:a16="http://schemas.microsoft.com/office/drawing/2014/main" id="{64FF3728-3C53-4F5F-B73B-E1983FC804AB}"/>
                  </a:ext>
                </a:extLst>
              </p:cNvPr>
              <p:cNvSpPr>
                <a:spLocks noChangeShapeType="1"/>
              </p:cNvSpPr>
              <p:nvPr/>
            </p:nvSpPr>
            <p:spPr bwMode="auto">
              <a:xfrm>
                <a:off x="3216" y="2352"/>
                <a:ext cx="33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 name="Line 18">
                <a:extLst>
                  <a:ext uri="{FF2B5EF4-FFF2-40B4-BE49-F238E27FC236}">
                    <a16:creationId xmlns:a16="http://schemas.microsoft.com/office/drawing/2014/main" id="{0DCEDB76-22E9-4146-B12D-F226F679539A}"/>
                  </a:ext>
                </a:extLst>
              </p:cNvPr>
              <p:cNvSpPr>
                <a:spLocks noChangeShapeType="1"/>
              </p:cNvSpPr>
              <p:nvPr/>
            </p:nvSpPr>
            <p:spPr bwMode="auto">
              <a:xfrm>
                <a:off x="3216" y="2448"/>
                <a:ext cx="33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19">
                <a:extLst>
                  <a:ext uri="{FF2B5EF4-FFF2-40B4-BE49-F238E27FC236}">
                    <a16:creationId xmlns:a16="http://schemas.microsoft.com/office/drawing/2014/main" id="{D3F07A05-74DE-427C-9672-5B3590FE9363}"/>
                  </a:ext>
                </a:extLst>
              </p:cNvPr>
              <p:cNvSpPr>
                <a:spLocks noChangeShapeType="1"/>
              </p:cNvSpPr>
              <p:nvPr/>
            </p:nvSpPr>
            <p:spPr bwMode="auto">
              <a:xfrm>
                <a:off x="3216" y="2688"/>
                <a:ext cx="33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Text Box 20">
                <a:extLst>
                  <a:ext uri="{FF2B5EF4-FFF2-40B4-BE49-F238E27FC236}">
                    <a16:creationId xmlns:a16="http://schemas.microsoft.com/office/drawing/2014/main" id="{AFB36A5D-3190-4161-AAAA-9173AE9F2338}"/>
                  </a:ext>
                </a:extLst>
              </p:cNvPr>
              <p:cNvSpPr txBox="1">
                <a:spLocks noChangeArrowheads="1"/>
              </p:cNvSpPr>
              <p:nvPr/>
            </p:nvSpPr>
            <p:spPr bwMode="auto">
              <a:xfrm>
                <a:off x="3600" y="2208"/>
                <a:ext cx="661" cy="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dirty="0">
                    <a:solidFill>
                      <a:srgbClr val="000000"/>
                    </a:solidFill>
                    <a:latin typeface="Calibri" panose="020F0502020204030204" pitchFamily="34" charset="0"/>
                    <a:cs typeface="Calibri" panose="020F0502020204030204" pitchFamily="34" charset="0"/>
                  </a:rPr>
                  <a:t>Datapath</a:t>
                </a:r>
              </a:p>
              <a:p>
                <a:r>
                  <a:rPr lang="en-US" altLang="zh-CN" dirty="0">
                    <a:solidFill>
                      <a:srgbClr val="000000"/>
                    </a:solidFill>
                    <a:latin typeface="Calibri" panose="020F0502020204030204" pitchFamily="34" charset="0"/>
                    <a:cs typeface="Calibri" panose="020F0502020204030204" pitchFamily="34" charset="0"/>
                  </a:rPr>
                  <a:t>control</a:t>
                </a:r>
              </a:p>
              <a:p>
                <a:r>
                  <a:rPr lang="en-US" altLang="zh-CN" dirty="0">
                    <a:solidFill>
                      <a:srgbClr val="000000"/>
                    </a:solidFill>
                    <a:latin typeface="Calibri" panose="020F0502020204030204" pitchFamily="34" charset="0"/>
                    <a:cs typeface="Calibri" panose="020F0502020204030204" pitchFamily="34" charset="0"/>
                  </a:rPr>
                  <a:t>points</a:t>
                </a:r>
              </a:p>
            </p:txBody>
          </p:sp>
          <p:sp>
            <p:nvSpPr>
              <p:cNvPr id="25" name="Text Box 21">
                <a:extLst>
                  <a:ext uri="{FF2B5EF4-FFF2-40B4-BE49-F238E27FC236}">
                    <a16:creationId xmlns:a16="http://schemas.microsoft.com/office/drawing/2014/main" id="{AA0A6072-F515-4C36-97E9-D3B429328444}"/>
                  </a:ext>
                </a:extLst>
              </p:cNvPr>
              <p:cNvSpPr txBox="1">
                <a:spLocks noChangeArrowheads="1"/>
              </p:cNvSpPr>
              <p:nvPr/>
            </p:nvSpPr>
            <p:spPr bwMode="auto">
              <a:xfrm>
                <a:off x="3552" y="3456"/>
                <a:ext cx="72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a:solidFill>
                      <a:srgbClr val="000000"/>
                    </a:solidFill>
                    <a:latin typeface="Calibri" panose="020F0502020204030204" pitchFamily="34" charset="0"/>
                    <a:cs typeface="Calibri" panose="020F0502020204030204" pitchFamily="34" charset="0"/>
                  </a:rPr>
                  <a:t>Next State</a:t>
                </a:r>
              </a:p>
            </p:txBody>
          </p:sp>
          <p:sp>
            <p:nvSpPr>
              <p:cNvPr id="26" name="Line 22">
                <a:extLst>
                  <a:ext uri="{FF2B5EF4-FFF2-40B4-BE49-F238E27FC236}">
                    <a16:creationId xmlns:a16="http://schemas.microsoft.com/office/drawing/2014/main" id="{38C41323-8EBE-4C9A-A8B5-DBD01DDEA931}"/>
                  </a:ext>
                </a:extLst>
              </p:cNvPr>
              <p:cNvSpPr>
                <a:spLocks noChangeShapeType="1"/>
              </p:cNvSpPr>
              <p:nvPr/>
            </p:nvSpPr>
            <p:spPr bwMode="auto">
              <a:xfrm>
                <a:off x="3216" y="2832"/>
                <a:ext cx="38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Line 23">
                <a:extLst>
                  <a:ext uri="{FF2B5EF4-FFF2-40B4-BE49-F238E27FC236}">
                    <a16:creationId xmlns:a16="http://schemas.microsoft.com/office/drawing/2014/main" id="{A120E487-02E0-4619-A450-3AAFEFFE298D}"/>
                  </a:ext>
                </a:extLst>
              </p:cNvPr>
              <p:cNvSpPr>
                <a:spLocks noChangeShapeType="1"/>
              </p:cNvSpPr>
              <p:nvPr/>
            </p:nvSpPr>
            <p:spPr bwMode="auto">
              <a:xfrm>
                <a:off x="3216" y="3120"/>
                <a:ext cx="14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24">
                <a:extLst>
                  <a:ext uri="{FF2B5EF4-FFF2-40B4-BE49-F238E27FC236}">
                    <a16:creationId xmlns:a16="http://schemas.microsoft.com/office/drawing/2014/main" id="{87E925C4-96AA-43D0-8CC6-87A7179D2828}"/>
                  </a:ext>
                </a:extLst>
              </p:cNvPr>
              <p:cNvSpPr>
                <a:spLocks noChangeShapeType="1"/>
              </p:cNvSpPr>
              <p:nvPr/>
            </p:nvSpPr>
            <p:spPr bwMode="auto">
              <a:xfrm>
                <a:off x="2592" y="3504"/>
                <a:ext cx="0" cy="38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5">
                <a:extLst>
                  <a:ext uri="{FF2B5EF4-FFF2-40B4-BE49-F238E27FC236}">
                    <a16:creationId xmlns:a16="http://schemas.microsoft.com/office/drawing/2014/main" id="{612D70CF-4DF0-4E5B-B7CE-73665FB0779F}"/>
                  </a:ext>
                </a:extLst>
              </p:cNvPr>
              <p:cNvSpPr>
                <a:spLocks noChangeShapeType="1"/>
              </p:cNvSpPr>
              <p:nvPr/>
            </p:nvSpPr>
            <p:spPr bwMode="auto">
              <a:xfrm>
                <a:off x="2736" y="3504"/>
                <a:ext cx="0" cy="24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26">
                <a:extLst>
                  <a:ext uri="{FF2B5EF4-FFF2-40B4-BE49-F238E27FC236}">
                    <a16:creationId xmlns:a16="http://schemas.microsoft.com/office/drawing/2014/main" id="{A0E40EB8-8C9E-4FE7-BA77-D4CECD25DB50}"/>
                  </a:ext>
                </a:extLst>
              </p:cNvPr>
              <p:cNvSpPr>
                <a:spLocks noChangeShapeType="1"/>
              </p:cNvSpPr>
              <p:nvPr/>
            </p:nvSpPr>
            <p:spPr bwMode="auto">
              <a:xfrm>
                <a:off x="3120" y="3504"/>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27">
                <a:extLst>
                  <a:ext uri="{FF2B5EF4-FFF2-40B4-BE49-F238E27FC236}">
                    <a16:creationId xmlns:a16="http://schemas.microsoft.com/office/drawing/2014/main" id="{9819B9BC-9651-4497-AACF-D608E23BE5C0}"/>
                  </a:ext>
                </a:extLst>
              </p:cNvPr>
              <p:cNvSpPr>
                <a:spLocks noChangeShapeType="1"/>
              </p:cNvSpPr>
              <p:nvPr/>
            </p:nvSpPr>
            <p:spPr bwMode="auto">
              <a:xfrm>
                <a:off x="3120" y="3648"/>
                <a:ext cx="24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Line 28">
                <a:extLst>
                  <a:ext uri="{FF2B5EF4-FFF2-40B4-BE49-F238E27FC236}">
                    <a16:creationId xmlns:a16="http://schemas.microsoft.com/office/drawing/2014/main" id="{FC0F82B8-CC26-4ACA-96D3-D70F9B314674}"/>
                  </a:ext>
                </a:extLst>
              </p:cNvPr>
              <p:cNvSpPr>
                <a:spLocks noChangeShapeType="1"/>
              </p:cNvSpPr>
              <p:nvPr/>
            </p:nvSpPr>
            <p:spPr bwMode="auto">
              <a:xfrm>
                <a:off x="3360" y="3120"/>
                <a:ext cx="0" cy="5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3" name="Line 29">
                <a:extLst>
                  <a:ext uri="{FF2B5EF4-FFF2-40B4-BE49-F238E27FC236}">
                    <a16:creationId xmlns:a16="http://schemas.microsoft.com/office/drawing/2014/main" id="{5CEF0181-B221-43A3-B4D6-C0C3F5A327E8}"/>
                  </a:ext>
                </a:extLst>
              </p:cNvPr>
              <p:cNvSpPr>
                <a:spLocks noChangeShapeType="1"/>
              </p:cNvSpPr>
              <p:nvPr/>
            </p:nvSpPr>
            <p:spPr bwMode="auto">
              <a:xfrm>
                <a:off x="2736" y="3744"/>
                <a:ext cx="72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30">
                <a:extLst>
                  <a:ext uri="{FF2B5EF4-FFF2-40B4-BE49-F238E27FC236}">
                    <a16:creationId xmlns:a16="http://schemas.microsoft.com/office/drawing/2014/main" id="{9EB4B7A4-E07C-4FCC-8274-08AC89233243}"/>
                  </a:ext>
                </a:extLst>
              </p:cNvPr>
              <p:cNvSpPr>
                <a:spLocks noChangeShapeType="1"/>
              </p:cNvSpPr>
              <p:nvPr/>
            </p:nvSpPr>
            <p:spPr bwMode="auto">
              <a:xfrm>
                <a:off x="3456" y="3024"/>
                <a:ext cx="0" cy="72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Line 31">
                <a:extLst>
                  <a:ext uri="{FF2B5EF4-FFF2-40B4-BE49-F238E27FC236}">
                    <a16:creationId xmlns:a16="http://schemas.microsoft.com/office/drawing/2014/main" id="{E5CDC6DA-B29A-4756-8FCD-E8AA00A42D09}"/>
                  </a:ext>
                </a:extLst>
              </p:cNvPr>
              <p:cNvSpPr>
                <a:spLocks noChangeShapeType="1"/>
              </p:cNvSpPr>
              <p:nvPr/>
            </p:nvSpPr>
            <p:spPr bwMode="auto">
              <a:xfrm>
                <a:off x="3216" y="3024"/>
                <a:ext cx="24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32">
                <a:extLst>
                  <a:ext uri="{FF2B5EF4-FFF2-40B4-BE49-F238E27FC236}">
                    <a16:creationId xmlns:a16="http://schemas.microsoft.com/office/drawing/2014/main" id="{691C2D2F-1893-40E5-A055-306DDD3E3E91}"/>
                  </a:ext>
                </a:extLst>
              </p:cNvPr>
              <p:cNvSpPr>
                <a:spLocks noChangeShapeType="1"/>
              </p:cNvSpPr>
              <p:nvPr/>
            </p:nvSpPr>
            <p:spPr bwMode="auto">
              <a:xfrm>
                <a:off x="3600" y="2832"/>
                <a:ext cx="0" cy="105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33">
                <a:extLst>
                  <a:ext uri="{FF2B5EF4-FFF2-40B4-BE49-F238E27FC236}">
                    <a16:creationId xmlns:a16="http://schemas.microsoft.com/office/drawing/2014/main" id="{93C1ECE9-C990-436F-9F95-9E55FBC21619}"/>
                  </a:ext>
                </a:extLst>
              </p:cNvPr>
              <p:cNvSpPr>
                <a:spLocks noChangeShapeType="1"/>
              </p:cNvSpPr>
              <p:nvPr/>
            </p:nvSpPr>
            <p:spPr bwMode="auto">
              <a:xfrm>
                <a:off x="2592" y="3888"/>
                <a:ext cx="1008"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7" name="Text Box 34">
              <a:extLst>
                <a:ext uri="{FF2B5EF4-FFF2-40B4-BE49-F238E27FC236}">
                  <a16:creationId xmlns:a16="http://schemas.microsoft.com/office/drawing/2014/main" id="{C9A18EAC-4C75-42A7-98D7-FB0AD2A43330}"/>
                </a:ext>
              </a:extLst>
            </p:cNvPr>
            <p:cNvSpPr txBox="1">
              <a:spLocks noChangeArrowheads="1"/>
            </p:cNvSpPr>
            <p:nvPr/>
          </p:nvSpPr>
          <p:spPr bwMode="auto">
            <a:xfrm>
              <a:off x="3264" y="3120"/>
              <a:ext cx="29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b="1">
                  <a:solidFill>
                    <a:srgbClr val="000000"/>
                  </a:solidFill>
                  <a:latin typeface="Calibri" panose="020F0502020204030204" pitchFamily="34" charset="0"/>
                  <a:cs typeface="Calibri" panose="020F0502020204030204" pitchFamily="34" charset="0"/>
                </a:rPr>
                <a:t>. . .</a:t>
              </a:r>
            </a:p>
          </p:txBody>
        </p:sp>
        <p:sp>
          <p:nvSpPr>
            <p:cNvPr id="8" name="Text Box 35">
              <a:extLst>
                <a:ext uri="{FF2B5EF4-FFF2-40B4-BE49-F238E27FC236}">
                  <a16:creationId xmlns:a16="http://schemas.microsoft.com/office/drawing/2014/main" id="{605659AB-4C03-4370-9D83-5BCC3AAD464E}"/>
                </a:ext>
              </a:extLst>
            </p:cNvPr>
            <p:cNvSpPr txBox="1">
              <a:spLocks noChangeArrowheads="1"/>
            </p:cNvSpPr>
            <p:nvPr/>
          </p:nvSpPr>
          <p:spPr bwMode="auto">
            <a:xfrm>
              <a:off x="3936" y="3024"/>
              <a:ext cx="29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b="1">
                  <a:solidFill>
                    <a:srgbClr val="000000"/>
                  </a:solidFill>
                  <a:latin typeface="Calibri" panose="020F0502020204030204" pitchFamily="34" charset="0"/>
                  <a:cs typeface="Calibri" panose="020F0502020204030204" pitchFamily="34" charset="0"/>
                </a:rPr>
                <a:t>. . .</a:t>
              </a:r>
            </a:p>
          </p:txBody>
        </p:sp>
        <p:sp>
          <p:nvSpPr>
            <p:cNvPr id="9" name="Text Box 36">
              <a:extLst>
                <a:ext uri="{FF2B5EF4-FFF2-40B4-BE49-F238E27FC236}">
                  <a16:creationId xmlns:a16="http://schemas.microsoft.com/office/drawing/2014/main" id="{3D657B1F-B830-4F5C-BE63-7ECD1438C66F}"/>
                </a:ext>
              </a:extLst>
            </p:cNvPr>
            <p:cNvSpPr txBox="1">
              <a:spLocks noChangeArrowheads="1"/>
            </p:cNvSpPr>
            <p:nvPr/>
          </p:nvSpPr>
          <p:spPr bwMode="auto">
            <a:xfrm rot="5400000">
              <a:off x="4377" y="2399"/>
              <a:ext cx="29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b="1">
                  <a:solidFill>
                    <a:srgbClr val="000000"/>
                  </a:solidFill>
                  <a:latin typeface="Calibri" panose="020F0502020204030204" pitchFamily="34" charset="0"/>
                  <a:cs typeface="Calibri" panose="020F0502020204030204" pitchFamily="34" charset="0"/>
                </a:rPr>
                <a:t>. . .</a:t>
              </a:r>
            </a:p>
          </p:txBody>
        </p:sp>
      </p:grpSp>
    </p:spTree>
    <p:extLst>
      <p:ext uri="{BB962C8B-B14F-4D97-AF65-F5344CB8AC3E}">
        <p14:creationId xmlns:p14="http://schemas.microsoft.com/office/powerpoint/2010/main" val="9200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26C97-AB44-4D86-BA45-747B3C58E201}"/>
              </a:ext>
            </a:extLst>
          </p:cNvPr>
          <p:cNvSpPr>
            <a:spLocks noGrp="1"/>
          </p:cNvSpPr>
          <p:nvPr>
            <p:ph type="title"/>
          </p:nvPr>
        </p:nvSpPr>
        <p:spPr/>
        <p:txBody>
          <a:bodyPr/>
          <a:lstStyle/>
          <a:p>
            <a:r>
              <a:rPr lang="en-US" altLang="zh-CN" dirty="0"/>
              <a:t>RISC-V Multiply Instruction</a:t>
            </a:r>
            <a:endParaRPr lang="zh-CN" altLang="en-US" dirty="0"/>
          </a:p>
        </p:txBody>
      </p:sp>
      <p:sp>
        <p:nvSpPr>
          <p:cNvPr id="6" name="文本占位符 5">
            <a:extLst>
              <a:ext uri="{FF2B5EF4-FFF2-40B4-BE49-F238E27FC236}">
                <a16:creationId xmlns:a16="http://schemas.microsoft.com/office/drawing/2014/main" id="{FCEAAC7E-7069-4511-13DD-A548C19B6840}"/>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6661D8FA-DD43-4B6F-B01A-F5C0DDF7CD5B}"/>
              </a:ext>
            </a:extLst>
          </p:cNvPr>
          <p:cNvSpPr txBox="1">
            <a:spLocks noChangeArrowheads="1"/>
          </p:cNvSpPr>
          <p:nvPr/>
        </p:nvSpPr>
        <p:spPr>
          <a:xfrm>
            <a:off x="313267" y="948646"/>
            <a:ext cx="9791700" cy="3343275"/>
          </a:xfrm>
          <a:prstGeom prst="rect">
            <a:avLst/>
          </a:prstGeom>
          <a:noFill/>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Multiply produces a double precision product</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x7,x8	  # x5 = x7 * x8 (lower bits)</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mulh</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x6, x7,x8     # x6 = x7 * x8 (higher bits)</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endParaRPr>
          </a:p>
        </p:txBody>
      </p:sp>
      <p:sp>
        <p:nvSpPr>
          <p:cNvPr id="5" name="Rectangle 22">
            <a:extLst>
              <a:ext uri="{FF2B5EF4-FFF2-40B4-BE49-F238E27FC236}">
                <a16:creationId xmlns:a16="http://schemas.microsoft.com/office/drawing/2014/main" id="{2482771A-8775-43B0-9B45-021962936A97}"/>
              </a:ext>
            </a:extLst>
          </p:cNvPr>
          <p:cNvSpPr>
            <a:spLocks noChangeArrowheads="1"/>
          </p:cNvSpPr>
          <p:nvPr/>
        </p:nvSpPr>
        <p:spPr bwMode="auto">
          <a:xfrm>
            <a:off x="313267" y="3850595"/>
            <a:ext cx="97917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Multiplies are done by fast, dedicated hardware and are much more complex (and slower) than adders</a:t>
            </a:r>
          </a:p>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Hardware dividers are even </a:t>
            </a:r>
            <a:r>
              <a:rPr kumimoji="0" lang="en-US" altLang="zh-CN" sz="2400" b="0" i="1" u="none" strike="noStrike" kern="1200" cap="none" spc="0" normalizeH="0" baseline="0" noProof="0" dirty="0">
                <a:ln>
                  <a:noFill/>
                </a:ln>
                <a:solidFill>
                  <a:prstClr val="black"/>
                </a:solidFill>
                <a:effectLst/>
                <a:uLnTx/>
                <a:uFillTx/>
                <a:latin typeface="Calibri"/>
                <a:ea typeface="宋体" charset="-122"/>
                <a:cs typeface="+mn-cs"/>
              </a:rPr>
              <a:t>more</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complex and even slower</a:t>
            </a:r>
          </a:p>
        </p:txBody>
      </p:sp>
      <p:sp>
        <p:nvSpPr>
          <p:cNvPr id="30" name="Rectangle 12">
            <a:extLst>
              <a:ext uri="{FF2B5EF4-FFF2-40B4-BE49-F238E27FC236}">
                <a16:creationId xmlns:a16="http://schemas.microsoft.com/office/drawing/2014/main" id="{7F11C7B6-850A-464D-B660-1EE2E955D339}"/>
              </a:ext>
            </a:extLst>
          </p:cNvPr>
          <p:cNvSpPr>
            <a:spLocks noChangeArrowheads="1"/>
          </p:cNvSpPr>
          <p:nvPr/>
        </p:nvSpPr>
        <p:spPr bwMode="auto">
          <a:xfrm>
            <a:off x="970492" y="2853647"/>
            <a:ext cx="12573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1" name="Rectangle 13">
            <a:extLst>
              <a:ext uri="{FF2B5EF4-FFF2-40B4-BE49-F238E27FC236}">
                <a16:creationId xmlns:a16="http://schemas.microsoft.com/office/drawing/2014/main" id="{70026593-D89F-4D66-A886-720249EB2D12}"/>
              </a:ext>
            </a:extLst>
          </p:cNvPr>
          <p:cNvSpPr>
            <a:spLocks noChangeArrowheads="1"/>
          </p:cNvSpPr>
          <p:nvPr/>
        </p:nvSpPr>
        <p:spPr bwMode="auto">
          <a:xfrm>
            <a:off x="1275292" y="2891747"/>
            <a:ext cx="820738"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funct7</a:t>
            </a:r>
          </a:p>
        </p:txBody>
      </p:sp>
      <p:sp>
        <p:nvSpPr>
          <p:cNvPr id="32" name="Rectangle 14">
            <a:extLst>
              <a:ext uri="{FF2B5EF4-FFF2-40B4-BE49-F238E27FC236}">
                <a16:creationId xmlns:a16="http://schemas.microsoft.com/office/drawing/2014/main" id="{2AA64C0E-7F40-4E68-BA8E-E1199571A5F0}"/>
              </a:ext>
            </a:extLst>
          </p:cNvPr>
          <p:cNvSpPr>
            <a:spLocks noChangeArrowheads="1"/>
          </p:cNvSpPr>
          <p:nvPr/>
        </p:nvSpPr>
        <p:spPr bwMode="auto">
          <a:xfrm>
            <a:off x="2240492" y="2853647"/>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3" name="Rectangle 15">
            <a:extLst>
              <a:ext uri="{FF2B5EF4-FFF2-40B4-BE49-F238E27FC236}">
                <a16:creationId xmlns:a16="http://schemas.microsoft.com/office/drawing/2014/main" id="{FE35BDBF-108B-49D9-8BC7-52EFF4B4E801}"/>
              </a:ext>
            </a:extLst>
          </p:cNvPr>
          <p:cNvSpPr>
            <a:spLocks noChangeArrowheads="1"/>
          </p:cNvSpPr>
          <p:nvPr/>
        </p:nvSpPr>
        <p:spPr bwMode="auto">
          <a:xfrm>
            <a:off x="3205692" y="2853647"/>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4" name="Rectangle 24">
            <a:extLst>
              <a:ext uri="{FF2B5EF4-FFF2-40B4-BE49-F238E27FC236}">
                <a16:creationId xmlns:a16="http://schemas.microsoft.com/office/drawing/2014/main" id="{6B4C1FB8-D38C-4568-A657-39791601D700}"/>
              </a:ext>
            </a:extLst>
          </p:cNvPr>
          <p:cNvSpPr>
            <a:spLocks noChangeArrowheads="1"/>
          </p:cNvSpPr>
          <p:nvPr/>
        </p:nvSpPr>
        <p:spPr bwMode="auto">
          <a:xfrm>
            <a:off x="4170892" y="2853647"/>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 name="Rectangle 25">
            <a:extLst>
              <a:ext uri="{FF2B5EF4-FFF2-40B4-BE49-F238E27FC236}">
                <a16:creationId xmlns:a16="http://schemas.microsoft.com/office/drawing/2014/main" id="{DC162B4C-E8F8-49FB-B8F5-65EB083ACA10}"/>
              </a:ext>
            </a:extLst>
          </p:cNvPr>
          <p:cNvSpPr>
            <a:spLocks noChangeArrowheads="1"/>
          </p:cNvSpPr>
          <p:nvPr/>
        </p:nvSpPr>
        <p:spPr bwMode="auto">
          <a:xfrm>
            <a:off x="5136092" y="2853647"/>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6" name="Rectangle 26">
            <a:extLst>
              <a:ext uri="{FF2B5EF4-FFF2-40B4-BE49-F238E27FC236}">
                <a16:creationId xmlns:a16="http://schemas.microsoft.com/office/drawing/2014/main" id="{72CA2A96-6974-4A6E-B35E-C45CC69CDA8F}"/>
              </a:ext>
            </a:extLst>
          </p:cNvPr>
          <p:cNvSpPr>
            <a:spLocks noChangeArrowheads="1"/>
          </p:cNvSpPr>
          <p:nvPr/>
        </p:nvSpPr>
        <p:spPr bwMode="auto">
          <a:xfrm>
            <a:off x="6101292" y="2853647"/>
            <a:ext cx="10541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7" name="Rectangle 27">
            <a:extLst>
              <a:ext uri="{FF2B5EF4-FFF2-40B4-BE49-F238E27FC236}">
                <a16:creationId xmlns:a16="http://schemas.microsoft.com/office/drawing/2014/main" id="{F924E05B-A651-421C-B18C-A01600442073}"/>
              </a:ext>
            </a:extLst>
          </p:cNvPr>
          <p:cNvSpPr>
            <a:spLocks noChangeArrowheads="1"/>
          </p:cNvSpPr>
          <p:nvPr/>
        </p:nvSpPr>
        <p:spPr bwMode="auto">
          <a:xfrm>
            <a:off x="2367492" y="2891747"/>
            <a:ext cx="474663"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rs2</a:t>
            </a:r>
          </a:p>
        </p:txBody>
      </p:sp>
      <p:sp>
        <p:nvSpPr>
          <p:cNvPr id="38" name="Rectangle 28">
            <a:extLst>
              <a:ext uri="{FF2B5EF4-FFF2-40B4-BE49-F238E27FC236}">
                <a16:creationId xmlns:a16="http://schemas.microsoft.com/office/drawing/2014/main" id="{9D5C324F-1694-4D8B-A4F1-8B6D421FDE6E}"/>
              </a:ext>
            </a:extLst>
          </p:cNvPr>
          <p:cNvSpPr>
            <a:spLocks noChangeArrowheads="1"/>
          </p:cNvSpPr>
          <p:nvPr/>
        </p:nvSpPr>
        <p:spPr bwMode="auto">
          <a:xfrm>
            <a:off x="3421592" y="2891747"/>
            <a:ext cx="474663"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rs1</a:t>
            </a:r>
          </a:p>
        </p:txBody>
      </p:sp>
      <p:sp>
        <p:nvSpPr>
          <p:cNvPr id="39" name="Rectangle 29">
            <a:extLst>
              <a:ext uri="{FF2B5EF4-FFF2-40B4-BE49-F238E27FC236}">
                <a16:creationId xmlns:a16="http://schemas.microsoft.com/office/drawing/2014/main" id="{4660065F-8D38-4C9F-93C3-EED863B72765}"/>
              </a:ext>
            </a:extLst>
          </p:cNvPr>
          <p:cNvSpPr>
            <a:spLocks noChangeArrowheads="1"/>
          </p:cNvSpPr>
          <p:nvPr/>
        </p:nvSpPr>
        <p:spPr bwMode="auto">
          <a:xfrm>
            <a:off x="4312180" y="2883809"/>
            <a:ext cx="820738"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funct3</a:t>
            </a:r>
          </a:p>
        </p:txBody>
      </p:sp>
      <p:sp>
        <p:nvSpPr>
          <p:cNvPr id="40" name="Rectangle 30">
            <a:extLst>
              <a:ext uri="{FF2B5EF4-FFF2-40B4-BE49-F238E27FC236}">
                <a16:creationId xmlns:a16="http://schemas.microsoft.com/office/drawing/2014/main" id="{2EA6273B-D07A-45EC-9746-6E3F2EEC51B5}"/>
              </a:ext>
            </a:extLst>
          </p:cNvPr>
          <p:cNvSpPr>
            <a:spLocks noChangeArrowheads="1"/>
          </p:cNvSpPr>
          <p:nvPr/>
        </p:nvSpPr>
        <p:spPr bwMode="auto">
          <a:xfrm>
            <a:off x="5313892" y="2891747"/>
            <a:ext cx="358775"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Arial" charset="0"/>
                <a:ea typeface="宋体" charset="0"/>
                <a:cs typeface="宋体" charset="0"/>
              </a:rPr>
              <a:t>rd</a:t>
            </a:r>
            <a:endPar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endParaRPr>
          </a:p>
        </p:txBody>
      </p:sp>
      <p:sp>
        <p:nvSpPr>
          <p:cNvPr id="41" name="Rectangle 31">
            <a:extLst>
              <a:ext uri="{FF2B5EF4-FFF2-40B4-BE49-F238E27FC236}">
                <a16:creationId xmlns:a16="http://schemas.microsoft.com/office/drawing/2014/main" id="{74FF58A4-C659-4DB0-9A91-1029E009E5C9}"/>
              </a:ext>
            </a:extLst>
          </p:cNvPr>
          <p:cNvSpPr>
            <a:spLocks noChangeArrowheads="1"/>
          </p:cNvSpPr>
          <p:nvPr/>
        </p:nvSpPr>
        <p:spPr bwMode="auto">
          <a:xfrm>
            <a:off x="6228292" y="2891747"/>
            <a:ext cx="949325"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opcode</a:t>
            </a:r>
          </a:p>
        </p:txBody>
      </p:sp>
    </p:spTree>
    <p:extLst>
      <p:ext uri="{BB962C8B-B14F-4D97-AF65-F5344CB8AC3E}">
        <p14:creationId xmlns:p14="http://schemas.microsoft.com/office/powerpoint/2010/main" val="403585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Five Steps of the Load Instruction</a:t>
            </a:r>
            <a:endParaRPr lang="zh-CN" altLang="en-US" dirty="0"/>
          </a:p>
        </p:txBody>
      </p:sp>
      <p:sp>
        <p:nvSpPr>
          <p:cNvPr id="3" name="内容占位符 2"/>
          <p:cNvSpPr>
            <a:spLocks noGrp="1"/>
          </p:cNvSpPr>
          <p:nvPr>
            <p:ph idx="1"/>
          </p:nvPr>
        </p:nvSpPr>
        <p:spPr/>
        <p:txBody>
          <a:bodyPr/>
          <a:lstStyle/>
          <a:p>
            <a:pPr marR="0" lvl="0" algn="l" defTabSz="914400" rtl="0" eaLnBrk="0" fontAlgn="base" latinLnBrk="0" hangingPunct="0">
              <a:lnSpc>
                <a:spcPct val="90000"/>
              </a:lnSpc>
              <a:spcBef>
                <a:spcPct val="65000"/>
              </a:spcBef>
              <a:spcAft>
                <a:spcPct val="0"/>
              </a:spcAft>
              <a:buClr>
                <a:srgbClr val="FC0128"/>
              </a:buClr>
              <a:buSzPct val="75000"/>
              <a:defRPr/>
            </a:pPr>
            <a:endParaRPr kumimoji="0" lang="en-US" altLang="zh-CN" sz="2400" b="0" i="0" u="none" strike="noStrike" kern="0" cap="none" spc="0" normalizeH="0" baseline="0" noProof="0" dirty="0">
              <a:ln>
                <a:noFill/>
              </a:ln>
              <a:solidFill>
                <a:srgbClr val="000000"/>
              </a:solidFill>
              <a:effectLst/>
              <a:uLnTx/>
              <a:uFillTx/>
              <a:ea typeface="宋体" charset="0"/>
            </a:endParaRPr>
          </a:p>
          <a:p>
            <a:pPr marR="0" lvl="0" algn="l" defTabSz="914400" rtl="0" eaLnBrk="0" fontAlgn="base" latinLnBrk="0" hangingPunct="0">
              <a:lnSpc>
                <a:spcPct val="90000"/>
              </a:lnSpc>
              <a:spcBef>
                <a:spcPct val="65000"/>
              </a:spcBef>
              <a:spcAft>
                <a:spcPct val="0"/>
              </a:spcAft>
              <a:buClr>
                <a:srgbClr val="FC0128"/>
              </a:buClr>
              <a:buSzPct val="75000"/>
              <a:defRPr/>
            </a:pPr>
            <a:endParaRPr lang="en-US" altLang="zh-CN" sz="2400" kern="0" dirty="0">
              <a:solidFill>
                <a:srgbClr val="000000"/>
              </a:solidFill>
              <a:ea typeface="宋体" charset="0"/>
            </a:endParaRPr>
          </a:p>
          <a:p>
            <a:pPr marL="0" marR="0" lvl="0" indent="0" algn="l" defTabSz="914400" rtl="0" eaLnBrk="0" fontAlgn="base" latinLnBrk="0" hangingPunct="0">
              <a:lnSpc>
                <a:spcPct val="90000"/>
              </a:lnSpc>
              <a:spcBef>
                <a:spcPct val="65000"/>
              </a:spcBef>
              <a:spcAft>
                <a:spcPct val="0"/>
              </a:spcAft>
              <a:buClr>
                <a:srgbClr val="FC0128"/>
              </a:buClr>
              <a:buSzPct val="75000"/>
              <a:buNone/>
              <a:defRPr/>
            </a:pPr>
            <a:endParaRPr lang="en-US" altLang="zh-CN" sz="2400" kern="0" dirty="0">
              <a:solidFill>
                <a:srgbClr val="000000"/>
              </a:solidFill>
              <a:ea typeface="宋体" charset="0"/>
            </a:endParaRPr>
          </a:p>
          <a:p>
            <a:pPr marR="0" lvl="0" algn="l" defTabSz="914400" rtl="0" eaLnBrk="0" fontAlgn="base" latinLnBrk="0" hangingPunct="0">
              <a:lnSpc>
                <a:spcPct val="90000"/>
              </a:lnSpc>
              <a:spcBef>
                <a:spcPct val="65000"/>
              </a:spcBef>
              <a:spcAft>
                <a:spcPct val="0"/>
              </a:spcAft>
              <a:buClr>
                <a:srgbClr val="FC0128"/>
              </a:buClr>
              <a:buSzPct val="75000"/>
              <a:defRPr/>
            </a:pPr>
            <a:r>
              <a:rPr kumimoji="0" lang="en-US" altLang="zh-CN" sz="2400" b="0" i="0" u="none" strike="noStrike" kern="0" cap="none" spc="0" normalizeH="0" baseline="0" noProof="0" dirty="0" err="1">
                <a:ln>
                  <a:noFill/>
                </a:ln>
                <a:solidFill>
                  <a:srgbClr val="000000"/>
                </a:solidFill>
                <a:effectLst/>
                <a:uLnTx/>
                <a:uFillTx/>
                <a:ea typeface="宋体" charset="0"/>
              </a:rPr>
              <a:t>IFetch</a:t>
            </a:r>
            <a:r>
              <a:rPr kumimoji="0" lang="en-US" altLang="zh-CN" sz="2400" b="0" i="0" u="none" strike="noStrike" kern="0" cap="none" spc="0" normalizeH="0" baseline="0" noProof="0" dirty="0">
                <a:ln>
                  <a:noFill/>
                </a:ln>
                <a:solidFill>
                  <a:srgbClr val="000000"/>
                </a:solidFill>
                <a:effectLst/>
                <a:uLnTx/>
                <a:uFillTx/>
                <a:ea typeface="宋体" charset="0"/>
              </a:rPr>
              <a:t>: </a:t>
            </a:r>
            <a:r>
              <a:rPr kumimoji="0" lang="en-US" altLang="zh-CN" sz="2400" b="0" i="0" u="none" strike="noStrike" kern="0" cap="none" spc="0" normalizeH="0" baseline="0" noProof="0" dirty="0">
                <a:ln>
                  <a:noFill/>
                </a:ln>
                <a:solidFill>
                  <a:srgbClr val="FC0128"/>
                </a:solidFill>
                <a:effectLst/>
                <a:uLnTx/>
                <a:uFillTx/>
                <a:ea typeface="宋体" charset="0"/>
              </a:rPr>
              <a:t>Instruction Fetch and Update PC</a:t>
            </a:r>
          </a:p>
          <a:p>
            <a:pPr marR="0" lvl="0" algn="l" defTabSz="914400" rtl="0" eaLnBrk="0" fontAlgn="base" latinLnBrk="0" hangingPunct="0">
              <a:lnSpc>
                <a:spcPct val="90000"/>
              </a:lnSpc>
              <a:spcBef>
                <a:spcPct val="65000"/>
              </a:spcBef>
              <a:spcAft>
                <a:spcPct val="0"/>
              </a:spcAft>
              <a:buClr>
                <a:srgbClr val="FC0128"/>
              </a:buClr>
              <a:buSzPct val="75000"/>
              <a:defRPr/>
            </a:pPr>
            <a:r>
              <a:rPr kumimoji="0" lang="en-US" altLang="zh-CN" sz="2400" b="0" i="0" u="none" strike="noStrike" kern="0" cap="none" spc="0" normalizeH="0" baseline="0" noProof="0" dirty="0">
                <a:ln>
                  <a:noFill/>
                </a:ln>
                <a:solidFill>
                  <a:srgbClr val="000000"/>
                </a:solidFill>
                <a:effectLst/>
                <a:uLnTx/>
                <a:uFillTx/>
                <a:ea typeface="宋体" charset="0"/>
              </a:rPr>
              <a:t>Dec: </a:t>
            </a:r>
            <a:r>
              <a:rPr kumimoji="0" lang="en-US" altLang="zh-CN" sz="2400" b="0" i="0" u="none" strike="noStrike" kern="0" cap="none" spc="0" normalizeH="0" baseline="0" noProof="0" dirty="0">
                <a:ln>
                  <a:noFill/>
                </a:ln>
                <a:solidFill>
                  <a:srgbClr val="FC0128"/>
                </a:solidFill>
                <a:effectLst/>
                <a:uLnTx/>
                <a:uFillTx/>
                <a:ea typeface="宋体" charset="0"/>
              </a:rPr>
              <a:t>Instruction Decode, Register Read, Sign Extend Offset</a:t>
            </a:r>
          </a:p>
          <a:p>
            <a:pPr marR="0" lvl="0" algn="l" defTabSz="914400" rtl="0" eaLnBrk="0" fontAlgn="base" latinLnBrk="0" hangingPunct="0">
              <a:lnSpc>
                <a:spcPct val="90000"/>
              </a:lnSpc>
              <a:spcBef>
                <a:spcPct val="65000"/>
              </a:spcBef>
              <a:spcAft>
                <a:spcPct val="0"/>
              </a:spcAft>
              <a:buClr>
                <a:srgbClr val="FC0128"/>
              </a:buClr>
              <a:buSzPct val="75000"/>
              <a:defRPr/>
            </a:pPr>
            <a:r>
              <a:rPr kumimoji="0" lang="en-US" altLang="zh-CN" sz="2400" b="0" i="0" u="none" strike="noStrike" kern="0" cap="none" spc="0" normalizeH="0" baseline="0" noProof="0" dirty="0">
                <a:ln>
                  <a:noFill/>
                </a:ln>
                <a:solidFill>
                  <a:srgbClr val="000000"/>
                </a:solidFill>
                <a:effectLst/>
                <a:uLnTx/>
                <a:uFillTx/>
                <a:ea typeface="宋体" charset="0"/>
              </a:rPr>
              <a:t>Exec: Execute R-type; </a:t>
            </a:r>
            <a:r>
              <a:rPr kumimoji="0" lang="en-US" altLang="zh-CN" sz="2400" b="0" i="0" u="none" strike="noStrike" kern="0" cap="none" spc="0" normalizeH="0" baseline="0" noProof="0" dirty="0">
                <a:ln>
                  <a:noFill/>
                </a:ln>
                <a:solidFill>
                  <a:srgbClr val="FC0128"/>
                </a:solidFill>
                <a:effectLst/>
                <a:uLnTx/>
                <a:uFillTx/>
                <a:ea typeface="宋体" charset="0"/>
              </a:rPr>
              <a:t>Calculate Memory Address</a:t>
            </a:r>
            <a:r>
              <a:rPr kumimoji="0" lang="en-US" altLang="zh-CN" sz="2400" b="0" i="0" u="none" strike="noStrike" kern="0" cap="none" spc="0" normalizeH="0" baseline="0" noProof="0" dirty="0">
                <a:ln>
                  <a:noFill/>
                </a:ln>
                <a:solidFill>
                  <a:srgbClr val="000000"/>
                </a:solidFill>
                <a:effectLst/>
                <a:uLnTx/>
                <a:uFillTx/>
                <a:ea typeface="宋体" charset="0"/>
              </a:rPr>
              <a:t>; Branch Comparison; </a:t>
            </a:r>
            <a:r>
              <a:rPr kumimoji="0" lang="en-US" altLang="zh-CN" sz="2400" b="0" i="0" u="none" strike="noStrike" kern="0" cap="none" spc="0" normalizeH="0" baseline="0" noProof="0" dirty="0">
                <a:ln>
                  <a:noFill/>
                </a:ln>
                <a:solidFill>
                  <a:srgbClr val="063DE8"/>
                </a:solidFill>
                <a:effectLst/>
                <a:uLnTx/>
                <a:uFillTx/>
                <a:ea typeface="宋体" charset="0"/>
              </a:rPr>
              <a:t>Branch Completion</a:t>
            </a:r>
          </a:p>
          <a:p>
            <a:pPr marR="0" lvl="0" algn="l" defTabSz="914400" rtl="0" eaLnBrk="0" fontAlgn="base" latinLnBrk="0" hangingPunct="0">
              <a:lnSpc>
                <a:spcPct val="90000"/>
              </a:lnSpc>
              <a:spcBef>
                <a:spcPct val="65000"/>
              </a:spcBef>
              <a:spcAft>
                <a:spcPct val="0"/>
              </a:spcAft>
              <a:buClr>
                <a:srgbClr val="FC0128"/>
              </a:buClr>
              <a:buSzPct val="75000"/>
              <a:defRPr/>
            </a:pPr>
            <a:r>
              <a:rPr kumimoji="0" lang="en-US" altLang="zh-CN" sz="2400" b="0" i="0" u="none" strike="noStrike" kern="0" cap="none" spc="0" normalizeH="0" baseline="0" noProof="0" dirty="0">
                <a:ln>
                  <a:noFill/>
                </a:ln>
                <a:solidFill>
                  <a:srgbClr val="000000"/>
                </a:solidFill>
                <a:effectLst/>
                <a:uLnTx/>
                <a:uFillTx/>
                <a:ea typeface="宋体" charset="0"/>
              </a:rPr>
              <a:t>Mem: </a:t>
            </a:r>
            <a:r>
              <a:rPr kumimoji="0" lang="en-US" altLang="zh-CN" sz="2400" b="0" i="0" u="none" strike="noStrike" kern="0" cap="none" spc="0" normalizeH="0" baseline="0" noProof="0" dirty="0">
                <a:ln>
                  <a:noFill/>
                </a:ln>
                <a:solidFill>
                  <a:srgbClr val="FC0128"/>
                </a:solidFill>
                <a:effectLst/>
                <a:uLnTx/>
                <a:uFillTx/>
                <a:ea typeface="宋体" charset="0"/>
              </a:rPr>
              <a:t>Memory Read</a:t>
            </a:r>
            <a:r>
              <a:rPr kumimoji="0" lang="en-US" altLang="zh-CN" sz="2400" b="0" i="0" u="none" strike="noStrike" kern="0" cap="none" spc="0" normalizeH="0" baseline="0" noProof="0" dirty="0">
                <a:ln>
                  <a:noFill/>
                </a:ln>
                <a:solidFill>
                  <a:srgbClr val="000000"/>
                </a:solidFill>
                <a:effectLst/>
                <a:uLnTx/>
                <a:uFillTx/>
                <a:ea typeface="宋体" charset="0"/>
              </a:rPr>
              <a:t>; </a:t>
            </a:r>
            <a:r>
              <a:rPr kumimoji="0" lang="en-US" altLang="zh-CN" sz="2400" b="0" i="0" u="none" strike="noStrike" kern="0" cap="none" spc="0" normalizeH="0" baseline="0" noProof="0" dirty="0">
                <a:ln>
                  <a:noFill/>
                </a:ln>
                <a:solidFill>
                  <a:srgbClr val="063DE8"/>
                </a:solidFill>
                <a:effectLst/>
                <a:uLnTx/>
                <a:uFillTx/>
                <a:ea typeface="宋体" charset="0"/>
              </a:rPr>
              <a:t>Memory Write Completion</a:t>
            </a:r>
            <a:r>
              <a:rPr kumimoji="0" lang="en-US" altLang="zh-CN" sz="2400" b="0" i="0" u="none" strike="noStrike" kern="0" cap="none" spc="0" normalizeH="0" baseline="0" noProof="0" dirty="0">
                <a:ln>
                  <a:noFill/>
                </a:ln>
                <a:solidFill>
                  <a:srgbClr val="000000"/>
                </a:solidFill>
                <a:effectLst/>
                <a:uLnTx/>
                <a:uFillTx/>
                <a:ea typeface="宋体" charset="0"/>
              </a:rPr>
              <a:t>; </a:t>
            </a:r>
            <a:r>
              <a:rPr kumimoji="0" lang="en-US" altLang="zh-CN" sz="2400" b="0" i="0" u="none" strike="noStrike" kern="0" cap="none" spc="0" normalizeH="0" baseline="0" noProof="0" dirty="0">
                <a:ln>
                  <a:noFill/>
                </a:ln>
                <a:solidFill>
                  <a:srgbClr val="063DE8"/>
                </a:solidFill>
                <a:effectLst/>
                <a:uLnTx/>
                <a:uFillTx/>
                <a:ea typeface="宋体" charset="0"/>
              </a:rPr>
              <a:t>R-type Completion</a:t>
            </a:r>
            <a:r>
              <a:rPr kumimoji="0" lang="en-US" altLang="zh-CN" sz="2400" b="0" i="0" u="none" strike="noStrike" kern="0" cap="none" spc="0" normalizeH="0" baseline="0" noProof="0" dirty="0">
                <a:ln>
                  <a:noFill/>
                </a:ln>
                <a:solidFill>
                  <a:srgbClr val="000000"/>
                </a:solidFill>
                <a:effectLst/>
                <a:uLnTx/>
                <a:uFillTx/>
                <a:ea typeface="宋体" charset="0"/>
              </a:rPr>
              <a:t> (</a:t>
            </a:r>
            <a:r>
              <a:rPr kumimoji="0" lang="en-US" altLang="zh-CN" sz="2400" b="0" i="0" u="none" strike="noStrike" kern="0" cap="none" spc="0" normalizeH="0" baseline="0" noProof="0" dirty="0" err="1">
                <a:ln>
                  <a:noFill/>
                </a:ln>
                <a:solidFill>
                  <a:srgbClr val="000000"/>
                </a:solidFill>
                <a:effectLst/>
                <a:uLnTx/>
                <a:uFillTx/>
                <a:ea typeface="宋体" charset="0"/>
              </a:rPr>
              <a:t>RegFile</a:t>
            </a:r>
            <a:r>
              <a:rPr kumimoji="0" lang="en-US" altLang="zh-CN" sz="2400" b="0" i="0" u="none" strike="noStrike" kern="0" cap="none" spc="0" normalizeH="0" baseline="0" noProof="0" dirty="0">
                <a:ln>
                  <a:noFill/>
                </a:ln>
                <a:solidFill>
                  <a:srgbClr val="000000"/>
                </a:solidFill>
                <a:effectLst/>
                <a:uLnTx/>
                <a:uFillTx/>
                <a:ea typeface="宋体" charset="0"/>
              </a:rPr>
              <a:t> write)</a:t>
            </a:r>
          </a:p>
          <a:p>
            <a:pPr marR="0" lvl="0" algn="l" defTabSz="914400" rtl="0" eaLnBrk="0" fontAlgn="base" latinLnBrk="0" hangingPunct="0">
              <a:lnSpc>
                <a:spcPct val="90000"/>
              </a:lnSpc>
              <a:spcBef>
                <a:spcPct val="65000"/>
              </a:spcBef>
              <a:spcAft>
                <a:spcPct val="0"/>
              </a:spcAft>
              <a:buClr>
                <a:srgbClr val="FC0128"/>
              </a:buClr>
              <a:buSzPct val="75000"/>
              <a:defRPr/>
            </a:pPr>
            <a:r>
              <a:rPr kumimoji="0" lang="en-US" altLang="zh-CN" sz="2400" b="0" i="0" u="none" strike="noStrike" kern="0" cap="none" spc="0" normalizeH="0" baseline="0" noProof="0" dirty="0">
                <a:ln>
                  <a:noFill/>
                </a:ln>
                <a:solidFill>
                  <a:srgbClr val="000000"/>
                </a:solidFill>
                <a:effectLst/>
                <a:uLnTx/>
                <a:uFillTx/>
                <a:ea typeface="宋体" charset="0"/>
              </a:rPr>
              <a:t>WB:  </a:t>
            </a:r>
            <a:r>
              <a:rPr kumimoji="0" lang="en-US" altLang="zh-CN" sz="2400" b="0" i="0" u="none" strike="noStrike" kern="0" cap="none" spc="0" normalizeH="0" baseline="0" noProof="0" dirty="0">
                <a:ln>
                  <a:noFill/>
                </a:ln>
                <a:solidFill>
                  <a:srgbClr val="063DE8"/>
                </a:solidFill>
                <a:effectLst/>
                <a:uLnTx/>
                <a:uFillTx/>
                <a:ea typeface="宋体" charset="0"/>
              </a:rPr>
              <a:t>Memory Read Completion</a:t>
            </a:r>
            <a:r>
              <a:rPr kumimoji="0" lang="en-US" altLang="zh-CN" sz="2400" b="0" i="0" u="none" strike="noStrike" kern="0" cap="none" spc="0" normalizeH="0" baseline="0" noProof="0" dirty="0">
                <a:ln>
                  <a:noFill/>
                </a:ln>
                <a:solidFill>
                  <a:srgbClr val="000000"/>
                </a:solidFill>
                <a:effectLst/>
                <a:uLnTx/>
                <a:uFillTx/>
                <a:ea typeface="宋体" charset="0"/>
              </a:rPr>
              <a:t> (</a:t>
            </a:r>
            <a:r>
              <a:rPr kumimoji="0" lang="en-US" altLang="zh-CN" sz="2400" b="0" i="0" u="none" strike="noStrike" kern="0" cap="none" spc="0" normalizeH="0" baseline="0" noProof="0" dirty="0" err="1">
                <a:ln>
                  <a:noFill/>
                </a:ln>
                <a:solidFill>
                  <a:srgbClr val="000000"/>
                </a:solidFill>
                <a:effectLst/>
                <a:uLnTx/>
                <a:uFillTx/>
                <a:ea typeface="宋体" charset="0"/>
              </a:rPr>
              <a:t>RegFile</a:t>
            </a:r>
            <a:r>
              <a:rPr kumimoji="0" lang="en-US" altLang="zh-CN" sz="2400" b="0" i="0" u="none" strike="noStrike" kern="0" cap="none" spc="0" normalizeH="0" baseline="0" noProof="0" dirty="0">
                <a:ln>
                  <a:noFill/>
                </a:ln>
                <a:solidFill>
                  <a:srgbClr val="000000"/>
                </a:solidFill>
                <a:effectLst/>
                <a:uLnTx/>
                <a:uFillTx/>
                <a:ea typeface="宋体" charset="0"/>
              </a:rPr>
              <a:t> write)</a:t>
            </a:r>
          </a:p>
          <a:p>
            <a:endParaRPr lang="zh-CN" altLang="en-US" sz="2400" dirty="0"/>
          </a:p>
        </p:txBody>
      </p:sp>
      <p:sp>
        <p:nvSpPr>
          <p:cNvPr id="4" name="文本占位符 3"/>
          <p:cNvSpPr>
            <a:spLocks noGrp="1"/>
          </p:cNvSpPr>
          <p:nvPr>
            <p:ph type="body" sz="quarter" idx="10"/>
          </p:nvPr>
        </p:nvSpPr>
        <p:spPr/>
        <p:txBody>
          <a:bodyPr/>
          <a:lstStyle/>
          <a:p>
            <a:endParaRPr lang="zh-CN" altLang="en-US"/>
          </a:p>
        </p:txBody>
      </p:sp>
      <p:grpSp>
        <p:nvGrpSpPr>
          <p:cNvPr id="61" name="Group 4"/>
          <p:cNvGrpSpPr/>
          <p:nvPr/>
        </p:nvGrpSpPr>
        <p:grpSpPr bwMode="auto">
          <a:xfrm>
            <a:off x="2283932" y="1449615"/>
            <a:ext cx="825500" cy="254000"/>
            <a:chOff x="1248" y="712"/>
            <a:chExt cx="520" cy="160"/>
          </a:xfrm>
        </p:grpSpPr>
        <p:sp>
          <p:nvSpPr>
            <p:cNvPr id="62" name="Line 5"/>
            <p:cNvSpPr>
              <a:spLocks noChangeShapeType="1"/>
            </p:cNvSpPr>
            <p:nvPr/>
          </p:nvSpPr>
          <p:spPr bwMode="auto">
            <a:xfrm>
              <a:off x="1256" y="864"/>
              <a:ext cx="272"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63" name="Line 6"/>
            <p:cNvSpPr>
              <a:spLocks noChangeShapeType="1"/>
            </p:cNvSpPr>
            <p:nvPr/>
          </p:nvSpPr>
          <p:spPr bwMode="auto">
            <a:xfrm>
              <a:off x="1248" y="728"/>
              <a:ext cx="0" cy="128"/>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64" name="Line 7"/>
            <p:cNvSpPr>
              <a:spLocks noChangeShapeType="1"/>
            </p:cNvSpPr>
            <p:nvPr/>
          </p:nvSpPr>
          <p:spPr bwMode="auto">
            <a:xfrm flipV="1">
              <a:off x="1536" y="712"/>
              <a:ext cx="0" cy="16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65" name="Line 8"/>
            <p:cNvSpPr>
              <a:spLocks noChangeShapeType="1"/>
            </p:cNvSpPr>
            <p:nvPr/>
          </p:nvSpPr>
          <p:spPr bwMode="auto">
            <a:xfrm>
              <a:off x="1544" y="720"/>
              <a:ext cx="224"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grpSp>
      <p:grpSp>
        <p:nvGrpSpPr>
          <p:cNvPr id="66" name="Group 9"/>
          <p:cNvGrpSpPr/>
          <p:nvPr/>
        </p:nvGrpSpPr>
        <p:grpSpPr bwMode="auto">
          <a:xfrm>
            <a:off x="3122132" y="1449615"/>
            <a:ext cx="825500" cy="254000"/>
            <a:chOff x="1776" y="712"/>
            <a:chExt cx="520" cy="160"/>
          </a:xfrm>
        </p:grpSpPr>
        <p:sp>
          <p:nvSpPr>
            <p:cNvPr id="67" name="Line 10"/>
            <p:cNvSpPr>
              <a:spLocks noChangeShapeType="1"/>
            </p:cNvSpPr>
            <p:nvPr/>
          </p:nvSpPr>
          <p:spPr bwMode="auto">
            <a:xfrm>
              <a:off x="1784" y="864"/>
              <a:ext cx="272"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68" name="Line 11"/>
            <p:cNvSpPr>
              <a:spLocks noChangeShapeType="1"/>
            </p:cNvSpPr>
            <p:nvPr/>
          </p:nvSpPr>
          <p:spPr bwMode="auto">
            <a:xfrm>
              <a:off x="1776" y="728"/>
              <a:ext cx="0" cy="128"/>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69" name="Line 12"/>
            <p:cNvSpPr>
              <a:spLocks noChangeShapeType="1"/>
            </p:cNvSpPr>
            <p:nvPr/>
          </p:nvSpPr>
          <p:spPr bwMode="auto">
            <a:xfrm flipV="1">
              <a:off x="2064" y="712"/>
              <a:ext cx="0" cy="16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0" name="Line 13"/>
            <p:cNvSpPr>
              <a:spLocks noChangeShapeType="1"/>
            </p:cNvSpPr>
            <p:nvPr/>
          </p:nvSpPr>
          <p:spPr bwMode="auto">
            <a:xfrm>
              <a:off x="2072" y="720"/>
              <a:ext cx="224"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grpSp>
      <p:grpSp>
        <p:nvGrpSpPr>
          <p:cNvPr id="71" name="Group 14"/>
          <p:cNvGrpSpPr/>
          <p:nvPr/>
        </p:nvGrpSpPr>
        <p:grpSpPr bwMode="auto">
          <a:xfrm>
            <a:off x="3960332" y="1449615"/>
            <a:ext cx="825500" cy="254000"/>
            <a:chOff x="2304" y="712"/>
            <a:chExt cx="520" cy="160"/>
          </a:xfrm>
        </p:grpSpPr>
        <p:sp>
          <p:nvSpPr>
            <p:cNvPr id="72" name="Line 15"/>
            <p:cNvSpPr>
              <a:spLocks noChangeShapeType="1"/>
            </p:cNvSpPr>
            <p:nvPr/>
          </p:nvSpPr>
          <p:spPr bwMode="auto">
            <a:xfrm>
              <a:off x="2312" y="864"/>
              <a:ext cx="272"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3" name="Line 16"/>
            <p:cNvSpPr>
              <a:spLocks noChangeShapeType="1"/>
            </p:cNvSpPr>
            <p:nvPr/>
          </p:nvSpPr>
          <p:spPr bwMode="auto">
            <a:xfrm>
              <a:off x="2304" y="728"/>
              <a:ext cx="0" cy="128"/>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4" name="Line 17"/>
            <p:cNvSpPr>
              <a:spLocks noChangeShapeType="1"/>
            </p:cNvSpPr>
            <p:nvPr/>
          </p:nvSpPr>
          <p:spPr bwMode="auto">
            <a:xfrm flipV="1">
              <a:off x="2592" y="712"/>
              <a:ext cx="0" cy="16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5" name="Line 18"/>
            <p:cNvSpPr>
              <a:spLocks noChangeShapeType="1"/>
            </p:cNvSpPr>
            <p:nvPr/>
          </p:nvSpPr>
          <p:spPr bwMode="auto">
            <a:xfrm>
              <a:off x="2600" y="720"/>
              <a:ext cx="224"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grpSp>
      <p:grpSp>
        <p:nvGrpSpPr>
          <p:cNvPr id="76" name="Group 19"/>
          <p:cNvGrpSpPr/>
          <p:nvPr/>
        </p:nvGrpSpPr>
        <p:grpSpPr bwMode="auto">
          <a:xfrm>
            <a:off x="4798532" y="1449615"/>
            <a:ext cx="825500" cy="254000"/>
            <a:chOff x="2832" y="712"/>
            <a:chExt cx="520" cy="160"/>
          </a:xfrm>
        </p:grpSpPr>
        <p:sp>
          <p:nvSpPr>
            <p:cNvPr id="77" name="Line 20"/>
            <p:cNvSpPr>
              <a:spLocks noChangeShapeType="1"/>
            </p:cNvSpPr>
            <p:nvPr/>
          </p:nvSpPr>
          <p:spPr bwMode="auto">
            <a:xfrm>
              <a:off x="2840" y="864"/>
              <a:ext cx="272"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8" name="Line 21"/>
            <p:cNvSpPr>
              <a:spLocks noChangeShapeType="1"/>
            </p:cNvSpPr>
            <p:nvPr/>
          </p:nvSpPr>
          <p:spPr bwMode="auto">
            <a:xfrm>
              <a:off x="2832" y="728"/>
              <a:ext cx="0" cy="128"/>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79" name="Line 22"/>
            <p:cNvSpPr>
              <a:spLocks noChangeShapeType="1"/>
            </p:cNvSpPr>
            <p:nvPr/>
          </p:nvSpPr>
          <p:spPr bwMode="auto">
            <a:xfrm flipV="1">
              <a:off x="3120" y="712"/>
              <a:ext cx="0" cy="16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0" name="Line 23"/>
            <p:cNvSpPr>
              <a:spLocks noChangeShapeType="1"/>
            </p:cNvSpPr>
            <p:nvPr/>
          </p:nvSpPr>
          <p:spPr bwMode="auto">
            <a:xfrm>
              <a:off x="3128" y="720"/>
              <a:ext cx="224"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grpSp>
      <p:grpSp>
        <p:nvGrpSpPr>
          <p:cNvPr id="81" name="Group 24"/>
          <p:cNvGrpSpPr/>
          <p:nvPr/>
        </p:nvGrpSpPr>
        <p:grpSpPr bwMode="auto">
          <a:xfrm>
            <a:off x="5636732" y="1449615"/>
            <a:ext cx="825500" cy="254000"/>
            <a:chOff x="3360" y="712"/>
            <a:chExt cx="520" cy="160"/>
          </a:xfrm>
        </p:grpSpPr>
        <p:sp>
          <p:nvSpPr>
            <p:cNvPr id="82" name="Line 25"/>
            <p:cNvSpPr>
              <a:spLocks noChangeShapeType="1"/>
            </p:cNvSpPr>
            <p:nvPr/>
          </p:nvSpPr>
          <p:spPr bwMode="auto">
            <a:xfrm>
              <a:off x="3368" y="864"/>
              <a:ext cx="272"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3" name="Line 26"/>
            <p:cNvSpPr>
              <a:spLocks noChangeShapeType="1"/>
            </p:cNvSpPr>
            <p:nvPr/>
          </p:nvSpPr>
          <p:spPr bwMode="auto">
            <a:xfrm>
              <a:off x="3360" y="728"/>
              <a:ext cx="0" cy="128"/>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4" name="Line 27"/>
            <p:cNvSpPr>
              <a:spLocks noChangeShapeType="1"/>
            </p:cNvSpPr>
            <p:nvPr/>
          </p:nvSpPr>
          <p:spPr bwMode="auto">
            <a:xfrm flipV="1">
              <a:off x="3648" y="712"/>
              <a:ext cx="0" cy="16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5" name="Line 28"/>
            <p:cNvSpPr>
              <a:spLocks noChangeShapeType="1"/>
            </p:cNvSpPr>
            <p:nvPr/>
          </p:nvSpPr>
          <p:spPr bwMode="auto">
            <a:xfrm>
              <a:off x="3656" y="720"/>
              <a:ext cx="224"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grpSp>
      <p:sp>
        <p:nvSpPr>
          <p:cNvPr id="86" name="Line 29"/>
          <p:cNvSpPr>
            <a:spLocks noChangeShapeType="1"/>
          </p:cNvSpPr>
          <p:nvPr/>
        </p:nvSpPr>
        <p:spPr bwMode="auto">
          <a:xfrm>
            <a:off x="6487632" y="1690915"/>
            <a:ext cx="431800"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7" name="Line 30"/>
          <p:cNvSpPr>
            <a:spLocks noChangeShapeType="1"/>
          </p:cNvSpPr>
          <p:nvPr/>
        </p:nvSpPr>
        <p:spPr bwMode="auto">
          <a:xfrm>
            <a:off x="6474932" y="1475015"/>
            <a:ext cx="0" cy="20320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8" name="Line 31"/>
          <p:cNvSpPr>
            <a:spLocks noChangeShapeType="1"/>
          </p:cNvSpPr>
          <p:nvPr/>
        </p:nvSpPr>
        <p:spPr bwMode="auto">
          <a:xfrm>
            <a:off x="1915632" y="1462315"/>
            <a:ext cx="355600" cy="0"/>
          </a:xfrm>
          <a:prstGeom prst="line">
            <a:avLst/>
          </a:prstGeom>
          <a:noFill/>
          <a:ln w="25400">
            <a:solidFill>
              <a:srgbClr val="000000"/>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89" name="Line 32"/>
          <p:cNvSpPr>
            <a:spLocks noChangeShapeType="1"/>
          </p:cNvSpPr>
          <p:nvPr/>
        </p:nvSpPr>
        <p:spPr bwMode="auto">
          <a:xfrm flipV="1">
            <a:off x="22839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0" name="Line 33"/>
          <p:cNvSpPr>
            <a:spLocks noChangeShapeType="1"/>
          </p:cNvSpPr>
          <p:nvPr/>
        </p:nvSpPr>
        <p:spPr bwMode="auto">
          <a:xfrm flipV="1">
            <a:off x="31221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1" name="Rectangle 34"/>
          <p:cNvSpPr>
            <a:spLocks noChangeArrowheads="1"/>
          </p:cNvSpPr>
          <p:nvPr/>
        </p:nvSpPr>
        <p:spPr bwMode="auto">
          <a:xfrm>
            <a:off x="2339495" y="1074965"/>
            <a:ext cx="776432"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Cycle 1</a:t>
            </a:r>
          </a:p>
        </p:txBody>
      </p:sp>
      <p:sp>
        <p:nvSpPr>
          <p:cNvPr id="92" name="Rectangle 35"/>
          <p:cNvSpPr>
            <a:spLocks noChangeArrowheads="1"/>
          </p:cNvSpPr>
          <p:nvPr/>
        </p:nvSpPr>
        <p:spPr bwMode="auto">
          <a:xfrm>
            <a:off x="3101495" y="1074965"/>
            <a:ext cx="776432"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Cycle 2</a:t>
            </a:r>
          </a:p>
        </p:txBody>
      </p:sp>
      <p:sp>
        <p:nvSpPr>
          <p:cNvPr id="93" name="Line 36"/>
          <p:cNvSpPr>
            <a:spLocks noChangeShapeType="1"/>
          </p:cNvSpPr>
          <p:nvPr/>
        </p:nvSpPr>
        <p:spPr bwMode="auto">
          <a:xfrm flipV="1">
            <a:off x="39603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4" name="Line 37"/>
          <p:cNvSpPr>
            <a:spLocks noChangeShapeType="1"/>
          </p:cNvSpPr>
          <p:nvPr/>
        </p:nvSpPr>
        <p:spPr bwMode="auto">
          <a:xfrm flipV="1">
            <a:off x="47985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5" name="Line 38"/>
          <p:cNvSpPr>
            <a:spLocks noChangeShapeType="1"/>
          </p:cNvSpPr>
          <p:nvPr/>
        </p:nvSpPr>
        <p:spPr bwMode="auto">
          <a:xfrm flipV="1">
            <a:off x="56367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6" name="Line 39"/>
          <p:cNvSpPr>
            <a:spLocks noChangeShapeType="1"/>
          </p:cNvSpPr>
          <p:nvPr/>
        </p:nvSpPr>
        <p:spPr bwMode="auto">
          <a:xfrm flipV="1">
            <a:off x="6474932" y="1068615"/>
            <a:ext cx="0" cy="330200"/>
          </a:xfrm>
          <a:prstGeom prst="line">
            <a:avLst/>
          </a:prstGeom>
          <a:noFill/>
          <a:ln w="25400">
            <a:solidFill>
              <a:srgbClr val="000000"/>
            </a:solidFill>
            <a:prstDash val="sysDot"/>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97" name="Rectangle 40"/>
          <p:cNvSpPr>
            <a:spLocks noChangeArrowheads="1"/>
          </p:cNvSpPr>
          <p:nvPr/>
        </p:nvSpPr>
        <p:spPr bwMode="auto">
          <a:xfrm>
            <a:off x="4015895" y="1074965"/>
            <a:ext cx="776432"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Cycle 3</a:t>
            </a:r>
          </a:p>
        </p:txBody>
      </p:sp>
      <p:sp>
        <p:nvSpPr>
          <p:cNvPr id="98" name="Rectangle 41"/>
          <p:cNvSpPr>
            <a:spLocks noChangeArrowheads="1"/>
          </p:cNvSpPr>
          <p:nvPr/>
        </p:nvSpPr>
        <p:spPr bwMode="auto">
          <a:xfrm>
            <a:off x="4777895" y="1074965"/>
            <a:ext cx="776432"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Cycle 4</a:t>
            </a:r>
          </a:p>
        </p:txBody>
      </p:sp>
      <p:sp>
        <p:nvSpPr>
          <p:cNvPr id="99" name="Rectangle 42"/>
          <p:cNvSpPr>
            <a:spLocks noChangeArrowheads="1"/>
          </p:cNvSpPr>
          <p:nvPr/>
        </p:nvSpPr>
        <p:spPr bwMode="auto">
          <a:xfrm>
            <a:off x="5616095" y="1074965"/>
            <a:ext cx="776432"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Cycle 5</a:t>
            </a:r>
          </a:p>
        </p:txBody>
      </p:sp>
      <p:grpSp>
        <p:nvGrpSpPr>
          <p:cNvPr id="100" name="Group 43"/>
          <p:cNvGrpSpPr/>
          <p:nvPr/>
        </p:nvGrpSpPr>
        <p:grpSpPr bwMode="auto">
          <a:xfrm>
            <a:off x="2296632" y="1913165"/>
            <a:ext cx="812800" cy="336550"/>
            <a:chOff x="1256" y="1004"/>
            <a:chExt cx="512" cy="212"/>
          </a:xfrm>
        </p:grpSpPr>
        <p:sp>
          <p:nvSpPr>
            <p:cNvPr id="101" name="Rectangle 44"/>
            <p:cNvSpPr>
              <a:spLocks noChangeArrowheads="1"/>
            </p:cNvSpPr>
            <p:nvPr/>
          </p:nvSpPr>
          <p:spPr bwMode="auto">
            <a:xfrm>
              <a:off x="1256" y="1016"/>
              <a:ext cx="512" cy="176"/>
            </a:xfrm>
            <a:prstGeom prst="rect">
              <a:avLst/>
            </a:prstGeom>
            <a:noFill/>
            <a:ln w="25400">
              <a:solidFill>
                <a:srgbClr val="000000"/>
              </a:solidFill>
              <a:miter lim="800000"/>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102" name="Rectangle 45"/>
            <p:cNvSpPr>
              <a:spLocks noChangeArrowheads="1"/>
            </p:cNvSpPr>
            <p:nvPr/>
          </p:nvSpPr>
          <p:spPr bwMode="auto">
            <a:xfrm>
              <a:off x="1293" y="1004"/>
              <a:ext cx="442" cy="212"/>
            </a:xfrm>
            <a:prstGeom prst="rect">
              <a:avLst/>
            </a:prstGeom>
            <a:noFill/>
            <a:ln>
              <a:noFill/>
            </a:ln>
            <a:effec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Calibri" panose="020F0502020204030204" pitchFamily="34" charset="0"/>
                  <a:ea typeface="宋体" charset="0"/>
                  <a:cs typeface="Calibri" panose="020F0502020204030204" pitchFamily="34" charset="0"/>
                </a:rPr>
                <a:t>IFetch</a:t>
              </a:r>
            </a:p>
          </p:txBody>
        </p:sp>
      </p:grpSp>
      <p:sp>
        <p:nvSpPr>
          <p:cNvPr id="103" name="Rectangle 46"/>
          <p:cNvSpPr>
            <a:spLocks noChangeArrowheads="1"/>
          </p:cNvSpPr>
          <p:nvPr/>
        </p:nvSpPr>
        <p:spPr bwMode="auto">
          <a:xfrm>
            <a:off x="3134832" y="1932215"/>
            <a:ext cx="812800" cy="279400"/>
          </a:xfrm>
          <a:prstGeom prst="rect">
            <a:avLst/>
          </a:prstGeom>
          <a:noFill/>
          <a:ln w="25400">
            <a:solidFill>
              <a:srgbClr val="000000"/>
            </a:solidFill>
            <a:miter lim="800000"/>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104" name="Rectangle 47"/>
          <p:cNvSpPr>
            <a:spLocks noChangeArrowheads="1"/>
          </p:cNvSpPr>
          <p:nvPr/>
        </p:nvSpPr>
        <p:spPr bwMode="auto">
          <a:xfrm>
            <a:off x="3268182" y="1913165"/>
            <a:ext cx="501741" cy="335989"/>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1600" b="1">
                <a:solidFill>
                  <a:srgbClr val="000000"/>
                </a:solidFill>
                <a:latin typeface="Calibri" panose="020F0502020204030204" pitchFamily="34" charset="0"/>
                <a:ea typeface="宋体" charset="0"/>
                <a:cs typeface="Calibri" panose="020F0502020204030204" pitchFamily="34" charset="0"/>
              </a:rPr>
              <a:t>Dec</a:t>
            </a:r>
          </a:p>
        </p:txBody>
      </p:sp>
      <p:grpSp>
        <p:nvGrpSpPr>
          <p:cNvPr id="105" name="Group 48"/>
          <p:cNvGrpSpPr/>
          <p:nvPr/>
        </p:nvGrpSpPr>
        <p:grpSpPr bwMode="auto">
          <a:xfrm>
            <a:off x="3973032" y="1913165"/>
            <a:ext cx="812800" cy="336550"/>
            <a:chOff x="2312" y="1004"/>
            <a:chExt cx="512" cy="212"/>
          </a:xfrm>
        </p:grpSpPr>
        <p:sp>
          <p:nvSpPr>
            <p:cNvPr id="106" name="Rectangle 49"/>
            <p:cNvSpPr>
              <a:spLocks noChangeArrowheads="1"/>
            </p:cNvSpPr>
            <p:nvPr/>
          </p:nvSpPr>
          <p:spPr bwMode="auto">
            <a:xfrm>
              <a:off x="2312" y="1016"/>
              <a:ext cx="512" cy="176"/>
            </a:xfrm>
            <a:prstGeom prst="rect">
              <a:avLst/>
            </a:prstGeom>
            <a:noFill/>
            <a:ln w="25400">
              <a:solidFill>
                <a:srgbClr val="000000"/>
              </a:solidFill>
              <a:miter lim="800000"/>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107" name="Rectangle 50"/>
            <p:cNvSpPr>
              <a:spLocks noChangeArrowheads="1"/>
            </p:cNvSpPr>
            <p:nvPr/>
          </p:nvSpPr>
          <p:spPr bwMode="auto">
            <a:xfrm>
              <a:off x="2387" y="1004"/>
              <a:ext cx="356" cy="212"/>
            </a:xfrm>
            <a:prstGeom prst="rect">
              <a:avLst/>
            </a:prstGeom>
            <a:noFill/>
            <a:ln>
              <a:noFill/>
            </a:ln>
            <a:effec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Calibri" panose="020F0502020204030204" pitchFamily="34" charset="0"/>
                  <a:ea typeface="宋体" charset="0"/>
                  <a:cs typeface="Calibri" panose="020F0502020204030204" pitchFamily="34" charset="0"/>
                </a:rPr>
                <a:t>Exec</a:t>
              </a:r>
            </a:p>
          </p:txBody>
        </p:sp>
      </p:grpSp>
      <p:grpSp>
        <p:nvGrpSpPr>
          <p:cNvPr id="108" name="Group 51"/>
          <p:cNvGrpSpPr/>
          <p:nvPr/>
        </p:nvGrpSpPr>
        <p:grpSpPr bwMode="auto">
          <a:xfrm>
            <a:off x="4811232" y="1913165"/>
            <a:ext cx="812800" cy="333375"/>
            <a:chOff x="2840" y="1004"/>
            <a:chExt cx="512" cy="210"/>
          </a:xfrm>
        </p:grpSpPr>
        <p:sp>
          <p:nvSpPr>
            <p:cNvPr id="109" name="Rectangle 52"/>
            <p:cNvSpPr>
              <a:spLocks noChangeArrowheads="1"/>
            </p:cNvSpPr>
            <p:nvPr/>
          </p:nvSpPr>
          <p:spPr bwMode="auto">
            <a:xfrm>
              <a:off x="2840" y="1016"/>
              <a:ext cx="512" cy="176"/>
            </a:xfrm>
            <a:prstGeom prst="rect">
              <a:avLst/>
            </a:prstGeom>
            <a:noFill/>
            <a:ln w="25400">
              <a:solidFill>
                <a:srgbClr val="000000"/>
              </a:solidFill>
              <a:miter lim="800000"/>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110" name="Rectangle 53"/>
            <p:cNvSpPr>
              <a:spLocks noChangeArrowheads="1"/>
            </p:cNvSpPr>
            <p:nvPr/>
          </p:nvSpPr>
          <p:spPr bwMode="auto">
            <a:xfrm>
              <a:off x="2915" y="1004"/>
              <a:ext cx="406" cy="210"/>
            </a:xfrm>
            <a:prstGeom prst="rect">
              <a:avLst/>
            </a:prstGeom>
            <a:noFill/>
            <a:ln>
              <a:noFill/>
            </a:ln>
            <a:effec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Calibri" panose="020F0502020204030204" pitchFamily="34" charset="0"/>
                  <a:ea typeface="宋体" charset="0"/>
                  <a:cs typeface="Calibri" panose="020F0502020204030204" pitchFamily="34" charset="0"/>
                </a:rPr>
                <a:t>Mem</a:t>
              </a:r>
            </a:p>
          </p:txBody>
        </p:sp>
      </p:grpSp>
      <p:grpSp>
        <p:nvGrpSpPr>
          <p:cNvPr id="111" name="Group 54"/>
          <p:cNvGrpSpPr/>
          <p:nvPr/>
        </p:nvGrpSpPr>
        <p:grpSpPr bwMode="auto">
          <a:xfrm>
            <a:off x="5649432" y="1913165"/>
            <a:ext cx="812800" cy="336550"/>
            <a:chOff x="3368" y="1004"/>
            <a:chExt cx="512" cy="212"/>
          </a:xfrm>
        </p:grpSpPr>
        <p:sp>
          <p:nvSpPr>
            <p:cNvPr id="112" name="Rectangle 55"/>
            <p:cNvSpPr>
              <a:spLocks noChangeArrowheads="1"/>
            </p:cNvSpPr>
            <p:nvPr/>
          </p:nvSpPr>
          <p:spPr bwMode="auto">
            <a:xfrm>
              <a:off x="3368" y="1016"/>
              <a:ext cx="512" cy="176"/>
            </a:xfrm>
            <a:prstGeom prst="rect">
              <a:avLst/>
            </a:prstGeom>
            <a:noFill/>
            <a:ln w="25400">
              <a:solidFill>
                <a:srgbClr val="000000"/>
              </a:solidFill>
              <a:miter lim="800000"/>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Calibri" panose="020F0502020204030204" pitchFamily="34" charset="0"/>
                <a:ea typeface="宋体" charset="0"/>
                <a:cs typeface="Calibri" panose="020F0502020204030204" pitchFamily="34" charset="0"/>
              </a:endParaRPr>
            </a:p>
          </p:txBody>
        </p:sp>
        <p:sp>
          <p:nvSpPr>
            <p:cNvPr id="113" name="Rectangle 56"/>
            <p:cNvSpPr>
              <a:spLocks noChangeArrowheads="1"/>
            </p:cNvSpPr>
            <p:nvPr/>
          </p:nvSpPr>
          <p:spPr bwMode="auto">
            <a:xfrm>
              <a:off x="3443" y="1004"/>
              <a:ext cx="305" cy="212"/>
            </a:xfrm>
            <a:prstGeom prst="rect">
              <a:avLst/>
            </a:prstGeom>
            <a:noFill/>
            <a:ln>
              <a:noFill/>
            </a:ln>
            <a:effec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zh-CN" sz="1600" b="1" i="0" u="none" strike="noStrike" kern="0" cap="none" spc="0" normalizeH="0" baseline="0" noProof="0">
                  <a:ln>
                    <a:noFill/>
                  </a:ln>
                  <a:solidFill>
                    <a:srgbClr val="000000"/>
                  </a:solidFill>
                  <a:effectLst/>
                  <a:uLnTx/>
                  <a:uFillTx/>
                  <a:latin typeface="Calibri" panose="020F0502020204030204" pitchFamily="34" charset="0"/>
                  <a:ea typeface="宋体" charset="0"/>
                  <a:cs typeface="Calibri" panose="020F0502020204030204" pitchFamily="34" charset="0"/>
                </a:rPr>
                <a:t>WB</a:t>
              </a:r>
            </a:p>
          </p:txBody>
        </p:sp>
      </p:grpSp>
      <p:sp>
        <p:nvSpPr>
          <p:cNvPr id="114" name="Rectangle 57"/>
          <p:cNvSpPr>
            <a:spLocks noChangeArrowheads="1"/>
          </p:cNvSpPr>
          <p:nvPr/>
        </p:nvSpPr>
        <p:spPr bwMode="auto">
          <a:xfrm>
            <a:off x="1293332" y="1919515"/>
            <a:ext cx="376707" cy="397545"/>
          </a:xfrm>
          <a:prstGeom prst="rect">
            <a:avLst/>
          </a:prstGeom>
          <a:noFill/>
          <a:ln>
            <a:noFill/>
          </a:ln>
          <a:effectLst/>
        </p:spPr>
        <p:txBody>
          <a:bodyPr wrap="none" lIns="90488" tIns="44450" rIns="90488" bIns="44450">
            <a:spAutoFit/>
          </a:bodyPr>
          <a:lstStyle/>
          <a:p>
            <a:pPr eaLnBrk="0" fontAlgn="base" hangingPunct="0">
              <a:spcBef>
                <a:spcPct val="0"/>
              </a:spcBef>
              <a:spcAft>
                <a:spcPct val="0"/>
              </a:spcAft>
            </a:pPr>
            <a:r>
              <a:rPr lang="en-US" altLang="zh-CN" sz="2000" dirty="0" err="1">
                <a:solidFill>
                  <a:srgbClr val="000000"/>
                </a:solidFill>
                <a:latin typeface="Calibri" panose="020F0502020204030204" pitchFamily="34" charset="0"/>
                <a:ea typeface="宋体" charset="0"/>
                <a:cs typeface="Calibri" panose="020F0502020204030204" pitchFamily="34" charset="0"/>
              </a:rPr>
              <a:t>ld</a:t>
            </a:r>
            <a:endParaRPr lang="en-US" altLang="zh-CN" sz="2000" dirty="0">
              <a:solidFill>
                <a:srgbClr val="000000"/>
              </a:solidFill>
              <a:latin typeface="Calibri" panose="020F0502020204030204" pitchFamily="34" charset="0"/>
              <a:ea typeface="宋体" charset="0"/>
              <a:cs typeface="Calibri" panose="020F0502020204030204" pitchFamily="34" charset="0"/>
            </a:endParaRPr>
          </a:p>
        </p:txBody>
      </p:sp>
      <p:sp>
        <p:nvSpPr>
          <p:cNvPr id="115" name="Rectangle 58"/>
          <p:cNvSpPr>
            <a:spLocks noChangeArrowheads="1"/>
          </p:cNvSpPr>
          <p:nvPr/>
        </p:nvSpPr>
        <p:spPr bwMode="auto">
          <a:xfrm>
            <a:off x="891695" y="5408385"/>
            <a:ext cx="8077200" cy="457200"/>
          </a:xfrm>
          <a:prstGeom prst="rect">
            <a:avLst/>
          </a:prstGeom>
          <a:noFill/>
          <a:ln>
            <a:noFill/>
          </a:ln>
          <a:effectLst/>
        </p:spPr>
        <p:txBody>
          <a:bodyPr lIns="90488" tIns="44450" rIns="90488" bIns="44450"/>
          <a:lstStyle/>
          <a:p>
            <a:pPr marL="342900" indent="-342900" algn="ctr" eaLnBrk="0" fontAlgn="base" hangingPunct="0">
              <a:lnSpc>
                <a:spcPct val="90000"/>
              </a:lnSpc>
              <a:spcBef>
                <a:spcPct val="65000"/>
              </a:spcBef>
              <a:spcAft>
                <a:spcPct val="0"/>
              </a:spcAft>
              <a:buClr>
                <a:srgbClr val="FC0128"/>
              </a:buClr>
              <a:buSzPct val="75000"/>
              <a:buFont typeface="Wingdings" panose="05000000000000000000" charset="0"/>
              <a:buNone/>
            </a:pPr>
            <a:r>
              <a:rPr lang="en-US" altLang="zh-CN" sz="2800" i="1" dirty="0">
                <a:solidFill>
                  <a:srgbClr val="063DE8"/>
                </a:solidFill>
                <a:latin typeface="Calibri" panose="020F0502020204030204" pitchFamily="34" charset="0"/>
                <a:ea typeface="宋体" charset="0"/>
                <a:cs typeface="Calibri" panose="020F0502020204030204" pitchFamily="34" charset="0"/>
              </a:rPr>
              <a:t>INSTRUCTIONS TAKE FROM 3 - 5 CYCLES!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Multicycle Advantages &amp; Disadvantages</a:t>
            </a:r>
            <a:endParaRPr lang="zh-CN" altLang="en-US" dirty="0"/>
          </a:p>
        </p:txBody>
      </p:sp>
      <p:sp>
        <p:nvSpPr>
          <p:cNvPr id="3" name="内容占位符 2"/>
          <p:cNvSpPr>
            <a:spLocks noGrp="1"/>
          </p:cNvSpPr>
          <p:nvPr>
            <p:ph idx="1"/>
          </p:nvPr>
        </p:nvSpPr>
        <p:spPr>
          <a:xfrm>
            <a:off x="313267" y="881744"/>
            <a:ext cx="10287393" cy="5327650"/>
          </a:xfrm>
        </p:spPr>
        <p:txBody>
          <a:bodyPr/>
          <a:lstStyle/>
          <a:p>
            <a:r>
              <a:rPr lang="en-US" altLang="zh-CN" sz="2400" b="1" dirty="0"/>
              <a:t>Advantages: </a:t>
            </a:r>
            <a:r>
              <a:rPr lang="en-US" altLang="zh-CN" sz="2400" dirty="0"/>
              <a:t>uses the clock cycle efficiently – the clock cycle is timed to accommodate the slowest instruction </a:t>
            </a:r>
            <a:r>
              <a:rPr lang="en-US" altLang="zh-CN" sz="2400" dirty="0">
                <a:solidFill>
                  <a:srgbClr val="FF0000"/>
                </a:solidFill>
              </a:rPr>
              <a:t>step</a:t>
            </a:r>
          </a:p>
          <a:p>
            <a:endParaRPr lang="en-US" altLang="zh-CN" sz="2400" dirty="0">
              <a:solidFill>
                <a:schemeClr val="accent1"/>
              </a:solidFill>
            </a:endParaRPr>
          </a:p>
          <a:p>
            <a:endParaRPr lang="en-US" altLang="zh-CN" sz="2400" dirty="0">
              <a:solidFill>
                <a:schemeClr val="accent1"/>
              </a:solidFill>
            </a:endParaRPr>
          </a:p>
          <a:p>
            <a:pPr lvl="1"/>
            <a:endParaRPr lang="en-US" altLang="zh-CN" sz="1800" dirty="0">
              <a:solidFill>
                <a:schemeClr val="accent1"/>
              </a:solidFill>
              <a:latin typeface="Calibri" panose="020F0502020204030204" pitchFamily="34" charset="0"/>
              <a:cs typeface="Calibri" panose="020F0502020204030204" pitchFamily="34" charset="0"/>
            </a:endParaRPr>
          </a:p>
          <a:p>
            <a:pPr lvl="1"/>
            <a:endParaRPr lang="en-US" altLang="zh-CN" sz="1800" dirty="0">
              <a:solidFill>
                <a:schemeClr val="accent1"/>
              </a:solidFill>
              <a:latin typeface="Calibri" panose="020F0502020204030204" pitchFamily="34" charset="0"/>
              <a:cs typeface="Calibri" panose="020F0502020204030204" pitchFamily="34" charset="0"/>
            </a:endParaRPr>
          </a:p>
          <a:p>
            <a:r>
              <a:rPr lang="en-US" altLang="zh-CN" sz="2400" b="1" dirty="0"/>
              <a:t>Advantages: </a:t>
            </a:r>
            <a:r>
              <a:rPr lang="en-US" altLang="zh-CN" sz="2400" dirty="0"/>
              <a:t>multicycle implementations allow functional units to be used more than once </a:t>
            </a:r>
            <a:r>
              <a:rPr lang="zh-CN" altLang="en-US" sz="2400" dirty="0"/>
              <a:t> </a:t>
            </a:r>
            <a:r>
              <a:rPr lang="en-US" altLang="zh-CN" sz="2400" dirty="0"/>
              <a:t>per instruction as long as they are used on different clock cycles</a:t>
            </a:r>
          </a:p>
          <a:p>
            <a:pPr>
              <a:buFont typeface="Wingdings" panose="05000000000000000000" charset="0"/>
              <a:buNone/>
            </a:pPr>
            <a:r>
              <a:rPr lang="en-US" altLang="zh-CN" sz="2400" dirty="0"/>
              <a:t>but</a:t>
            </a:r>
          </a:p>
          <a:p>
            <a:r>
              <a:rPr lang="en-US" altLang="zh-CN" sz="2400" b="1" dirty="0"/>
              <a:t>Disadvantages: </a:t>
            </a:r>
            <a:r>
              <a:rPr lang="en-US" altLang="zh-CN" sz="2400" dirty="0"/>
              <a:t>requires additional internal state registers, more </a:t>
            </a:r>
            <a:r>
              <a:rPr lang="en-US" altLang="zh-CN" sz="2400" dirty="0" err="1"/>
              <a:t>muxes</a:t>
            </a:r>
            <a:r>
              <a:rPr lang="en-US" altLang="zh-CN" sz="2400" dirty="0"/>
              <a:t>, and more complicated (FSM) control</a:t>
            </a:r>
          </a:p>
          <a:p>
            <a:endParaRPr lang="zh-CN" altLang="en-US" sz="2400" dirty="0"/>
          </a:p>
        </p:txBody>
      </p:sp>
      <p:sp>
        <p:nvSpPr>
          <p:cNvPr id="105" name="文本占位符 104"/>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1295400" y="1568450"/>
            <a:ext cx="7848600" cy="5289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latin typeface="Arial" panose="020B0604020202020204" pitchFamily="34" charset="0"/>
              <a:cs typeface="宋体" charset="0"/>
            </a:endParaRPr>
          </a:p>
        </p:txBody>
      </p:sp>
      <p:grpSp>
        <p:nvGrpSpPr>
          <p:cNvPr id="5" name="Group 106"/>
          <p:cNvGrpSpPr/>
          <p:nvPr/>
        </p:nvGrpSpPr>
        <p:grpSpPr bwMode="auto">
          <a:xfrm>
            <a:off x="622300" y="1583828"/>
            <a:ext cx="8521700" cy="1428750"/>
            <a:chOff x="144" y="1184"/>
            <a:chExt cx="5368" cy="900"/>
          </a:xfrm>
        </p:grpSpPr>
        <p:sp>
          <p:nvSpPr>
            <p:cNvPr id="6" name="Rectangle 5"/>
            <p:cNvSpPr>
              <a:spLocks noChangeArrowheads="1"/>
            </p:cNvSpPr>
            <p:nvPr/>
          </p:nvSpPr>
          <p:spPr bwMode="auto">
            <a:xfrm>
              <a:off x="144" y="1422"/>
              <a:ext cx="277"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Clk</a:t>
              </a:r>
            </a:p>
          </p:txBody>
        </p:sp>
        <p:sp>
          <p:nvSpPr>
            <p:cNvPr id="7" name="Line 6"/>
            <p:cNvSpPr>
              <a:spLocks noChangeShapeType="1"/>
            </p:cNvSpPr>
            <p:nvPr/>
          </p:nvSpPr>
          <p:spPr bwMode="auto">
            <a:xfrm>
              <a:off x="48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p:cNvSpPr>
              <a:spLocks noChangeShapeType="1"/>
            </p:cNvSpPr>
            <p:nvPr/>
          </p:nvSpPr>
          <p:spPr bwMode="auto">
            <a:xfrm>
              <a:off x="48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p:cNvSpPr>
              <a:spLocks noChangeShapeType="1"/>
            </p:cNvSpPr>
            <p:nvPr/>
          </p:nvSpPr>
          <p:spPr bwMode="auto">
            <a:xfrm flipV="1">
              <a:off x="72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p:cNvSpPr>
              <a:spLocks noChangeShapeType="1"/>
            </p:cNvSpPr>
            <p:nvPr/>
          </p:nvSpPr>
          <p:spPr bwMode="auto">
            <a:xfrm>
              <a:off x="72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p:cNvSpPr>
              <a:spLocks noChangeShapeType="1"/>
            </p:cNvSpPr>
            <p:nvPr/>
          </p:nvSpPr>
          <p:spPr bwMode="auto">
            <a:xfrm>
              <a:off x="96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Line 11"/>
            <p:cNvSpPr>
              <a:spLocks noChangeShapeType="1"/>
            </p:cNvSpPr>
            <p:nvPr/>
          </p:nvSpPr>
          <p:spPr bwMode="auto">
            <a:xfrm>
              <a:off x="24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Rectangle 12"/>
            <p:cNvSpPr>
              <a:spLocks noChangeArrowheads="1"/>
            </p:cNvSpPr>
            <p:nvPr/>
          </p:nvSpPr>
          <p:spPr bwMode="auto">
            <a:xfrm>
              <a:off x="46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a:t>
              </a:r>
            </a:p>
          </p:txBody>
        </p:sp>
        <p:grpSp>
          <p:nvGrpSpPr>
            <p:cNvPr id="14" name="Group 14"/>
            <p:cNvGrpSpPr/>
            <p:nvPr/>
          </p:nvGrpSpPr>
          <p:grpSpPr bwMode="auto">
            <a:xfrm>
              <a:off x="488" y="1872"/>
              <a:ext cx="2384" cy="212"/>
              <a:chOff x="488" y="2540"/>
              <a:chExt cx="2384" cy="212"/>
            </a:xfrm>
          </p:grpSpPr>
          <p:grpSp>
            <p:nvGrpSpPr>
              <p:cNvPr id="90" name="Group 15"/>
              <p:cNvGrpSpPr/>
              <p:nvPr/>
            </p:nvGrpSpPr>
            <p:grpSpPr bwMode="auto">
              <a:xfrm>
                <a:off x="488" y="2540"/>
                <a:ext cx="465" cy="212"/>
                <a:chOff x="488" y="2540"/>
                <a:chExt cx="465" cy="212"/>
              </a:xfrm>
            </p:grpSpPr>
            <p:sp>
              <p:nvSpPr>
                <p:cNvPr id="103" name="Rectangle 16"/>
                <p:cNvSpPr>
                  <a:spLocks noChangeArrowheads="1"/>
                </p:cNvSpPr>
                <p:nvPr/>
              </p:nvSpPr>
              <p:spPr bwMode="auto">
                <a:xfrm>
                  <a:off x="48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4" name="Rectangle 17"/>
                <p:cNvSpPr>
                  <a:spLocks noChangeArrowheads="1"/>
                </p:cNvSpPr>
                <p:nvPr/>
              </p:nvSpPr>
              <p:spPr bwMode="auto">
                <a:xfrm>
                  <a:off x="51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grpSp>
            <p:nvGrpSpPr>
              <p:cNvPr id="91" name="Group 18"/>
              <p:cNvGrpSpPr/>
              <p:nvPr/>
            </p:nvGrpSpPr>
            <p:grpSpPr bwMode="auto">
              <a:xfrm>
                <a:off x="968" y="2540"/>
                <a:ext cx="464" cy="212"/>
                <a:chOff x="968" y="2540"/>
                <a:chExt cx="464" cy="212"/>
              </a:xfrm>
            </p:grpSpPr>
            <p:sp>
              <p:nvSpPr>
                <p:cNvPr id="101" name="Rectangle 19"/>
                <p:cNvSpPr>
                  <a:spLocks noChangeArrowheads="1"/>
                </p:cNvSpPr>
                <p:nvPr/>
              </p:nvSpPr>
              <p:spPr bwMode="auto">
                <a:xfrm>
                  <a:off x="96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2" name="Rectangle 20"/>
                <p:cNvSpPr>
                  <a:spLocks noChangeArrowheads="1"/>
                </p:cNvSpPr>
                <p:nvPr/>
              </p:nvSpPr>
              <p:spPr bwMode="auto">
                <a:xfrm>
                  <a:off x="1043" y="2540"/>
                  <a:ext cx="316"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Dec</a:t>
                  </a:r>
                </a:p>
              </p:txBody>
            </p:sp>
          </p:grpSp>
          <p:grpSp>
            <p:nvGrpSpPr>
              <p:cNvPr id="92" name="Group 21"/>
              <p:cNvGrpSpPr/>
              <p:nvPr/>
            </p:nvGrpSpPr>
            <p:grpSpPr bwMode="auto">
              <a:xfrm>
                <a:off x="1448" y="2540"/>
                <a:ext cx="464" cy="212"/>
                <a:chOff x="1448" y="2540"/>
                <a:chExt cx="464" cy="212"/>
              </a:xfrm>
            </p:grpSpPr>
            <p:sp>
              <p:nvSpPr>
                <p:cNvPr id="99" name="Rectangle 22"/>
                <p:cNvSpPr>
                  <a:spLocks noChangeArrowheads="1"/>
                </p:cNvSpPr>
                <p:nvPr/>
              </p:nvSpPr>
              <p:spPr bwMode="auto">
                <a:xfrm>
                  <a:off x="144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0" name="Rectangle 23"/>
                <p:cNvSpPr>
                  <a:spLocks noChangeArrowheads="1"/>
                </p:cNvSpPr>
                <p:nvPr/>
              </p:nvSpPr>
              <p:spPr bwMode="auto">
                <a:xfrm>
                  <a:off x="1475" y="2540"/>
                  <a:ext cx="353"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Exec</a:t>
                  </a:r>
                </a:p>
              </p:txBody>
            </p:sp>
          </p:grpSp>
          <p:grpSp>
            <p:nvGrpSpPr>
              <p:cNvPr id="93" name="Group 24"/>
              <p:cNvGrpSpPr/>
              <p:nvPr/>
            </p:nvGrpSpPr>
            <p:grpSpPr bwMode="auto">
              <a:xfrm>
                <a:off x="1928" y="2540"/>
                <a:ext cx="464" cy="210"/>
                <a:chOff x="1928" y="2540"/>
                <a:chExt cx="464" cy="210"/>
              </a:xfrm>
            </p:grpSpPr>
            <p:sp>
              <p:nvSpPr>
                <p:cNvPr id="97" name="Rectangle 25"/>
                <p:cNvSpPr>
                  <a:spLocks noChangeArrowheads="1"/>
                </p:cNvSpPr>
                <p:nvPr/>
              </p:nvSpPr>
              <p:spPr bwMode="auto">
                <a:xfrm>
                  <a:off x="192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8" name="Rectangle 26"/>
                <p:cNvSpPr>
                  <a:spLocks noChangeArrowheads="1"/>
                </p:cNvSpPr>
                <p:nvPr/>
              </p:nvSpPr>
              <p:spPr bwMode="auto">
                <a:xfrm>
                  <a:off x="1955" y="2540"/>
                  <a:ext cx="406"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Mem</a:t>
                  </a:r>
                </a:p>
              </p:txBody>
            </p:sp>
          </p:grpSp>
          <p:grpSp>
            <p:nvGrpSpPr>
              <p:cNvPr id="94" name="Group 27"/>
              <p:cNvGrpSpPr/>
              <p:nvPr/>
            </p:nvGrpSpPr>
            <p:grpSpPr bwMode="auto">
              <a:xfrm>
                <a:off x="2408" y="2540"/>
                <a:ext cx="464" cy="212"/>
                <a:chOff x="2408" y="2540"/>
                <a:chExt cx="464" cy="212"/>
              </a:xfrm>
            </p:grpSpPr>
            <p:sp>
              <p:nvSpPr>
                <p:cNvPr id="95" name="Rectangle 28"/>
                <p:cNvSpPr>
                  <a:spLocks noChangeArrowheads="1"/>
                </p:cNvSpPr>
                <p:nvPr/>
              </p:nvSpPr>
              <p:spPr bwMode="auto">
                <a:xfrm>
                  <a:off x="240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6" name="Rectangle 29"/>
                <p:cNvSpPr>
                  <a:spLocks noChangeArrowheads="1"/>
                </p:cNvSpPr>
                <p:nvPr/>
              </p:nvSpPr>
              <p:spPr bwMode="auto">
                <a:xfrm>
                  <a:off x="2483" y="2540"/>
                  <a:ext cx="305"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WB</a:t>
                  </a:r>
                </a:p>
              </p:txBody>
            </p:sp>
          </p:grpSp>
        </p:grpSp>
        <p:sp>
          <p:nvSpPr>
            <p:cNvPr id="15" name="Line 30"/>
            <p:cNvSpPr>
              <a:spLocks noChangeShapeType="1"/>
            </p:cNvSpPr>
            <p:nvPr/>
          </p:nvSpPr>
          <p:spPr bwMode="auto">
            <a:xfrm>
              <a:off x="96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31"/>
            <p:cNvSpPr>
              <a:spLocks noChangeShapeType="1"/>
            </p:cNvSpPr>
            <p:nvPr/>
          </p:nvSpPr>
          <p:spPr bwMode="auto">
            <a:xfrm flipV="1">
              <a:off x="120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32"/>
            <p:cNvSpPr>
              <a:spLocks noChangeShapeType="1"/>
            </p:cNvSpPr>
            <p:nvPr/>
          </p:nvSpPr>
          <p:spPr bwMode="auto">
            <a:xfrm>
              <a:off x="120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Line 33"/>
            <p:cNvSpPr>
              <a:spLocks noChangeShapeType="1"/>
            </p:cNvSpPr>
            <p:nvPr/>
          </p:nvSpPr>
          <p:spPr bwMode="auto">
            <a:xfrm>
              <a:off x="144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 name="Line 34"/>
            <p:cNvSpPr>
              <a:spLocks noChangeShapeType="1"/>
            </p:cNvSpPr>
            <p:nvPr/>
          </p:nvSpPr>
          <p:spPr bwMode="auto">
            <a:xfrm flipV="1">
              <a:off x="96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Rectangle 35"/>
            <p:cNvSpPr>
              <a:spLocks noChangeArrowheads="1"/>
            </p:cNvSpPr>
            <p:nvPr/>
          </p:nvSpPr>
          <p:spPr bwMode="auto">
            <a:xfrm>
              <a:off x="94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2</a:t>
              </a:r>
            </a:p>
          </p:txBody>
        </p:sp>
        <p:sp>
          <p:nvSpPr>
            <p:cNvPr id="21" name="Line 36"/>
            <p:cNvSpPr>
              <a:spLocks noChangeShapeType="1"/>
            </p:cNvSpPr>
            <p:nvPr/>
          </p:nvSpPr>
          <p:spPr bwMode="auto">
            <a:xfrm>
              <a:off x="144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 name="Line 37"/>
            <p:cNvSpPr>
              <a:spLocks noChangeShapeType="1"/>
            </p:cNvSpPr>
            <p:nvPr/>
          </p:nvSpPr>
          <p:spPr bwMode="auto">
            <a:xfrm flipV="1">
              <a:off x="168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38"/>
            <p:cNvSpPr>
              <a:spLocks noChangeShapeType="1"/>
            </p:cNvSpPr>
            <p:nvPr/>
          </p:nvSpPr>
          <p:spPr bwMode="auto">
            <a:xfrm>
              <a:off x="168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Line 39"/>
            <p:cNvSpPr>
              <a:spLocks noChangeShapeType="1"/>
            </p:cNvSpPr>
            <p:nvPr/>
          </p:nvSpPr>
          <p:spPr bwMode="auto">
            <a:xfrm>
              <a:off x="192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 name="Line 40"/>
            <p:cNvSpPr>
              <a:spLocks noChangeShapeType="1"/>
            </p:cNvSpPr>
            <p:nvPr/>
          </p:nvSpPr>
          <p:spPr bwMode="auto">
            <a:xfrm flipV="1">
              <a:off x="144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Rectangle 41"/>
            <p:cNvSpPr>
              <a:spLocks noChangeArrowheads="1"/>
            </p:cNvSpPr>
            <p:nvPr/>
          </p:nvSpPr>
          <p:spPr bwMode="auto">
            <a:xfrm>
              <a:off x="142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3</a:t>
              </a:r>
            </a:p>
          </p:txBody>
        </p:sp>
        <p:sp>
          <p:nvSpPr>
            <p:cNvPr id="27" name="Line 42"/>
            <p:cNvSpPr>
              <a:spLocks noChangeShapeType="1"/>
            </p:cNvSpPr>
            <p:nvPr/>
          </p:nvSpPr>
          <p:spPr bwMode="auto">
            <a:xfrm>
              <a:off x="192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43"/>
            <p:cNvSpPr>
              <a:spLocks noChangeShapeType="1"/>
            </p:cNvSpPr>
            <p:nvPr/>
          </p:nvSpPr>
          <p:spPr bwMode="auto">
            <a:xfrm flipV="1">
              <a:off x="216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44"/>
            <p:cNvSpPr>
              <a:spLocks noChangeShapeType="1"/>
            </p:cNvSpPr>
            <p:nvPr/>
          </p:nvSpPr>
          <p:spPr bwMode="auto">
            <a:xfrm>
              <a:off x="216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45"/>
            <p:cNvSpPr>
              <a:spLocks noChangeShapeType="1"/>
            </p:cNvSpPr>
            <p:nvPr/>
          </p:nvSpPr>
          <p:spPr bwMode="auto">
            <a:xfrm>
              <a:off x="240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46"/>
            <p:cNvSpPr>
              <a:spLocks noChangeShapeType="1"/>
            </p:cNvSpPr>
            <p:nvPr/>
          </p:nvSpPr>
          <p:spPr bwMode="auto">
            <a:xfrm flipV="1">
              <a:off x="192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Rectangle 47"/>
            <p:cNvSpPr>
              <a:spLocks noChangeArrowheads="1"/>
            </p:cNvSpPr>
            <p:nvPr/>
          </p:nvSpPr>
          <p:spPr bwMode="auto">
            <a:xfrm>
              <a:off x="190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4</a:t>
              </a:r>
            </a:p>
          </p:txBody>
        </p:sp>
        <p:sp>
          <p:nvSpPr>
            <p:cNvPr id="33" name="Line 48"/>
            <p:cNvSpPr>
              <a:spLocks noChangeShapeType="1"/>
            </p:cNvSpPr>
            <p:nvPr/>
          </p:nvSpPr>
          <p:spPr bwMode="auto">
            <a:xfrm>
              <a:off x="240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49"/>
            <p:cNvSpPr>
              <a:spLocks noChangeShapeType="1"/>
            </p:cNvSpPr>
            <p:nvPr/>
          </p:nvSpPr>
          <p:spPr bwMode="auto">
            <a:xfrm flipV="1">
              <a:off x="264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Line 50"/>
            <p:cNvSpPr>
              <a:spLocks noChangeShapeType="1"/>
            </p:cNvSpPr>
            <p:nvPr/>
          </p:nvSpPr>
          <p:spPr bwMode="auto">
            <a:xfrm>
              <a:off x="264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51"/>
            <p:cNvSpPr>
              <a:spLocks noChangeShapeType="1"/>
            </p:cNvSpPr>
            <p:nvPr/>
          </p:nvSpPr>
          <p:spPr bwMode="auto">
            <a:xfrm>
              <a:off x="288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52"/>
            <p:cNvSpPr>
              <a:spLocks noChangeShapeType="1"/>
            </p:cNvSpPr>
            <p:nvPr/>
          </p:nvSpPr>
          <p:spPr bwMode="auto">
            <a:xfrm flipV="1">
              <a:off x="240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8" name="Rectangle 53"/>
            <p:cNvSpPr>
              <a:spLocks noChangeArrowheads="1"/>
            </p:cNvSpPr>
            <p:nvPr/>
          </p:nvSpPr>
          <p:spPr bwMode="auto">
            <a:xfrm>
              <a:off x="238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5</a:t>
              </a:r>
            </a:p>
          </p:txBody>
        </p:sp>
        <p:sp>
          <p:nvSpPr>
            <p:cNvPr id="39" name="Line 54"/>
            <p:cNvSpPr>
              <a:spLocks noChangeShapeType="1"/>
            </p:cNvSpPr>
            <p:nvPr/>
          </p:nvSpPr>
          <p:spPr bwMode="auto">
            <a:xfrm>
              <a:off x="288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0" name="Line 55"/>
            <p:cNvSpPr>
              <a:spLocks noChangeShapeType="1"/>
            </p:cNvSpPr>
            <p:nvPr/>
          </p:nvSpPr>
          <p:spPr bwMode="auto">
            <a:xfrm flipV="1">
              <a:off x="312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1" name="Line 56"/>
            <p:cNvSpPr>
              <a:spLocks noChangeShapeType="1"/>
            </p:cNvSpPr>
            <p:nvPr/>
          </p:nvSpPr>
          <p:spPr bwMode="auto">
            <a:xfrm>
              <a:off x="312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2" name="Line 57"/>
            <p:cNvSpPr>
              <a:spLocks noChangeShapeType="1"/>
            </p:cNvSpPr>
            <p:nvPr/>
          </p:nvSpPr>
          <p:spPr bwMode="auto">
            <a:xfrm>
              <a:off x="336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Rectangle 58"/>
            <p:cNvSpPr>
              <a:spLocks noChangeArrowheads="1"/>
            </p:cNvSpPr>
            <p:nvPr/>
          </p:nvSpPr>
          <p:spPr bwMode="auto">
            <a:xfrm>
              <a:off x="286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6</a:t>
              </a:r>
            </a:p>
          </p:txBody>
        </p:sp>
        <p:sp>
          <p:nvSpPr>
            <p:cNvPr id="44" name="Line 59"/>
            <p:cNvSpPr>
              <a:spLocks noChangeShapeType="1"/>
            </p:cNvSpPr>
            <p:nvPr/>
          </p:nvSpPr>
          <p:spPr bwMode="auto">
            <a:xfrm>
              <a:off x="336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60"/>
            <p:cNvSpPr>
              <a:spLocks noChangeShapeType="1"/>
            </p:cNvSpPr>
            <p:nvPr/>
          </p:nvSpPr>
          <p:spPr bwMode="auto">
            <a:xfrm flipV="1">
              <a:off x="360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Line 61"/>
            <p:cNvSpPr>
              <a:spLocks noChangeShapeType="1"/>
            </p:cNvSpPr>
            <p:nvPr/>
          </p:nvSpPr>
          <p:spPr bwMode="auto">
            <a:xfrm>
              <a:off x="360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62"/>
            <p:cNvSpPr>
              <a:spLocks noChangeShapeType="1"/>
            </p:cNvSpPr>
            <p:nvPr/>
          </p:nvSpPr>
          <p:spPr bwMode="auto">
            <a:xfrm>
              <a:off x="384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Line 63"/>
            <p:cNvSpPr>
              <a:spLocks noChangeShapeType="1"/>
            </p:cNvSpPr>
            <p:nvPr/>
          </p:nvSpPr>
          <p:spPr bwMode="auto">
            <a:xfrm flipV="1">
              <a:off x="336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Rectangle 64"/>
            <p:cNvSpPr>
              <a:spLocks noChangeArrowheads="1"/>
            </p:cNvSpPr>
            <p:nvPr/>
          </p:nvSpPr>
          <p:spPr bwMode="auto">
            <a:xfrm>
              <a:off x="334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7</a:t>
              </a:r>
            </a:p>
          </p:txBody>
        </p:sp>
        <p:sp>
          <p:nvSpPr>
            <p:cNvPr id="50" name="Line 65"/>
            <p:cNvSpPr>
              <a:spLocks noChangeShapeType="1"/>
            </p:cNvSpPr>
            <p:nvPr/>
          </p:nvSpPr>
          <p:spPr bwMode="auto">
            <a:xfrm>
              <a:off x="384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66"/>
            <p:cNvSpPr>
              <a:spLocks noChangeShapeType="1"/>
            </p:cNvSpPr>
            <p:nvPr/>
          </p:nvSpPr>
          <p:spPr bwMode="auto">
            <a:xfrm flipV="1">
              <a:off x="408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Line 67"/>
            <p:cNvSpPr>
              <a:spLocks noChangeShapeType="1"/>
            </p:cNvSpPr>
            <p:nvPr/>
          </p:nvSpPr>
          <p:spPr bwMode="auto">
            <a:xfrm>
              <a:off x="408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68"/>
            <p:cNvSpPr>
              <a:spLocks noChangeShapeType="1"/>
            </p:cNvSpPr>
            <p:nvPr/>
          </p:nvSpPr>
          <p:spPr bwMode="auto">
            <a:xfrm>
              <a:off x="432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69"/>
            <p:cNvSpPr>
              <a:spLocks noChangeShapeType="1"/>
            </p:cNvSpPr>
            <p:nvPr/>
          </p:nvSpPr>
          <p:spPr bwMode="auto">
            <a:xfrm flipV="1">
              <a:off x="384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Rectangle 70"/>
            <p:cNvSpPr>
              <a:spLocks noChangeArrowheads="1"/>
            </p:cNvSpPr>
            <p:nvPr/>
          </p:nvSpPr>
          <p:spPr bwMode="auto">
            <a:xfrm>
              <a:off x="382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8</a:t>
              </a:r>
            </a:p>
          </p:txBody>
        </p:sp>
        <p:sp>
          <p:nvSpPr>
            <p:cNvPr id="56" name="Line 71"/>
            <p:cNvSpPr>
              <a:spLocks noChangeShapeType="1"/>
            </p:cNvSpPr>
            <p:nvPr/>
          </p:nvSpPr>
          <p:spPr bwMode="auto">
            <a:xfrm>
              <a:off x="432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Line 72"/>
            <p:cNvSpPr>
              <a:spLocks noChangeShapeType="1"/>
            </p:cNvSpPr>
            <p:nvPr/>
          </p:nvSpPr>
          <p:spPr bwMode="auto">
            <a:xfrm flipV="1">
              <a:off x="456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73"/>
            <p:cNvSpPr>
              <a:spLocks noChangeShapeType="1"/>
            </p:cNvSpPr>
            <p:nvPr/>
          </p:nvSpPr>
          <p:spPr bwMode="auto">
            <a:xfrm>
              <a:off x="456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74"/>
            <p:cNvSpPr>
              <a:spLocks noChangeShapeType="1"/>
            </p:cNvSpPr>
            <p:nvPr/>
          </p:nvSpPr>
          <p:spPr bwMode="auto">
            <a:xfrm>
              <a:off x="480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75"/>
            <p:cNvSpPr>
              <a:spLocks noChangeShapeType="1"/>
            </p:cNvSpPr>
            <p:nvPr/>
          </p:nvSpPr>
          <p:spPr bwMode="auto">
            <a:xfrm flipV="1">
              <a:off x="432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Rectangle 76"/>
            <p:cNvSpPr>
              <a:spLocks noChangeArrowheads="1"/>
            </p:cNvSpPr>
            <p:nvPr/>
          </p:nvSpPr>
          <p:spPr bwMode="auto">
            <a:xfrm>
              <a:off x="4307" y="1188"/>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9</a:t>
              </a:r>
            </a:p>
          </p:txBody>
        </p:sp>
        <p:sp>
          <p:nvSpPr>
            <p:cNvPr id="62" name="Line 77"/>
            <p:cNvSpPr>
              <a:spLocks noChangeShapeType="1"/>
            </p:cNvSpPr>
            <p:nvPr/>
          </p:nvSpPr>
          <p:spPr bwMode="auto">
            <a:xfrm>
              <a:off x="480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3" name="Line 78"/>
            <p:cNvSpPr>
              <a:spLocks noChangeShapeType="1"/>
            </p:cNvSpPr>
            <p:nvPr/>
          </p:nvSpPr>
          <p:spPr bwMode="auto">
            <a:xfrm flipV="1">
              <a:off x="5040" y="1424"/>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79"/>
            <p:cNvSpPr>
              <a:spLocks noChangeShapeType="1"/>
            </p:cNvSpPr>
            <p:nvPr/>
          </p:nvSpPr>
          <p:spPr bwMode="auto">
            <a:xfrm>
              <a:off x="5048" y="1432"/>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5" name="Line 80"/>
            <p:cNvSpPr>
              <a:spLocks noChangeShapeType="1"/>
            </p:cNvSpPr>
            <p:nvPr/>
          </p:nvSpPr>
          <p:spPr bwMode="auto">
            <a:xfrm>
              <a:off x="5280" y="1440"/>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Line 81"/>
            <p:cNvSpPr>
              <a:spLocks noChangeShapeType="1"/>
            </p:cNvSpPr>
            <p:nvPr/>
          </p:nvSpPr>
          <p:spPr bwMode="auto">
            <a:xfrm flipV="1">
              <a:off x="4800" y="1184"/>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Rectangle 82"/>
            <p:cNvSpPr>
              <a:spLocks noChangeArrowheads="1"/>
            </p:cNvSpPr>
            <p:nvPr/>
          </p:nvSpPr>
          <p:spPr bwMode="auto">
            <a:xfrm>
              <a:off x="4739" y="1188"/>
              <a:ext cx="555"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10</a:t>
              </a:r>
            </a:p>
          </p:txBody>
        </p:sp>
        <p:sp>
          <p:nvSpPr>
            <p:cNvPr id="68" name="Line 83"/>
            <p:cNvSpPr>
              <a:spLocks noChangeShapeType="1"/>
            </p:cNvSpPr>
            <p:nvPr/>
          </p:nvSpPr>
          <p:spPr bwMode="auto">
            <a:xfrm>
              <a:off x="5288" y="1576"/>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69" name="Group 84"/>
            <p:cNvGrpSpPr/>
            <p:nvPr/>
          </p:nvGrpSpPr>
          <p:grpSpPr bwMode="auto">
            <a:xfrm>
              <a:off x="2888" y="1872"/>
              <a:ext cx="465" cy="212"/>
              <a:chOff x="2888" y="2540"/>
              <a:chExt cx="465" cy="212"/>
            </a:xfrm>
          </p:grpSpPr>
          <p:sp>
            <p:nvSpPr>
              <p:cNvPr id="88" name="Rectangle 85"/>
              <p:cNvSpPr>
                <a:spLocks noChangeArrowheads="1"/>
              </p:cNvSpPr>
              <p:nvPr/>
            </p:nvSpPr>
            <p:spPr bwMode="auto">
              <a:xfrm>
                <a:off x="288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9" name="Rectangle 86"/>
              <p:cNvSpPr>
                <a:spLocks noChangeArrowheads="1"/>
              </p:cNvSpPr>
              <p:nvPr/>
            </p:nvSpPr>
            <p:spPr bwMode="auto">
              <a:xfrm>
                <a:off x="291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grpSp>
          <p:nvGrpSpPr>
            <p:cNvPr id="70" name="Group 87"/>
            <p:cNvGrpSpPr/>
            <p:nvPr/>
          </p:nvGrpSpPr>
          <p:grpSpPr bwMode="auto">
            <a:xfrm>
              <a:off x="3368" y="1872"/>
              <a:ext cx="464" cy="212"/>
              <a:chOff x="3368" y="2540"/>
              <a:chExt cx="464" cy="212"/>
            </a:xfrm>
          </p:grpSpPr>
          <p:sp>
            <p:nvSpPr>
              <p:cNvPr id="86" name="Rectangle 88"/>
              <p:cNvSpPr>
                <a:spLocks noChangeArrowheads="1"/>
              </p:cNvSpPr>
              <p:nvPr/>
            </p:nvSpPr>
            <p:spPr bwMode="auto">
              <a:xfrm>
                <a:off x="336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7" name="Rectangle 89"/>
              <p:cNvSpPr>
                <a:spLocks noChangeArrowheads="1"/>
              </p:cNvSpPr>
              <p:nvPr/>
            </p:nvSpPr>
            <p:spPr bwMode="auto">
              <a:xfrm>
                <a:off x="3443" y="2540"/>
                <a:ext cx="316"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Dec</a:t>
                </a:r>
              </a:p>
            </p:txBody>
          </p:sp>
        </p:grpSp>
        <p:grpSp>
          <p:nvGrpSpPr>
            <p:cNvPr id="71" name="Group 90"/>
            <p:cNvGrpSpPr/>
            <p:nvPr/>
          </p:nvGrpSpPr>
          <p:grpSpPr bwMode="auto">
            <a:xfrm>
              <a:off x="3848" y="1872"/>
              <a:ext cx="464" cy="212"/>
              <a:chOff x="3848" y="2540"/>
              <a:chExt cx="464" cy="212"/>
            </a:xfrm>
          </p:grpSpPr>
          <p:sp>
            <p:nvSpPr>
              <p:cNvPr id="84" name="Rectangle 91"/>
              <p:cNvSpPr>
                <a:spLocks noChangeArrowheads="1"/>
              </p:cNvSpPr>
              <p:nvPr/>
            </p:nvSpPr>
            <p:spPr bwMode="auto">
              <a:xfrm>
                <a:off x="384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5" name="Rectangle 92"/>
              <p:cNvSpPr>
                <a:spLocks noChangeArrowheads="1"/>
              </p:cNvSpPr>
              <p:nvPr/>
            </p:nvSpPr>
            <p:spPr bwMode="auto">
              <a:xfrm>
                <a:off x="3875" y="2540"/>
                <a:ext cx="353"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Exec</a:t>
                </a:r>
              </a:p>
            </p:txBody>
          </p:sp>
        </p:grpSp>
        <p:grpSp>
          <p:nvGrpSpPr>
            <p:cNvPr id="72" name="Group 93"/>
            <p:cNvGrpSpPr/>
            <p:nvPr/>
          </p:nvGrpSpPr>
          <p:grpSpPr bwMode="auto">
            <a:xfrm>
              <a:off x="4328" y="1872"/>
              <a:ext cx="464" cy="210"/>
              <a:chOff x="4328" y="2540"/>
              <a:chExt cx="464" cy="210"/>
            </a:xfrm>
          </p:grpSpPr>
          <p:sp>
            <p:nvSpPr>
              <p:cNvPr id="82" name="Rectangle 94"/>
              <p:cNvSpPr>
                <a:spLocks noChangeArrowheads="1"/>
              </p:cNvSpPr>
              <p:nvPr/>
            </p:nvSpPr>
            <p:spPr bwMode="auto">
              <a:xfrm>
                <a:off x="432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3" name="Rectangle 95"/>
              <p:cNvSpPr>
                <a:spLocks noChangeArrowheads="1"/>
              </p:cNvSpPr>
              <p:nvPr/>
            </p:nvSpPr>
            <p:spPr bwMode="auto">
              <a:xfrm>
                <a:off x="4355" y="2540"/>
                <a:ext cx="406"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Mem</a:t>
                </a:r>
              </a:p>
            </p:txBody>
          </p:sp>
        </p:grpSp>
        <p:sp>
          <p:nvSpPr>
            <p:cNvPr id="73" name="Rectangle 96"/>
            <p:cNvSpPr>
              <a:spLocks noChangeArrowheads="1"/>
            </p:cNvSpPr>
            <p:nvPr/>
          </p:nvSpPr>
          <p:spPr bwMode="auto">
            <a:xfrm>
              <a:off x="467" y="1680"/>
              <a:ext cx="242"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lw</a:t>
              </a:r>
            </a:p>
          </p:txBody>
        </p:sp>
        <p:sp>
          <p:nvSpPr>
            <p:cNvPr id="74" name="Rectangle 97"/>
            <p:cNvSpPr>
              <a:spLocks noChangeArrowheads="1"/>
            </p:cNvSpPr>
            <p:nvPr/>
          </p:nvSpPr>
          <p:spPr bwMode="auto">
            <a:xfrm>
              <a:off x="2867" y="1680"/>
              <a:ext cx="268"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sw</a:t>
              </a:r>
            </a:p>
          </p:txBody>
        </p:sp>
        <p:grpSp>
          <p:nvGrpSpPr>
            <p:cNvPr id="75" name="Group 98"/>
            <p:cNvGrpSpPr/>
            <p:nvPr/>
          </p:nvGrpSpPr>
          <p:grpSpPr bwMode="auto">
            <a:xfrm>
              <a:off x="4808" y="1872"/>
              <a:ext cx="465" cy="212"/>
              <a:chOff x="4808" y="2540"/>
              <a:chExt cx="465" cy="212"/>
            </a:xfrm>
          </p:grpSpPr>
          <p:sp>
            <p:nvSpPr>
              <p:cNvPr id="80" name="Rectangle 99"/>
              <p:cNvSpPr>
                <a:spLocks noChangeArrowheads="1"/>
              </p:cNvSpPr>
              <p:nvPr/>
            </p:nvSpPr>
            <p:spPr bwMode="auto">
              <a:xfrm>
                <a:off x="480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1" name="Rectangle 100"/>
              <p:cNvSpPr>
                <a:spLocks noChangeArrowheads="1"/>
              </p:cNvSpPr>
              <p:nvPr/>
            </p:nvSpPr>
            <p:spPr bwMode="auto">
              <a:xfrm>
                <a:off x="483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sp>
          <p:nvSpPr>
            <p:cNvPr id="76" name="Rectangle 101"/>
            <p:cNvSpPr>
              <a:spLocks noChangeArrowheads="1"/>
            </p:cNvSpPr>
            <p:nvPr/>
          </p:nvSpPr>
          <p:spPr bwMode="auto">
            <a:xfrm>
              <a:off x="4787" y="1680"/>
              <a:ext cx="46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R-type</a:t>
              </a:r>
            </a:p>
          </p:txBody>
        </p:sp>
        <p:sp>
          <p:nvSpPr>
            <p:cNvPr id="77" name="Line 102"/>
            <p:cNvSpPr>
              <a:spLocks noChangeShapeType="1"/>
            </p:cNvSpPr>
            <p:nvPr/>
          </p:nvSpPr>
          <p:spPr bwMode="auto">
            <a:xfrm flipV="1">
              <a:off x="2880" y="1200"/>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8" name="Line 104"/>
            <p:cNvSpPr>
              <a:spLocks noChangeShapeType="1"/>
            </p:cNvSpPr>
            <p:nvPr/>
          </p:nvSpPr>
          <p:spPr bwMode="auto">
            <a:xfrm>
              <a:off x="2880" y="1776"/>
              <a:ext cx="0" cy="144"/>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9" name="Line 105"/>
            <p:cNvSpPr>
              <a:spLocks noChangeShapeType="1"/>
            </p:cNvSpPr>
            <p:nvPr/>
          </p:nvSpPr>
          <p:spPr bwMode="auto">
            <a:xfrm>
              <a:off x="4800" y="1776"/>
              <a:ext cx="0" cy="144"/>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Single Cycle vs. Multiple Cycle Timing</a:t>
            </a:r>
            <a:endParaRPr lang="zh-CN" altLang="en-US" dirty="0"/>
          </a:p>
        </p:txBody>
      </p:sp>
      <p:sp>
        <p:nvSpPr>
          <p:cNvPr id="141" name="文本占位符 140"/>
          <p:cNvSpPr>
            <a:spLocks noGrp="1"/>
          </p:cNvSpPr>
          <p:nvPr>
            <p:ph type="body" sz="quarter" idx="10"/>
          </p:nvPr>
        </p:nvSpPr>
        <p:spPr>
          <a:xfrm>
            <a:off x="2317513" y="6418344"/>
            <a:ext cx="8015896" cy="407195"/>
          </a:xfrm>
        </p:spPr>
        <p:txBody>
          <a:bodyPr/>
          <a:lstStyle/>
          <a:p>
            <a:endParaRPr lang="zh-CN" altLang="en-US" dirty="0"/>
          </a:p>
        </p:txBody>
      </p:sp>
      <p:grpSp>
        <p:nvGrpSpPr>
          <p:cNvPr id="4" name="Group 3"/>
          <p:cNvGrpSpPr/>
          <p:nvPr/>
        </p:nvGrpSpPr>
        <p:grpSpPr bwMode="auto">
          <a:xfrm>
            <a:off x="1022113" y="3695552"/>
            <a:ext cx="8542337" cy="2311400"/>
            <a:chOff x="131" y="2112"/>
            <a:chExt cx="5381" cy="1456"/>
          </a:xfrm>
        </p:grpSpPr>
        <p:sp>
          <p:nvSpPr>
            <p:cNvPr id="5" name="Rectangle 4"/>
            <p:cNvSpPr>
              <a:spLocks noChangeArrowheads="1"/>
            </p:cNvSpPr>
            <p:nvPr/>
          </p:nvSpPr>
          <p:spPr bwMode="auto">
            <a:xfrm>
              <a:off x="131" y="2572"/>
              <a:ext cx="277"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Clk</a:t>
              </a:r>
            </a:p>
          </p:txBody>
        </p:sp>
        <p:sp>
          <p:nvSpPr>
            <p:cNvPr id="6" name="Line 5"/>
            <p:cNvSpPr>
              <a:spLocks noChangeShapeType="1"/>
            </p:cNvSpPr>
            <p:nvPr/>
          </p:nvSpPr>
          <p:spPr bwMode="auto">
            <a:xfrm>
              <a:off x="48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6"/>
            <p:cNvSpPr>
              <a:spLocks noChangeShapeType="1"/>
            </p:cNvSpPr>
            <p:nvPr/>
          </p:nvSpPr>
          <p:spPr bwMode="auto">
            <a:xfrm>
              <a:off x="48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p:cNvSpPr>
              <a:spLocks noChangeShapeType="1"/>
            </p:cNvSpPr>
            <p:nvPr/>
          </p:nvSpPr>
          <p:spPr bwMode="auto">
            <a:xfrm flipV="1">
              <a:off x="72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p:cNvSpPr>
              <a:spLocks noChangeShapeType="1"/>
            </p:cNvSpPr>
            <p:nvPr/>
          </p:nvSpPr>
          <p:spPr bwMode="auto">
            <a:xfrm>
              <a:off x="72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p:cNvSpPr>
              <a:spLocks noChangeShapeType="1"/>
            </p:cNvSpPr>
            <p:nvPr/>
          </p:nvSpPr>
          <p:spPr bwMode="auto">
            <a:xfrm>
              <a:off x="96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p:cNvSpPr>
              <a:spLocks noChangeShapeType="1"/>
            </p:cNvSpPr>
            <p:nvPr/>
          </p:nvSpPr>
          <p:spPr bwMode="auto">
            <a:xfrm>
              <a:off x="24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Rectangle 11"/>
            <p:cNvSpPr>
              <a:spLocks noChangeArrowheads="1"/>
            </p:cNvSpPr>
            <p:nvPr/>
          </p:nvSpPr>
          <p:spPr bwMode="auto">
            <a:xfrm>
              <a:off x="46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a:t>
              </a:r>
            </a:p>
          </p:txBody>
        </p:sp>
        <p:sp>
          <p:nvSpPr>
            <p:cNvPr id="13" name="Rectangle 12"/>
            <p:cNvSpPr>
              <a:spLocks noChangeArrowheads="1"/>
            </p:cNvSpPr>
            <p:nvPr/>
          </p:nvSpPr>
          <p:spPr bwMode="auto">
            <a:xfrm>
              <a:off x="144" y="2112"/>
              <a:ext cx="1807" cy="212"/>
            </a:xfrm>
            <a:prstGeom prst="rect">
              <a:avLst/>
            </a:prstGeom>
            <a:noFill/>
            <a:ln>
              <a:noFill/>
            </a:ln>
            <a:effectLst/>
          </p:spPr>
          <p:txBody>
            <a:bodyPr wrap="none" lIns="90488" tIns="44450" rIns="90488" bIns="44450">
              <a:spAutoFit/>
            </a:bodyPr>
            <a:lstStyle/>
            <a:p>
              <a:r>
                <a:rPr lang="en-US" altLang="zh-CN" sz="1600" b="1" dirty="0">
                  <a:solidFill>
                    <a:srgbClr val="000000"/>
                  </a:solidFill>
                  <a:latin typeface="Calibri" panose="020F0502020204030204" pitchFamily="34" charset="0"/>
                  <a:ea typeface="宋体" charset="0"/>
                  <a:cs typeface="Calibri" panose="020F0502020204030204" pitchFamily="34" charset="0"/>
                </a:rPr>
                <a:t>Multiple Cycle Implementation:</a:t>
              </a:r>
            </a:p>
          </p:txBody>
        </p:sp>
        <p:grpSp>
          <p:nvGrpSpPr>
            <p:cNvPr id="14" name="Group 13"/>
            <p:cNvGrpSpPr/>
            <p:nvPr/>
          </p:nvGrpSpPr>
          <p:grpSpPr bwMode="auto">
            <a:xfrm>
              <a:off x="488" y="3356"/>
              <a:ext cx="2384" cy="212"/>
              <a:chOff x="488" y="2540"/>
              <a:chExt cx="2384" cy="212"/>
            </a:xfrm>
          </p:grpSpPr>
          <p:grpSp>
            <p:nvGrpSpPr>
              <p:cNvPr id="87" name="Group 14"/>
              <p:cNvGrpSpPr/>
              <p:nvPr/>
            </p:nvGrpSpPr>
            <p:grpSpPr bwMode="auto">
              <a:xfrm>
                <a:off x="488" y="2540"/>
                <a:ext cx="465" cy="212"/>
                <a:chOff x="488" y="2540"/>
                <a:chExt cx="465" cy="212"/>
              </a:xfrm>
            </p:grpSpPr>
            <p:sp>
              <p:nvSpPr>
                <p:cNvPr id="100" name="Rectangle 15"/>
                <p:cNvSpPr>
                  <a:spLocks noChangeArrowheads="1"/>
                </p:cNvSpPr>
                <p:nvPr/>
              </p:nvSpPr>
              <p:spPr bwMode="auto">
                <a:xfrm>
                  <a:off x="48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1" name="Rectangle 16"/>
                <p:cNvSpPr>
                  <a:spLocks noChangeArrowheads="1"/>
                </p:cNvSpPr>
                <p:nvPr/>
              </p:nvSpPr>
              <p:spPr bwMode="auto">
                <a:xfrm>
                  <a:off x="51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grpSp>
            <p:nvGrpSpPr>
              <p:cNvPr id="88" name="Group 17"/>
              <p:cNvGrpSpPr/>
              <p:nvPr/>
            </p:nvGrpSpPr>
            <p:grpSpPr bwMode="auto">
              <a:xfrm>
                <a:off x="968" y="2540"/>
                <a:ext cx="464" cy="212"/>
                <a:chOff x="968" y="2540"/>
                <a:chExt cx="464" cy="212"/>
              </a:xfrm>
            </p:grpSpPr>
            <p:sp>
              <p:nvSpPr>
                <p:cNvPr id="98" name="Rectangle 18"/>
                <p:cNvSpPr>
                  <a:spLocks noChangeArrowheads="1"/>
                </p:cNvSpPr>
                <p:nvPr/>
              </p:nvSpPr>
              <p:spPr bwMode="auto">
                <a:xfrm>
                  <a:off x="96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9" name="Rectangle 19"/>
                <p:cNvSpPr>
                  <a:spLocks noChangeArrowheads="1"/>
                </p:cNvSpPr>
                <p:nvPr/>
              </p:nvSpPr>
              <p:spPr bwMode="auto">
                <a:xfrm>
                  <a:off x="1043" y="2540"/>
                  <a:ext cx="316"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Dec</a:t>
                  </a:r>
                </a:p>
              </p:txBody>
            </p:sp>
          </p:grpSp>
          <p:grpSp>
            <p:nvGrpSpPr>
              <p:cNvPr id="89" name="Group 20"/>
              <p:cNvGrpSpPr/>
              <p:nvPr/>
            </p:nvGrpSpPr>
            <p:grpSpPr bwMode="auto">
              <a:xfrm>
                <a:off x="1448" y="2540"/>
                <a:ext cx="464" cy="212"/>
                <a:chOff x="1448" y="2540"/>
                <a:chExt cx="464" cy="212"/>
              </a:xfrm>
            </p:grpSpPr>
            <p:sp>
              <p:nvSpPr>
                <p:cNvPr id="96" name="Rectangle 21"/>
                <p:cNvSpPr>
                  <a:spLocks noChangeArrowheads="1"/>
                </p:cNvSpPr>
                <p:nvPr/>
              </p:nvSpPr>
              <p:spPr bwMode="auto">
                <a:xfrm>
                  <a:off x="144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7" name="Rectangle 22"/>
                <p:cNvSpPr>
                  <a:spLocks noChangeArrowheads="1"/>
                </p:cNvSpPr>
                <p:nvPr/>
              </p:nvSpPr>
              <p:spPr bwMode="auto">
                <a:xfrm>
                  <a:off x="1475" y="2540"/>
                  <a:ext cx="353"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Exec</a:t>
                  </a:r>
                </a:p>
              </p:txBody>
            </p:sp>
          </p:grpSp>
          <p:grpSp>
            <p:nvGrpSpPr>
              <p:cNvPr id="90" name="Group 23"/>
              <p:cNvGrpSpPr/>
              <p:nvPr/>
            </p:nvGrpSpPr>
            <p:grpSpPr bwMode="auto">
              <a:xfrm>
                <a:off x="1928" y="2540"/>
                <a:ext cx="464" cy="210"/>
                <a:chOff x="1928" y="2540"/>
                <a:chExt cx="464" cy="210"/>
              </a:xfrm>
            </p:grpSpPr>
            <p:sp>
              <p:nvSpPr>
                <p:cNvPr id="94" name="Rectangle 24"/>
                <p:cNvSpPr>
                  <a:spLocks noChangeArrowheads="1"/>
                </p:cNvSpPr>
                <p:nvPr/>
              </p:nvSpPr>
              <p:spPr bwMode="auto">
                <a:xfrm>
                  <a:off x="192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5" name="Rectangle 25"/>
                <p:cNvSpPr>
                  <a:spLocks noChangeArrowheads="1"/>
                </p:cNvSpPr>
                <p:nvPr/>
              </p:nvSpPr>
              <p:spPr bwMode="auto">
                <a:xfrm>
                  <a:off x="1955" y="2540"/>
                  <a:ext cx="406"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Mem</a:t>
                  </a:r>
                </a:p>
              </p:txBody>
            </p:sp>
          </p:grpSp>
          <p:grpSp>
            <p:nvGrpSpPr>
              <p:cNvPr id="91" name="Group 26"/>
              <p:cNvGrpSpPr/>
              <p:nvPr/>
            </p:nvGrpSpPr>
            <p:grpSpPr bwMode="auto">
              <a:xfrm>
                <a:off x="2408" y="2540"/>
                <a:ext cx="464" cy="212"/>
                <a:chOff x="2408" y="2540"/>
                <a:chExt cx="464" cy="212"/>
              </a:xfrm>
            </p:grpSpPr>
            <p:sp>
              <p:nvSpPr>
                <p:cNvPr id="92" name="Rectangle 27"/>
                <p:cNvSpPr>
                  <a:spLocks noChangeArrowheads="1"/>
                </p:cNvSpPr>
                <p:nvPr/>
              </p:nvSpPr>
              <p:spPr bwMode="auto">
                <a:xfrm>
                  <a:off x="240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3" name="Rectangle 28"/>
                <p:cNvSpPr>
                  <a:spLocks noChangeArrowheads="1"/>
                </p:cNvSpPr>
                <p:nvPr/>
              </p:nvSpPr>
              <p:spPr bwMode="auto">
                <a:xfrm>
                  <a:off x="2483" y="2540"/>
                  <a:ext cx="305"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WB</a:t>
                  </a:r>
                </a:p>
              </p:txBody>
            </p:sp>
          </p:grpSp>
        </p:grpSp>
        <p:sp>
          <p:nvSpPr>
            <p:cNvPr id="15" name="Line 29"/>
            <p:cNvSpPr>
              <a:spLocks noChangeShapeType="1"/>
            </p:cNvSpPr>
            <p:nvPr/>
          </p:nvSpPr>
          <p:spPr bwMode="auto">
            <a:xfrm>
              <a:off x="96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30"/>
            <p:cNvSpPr>
              <a:spLocks noChangeShapeType="1"/>
            </p:cNvSpPr>
            <p:nvPr/>
          </p:nvSpPr>
          <p:spPr bwMode="auto">
            <a:xfrm flipV="1">
              <a:off x="120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31"/>
            <p:cNvSpPr>
              <a:spLocks noChangeShapeType="1"/>
            </p:cNvSpPr>
            <p:nvPr/>
          </p:nvSpPr>
          <p:spPr bwMode="auto">
            <a:xfrm>
              <a:off x="120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Line 32"/>
            <p:cNvSpPr>
              <a:spLocks noChangeShapeType="1"/>
            </p:cNvSpPr>
            <p:nvPr/>
          </p:nvSpPr>
          <p:spPr bwMode="auto">
            <a:xfrm>
              <a:off x="144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 name="Line 33"/>
            <p:cNvSpPr>
              <a:spLocks noChangeShapeType="1"/>
            </p:cNvSpPr>
            <p:nvPr/>
          </p:nvSpPr>
          <p:spPr bwMode="auto">
            <a:xfrm flipV="1">
              <a:off x="96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Rectangle 34"/>
            <p:cNvSpPr>
              <a:spLocks noChangeArrowheads="1"/>
            </p:cNvSpPr>
            <p:nvPr/>
          </p:nvSpPr>
          <p:spPr bwMode="auto">
            <a:xfrm>
              <a:off x="94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2</a:t>
              </a:r>
            </a:p>
          </p:txBody>
        </p:sp>
        <p:sp>
          <p:nvSpPr>
            <p:cNvPr id="21" name="Line 35"/>
            <p:cNvSpPr>
              <a:spLocks noChangeShapeType="1"/>
            </p:cNvSpPr>
            <p:nvPr/>
          </p:nvSpPr>
          <p:spPr bwMode="auto">
            <a:xfrm>
              <a:off x="144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 name="Line 36"/>
            <p:cNvSpPr>
              <a:spLocks noChangeShapeType="1"/>
            </p:cNvSpPr>
            <p:nvPr/>
          </p:nvSpPr>
          <p:spPr bwMode="auto">
            <a:xfrm flipV="1">
              <a:off x="168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37"/>
            <p:cNvSpPr>
              <a:spLocks noChangeShapeType="1"/>
            </p:cNvSpPr>
            <p:nvPr/>
          </p:nvSpPr>
          <p:spPr bwMode="auto">
            <a:xfrm>
              <a:off x="168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Line 38"/>
            <p:cNvSpPr>
              <a:spLocks noChangeShapeType="1"/>
            </p:cNvSpPr>
            <p:nvPr/>
          </p:nvSpPr>
          <p:spPr bwMode="auto">
            <a:xfrm>
              <a:off x="192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 name="Line 39"/>
            <p:cNvSpPr>
              <a:spLocks noChangeShapeType="1"/>
            </p:cNvSpPr>
            <p:nvPr/>
          </p:nvSpPr>
          <p:spPr bwMode="auto">
            <a:xfrm flipV="1">
              <a:off x="144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Rectangle 40"/>
            <p:cNvSpPr>
              <a:spLocks noChangeArrowheads="1"/>
            </p:cNvSpPr>
            <p:nvPr/>
          </p:nvSpPr>
          <p:spPr bwMode="auto">
            <a:xfrm>
              <a:off x="142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3</a:t>
              </a:r>
            </a:p>
          </p:txBody>
        </p:sp>
        <p:sp>
          <p:nvSpPr>
            <p:cNvPr id="27" name="Line 41"/>
            <p:cNvSpPr>
              <a:spLocks noChangeShapeType="1"/>
            </p:cNvSpPr>
            <p:nvPr/>
          </p:nvSpPr>
          <p:spPr bwMode="auto">
            <a:xfrm>
              <a:off x="192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42"/>
            <p:cNvSpPr>
              <a:spLocks noChangeShapeType="1"/>
            </p:cNvSpPr>
            <p:nvPr/>
          </p:nvSpPr>
          <p:spPr bwMode="auto">
            <a:xfrm flipV="1">
              <a:off x="216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43"/>
            <p:cNvSpPr>
              <a:spLocks noChangeShapeType="1"/>
            </p:cNvSpPr>
            <p:nvPr/>
          </p:nvSpPr>
          <p:spPr bwMode="auto">
            <a:xfrm>
              <a:off x="216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44"/>
            <p:cNvSpPr>
              <a:spLocks noChangeShapeType="1"/>
            </p:cNvSpPr>
            <p:nvPr/>
          </p:nvSpPr>
          <p:spPr bwMode="auto">
            <a:xfrm>
              <a:off x="240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45"/>
            <p:cNvSpPr>
              <a:spLocks noChangeShapeType="1"/>
            </p:cNvSpPr>
            <p:nvPr/>
          </p:nvSpPr>
          <p:spPr bwMode="auto">
            <a:xfrm flipV="1">
              <a:off x="192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Rectangle 46"/>
            <p:cNvSpPr>
              <a:spLocks noChangeArrowheads="1"/>
            </p:cNvSpPr>
            <p:nvPr/>
          </p:nvSpPr>
          <p:spPr bwMode="auto">
            <a:xfrm>
              <a:off x="190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4</a:t>
              </a:r>
            </a:p>
          </p:txBody>
        </p:sp>
        <p:sp>
          <p:nvSpPr>
            <p:cNvPr id="33" name="Line 47"/>
            <p:cNvSpPr>
              <a:spLocks noChangeShapeType="1"/>
            </p:cNvSpPr>
            <p:nvPr/>
          </p:nvSpPr>
          <p:spPr bwMode="auto">
            <a:xfrm>
              <a:off x="240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48"/>
            <p:cNvSpPr>
              <a:spLocks noChangeShapeType="1"/>
            </p:cNvSpPr>
            <p:nvPr/>
          </p:nvSpPr>
          <p:spPr bwMode="auto">
            <a:xfrm flipV="1">
              <a:off x="264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Line 49"/>
            <p:cNvSpPr>
              <a:spLocks noChangeShapeType="1"/>
            </p:cNvSpPr>
            <p:nvPr/>
          </p:nvSpPr>
          <p:spPr bwMode="auto">
            <a:xfrm>
              <a:off x="264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50"/>
            <p:cNvSpPr>
              <a:spLocks noChangeShapeType="1"/>
            </p:cNvSpPr>
            <p:nvPr/>
          </p:nvSpPr>
          <p:spPr bwMode="auto">
            <a:xfrm>
              <a:off x="288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51"/>
            <p:cNvSpPr>
              <a:spLocks noChangeShapeType="1"/>
            </p:cNvSpPr>
            <p:nvPr/>
          </p:nvSpPr>
          <p:spPr bwMode="auto">
            <a:xfrm flipV="1">
              <a:off x="240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8" name="Rectangle 52"/>
            <p:cNvSpPr>
              <a:spLocks noChangeArrowheads="1"/>
            </p:cNvSpPr>
            <p:nvPr/>
          </p:nvSpPr>
          <p:spPr bwMode="auto">
            <a:xfrm>
              <a:off x="238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5</a:t>
              </a:r>
            </a:p>
          </p:txBody>
        </p:sp>
        <p:sp>
          <p:nvSpPr>
            <p:cNvPr id="39" name="Line 53"/>
            <p:cNvSpPr>
              <a:spLocks noChangeShapeType="1"/>
            </p:cNvSpPr>
            <p:nvPr/>
          </p:nvSpPr>
          <p:spPr bwMode="auto">
            <a:xfrm>
              <a:off x="288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0" name="Line 54"/>
            <p:cNvSpPr>
              <a:spLocks noChangeShapeType="1"/>
            </p:cNvSpPr>
            <p:nvPr/>
          </p:nvSpPr>
          <p:spPr bwMode="auto">
            <a:xfrm flipV="1">
              <a:off x="312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1" name="Line 55"/>
            <p:cNvSpPr>
              <a:spLocks noChangeShapeType="1"/>
            </p:cNvSpPr>
            <p:nvPr/>
          </p:nvSpPr>
          <p:spPr bwMode="auto">
            <a:xfrm>
              <a:off x="312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2" name="Line 56"/>
            <p:cNvSpPr>
              <a:spLocks noChangeShapeType="1"/>
            </p:cNvSpPr>
            <p:nvPr/>
          </p:nvSpPr>
          <p:spPr bwMode="auto">
            <a:xfrm>
              <a:off x="336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Rectangle 57"/>
            <p:cNvSpPr>
              <a:spLocks noChangeArrowheads="1"/>
            </p:cNvSpPr>
            <p:nvPr/>
          </p:nvSpPr>
          <p:spPr bwMode="auto">
            <a:xfrm>
              <a:off x="286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6</a:t>
              </a:r>
            </a:p>
          </p:txBody>
        </p:sp>
        <p:sp>
          <p:nvSpPr>
            <p:cNvPr id="44" name="Line 58"/>
            <p:cNvSpPr>
              <a:spLocks noChangeShapeType="1"/>
            </p:cNvSpPr>
            <p:nvPr/>
          </p:nvSpPr>
          <p:spPr bwMode="auto">
            <a:xfrm>
              <a:off x="336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59"/>
            <p:cNvSpPr>
              <a:spLocks noChangeShapeType="1"/>
            </p:cNvSpPr>
            <p:nvPr/>
          </p:nvSpPr>
          <p:spPr bwMode="auto">
            <a:xfrm flipV="1">
              <a:off x="360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Line 60"/>
            <p:cNvSpPr>
              <a:spLocks noChangeShapeType="1"/>
            </p:cNvSpPr>
            <p:nvPr/>
          </p:nvSpPr>
          <p:spPr bwMode="auto">
            <a:xfrm>
              <a:off x="360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61"/>
            <p:cNvSpPr>
              <a:spLocks noChangeShapeType="1"/>
            </p:cNvSpPr>
            <p:nvPr/>
          </p:nvSpPr>
          <p:spPr bwMode="auto">
            <a:xfrm>
              <a:off x="384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Line 62"/>
            <p:cNvSpPr>
              <a:spLocks noChangeShapeType="1"/>
            </p:cNvSpPr>
            <p:nvPr/>
          </p:nvSpPr>
          <p:spPr bwMode="auto">
            <a:xfrm flipV="1">
              <a:off x="336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Rectangle 63"/>
            <p:cNvSpPr>
              <a:spLocks noChangeArrowheads="1"/>
            </p:cNvSpPr>
            <p:nvPr/>
          </p:nvSpPr>
          <p:spPr bwMode="auto">
            <a:xfrm>
              <a:off x="334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7</a:t>
              </a:r>
            </a:p>
          </p:txBody>
        </p:sp>
        <p:sp>
          <p:nvSpPr>
            <p:cNvPr id="50" name="Line 64"/>
            <p:cNvSpPr>
              <a:spLocks noChangeShapeType="1"/>
            </p:cNvSpPr>
            <p:nvPr/>
          </p:nvSpPr>
          <p:spPr bwMode="auto">
            <a:xfrm>
              <a:off x="384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65"/>
            <p:cNvSpPr>
              <a:spLocks noChangeShapeType="1"/>
            </p:cNvSpPr>
            <p:nvPr/>
          </p:nvSpPr>
          <p:spPr bwMode="auto">
            <a:xfrm flipV="1">
              <a:off x="408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Line 66"/>
            <p:cNvSpPr>
              <a:spLocks noChangeShapeType="1"/>
            </p:cNvSpPr>
            <p:nvPr/>
          </p:nvSpPr>
          <p:spPr bwMode="auto">
            <a:xfrm>
              <a:off x="408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67"/>
            <p:cNvSpPr>
              <a:spLocks noChangeShapeType="1"/>
            </p:cNvSpPr>
            <p:nvPr/>
          </p:nvSpPr>
          <p:spPr bwMode="auto">
            <a:xfrm>
              <a:off x="432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68"/>
            <p:cNvSpPr>
              <a:spLocks noChangeShapeType="1"/>
            </p:cNvSpPr>
            <p:nvPr/>
          </p:nvSpPr>
          <p:spPr bwMode="auto">
            <a:xfrm flipV="1">
              <a:off x="384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Rectangle 69"/>
            <p:cNvSpPr>
              <a:spLocks noChangeArrowheads="1"/>
            </p:cNvSpPr>
            <p:nvPr/>
          </p:nvSpPr>
          <p:spPr bwMode="auto">
            <a:xfrm>
              <a:off x="382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8</a:t>
              </a:r>
            </a:p>
          </p:txBody>
        </p:sp>
        <p:sp>
          <p:nvSpPr>
            <p:cNvPr id="56" name="Line 70"/>
            <p:cNvSpPr>
              <a:spLocks noChangeShapeType="1"/>
            </p:cNvSpPr>
            <p:nvPr/>
          </p:nvSpPr>
          <p:spPr bwMode="auto">
            <a:xfrm>
              <a:off x="432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Line 71"/>
            <p:cNvSpPr>
              <a:spLocks noChangeShapeType="1"/>
            </p:cNvSpPr>
            <p:nvPr/>
          </p:nvSpPr>
          <p:spPr bwMode="auto">
            <a:xfrm flipV="1">
              <a:off x="456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72"/>
            <p:cNvSpPr>
              <a:spLocks noChangeShapeType="1"/>
            </p:cNvSpPr>
            <p:nvPr/>
          </p:nvSpPr>
          <p:spPr bwMode="auto">
            <a:xfrm>
              <a:off x="456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73"/>
            <p:cNvSpPr>
              <a:spLocks noChangeShapeType="1"/>
            </p:cNvSpPr>
            <p:nvPr/>
          </p:nvSpPr>
          <p:spPr bwMode="auto">
            <a:xfrm>
              <a:off x="480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74"/>
            <p:cNvSpPr>
              <a:spLocks noChangeShapeType="1"/>
            </p:cNvSpPr>
            <p:nvPr/>
          </p:nvSpPr>
          <p:spPr bwMode="auto">
            <a:xfrm flipV="1">
              <a:off x="432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Rectangle 75"/>
            <p:cNvSpPr>
              <a:spLocks noChangeArrowheads="1"/>
            </p:cNvSpPr>
            <p:nvPr/>
          </p:nvSpPr>
          <p:spPr bwMode="auto">
            <a:xfrm>
              <a:off x="4307" y="2580"/>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9</a:t>
              </a:r>
            </a:p>
          </p:txBody>
        </p:sp>
        <p:sp>
          <p:nvSpPr>
            <p:cNvPr id="62" name="Line 76"/>
            <p:cNvSpPr>
              <a:spLocks noChangeShapeType="1"/>
            </p:cNvSpPr>
            <p:nvPr/>
          </p:nvSpPr>
          <p:spPr bwMode="auto">
            <a:xfrm>
              <a:off x="480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3" name="Line 77"/>
            <p:cNvSpPr>
              <a:spLocks noChangeShapeType="1"/>
            </p:cNvSpPr>
            <p:nvPr/>
          </p:nvSpPr>
          <p:spPr bwMode="auto">
            <a:xfrm flipV="1">
              <a:off x="5040" y="2816"/>
              <a:ext cx="0" cy="16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78"/>
            <p:cNvSpPr>
              <a:spLocks noChangeShapeType="1"/>
            </p:cNvSpPr>
            <p:nvPr/>
          </p:nvSpPr>
          <p:spPr bwMode="auto">
            <a:xfrm>
              <a:off x="5048" y="282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5" name="Line 79"/>
            <p:cNvSpPr>
              <a:spLocks noChangeShapeType="1"/>
            </p:cNvSpPr>
            <p:nvPr/>
          </p:nvSpPr>
          <p:spPr bwMode="auto">
            <a:xfrm>
              <a:off x="5280" y="2832"/>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Line 80"/>
            <p:cNvSpPr>
              <a:spLocks noChangeShapeType="1"/>
            </p:cNvSpPr>
            <p:nvPr/>
          </p:nvSpPr>
          <p:spPr bwMode="auto">
            <a:xfrm flipV="1">
              <a:off x="4800" y="2576"/>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Rectangle 81"/>
            <p:cNvSpPr>
              <a:spLocks noChangeArrowheads="1"/>
            </p:cNvSpPr>
            <p:nvPr/>
          </p:nvSpPr>
          <p:spPr bwMode="auto">
            <a:xfrm>
              <a:off x="4739" y="2580"/>
              <a:ext cx="555"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10</a:t>
              </a:r>
            </a:p>
          </p:txBody>
        </p:sp>
        <p:sp>
          <p:nvSpPr>
            <p:cNvPr id="68" name="Line 82"/>
            <p:cNvSpPr>
              <a:spLocks noChangeShapeType="1"/>
            </p:cNvSpPr>
            <p:nvPr/>
          </p:nvSpPr>
          <p:spPr bwMode="auto">
            <a:xfrm>
              <a:off x="5288" y="2968"/>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69" name="Group 83"/>
            <p:cNvGrpSpPr/>
            <p:nvPr/>
          </p:nvGrpSpPr>
          <p:grpSpPr bwMode="auto">
            <a:xfrm>
              <a:off x="2888" y="3356"/>
              <a:ext cx="465" cy="212"/>
              <a:chOff x="2888" y="2540"/>
              <a:chExt cx="465" cy="212"/>
            </a:xfrm>
          </p:grpSpPr>
          <p:sp>
            <p:nvSpPr>
              <p:cNvPr id="85" name="Rectangle 84"/>
              <p:cNvSpPr>
                <a:spLocks noChangeArrowheads="1"/>
              </p:cNvSpPr>
              <p:nvPr/>
            </p:nvSpPr>
            <p:spPr bwMode="auto">
              <a:xfrm>
                <a:off x="288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6" name="Rectangle 85"/>
              <p:cNvSpPr>
                <a:spLocks noChangeArrowheads="1"/>
              </p:cNvSpPr>
              <p:nvPr/>
            </p:nvSpPr>
            <p:spPr bwMode="auto">
              <a:xfrm>
                <a:off x="291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grpSp>
          <p:nvGrpSpPr>
            <p:cNvPr id="70" name="Group 86"/>
            <p:cNvGrpSpPr/>
            <p:nvPr/>
          </p:nvGrpSpPr>
          <p:grpSpPr bwMode="auto">
            <a:xfrm>
              <a:off x="3368" y="3356"/>
              <a:ext cx="464" cy="212"/>
              <a:chOff x="3368" y="2540"/>
              <a:chExt cx="464" cy="212"/>
            </a:xfrm>
          </p:grpSpPr>
          <p:sp>
            <p:nvSpPr>
              <p:cNvPr id="83" name="Rectangle 87"/>
              <p:cNvSpPr>
                <a:spLocks noChangeArrowheads="1"/>
              </p:cNvSpPr>
              <p:nvPr/>
            </p:nvSpPr>
            <p:spPr bwMode="auto">
              <a:xfrm>
                <a:off x="336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4" name="Rectangle 88"/>
              <p:cNvSpPr>
                <a:spLocks noChangeArrowheads="1"/>
              </p:cNvSpPr>
              <p:nvPr/>
            </p:nvSpPr>
            <p:spPr bwMode="auto">
              <a:xfrm>
                <a:off x="3443" y="2540"/>
                <a:ext cx="316"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Dec</a:t>
                </a:r>
              </a:p>
            </p:txBody>
          </p:sp>
        </p:grpSp>
        <p:grpSp>
          <p:nvGrpSpPr>
            <p:cNvPr id="71" name="Group 89"/>
            <p:cNvGrpSpPr/>
            <p:nvPr/>
          </p:nvGrpSpPr>
          <p:grpSpPr bwMode="auto">
            <a:xfrm>
              <a:off x="3848" y="3356"/>
              <a:ext cx="464" cy="212"/>
              <a:chOff x="3848" y="2540"/>
              <a:chExt cx="464" cy="212"/>
            </a:xfrm>
          </p:grpSpPr>
          <p:sp>
            <p:nvSpPr>
              <p:cNvPr id="81" name="Rectangle 90"/>
              <p:cNvSpPr>
                <a:spLocks noChangeArrowheads="1"/>
              </p:cNvSpPr>
              <p:nvPr/>
            </p:nvSpPr>
            <p:spPr bwMode="auto">
              <a:xfrm>
                <a:off x="384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2" name="Rectangle 91"/>
              <p:cNvSpPr>
                <a:spLocks noChangeArrowheads="1"/>
              </p:cNvSpPr>
              <p:nvPr/>
            </p:nvSpPr>
            <p:spPr bwMode="auto">
              <a:xfrm>
                <a:off x="3875" y="2540"/>
                <a:ext cx="353"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Exec</a:t>
                </a:r>
              </a:p>
            </p:txBody>
          </p:sp>
        </p:grpSp>
        <p:grpSp>
          <p:nvGrpSpPr>
            <p:cNvPr id="72" name="Group 92"/>
            <p:cNvGrpSpPr/>
            <p:nvPr/>
          </p:nvGrpSpPr>
          <p:grpSpPr bwMode="auto">
            <a:xfrm>
              <a:off x="4328" y="3356"/>
              <a:ext cx="464" cy="210"/>
              <a:chOff x="4328" y="2540"/>
              <a:chExt cx="464" cy="210"/>
            </a:xfrm>
          </p:grpSpPr>
          <p:sp>
            <p:nvSpPr>
              <p:cNvPr id="79" name="Rectangle 93"/>
              <p:cNvSpPr>
                <a:spLocks noChangeArrowheads="1"/>
              </p:cNvSpPr>
              <p:nvPr/>
            </p:nvSpPr>
            <p:spPr bwMode="auto">
              <a:xfrm>
                <a:off x="432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0" name="Rectangle 94"/>
              <p:cNvSpPr>
                <a:spLocks noChangeArrowheads="1"/>
              </p:cNvSpPr>
              <p:nvPr/>
            </p:nvSpPr>
            <p:spPr bwMode="auto">
              <a:xfrm>
                <a:off x="4355" y="2540"/>
                <a:ext cx="406"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Mem</a:t>
                </a:r>
              </a:p>
            </p:txBody>
          </p:sp>
        </p:grpSp>
        <p:sp>
          <p:nvSpPr>
            <p:cNvPr id="73" name="Rectangle 95"/>
            <p:cNvSpPr>
              <a:spLocks noChangeArrowheads="1"/>
            </p:cNvSpPr>
            <p:nvPr/>
          </p:nvSpPr>
          <p:spPr bwMode="auto">
            <a:xfrm>
              <a:off x="467" y="3164"/>
              <a:ext cx="242"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lw</a:t>
              </a:r>
            </a:p>
          </p:txBody>
        </p:sp>
        <p:sp>
          <p:nvSpPr>
            <p:cNvPr id="74" name="Rectangle 96"/>
            <p:cNvSpPr>
              <a:spLocks noChangeArrowheads="1"/>
            </p:cNvSpPr>
            <p:nvPr/>
          </p:nvSpPr>
          <p:spPr bwMode="auto">
            <a:xfrm>
              <a:off x="2867" y="3164"/>
              <a:ext cx="268"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sw</a:t>
              </a:r>
            </a:p>
          </p:txBody>
        </p:sp>
        <p:grpSp>
          <p:nvGrpSpPr>
            <p:cNvPr id="75" name="Group 97"/>
            <p:cNvGrpSpPr/>
            <p:nvPr/>
          </p:nvGrpSpPr>
          <p:grpSpPr bwMode="auto">
            <a:xfrm>
              <a:off x="4808" y="3356"/>
              <a:ext cx="465" cy="212"/>
              <a:chOff x="4808" y="2540"/>
              <a:chExt cx="465" cy="212"/>
            </a:xfrm>
          </p:grpSpPr>
          <p:sp>
            <p:nvSpPr>
              <p:cNvPr id="77" name="Rectangle 98"/>
              <p:cNvSpPr>
                <a:spLocks noChangeArrowheads="1"/>
              </p:cNvSpPr>
              <p:nvPr/>
            </p:nvSpPr>
            <p:spPr bwMode="auto">
              <a:xfrm>
                <a:off x="4808" y="2552"/>
                <a:ext cx="464"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8" name="Rectangle 99"/>
              <p:cNvSpPr>
                <a:spLocks noChangeArrowheads="1"/>
              </p:cNvSpPr>
              <p:nvPr/>
            </p:nvSpPr>
            <p:spPr bwMode="auto">
              <a:xfrm>
                <a:off x="4835" y="2540"/>
                <a:ext cx="43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IFetch</a:t>
                </a:r>
              </a:p>
            </p:txBody>
          </p:sp>
        </p:grpSp>
        <p:sp>
          <p:nvSpPr>
            <p:cNvPr id="76" name="Rectangle 100"/>
            <p:cNvSpPr>
              <a:spLocks noChangeArrowheads="1"/>
            </p:cNvSpPr>
            <p:nvPr/>
          </p:nvSpPr>
          <p:spPr bwMode="auto">
            <a:xfrm>
              <a:off x="4787" y="3164"/>
              <a:ext cx="468"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R-type</a:t>
              </a:r>
            </a:p>
          </p:txBody>
        </p:sp>
      </p:grpSp>
      <p:grpSp>
        <p:nvGrpSpPr>
          <p:cNvPr id="102" name="Group 101"/>
          <p:cNvGrpSpPr/>
          <p:nvPr/>
        </p:nvGrpSpPr>
        <p:grpSpPr bwMode="auto">
          <a:xfrm>
            <a:off x="1042750" y="1126977"/>
            <a:ext cx="8204200" cy="1908175"/>
            <a:chOff x="144" y="576"/>
            <a:chExt cx="5168" cy="1202"/>
          </a:xfrm>
        </p:grpSpPr>
        <p:sp>
          <p:nvSpPr>
            <p:cNvPr id="103" name="Line 102"/>
            <p:cNvSpPr>
              <a:spLocks noChangeShapeType="1"/>
            </p:cNvSpPr>
            <p:nvPr/>
          </p:nvSpPr>
          <p:spPr bwMode="auto">
            <a:xfrm>
              <a:off x="248" y="1090"/>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4" name="Line 103"/>
            <p:cNvSpPr>
              <a:spLocks noChangeShapeType="1"/>
            </p:cNvSpPr>
            <p:nvPr/>
          </p:nvSpPr>
          <p:spPr bwMode="auto">
            <a:xfrm>
              <a:off x="480" y="1098"/>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5" name="Line 104"/>
            <p:cNvSpPr>
              <a:spLocks noChangeShapeType="1"/>
            </p:cNvSpPr>
            <p:nvPr/>
          </p:nvSpPr>
          <p:spPr bwMode="auto">
            <a:xfrm>
              <a:off x="2736" y="1098"/>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6" name="Line 105"/>
            <p:cNvSpPr>
              <a:spLocks noChangeShapeType="1"/>
            </p:cNvSpPr>
            <p:nvPr/>
          </p:nvSpPr>
          <p:spPr bwMode="auto">
            <a:xfrm>
              <a:off x="5088" y="1098"/>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7" name="Line 106"/>
            <p:cNvSpPr>
              <a:spLocks noChangeShapeType="1"/>
            </p:cNvSpPr>
            <p:nvPr/>
          </p:nvSpPr>
          <p:spPr bwMode="auto">
            <a:xfrm>
              <a:off x="488" y="1234"/>
              <a:ext cx="118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8" name="Line 107"/>
            <p:cNvSpPr>
              <a:spLocks noChangeShapeType="1"/>
            </p:cNvSpPr>
            <p:nvPr/>
          </p:nvSpPr>
          <p:spPr bwMode="auto">
            <a:xfrm>
              <a:off x="1688" y="1090"/>
              <a:ext cx="1040"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108"/>
            <p:cNvSpPr>
              <a:spLocks noChangeShapeType="1"/>
            </p:cNvSpPr>
            <p:nvPr/>
          </p:nvSpPr>
          <p:spPr bwMode="auto">
            <a:xfrm>
              <a:off x="1680" y="1098"/>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0" name="Line 109"/>
            <p:cNvSpPr>
              <a:spLocks noChangeShapeType="1"/>
            </p:cNvSpPr>
            <p:nvPr/>
          </p:nvSpPr>
          <p:spPr bwMode="auto">
            <a:xfrm>
              <a:off x="2744" y="1234"/>
              <a:ext cx="118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1" name="Line 110"/>
            <p:cNvSpPr>
              <a:spLocks noChangeShapeType="1"/>
            </p:cNvSpPr>
            <p:nvPr/>
          </p:nvSpPr>
          <p:spPr bwMode="auto">
            <a:xfrm>
              <a:off x="3944" y="1090"/>
              <a:ext cx="1136"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Line 111"/>
            <p:cNvSpPr>
              <a:spLocks noChangeShapeType="1"/>
            </p:cNvSpPr>
            <p:nvPr/>
          </p:nvSpPr>
          <p:spPr bwMode="auto">
            <a:xfrm>
              <a:off x="3936" y="1098"/>
              <a:ext cx="0" cy="128"/>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3" name="Line 112"/>
            <p:cNvSpPr>
              <a:spLocks noChangeShapeType="1"/>
            </p:cNvSpPr>
            <p:nvPr/>
          </p:nvSpPr>
          <p:spPr bwMode="auto">
            <a:xfrm>
              <a:off x="5088" y="1234"/>
              <a:ext cx="224" cy="0"/>
            </a:xfrm>
            <a:prstGeom prst="line">
              <a:avLst/>
            </a:prstGeom>
            <a:noFill/>
            <a:ln w="254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Rectangle 113"/>
            <p:cNvSpPr>
              <a:spLocks noChangeArrowheads="1"/>
            </p:cNvSpPr>
            <p:nvPr/>
          </p:nvSpPr>
          <p:spPr bwMode="auto">
            <a:xfrm>
              <a:off x="179" y="1086"/>
              <a:ext cx="277"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Clk</a:t>
              </a:r>
            </a:p>
          </p:txBody>
        </p:sp>
        <p:sp>
          <p:nvSpPr>
            <p:cNvPr id="115" name="Rectangle 114"/>
            <p:cNvSpPr>
              <a:spLocks noChangeArrowheads="1"/>
            </p:cNvSpPr>
            <p:nvPr/>
          </p:nvSpPr>
          <p:spPr bwMode="auto">
            <a:xfrm>
              <a:off x="144" y="576"/>
              <a:ext cx="1672" cy="212"/>
            </a:xfrm>
            <a:prstGeom prst="rect">
              <a:avLst/>
            </a:prstGeom>
            <a:noFill/>
            <a:ln>
              <a:noFill/>
            </a:ln>
            <a:effectLst/>
          </p:spPr>
          <p:txBody>
            <a:bodyPr wrap="none" lIns="90488" tIns="44450" rIns="90488" bIns="44450">
              <a:spAutoFit/>
            </a:bodyPr>
            <a:lstStyle/>
            <a:p>
              <a:r>
                <a:rPr lang="en-US" altLang="zh-CN" sz="1600" b="1" dirty="0">
                  <a:solidFill>
                    <a:srgbClr val="000000"/>
                  </a:solidFill>
                  <a:latin typeface="Calibri" panose="020F0502020204030204" pitchFamily="34" charset="0"/>
                  <a:ea typeface="宋体" charset="0"/>
                  <a:cs typeface="Calibri" panose="020F0502020204030204" pitchFamily="34" charset="0"/>
                </a:rPr>
                <a:t>Single Cycle Implementation:</a:t>
              </a:r>
            </a:p>
          </p:txBody>
        </p:sp>
        <p:sp>
          <p:nvSpPr>
            <p:cNvPr id="116" name="Rectangle 115"/>
            <p:cNvSpPr>
              <a:spLocks noChangeArrowheads="1"/>
            </p:cNvSpPr>
            <p:nvPr/>
          </p:nvSpPr>
          <p:spPr bwMode="auto">
            <a:xfrm>
              <a:off x="488" y="1578"/>
              <a:ext cx="2240"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7" name="Rectangle 116"/>
            <p:cNvSpPr>
              <a:spLocks noChangeArrowheads="1"/>
            </p:cNvSpPr>
            <p:nvPr/>
          </p:nvSpPr>
          <p:spPr bwMode="auto">
            <a:xfrm>
              <a:off x="2744" y="1578"/>
              <a:ext cx="2336" cy="176"/>
            </a:xfrm>
            <a:prstGeom prst="rect">
              <a:avLst/>
            </a:prstGeom>
            <a:noFill/>
            <a:ln w="254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8" name="Rectangle 117"/>
            <p:cNvSpPr>
              <a:spLocks noChangeArrowheads="1"/>
            </p:cNvSpPr>
            <p:nvPr/>
          </p:nvSpPr>
          <p:spPr bwMode="auto">
            <a:xfrm>
              <a:off x="1331" y="1566"/>
              <a:ext cx="242"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lw</a:t>
              </a:r>
            </a:p>
          </p:txBody>
        </p:sp>
        <p:sp>
          <p:nvSpPr>
            <p:cNvPr id="119" name="Rectangle 118"/>
            <p:cNvSpPr>
              <a:spLocks noChangeArrowheads="1"/>
            </p:cNvSpPr>
            <p:nvPr/>
          </p:nvSpPr>
          <p:spPr bwMode="auto">
            <a:xfrm>
              <a:off x="3731" y="1566"/>
              <a:ext cx="268" cy="210"/>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sw</a:t>
              </a:r>
            </a:p>
          </p:txBody>
        </p:sp>
        <p:sp>
          <p:nvSpPr>
            <p:cNvPr id="120" name="Line 119"/>
            <p:cNvSpPr>
              <a:spLocks noChangeShapeType="1"/>
            </p:cNvSpPr>
            <p:nvPr/>
          </p:nvSpPr>
          <p:spPr bwMode="auto">
            <a:xfrm flipV="1">
              <a:off x="4656" y="1562"/>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1" name="Rectangle 120"/>
            <p:cNvSpPr>
              <a:spLocks noChangeArrowheads="1"/>
            </p:cNvSpPr>
            <p:nvPr/>
          </p:nvSpPr>
          <p:spPr bwMode="auto">
            <a:xfrm>
              <a:off x="4643" y="1566"/>
              <a:ext cx="449" cy="212"/>
            </a:xfrm>
            <a:prstGeom prst="rect">
              <a:avLst/>
            </a:prstGeom>
            <a:noFill/>
            <a:ln>
              <a:noFill/>
            </a:ln>
            <a:effectLst/>
          </p:spPr>
          <p:txBody>
            <a:bodyPr wrap="none" lIns="90488" tIns="44450" rIns="90488" bIns="44450">
              <a:spAutoFit/>
            </a:bodyPr>
            <a:lstStyle/>
            <a:p>
              <a:r>
                <a:rPr lang="en-US" altLang="zh-CN" sz="1600" b="1">
                  <a:solidFill>
                    <a:srgbClr val="FC0128"/>
                  </a:solidFill>
                  <a:latin typeface="Calibri" panose="020F0502020204030204" pitchFamily="34" charset="0"/>
                  <a:ea typeface="宋体" charset="0"/>
                  <a:cs typeface="Calibri" panose="020F0502020204030204" pitchFamily="34" charset="0"/>
                </a:rPr>
                <a:t>Waste</a:t>
              </a:r>
            </a:p>
          </p:txBody>
        </p:sp>
        <p:sp>
          <p:nvSpPr>
            <p:cNvPr id="122" name="Line 121"/>
            <p:cNvSpPr>
              <a:spLocks noChangeShapeType="1"/>
            </p:cNvSpPr>
            <p:nvPr/>
          </p:nvSpPr>
          <p:spPr bwMode="auto">
            <a:xfrm flipV="1">
              <a:off x="480" y="890"/>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3" name="Rectangle 122"/>
            <p:cNvSpPr>
              <a:spLocks noChangeArrowheads="1"/>
            </p:cNvSpPr>
            <p:nvPr/>
          </p:nvSpPr>
          <p:spPr bwMode="auto">
            <a:xfrm>
              <a:off x="1427" y="894"/>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1</a:t>
              </a:r>
            </a:p>
          </p:txBody>
        </p:sp>
        <p:sp>
          <p:nvSpPr>
            <p:cNvPr id="124" name="Line 123"/>
            <p:cNvSpPr>
              <a:spLocks noChangeShapeType="1"/>
            </p:cNvSpPr>
            <p:nvPr/>
          </p:nvSpPr>
          <p:spPr bwMode="auto">
            <a:xfrm flipV="1">
              <a:off x="2736" y="890"/>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5" name="Line 124"/>
            <p:cNvSpPr>
              <a:spLocks noChangeShapeType="1"/>
            </p:cNvSpPr>
            <p:nvPr/>
          </p:nvSpPr>
          <p:spPr bwMode="auto">
            <a:xfrm flipV="1">
              <a:off x="5088" y="890"/>
              <a:ext cx="0" cy="208"/>
            </a:xfrm>
            <a:prstGeom prst="line">
              <a:avLst/>
            </a:prstGeom>
            <a:noFill/>
            <a:ln w="25400">
              <a:solidFill>
                <a:schemeClr val="tx1"/>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6" name="Rectangle 125"/>
            <p:cNvSpPr>
              <a:spLocks noChangeArrowheads="1"/>
            </p:cNvSpPr>
            <p:nvPr/>
          </p:nvSpPr>
          <p:spPr bwMode="auto">
            <a:xfrm>
              <a:off x="3683" y="894"/>
              <a:ext cx="489" cy="212"/>
            </a:xfrm>
            <a:prstGeom prst="rect">
              <a:avLst/>
            </a:prstGeom>
            <a:noFill/>
            <a:ln>
              <a:noFill/>
            </a:ln>
            <a:effectLst/>
          </p:spPr>
          <p:txBody>
            <a:bodyPr wrap="none" lIns="90488" tIns="44450" rIns="90488" bIns="44450">
              <a:spAutoFit/>
            </a:bodyPr>
            <a:lstStyle/>
            <a:p>
              <a:r>
                <a:rPr lang="en-US" altLang="zh-CN" sz="1600" b="1">
                  <a:solidFill>
                    <a:srgbClr val="000000"/>
                  </a:solidFill>
                  <a:latin typeface="Calibri" panose="020F0502020204030204" pitchFamily="34" charset="0"/>
                  <a:ea typeface="宋体" charset="0"/>
                  <a:cs typeface="Calibri" panose="020F0502020204030204" pitchFamily="34" charset="0"/>
                </a:rPr>
                <a:t>Cycle 2</a:t>
              </a:r>
            </a:p>
          </p:txBody>
        </p:sp>
        <p:sp>
          <p:nvSpPr>
            <p:cNvPr id="127" name="Line 126"/>
            <p:cNvSpPr>
              <a:spLocks noChangeShapeType="1"/>
            </p:cNvSpPr>
            <p:nvPr/>
          </p:nvSpPr>
          <p:spPr bwMode="auto">
            <a:xfrm>
              <a:off x="488" y="994"/>
              <a:ext cx="896"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8" name="Line 127"/>
            <p:cNvSpPr>
              <a:spLocks noChangeShapeType="1"/>
            </p:cNvSpPr>
            <p:nvPr/>
          </p:nvSpPr>
          <p:spPr bwMode="auto">
            <a:xfrm>
              <a:off x="2744" y="994"/>
              <a:ext cx="896"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9" name="Line 128"/>
            <p:cNvSpPr>
              <a:spLocks noChangeShapeType="1"/>
            </p:cNvSpPr>
            <p:nvPr/>
          </p:nvSpPr>
          <p:spPr bwMode="auto">
            <a:xfrm flipH="1">
              <a:off x="4168" y="994"/>
              <a:ext cx="928"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0" name="Line 129"/>
            <p:cNvSpPr>
              <a:spLocks noChangeShapeType="1"/>
            </p:cNvSpPr>
            <p:nvPr/>
          </p:nvSpPr>
          <p:spPr bwMode="auto">
            <a:xfrm flipH="1">
              <a:off x="1960" y="994"/>
              <a:ext cx="688" cy="0"/>
            </a:xfrm>
            <a:prstGeom prst="line">
              <a:avLst/>
            </a:prstGeom>
            <a:noFill/>
            <a:ln w="25400">
              <a:solidFill>
                <a:schemeClr val="tx1"/>
              </a:solidFill>
              <a:round/>
              <a:headEnd type="triangle" w="med" len="me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131" name="Group 130"/>
          <p:cNvGrpSpPr/>
          <p:nvPr/>
        </p:nvGrpSpPr>
        <p:grpSpPr bwMode="auto">
          <a:xfrm>
            <a:off x="5157550" y="1558777"/>
            <a:ext cx="228600" cy="4673600"/>
            <a:chOff x="2736" y="848"/>
            <a:chExt cx="144" cy="2944"/>
          </a:xfrm>
        </p:grpSpPr>
        <p:sp>
          <p:nvSpPr>
            <p:cNvPr id="132" name="Line 131"/>
            <p:cNvSpPr>
              <a:spLocks noChangeShapeType="1"/>
            </p:cNvSpPr>
            <p:nvPr/>
          </p:nvSpPr>
          <p:spPr bwMode="auto">
            <a:xfrm flipV="1">
              <a:off x="2880" y="1584"/>
              <a:ext cx="0" cy="2208"/>
            </a:xfrm>
            <a:prstGeom prst="line">
              <a:avLst/>
            </a:prstGeom>
            <a:noFill/>
            <a:ln w="25400">
              <a:solidFill>
                <a:schemeClr val="hlink"/>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Line 132"/>
            <p:cNvSpPr>
              <a:spLocks noChangeShapeType="1"/>
            </p:cNvSpPr>
            <p:nvPr/>
          </p:nvSpPr>
          <p:spPr bwMode="auto">
            <a:xfrm flipV="1">
              <a:off x="2736" y="848"/>
              <a:ext cx="0" cy="1600"/>
            </a:xfrm>
            <a:prstGeom prst="line">
              <a:avLst/>
            </a:prstGeom>
            <a:noFill/>
            <a:ln w="25400">
              <a:solidFill>
                <a:schemeClr val="hlink"/>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134" name="Group 133"/>
          <p:cNvGrpSpPr/>
          <p:nvPr/>
        </p:nvGrpSpPr>
        <p:grpSpPr bwMode="auto">
          <a:xfrm>
            <a:off x="5309950" y="2955777"/>
            <a:ext cx="3124200" cy="1612900"/>
            <a:chOff x="2832" y="1728"/>
            <a:chExt cx="1968" cy="1016"/>
          </a:xfrm>
        </p:grpSpPr>
        <p:sp>
          <p:nvSpPr>
            <p:cNvPr id="135" name="Rectangle 134"/>
            <p:cNvSpPr>
              <a:spLocks noChangeArrowheads="1"/>
            </p:cNvSpPr>
            <p:nvPr/>
          </p:nvSpPr>
          <p:spPr bwMode="auto">
            <a:xfrm>
              <a:off x="3216" y="1728"/>
              <a:ext cx="1584" cy="1016"/>
            </a:xfrm>
            <a:prstGeom prst="rect">
              <a:avLst/>
            </a:prstGeom>
            <a:noFill/>
            <a:ln>
              <a:noFill/>
            </a:ln>
            <a:effectLst/>
          </p:spPr>
          <p:txBody>
            <a:bodyPr lIns="90488" tIns="44450" rIns="90488" bIns="44450">
              <a:spAutoFit/>
            </a:bodyPr>
            <a:lstStyle/>
            <a:p>
              <a:r>
                <a:rPr lang="en-US" altLang="zh-CN" sz="2000">
                  <a:solidFill>
                    <a:srgbClr val="FC0128"/>
                  </a:solidFill>
                  <a:latin typeface="Calibri" panose="020F0502020204030204" pitchFamily="34" charset="0"/>
                  <a:ea typeface="宋体" charset="0"/>
                  <a:cs typeface="Calibri" panose="020F0502020204030204" pitchFamily="34" charset="0"/>
                </a:rPr>
                <a:t>multicycle clock slower than 1/5</a:t>
              </a:r>
              <a:r>
                <a:rPr lang="en-US" altLang="zh-CN" sz="2000" baseline="30000">
                  <a:solidFill>
                    <a:srgbClr val="FC0128"/>
                  </a:solidFill>
                  <a:latin typeface="Calibri" panose="020F0502020204030204" pitchFamily="34" charset="0"/>
                  <a:ea typeface="宋体" charset="0"/>
                  <a:cs typeface="Calibri" panose="020F0502020204030204" pitchFamily="34" charset="0"/>
                </a:rPr>
                <a:t>th</a:t>
              </a:r>
              <a:r>
                <a:rPr lang="en-US" altLang="zh-CN" sz="2000">
                  <a:solidFill>
                    <a:srgbClr val="FC0128"/>
                  </a:solidFill>
                  <a:latin typeface="Calibri" panose="020F0502020204030204" pitchFamily="34" charset="0"/>
                  <a:ea typeface="宋体" charset="0"/>
                  <a:cs typeface="Calibri" panose="020F0502020204030204" pitchFamily="34" charset="0"/>
                </a:rPr>
                <a:t> of single cycle clock due to state register  overhead</a:t>
              </a:r>
            </a:p>
          </p:txBody>
        </p:sp>
        <p:cxnSp>
          <p:nvCxnSpPr>
            <p:cNvPr id="136" name="AutoShape 135"/>
            <p:cNvCxnSpPr>
              <a:cxnSpLocks noChangeShapeType="1"/>
              <a:stCxn id="135" idx="1"/>
            </p:cNvCxnSpPr>
            <p:nvPr/>
          </p:nvCxnSpPr>
          <p:spPr bwMode="auto">
            <a:xfrm rot="10800000">
              <a:off x="2832" y="2208"/>
              <a:ext cx="384" cy="28"/>
            </a:xfrm>
            <a:prstGeom prst="curvedConnector3">
              <a:avLst>
                <a:gd name="adj1" fmla="val 50000"/>
              </a:avLst>
            </a:prstGeom>
            <a:noFill/>
            <a:ln w="12700">
              <a:solidFill>
                <a:schemeClr val="accent1"/>
              </a:solidFill>
              <a:round/>
              <a:tailEnd type="triangle" w="med" len="med"/>
            </a:ln>
            <a:effectLst/>
          </p:spPr>
        </p:cxnSp>
      </p:grpSp>
      <p:grpSp>
        <p:nvGrpSpPr>
          <p:cNvPr id="137" name="Group 136"/>
          <p:cNvGrpSpPr/>
          <p:nvPr/>
        </p:nvGrpSpPr>
        <p:grpSpPr bwMode="auto">
          <a:xfrm>
            <a:off x="8434150" y="1863577"/>
            <a:ext cx="457200" cy="4216400"/>
            <a:chOff x="4800" y="1040"/>
            <a:chExt cx="288" cy="2656"/>
          </a:xfrm>
        </p:grpSpPr>
        <p:sp>
          <p:nvSpPr>
            <p:cNvPr id="138" name="Line 137"/>
            <p:cNvSpPr>
              <a:spLocks noChangeShapeType="1"/>
            </p:cNvSpPr>
            <p:nvPr/>
          </p:nvSpPr>
          <p:spPr bwMode="auto">
            <a:xfrm flipV="1">
              <a:off x="4800" y="1536"/>
              <a:ext cx="0" cy="2160"/>
            </a:xfrm>
            <a:prstGeom prst="line">
              <a:avLst/>
            </a:prstGeom>
            <a:noFill/>
            <a:ln w="25400">
              <a:solidFill>
                <a:schemeClr val="hlink"/>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9" name="Line 138"/>
            <p:cNvSpPr>
              <a:spLocks noChangeShapeType="1"/>
            </p:cNvSpPr>
            <p:nvPr/>
          </p:nvSpPr>
          <p:spPr bwMode="auto">
            <a:xfrm flipV="1">
              <a:off x="5088" y="1040"/>
              <a:ext cx="0" cy="976"/>
            </a:xfrm>
            <a:prstGeom prst="line">
              <a:avLst/>
            </a:prstGeom>
            <a:noFill/>
            <a:ln w="25400">
              <a:solidFill>
                <a:schemeClr val="hlink"/>
              </a:solidFill>
              <a:prstDash val="sysDot"/>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0" name="Line 139"/>
            <p:cNvSpPr>
              <a:spLocks noChangeShapeType="1"/>
            </p:cNvSpPr>
            <p:nvPr/>
          </p:nvSpPr>
          <p:spPr bwMode="auto">
            <a:xfrm>
              <a:off x="4800" y="1824"/>
              <a:ext cx="288" cy="0"/>
            </a:xfrm>
            <a:prstGeom prst="line">
              <a:avLst/>
            </a:prstGeom>
            <a:noFill/>
            <a:ln w="12700">
              <a:solidFill>
                <a:schemeClr val="tx1"/>
              </a:solidFill>
              <a:round/>
              <a:headEnd type="triangle" w="med" len="me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49C5D-BBD9-47EF-B329-1B074479C953}"/>
              </a:ext>
            </a:extLst>
          </p:cNvPr>
          <p:cNvSpPr>
            <a:spLocks noGrp="1"/>
          </p:cNvSpPr>
          <p:nvPr>
            <p:ph type="title"/>
          </p:nvPr>
        </p:nvSpPr>
        <p:spPr/>
        <p:txBody>
          <a:bodyPr/>
          <a:lstStyle/>
          <a:p>
            <a:r>
              <a:rPr lang="en-US" altLang="zh-CN" dirty="0"/>
              <a:t>How Can We Make It Even Faster?</a:t>
            </a:r>
            <a:endParaRPr lang="zh-CN" altLang="en-US" dirty="0"/>
          </a:p>
        </p:txBody>
      </p:sp>
      <p:sp>
        <p:nvSpPr>
          <p:cNvPr id="4" name="文本占位符 3">
            <a:extLst>
              <a:ext uri="{FF2B5EF4-FFF2-40B4-BE49-F238E27FC236}">
                <a16:creationId xmlns:a16="http://schemas.microsoft.com/office/drawing/2014/main" id="{6205B7EE-0E34-01FE-3A6A-84636E2FF82B}"/>
              </a:ext>
            </a:extLst>
          </p:cNvPr>
          <p:cNvSpPr>
            <a:spLocks noGrp="1"/>
          </p:cNvSpPr>
          <p:nvPr>
            <p:ph type="body" sz="quarter" idx="10"/>
          </p:nvPr>
        </p:nvSpPr>
        <p:spPr/>
        <p:txBody>
          <a:bodyPr/>
          <a:lstStyle/>
          <a:p>
            <a:endParaRPr lang="zh-CN" altLang="en-US"/>
          </a:p>
        </p:txBody>
      </p:sp>
      <p:sp>
        <p:nvSpPr>
          <p:cNvPr id="7" name="Rectangle 3">
            <a:extLst>
              <a:ext uri="{FF2B5EF4-FFF2-40B4-BE49-F238E27FC236}">
                <a16:creationId xmlns:a16="http://schemas.microsoft.com/office/drawing/2014/main" id="{CE5792B4-DE2C-413A-8342-6AC0D4C96EAB}"/>
              </a:ext>
            </a:extLst>
          </p:cNvPr>
          <p:cNvSpPr txBox="1">
            <a:spLocks noChangeArrowheads="1"/>
          </p:cNvSpPr>
          <p:nvPr/>
        </p:nvSpPr>
        <p:spPr>
          <a:xfrm>
            <a:off x="313267" y="927988"/>
            <a:ext cx="10758593" cy="15128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Ø"/>
            </a:pPr>
            <a:r>
              <a:rPr lang="en-US" altLang="zh-CN" b="1" dirty="0">
                <a:ea typeface="宋体" pitchFamily="2" charset="-122"/>
              </a:rPr>
              <a:t>Option 1: </a:t>
            </a:r>
            <a:r>
              <a:rPr lang="en-US" altLang="zh-CN" dirty="0">
                <a:ea typeface="宋体" pitchFamily="2" charset="-122"/>
              </a:rPr>
              <a:t>split the multiple instruction cycle into smaller and smaller steps</a:t>
            </a:r>
          </a:p>
          <a:p>
            <a:pPr lvl="1">
              <a:lnSpc>
                <a:spcPct val="100000"/>
              </a:lnSpc>
            </a:pPr>
            <a:r>
              <a:rPr lang="en-US" altLang="zh-CN" dirty="0">
                <a:ea typeface="宋体" pitchFamily="2" charset="-122"/>
              </a:rPr>
              <a:t>There is a point of diminishing returns where as much time is spent loading the state registers as doing the work</a:t>
            </a:r>
          </a:p>
        </p:txBody>
      </p:sp>
      <p:sp>
        <p:nvSpPr>
          <p:cNvPr id="8" name="Rectangle 4">
            <a:extLst>
              <a:ext uri="{FF2B5EF4-FFF2-40B4-BE49-F238E27FC236}">
                <a16:creationId xmlns:a16="http://schemas.microsoft.com/office/drawing/2014/main" id="{F499FDFC-FD8A-4696-8790-9E269D79B01A}"/>
              </a:ext>
            </a:extLst>
          </p:cNvPr>
          <p:cNvSpPr>
            <a:spLocks noChangeArrowheads="1"/>
          </p:cNvSpPr>
          <p:nvPr/>
        </p:nvSpPr>
        <p:spPr bwMode="auto">
          <a:xfrm>
            <a:off x="313266" y="2602632"/>
            <a:ext cx="8449733" cy="195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342900" indent="-342900">
              <a:spcBef>
                <a:spcPct val="65000"/>
              </a:spcBef>
              <a:buClr>
                <a:srgbClr val="7A7A7A"/>
              </a:buClr>
              <a:buSzPct val="75000"/>
              <a:buFont typeface="Wingdings" pitchFamily="2" charset="2"/>
              <a:buChar char="Ø"/>
            </a:pPr>
            <a:r>
              <a:rPr lang="en-US" altLang="zh-CN" sz="2400" b="1" dirty="0">
                <a:solidFill>
                  <a:srgbClr val="000000"/>
                </a:solidFill>
              </a:rPr>
              <a:t>Option 2:</a:t>
            </a:r>
            <a:r>
              <a:rPr lang="en-US" altLang="zh-CN" sz="2400" dirty="0">
                <a:solidFill>
                  <a:srgbClr val="000000"/>
                </a:solidFill>
              </a:rPr>
              <a:t> start fetching and executing the next instruction before the current one has completed</a:t>
            </a:r>
          </a:p>
          <a:p>
            <a:pPr marL="741363" lvl="1" indent="-246063">
              <a:spcBef>
                <a:spcPct val="40000"/>
              </a:spcBef>
              <a:buClr>
                <a:srgbClr val="7A7A7A"/>
              </a:buClr>
              <a:buSzPct val="75000"/>
              <a:buFont typeface="Monotype Sorts" pitchFamily="2" charset="2"/>
              <a:buChar char="l"/>
            </a:pPr>
            <a:r>
              <a:rPr lang="en-US" altLang="zh-CN" sz="2000" dirty="0">
                <a:solidFill>
                  <a:srgbClr val="FF0000"/>
                </a:solidFill>
              </a:rPr>
              <a:t>Pipelining </a:t>
            </a:r>
            <a:r>
              <a:rPr lang="en-US" altLang="zh-CN" sz="2000" dirty="0">
                <a:solidFill>
                  <a:srgbClr val="000000"/>
                </a:solidFill>
              </a:rPr>
              <a:t>– (all?) modern processors are pipelined for performance</a:t>
            </a:r>
          </a:p>
          <a:p>
            <a:pPr marL="741363" lvl="1" indent="-246063">
              <a:spcBef>
                <a:spcPct val="40000"/>
              </a:spcBef>
              <a:buClr>
                <a:srgbClr val="7A7A7A"/>
              </a:buClr>
              <a:buSzPct val="75000"/>
              <a:buFont typeface="Monotype Sorts" pitchFamily="2" charset="2"/>
              <a:buChar char="l"/>
            </a:pPr>
            <a:r>
              <a:rPr lang="en-US" altLang="zh-CN" sz="2000" dirty="0">
                <a:solidFill>
                  <a:srgbClr val="000000"/>
                </a:solidFill>
              </a:rPr>
              <a:t>Remember </a:t>
            </a:r>
            <a:r>
              <a:rPr lang="en-US" altLang="zh-CN" sz="2000" i="1" dirty="0">
                <a:solidFill>
                  <a:srgbClr val="000000"/>
                </a:solidFill>
              </a:rPr>
              <a:t>the</a:t>
            </a:r>
            <a:r>
              <a:rPr lang="en-US" altLang="zh-CN" sz="2000" dirty="0">
                <a:solidFill>
                  <a:srgbClr val="000000"/>
                </a:solidFill>
              </a:rPr>
              <a:t> performance equation:                                              				 CPU time = CPI * CC * IC</a:t>
            </a:r>
          </a:p>
        </p:txBody>
      </p:sp>
      <p:sp>
        <p:nvSpPr>
          <p:cNvPr id="9" name="Rectangle 5">
            <a:extLst>
              <a:ext uri="{FF2B5EF4-FFF2-40B4-BE49-F238E27FC236}">
                <a16:creationId xmlns:a16="http://schemas.microsoft.com/office/drawing/2014/main" id="{693EE9ED-32E5-4D05-B100-9C905FCC3052}"/>
              </a:ext>
            </a:extLst>
          </p:cNvPr>
          <p:cNvSpPr>
            <a:spLocks noChangeArrowheads="1"/>
          </p:cNvSpPr>
          <p:nvPr/>
        </p:nvSpPr>
        <p:spPr bwMode="auto">
          <a:xfrm>
            <a:off x="389466" y="5193432"/>
            <a:ext cx="8624993" cy="85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342900" indent="-342900">
              <a:spcBef>
                <a:spcPct val="65000"/>
              </a:spcBef>
              <a:buClr>
                <a:srgbClr val="7A7A7A"/>
              </a:buClr>
              <a:buSzPct val="75000"/>
              <a:buFont typeface="Wingdings" pitchFamily="2" charset="2"/>
              <a:buChar char="Ø"/>
            </a:pPr>
            <a:r>
              <a:rPr lang="en-US" altLang="zh-CN" sz="2400" b="1" dirty="0">
                <a:solidFill>
                  <a:srgbClr val="000000"/>
                </a:solidFill>
              </a:rPr>
              <a:t>Option 3:</a:t>
            </a:r>
            <a:r>
              <a:rPr lang="en-US" altLang="zh-CN" sz="2400" dirty="0">
                <a:solidFill>
                  <a:srgbClr val="000000"/>
                </a:solidFill>
              </a:rPr>
              <a:t> fetch (and execute) more than one instruction at a time</a:t>
            </a:r>
          </a:p>
          <a:p>
            <a:pPr marL="741363" lvl="1" indent="-246063">
              <a:spcBef>
                <a:spcPct val="40000"/>
              </a:spcBef>
              <a:buClr>
                <a:srgbClr val="7A7A7A"/>
              </a:buClr>
              <a:buSzPct val="75000"/>
              <a:buFont typeface="Monotype Sorts" pitchFamily="2" charset="2"/>
              <a:buChar char="l"/>
            </a:pPr>
            <a:r>
              <a:rPr lang="en-US" altLang="zh-CN" sz="2000" dirty="0">
                <a:solidFill>
                  <a:srgbClr val="000000"/>
                </a:solidFill>
              </a:rPr>
              <a:t>Superscalar processing – stay tuned</a:t>
            </a:r>
          </a:p>
        </p:txBody>
      </p:sp>
    </p:spTree>
    <p:extLst>
      <p:ext uri="{BB962C8B-B14F-4D97-AF65-F5344CB8AC3E}">
        <p14:creationId xmlns:p14="http://schemas.microsoft.com/office/powerpoint/2010/main" val="34342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Pipelined Processor</a:t>
            </a:r>
            <a:endParaRPr lang="zh-CN" altLang="en-US" dirty="0"/>
          </a:p>
        </p:txBody>
      </p:sp>
      <p:sp>
        <p:nvSpPr>
          <p:cNvPr id="3" name="内容占位符 2"/>
          <p:cNvSpPr>
            <a:spLocks noGrp="1"/>
          </p:cNvSpPr>
          <p:nvPr>
            <p:ph idx="1"/>
          </p:nvPr>
        </p:nvSpPr>
        <p:spPr>
          <a:xfrm>
            <a:off x="313268" y="881744"/>
            <a:ext cx="9991876" cy="5327650"/>
          </a:xfrm>
        </p:spPr>
        <p:txBody>
          <a:bodyPr/>
          <a:lstStyle/>
          <a:p>
            <a:r>
              <a:rPr lang="en-US" altLang="zh-CN" sz="2800" dirty="0">
                <a:ea typeface="宋体" pitchFamily="2" charset="-122"/>
              </a:rPr>
              <a:t>Start the </a:t>
            </a:r>
            <a:r>
              <a:rPr lang="en-US" altLang="zh-CN" sz="2800" dirty="0">
                <a:solidFill>
                  <a:srgbClr val="FF0000"/>
                </a:solidFill>
                <a:ea typeface="宋体" pitchFamily="2" charset="-122"/>
              </a:rPr>
              <a:t>next</a:t>
            </a:r>
            <a:r>
              <a:rPr lang="en-US" altLang="zh-CN" sz="2800" dirty="0">
                <a:ea typeface="宋体" pitchFamily="2" charset="-122"/>
              </a:rPr>
              <a:t> instruction before the current one has completed</a:t>
            </a:r>
          </a:p>
          <a:p>
            <a:pPr lvl="1"/>
            <a:r>
              <a:rPr lang="en-US" altLang="zh-CN" dirty="0">
                <a:ea typeface="宋体" pitchFamily="2" charset="-122"/>
              </a:rPr>
              <a:t>improves </a:t>
            </a:r>
            <a:r>
              <a:rPr lang="en-US" altLang="zh-CN" dirty="0">
                <a:solidFill>
                  <a:srgbClr val="FF0000"/>
                </a:solidFill>
                <a:ea typeface="宋体" pitchFamily="2" charset="-122"/>
              </a:rPr>
              <a:t>throughput</a:t>
            </a:r>
            <a:r>
              <a:rPr lang="en-US" altLang="zh-CN" dirty="0">
                <a:ea typeface="宋体" pitchFamily="2" charset="-122"/>
              </a:rPr>
              <a:t> - total amount of work done in a given time</a:t>
            </a:r>
          </a:p>
          <a:p>
            <a:pPr lvl="1"/>
            <a:r>
              <a:rPr lang="en-US" altLang="zh-CN" dirty="0">
                <a:ea typeface="宋体" pitchFamily="2" charset="-122"/>
              </a:rPr>
              <a:t>instruction </a:t>
            </a:r>
            <a:r>
              <a:rPr lang="en-US" altLang="zh-CN" dirty="0">
                <a:solidFill>
                  <a:srgbClr val="FF0000"/>
                </a:solidFill>
                <a:ea typeface="宋体" pitchFamily="2" charset="-122"/>
              </a:rPr>
              <a:t>latency</a:t>
            </a:r>
            <a:r>
              <a:rPr lang="en-US" altLang="zh-CN" dirty="0">
                <a:ea typeface="宋体" pitchFamily="2" charset="-122"/>
              </a:rPr>
              <a:t> (execution time, delay time, response time - time from the start of an instruction to its completion) is </a:t>
            </a:r>
            <a:r>
              <a:rPr lang="en-US" altLang="zh-CN" i="1" dirty="0">
                <a:ea typeface="宋体" pitchFamily="2" charset="-122"/>
              </a:rPr>
              <a:t>not</a:t>
            </a:r>
            <a:r>
              <a:rPr lang="en-US" altLang="zh-CN" dirty="0">
                <a:ea typeface="宋体" pitchFamily="2" charset="-122"/>
              </a:rPr>
              <a:t> reduced</a:t>
            </a:r>
          </a:p>
          <a:p>
            <a:endParaRPr lang="zh-CN" altLang="en-US" sz="2800" dirty="0"/>
          </a:p>
        </p:txBody>
      </p:sp>
      <p:sp>
        <p:nvSpPr>
          <p:cNvPr id="109" name="文本占位符 108"/>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820057" y="1636259"/>
            <a:ext cx="9459685" cy="1987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ea typeface="宋体" pitchFamily="2" charset="-122"/>
            </a:endParaRPr>
          </a:p>
        </p:txBody>
      </p:sp>
      <p:grpSp>
        <p:nvGrpSpPr>
          <p:cNvPr id="5" name="Group 4"/>
          <p:cNvGrpSpPr/>
          <p:nvPr/>
        </p:nvGrpSpPr>
        <p:grpSpPr bwMode="auto">
          <a:xfrm>
            <a:off x="1950357" y="3107254"/>
            <a:ext cx="825500" cy="254000"/>
            <a:chOff x="1248" y="712"/>
            <a:chExt cx="520" cy="160"/>
          </a:xfrm>
        </p:grpSpPr>
        <p:sp>
          <p:nvSpPr>
            <p:cNvPr id="6" name="Line 5"/>
            <p:cNvSpPr>
              <a:spLocks noChangeShapeType="1"/>
            </p:cNvSpPr>
            <p:nvPr/>
          </p:nvSpPr>
          <p:spPr bwMode="auto">
            <a:xfrm>
              <a:off x="1256"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Line 6"/>
            <p:cNvSpPr>
              <a:spLocks noChangeShapeType="1"/>
            </p:cNvSpPr>
            <p:nvPr/>
          </p:nvSpPr>
          <p:spPr bwMode="auto">
            <a:xfrm>
              <a:off x="1248"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Line 7"/>
            <p:cNvSpPr>
              <a:spLocks noChangeShapeType="1"/>
            </p:cNvSpPr>
            <p:nvPr/>
          </p:nvSpPr>
          <p:spPr bwMode="auto">
            <a:xfrm flipV="1">
              <a:off x="1536"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 name="Line 8"/>
            <p:cNvSpPr>
              <a:spLocks noChangeShapeType="1"/>
            </p:cNvSpPr>
            <p:nvPr/>
          </p:nvSpPr>
          <p:spPr bwMode="auto">
            <a:xfrm>
              <a:off x="1544"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0" name="Group 9"/>
          <p:cNvGrpSpPr/>
          <p:nvPr/>
        </p:nvGrpSpPr>
        <p:grpSpPr bwMode="auto">
          <a:xfrm>
            <a:off x="2788557" y="3107254"/>
            <a:ext cx="825500" cy="254000"/>
            <a:chOff x="1776" y="712"/>
            <a:chExt cx="520" cy="160"/>
          </a:xfrm>
        </p:grpSpPr>
        <p:sp>
          <p:nvSpPr>
            <p:cNvPr id="11" name="Line 10"/>
            <p:cNvSpPr>
              <a:spLocks noChangeShapeType="1"/>
            </p:cNvSpPr>
            <p:nvPr/>
          </p:nvSpPr>
          <p:spPr bwMode="auto">
            <a:xfrm>
              <a:off x="1784"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 name="Line 11"/>
            <p:cNvSpPr>
              <a:spLocks noChangeShapeType="1"/>
            </p:cNvSpPr>
            <p:nvPr/>
          </p:nvSpPr>
          <p:spPr bwMode="auto">
            <a:xfrm>
              <a:off x="1776"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2"/>
            <p:cNvSpPr>
              <a:spLocks noChangeShapeType="1"/>
            </p:cNvSpPr>
            <p:nvPr/>
          </p:nvSpPr>
          <p:spPr bwMode="auto">
            <a:xfrm flipV="1">
              <a:off x="2064"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3"/>
            <p:cNvSpPr>
              <a:spLocks noChangeShapeType="1"/>
            </p:cNvSpPr>
            <p:nvPr/>
          </p:nvSpPr>
          <p:spPr bwMode="auto">
            <a:xfrm>
              <a:off x="2072"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5" name="Group 14"/>
          <p:cNvGrpSpPr/>
          <p:nvPr/>
        </p:nvGrpSpPr>
        <p:grpSpPr bwMode="auto">
          <a:xfrm>
            <a:off x="3626757" y="3107254"/>
            <a:ext cx="825500" cy="254000"/>
            <a:chOff x="2304" y="712"/>
            <a:chExt cx="520" cy="160"/>
          </a:xfrm>
        </p:grpSpPr>
        <p:sp>
          <p:nvSpPr>
            <p:cNvPr id="16" name="Line 15"/>
            <p:cNvSpPr>
              <a:spLocks noChangeShapeType="1"/>
            </p:cNvSpPr>
            <p:nvPr/>
          </p:nvSpPr>
          <p:spPr bwMode="auto">
            <a:xfrm>
              <a:off x="2312"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6"/>
            <p:cNvSpPr>
              <a:spLocks noChangeShapeType="1"/>
            </p:cNvSpPr>
            <p:nvPr/>
          </p:nvSpPr>
          <p:spPr bwMode="auto">
            <a:xfrm>
              <a:off x="2304"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7"/>
            <p:cNvSpPr>
              <a:spLocks noChangeShapeType="1"/>
            </p:cNvSpPr>
            <p:nvPr/>
          </p:nvSpPr>
          <p:spPr bwMode="auto">
            <a:xfrm flipV="1">
              <a:off x="2592"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18"/>
            <p:cNvSpPr>
              <a:spLocks noChangeShapeType="1"/>
            </p:cNvSpPr>
            <p:nvPr/>
          </p:nvSpPr>
          <p:spPr bwMode="auto">
            <a:xfrm>
              <a:off x="2600"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20" name="Group 19"/>
          <p:cNvGrpSpPr/>
          <p:nvPr/>
        </p:nvGrpSpPr>
        <p:grpSpPr bwMode="auto">
          <a:xfrm>
            <a:off x="4464957" y="3107254"/>
            <a:ext cx="825500" cy="254000"/>
            <a:chOff x="2832" y="712"/>
            <a:chExt cx="520" cy="160"/>
          </a:xfrm>
        </p:grpSpPr>
        <p:sp>
          <p:nvSpPr>
            <p:cNvPr id="21" name="Line 20"/>
            <p:cNvSpPr>
              <a:spLocks noChangeShapeType="1"/>
            </p:cNvSpPr>
            <p:nvPr/>
          </p:nvSpPr>
          <p:spPr bwMode="auto">
            <a:xfrm>
              <a:off x="2840"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21"/>
            <p:cNvSpPr>
              <a:spLocks noChangeShapeType="1"/>
            </p:cNvSpPr>
            <p:nvPr/>
          </p:nvSpPr>
          <p:spPr bwMode="auto">
            <a:xfrm>
              <a:off x="2832"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Line 22"/>
            <p:cNvSpPr>
              <a:spLocks noChangeShapeType="1"/>
            </p:cNvSpPr>
            <p:nvPr/>
          </p:nvSpPr>
          <p:spPr bwMode="auto">
            <a:xfrm flipV="1">
              <a:off x="3120"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4" name="Line 23"/>
            <p:cNvSpPr>
              <a:spLocks noChangeShapeType="1"/>
            </p:cNvSpPr>
            <p:nvPr/>
          </p:nvSpPr>
          <p:spPr bwMode="auto">
            <a:xfrm>
              <a:off x="3128"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25" name="Group 24"/>
          <p:cNvGrpSpPr/>
          <p:nvPr/>
        </p:nvGrpSpPr>
        <p:grpSpPr bwMode="auto">
          <a:xfrm>
            <a:off x="5303157" y="3107254"/>
            <a:ext cx="825500" cy="254000"/>
            <a:chOff x="3360" y="712"/>
            <a:chExt cx="520" cy="160"/>
          </a:xfrm>
        </p:grpSpPr>
        <p:sp>
          <p:nvSpPr>
            <p:cNvPr id="26" name="Line 25"/>
            <p:cNvSpPr>
              <a:spLocks noChangeShapeType="1"/>
            </p:cNvSpPr>
            <p:nvPr/>
          </p:nvSpPr>
          <p:spPr bwMode="auto">
            <a:xfrm>
              <a:off x="3368"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7" name="Line 26"/>
            <p:cNvSpPr>
              <a:spLocks noChangeShapeType="1"/>
            </p:cNvSpPr>
            <p:nvPr/>
          </p:nvSpPr>
          <p:spPr bwMode="auto">
            <a:xfrm>
              <a:off x="3360"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Line 27"/>
            <p:cNvSpPr>
              <a:spLocks noChangeShapeType="1"/>
            </p:cNvSpPr>
            <p:nvPr/>
          </p:nvSpPr>
          <p:spPr bwMode="auto">
            <a:xfrm flipV="1">
              <a:off x="3648"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9" name="Line 28"/>
            <p:cNvSpPr>
              <a:spLocks noChangeShapeType="1"/>
            </p:cNvSpPr>
            <p:nvPr/>
          </p:nvSpPr>
          <p:spPr bwMode="auto">
            <a:xfrm>
              <a:off x="3656"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sp>
        <p:nvSpPr>
          <p:cNvPr id="30" name="Line 29"/>
          <p:cNvSpPr>
            <a:spLocks noChangeShapeType="1"/>
          </p:cNvSpPr>
          <p:nvPr/>
        </p:nvSpPr>
        <p:spPr bwMode="auto">
          <a:xfrm>
            <a:off x="1582057" y="3119954"/>
            <a:ext cx="35560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Line 30"/>
          <p:cNvSpPr>
            <a:spLocks noChangeShapeType="1"/>
          </p:cNvSpPr>
          <p:nvPr/>
        </p:nvSpPr>
        <p:spPr bwMode="auto">
          <a:xfrm flipV="1">
            <a:off x="19503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2" name="Line 31"/>
          <p:cNvSpPr>
            <a:spLocks noChangeShapeType="1"/>
          </p:cNvSpPr>
          <p:nvPr/>
        </p:nvSpPr>
        <p:spPr bwMode="auto">
          <a:xfrm flipV="1">
            <a:off x="27885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3" name="Rectangle 32"/>
          <p:cNvSpPr>
            <a:spLocks noChangeArrowheads="1"/>
          </p:cNvSpPr>
          <p:nvPr/>
        </p:nvSpPr>
        <p:spPr bwMode="auto">
          <a:xfrm>
            <a:off x="1886857"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000000"/>
                </a:solidFill>
              </a:rPr>
              <a:t>Cycle 1</a:t>
            </a:r>
          </a:p>
        </p:txBody>
      </p:sp>
      <p:sp>
        <p:nvSpPr>
          <p:cNvPr id="34" name="Rectangle 33"/>
          <p:cNvSpPr>
            <a:spLocks noChangeArrowheads="1"/>
          </p:cNvSpPr>
          <p:nvPr/>
        </p:nvSpPr>
        <p:spPr bwMode="auto">
          <a:xfrm>
            <a:off x="2767920"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2</a:t>
            </a:r>
          </a:p>
        </p:txBody>
      </p:sp>
      <p:sp>
        <p:nvSpPr>
          <p:cNvPr id="35" name="Line 34"/>
          <p:cNvSpPr>
            <a:spLocks noChangeShapeType="1"/>
          </p:cNvSpPr>
          <p:nvPr/>
        </p:nvSpPr>
        <p:spPr bwMode="auto">
          <a:xfrm flipV="1">
            <a:off x="36267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35"/>
          <p:cNvSpPr>
            <a:spLocks noChangeShapeType="1"/>
          </p:cNvSpPr>
          <p:nvPr/>
        </p:nvSpPr>
        <p:spPr bwMode="auto">
          <a:xfrm flipV="1">
            <a:off x="44649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36"/>
          <p:cNvSpPr>
            <a:spLocks noChangeShapeType="1"/>
          </p:cNvSpPr>
          <p:nvPr/>
        </p:nvSpPr>
        <p:spPr bwMode="auto">
          <a:xfrm flipV="1">
            <a:off x="53031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37"/>
          <p:cNvSpPr>
            <a:spLocks noChangeShapeType="1"/>
          </p:cNvSpPr>
          <p:nvPr/>
        </p:nvSpPr>
        <p:spPr bwMode="auto">
          <a:xfrm flipV="1">
            <a:off x="6141357" y="272625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Rectangle 38"/>
          <p:cNvSpPr>
            <a:spLocks noChangeArrowheads="1"/>
          </p:cNvSpPr>
          <p:nvPr/>
        </p:nvSpPr>
        <p:spPr bwMode="auto">
          <a:xfrm>
            <a:off x="3682320"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3</a:t>
            </a:r>
          </a:p>
        </p:txBody>
      </p:sp>
      <p:sp>
        <p:nvSpPr>
          <p:cNvPr id="40" name="Rectangle 39"/>
          <p:cNvSpPr>
            <a:spLocks noChangeArrowheads="1"/>
          </p:cNvSpPr>
          <p:nvPr/>
        </p:nvSpPr>
        <p:spPr bwMode="auto">
          <a:xfrm>
            <a:off x="4444320"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4</a:t>
            </a:r>
          </a:p>
        </p:txBody>
      </p:sp>
      <p:sp>
        <p:nvSpPr>
          <p:cNvPr id="41" name="Rectangle 40"/>
          <p:cNvSpPr>
            <a:spLocks noChangeArrowheads="1"/>
          </p:cNvSpPr>
          <p:nvPr/>
        </p:nvSpPr>
        <p:spPr bwMode="auto">
          <a:xfrm>
            <a:off x="5282520"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5</a:t>
            </a:r>
          </a:p>
        </p:txBody>
      </p:sp>
      <p:grpSp>
        <p:nvGrpSpPr>
          <p:cNvPr id="42" name="Group 42"/>
          <p:cNvGrpSpPr/>
          <p:nvPr/>
        </p:nvGrpSpPr>
        <p:grpSpPr bwMode="auto">
          <a:xfrm>
            <a:off x="1963057" y="3570804"/>
            <a:ext cx="838200" cy="333375"/>
            <a:chOff x="1256" y="1004"/>
            <a:chExt cx="528" cy="210"/>
          </a:xfrm>
        </p:grpSpPr>
        <p:sp>
          <p:nvSpPr>
            <p:cNvPr id="43" name="Rectangle 43"/>
            <p:cNvSpPr>
              <a:spLocks noChangeArrowheads="1"/>
            </p:cNvSpPr>
            <p:nvPr/>
          </p:nvSpPr>
          <p:spPr bwMode="auto">
            <a:xfrm>
              <a:off x="1256"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4" name="Rectangle 44"/>
            <p:cNvSpPr>
              <a:spLocks noChangeArrowheads="1"/>
            </p:cNvSpPr>
            <p:nvPr/>
          </p:nvSpPr>
          <p:spPr bwMode="auto">
            <a:xfrm>
              <a:off x="1293" y="1004"/>
              <a:ext cx="4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IFetch</a:t>
              </a:r>
            </a:p>
          </p:txBody>
        </p:sp>
      </p:grpSp>
      <p:sp>
        <p:nvSpPr>
          <p:cNvPr id="45" name="Rectangle 46"/>
          <p:cNvSpPr>
            <a:spLocks noChangeArrowheads="1"/>
          </p:cNvSpPr>
          <p:nvPr/>
        </p:nvSpPr>
        <p:spPr bwMode="auto">
          <a:xfrm>
            <a:off x="2801257" y="3589854"/>
            <a:ext cx="8128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6" name="Rectangle 47"/>
          <p:cNvSpPr>
            <a:spLocks noChangeArrowheads="1"/>
          </p:cNvSpPr>
          <p:nvPr/>
        </p:nvSpPr>
        <p:spPr bwMode="auto">
          <a:xfrm>
            <a:off x="2934607" y="3570804"/>
            <a:ext cx="56451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Dec</a:t>
            </a:r>
          </a:p>
        </p:txBody>
      </p:sp>
      <p:grpSp>
        <p:nvGrpSpPr>
          <p:cNvPr id="47" name="Group 48"/>
          <p:cNvGrpSpPr/>
          <p:nvPr/>
        </p:nvGrpSpPr>
        <p:grpSpPr bwMode="auto">
          <a:xfrm>
            <a:off x="3639457" y="3570804"/>
            <a:ext cx="812800" cy="333375"/>
            <a:chOff x="2312" y="1004"/>
            <a:chExt cx="512" cy="210"/>
          </a:xfrm>
        </p:grpSpPr>
        <p:sp>
          <p:nvSpPr>
            <p:cNvPr id="48" name="Rectangle 49"/>
            <p:cNvSpPr>
              <a:spLocks noChangeArrowheads="1"/>
            </p:cNvSpPr>
            <p:nvPr/>
          </p:nvSpPr>
          <p:spPr bwMode="auto">
            <a:xfrm>
              <a:off x="2312"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9" name="Rectangle 50"/>
            <p:cNvSpPr>
              <a:spLocks noChangeArrowheads="1"/>
            </p:cNvSpPr>
            <p:nvPr/>
          </p:nvSpPr>
          <p:spPr bwMode="auto">
            <a:xfrm>
              <a:off x="2387" y="1004"/>
              <a:ext cx="41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Exec</a:t>
              </a:r>
            </a:p>
          </p:txBody>
        </p:sp>
      </p:grpSp>
      <p:grpSp>
        <p:nvGrpSpPr>
          <p:cNvPr id="50" name="Group 51"/>
          <p:cNvGrpSpPr/>
          <p:nvPr/>
        </p:nvGrpSpPr>
        <p:grpSpPr bwMode="auto">
          <a:xfrm>
            <a:off x="4477657" y="3570804"/>
            <a:ext cx="812800" cy="333375"/>
            <a:chOff x="2840" y="1004"/>
            <a:chExt cx="512" cy="210"/>
          </a:xfrm>
        </p:grpSpPr>
        <p:sp>
          <p:nvSpPr>
            <p:cNvPr id="51" name="Rectangle 52"/>
            <p:cNvSpPr>
              <a:spLocks noChangeArrowheads="1"/>
            </p:cNvSpPr>
            <p:nvPr/>
          </p:nvSpPr>
          <p:spPr bwMode="auto">
            <a:xfrm>
              <a:off x="2840"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2" name="Rectangle 53"/>
            <p:cNvSpPr>
              <a:spLocks noChangeArrowheads="1"/>
            </p:cNvSpPr>
            <p:nvPr/>
          </p:nvSpPr>
          <p:spPr bwMode="auto">
            <a:xfrm>
              <a:off x="2915" y="1004"/>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grpSp>
        <p:nvGrpSpPr>
          <p:cNvPr id="53" name="Group 54"/>
          <p:cNvGrpSpPr/>
          <p:nvPr/>
        </p:nvGrpSpPr>
        <p:grpSpPr bwMode="auto">
          <a:xfrm>
            <a:off x="5315857" y="3570804"/>
            <a:ext cx="812800" cy="333375"/>
            <a:chOff x="3368" y="1004"/>
            <a:chExt cx="512" cy="210"/>
          </a:xfrm>
        </p:grpSpPr>
        <p:sp>
          <p:nvSpPr>
            <p:cNvPr id="54" name="Rectangle 55"/>
            <p:cNvSpPr>
              <a:spLocks noChangeArrowheads="1"/>
            </p:cNvSpPr>
            <p:nvPr/>
          </p:nvSpPr>
          <p:spPr bwMode="auto">
            <a:xfrm>
              <a:off x="3368"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5" name="Rectangle 56"/>
            <p:cNvSpPr>
              <a:spLocks noChangeArrowheads="1"/>
            </p:cNvSpPr>
            <p:nvPr/>
          </p:nvSpPr>
          <p:spPr bwMode="auto">
            <a:xfrm>
              <a:off x="3443" y="1004"/>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WB</a:t>
              </a:r>
            </a:p>
          </p:txBody>
        </p:sp>
      </p:grpSp>
      <p:sp>
        <p:nvSpPr>
          <p:cNvPr id="56" name="Rectangle 57"/>
          <p:cNvSpPr>
            <a:spLocks noChangeArrowheads="1"/>
          </p:cNvSpPr>
          <p:nvPr/>
        </p:nvSpPr>
        <p:spPr bwMode="auto">
          <a:xfrm>
            <a:off x="959757" y="3577154"/>
            <a:ext cx="4546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1" dirty="0" err="1">
                <a:solidFill>
                  <a:srgbClr val="000000"/>
                </a:solidFill>
                <a:latin typeface="Courier New" panose="02070309020205020404" charset="0"/>
              </a:rPr>
              <a:t>ld</a:t>
            </a:r>
            <a:endParaRPr lang="en-US" altLang="zh-CN" b="1" dirty="0">
              <a:solidFill>
                <a:srgbClr val="000000"/>
              </a:solidFill>
              <a:latin typeface="Courier New" panose="02070309020205020404" charset="0"/>
            </a:endParaRPr>
          </a:p>
        </p:txBody>
      </p:sp>
      <p:grpSp>
        <p:nvGrpSpPr>
          <p:cNvPr id="57" name="Group 58"/>
          <p:cNvGrpSpPr/>
          <p:nvPr/>
        </p:nvGrpSpPr>
        <p:grpSpPr bwMode="auto">
          <a:xfrm>
            <a:off x="6154057" y="3113604"/>
            <a:ext cx="825500" cy="254000"/>
            <a:chOff x="3360" y="712"/>
            <a:chExt cx="520" cy="160"/>
          </a:xfrm>
        </p:grpSpPr>
        <p:sp>
          <p:nvSpPr>
            <p:cNvPr id="58" name="Line 59"/>
            <p:cNvSpPr>
              <a:spLocks noChangeShapeType="1"/>
            </p:cNvSpPr>
            <p:nvPr/>
          </p:nvSpPr>
          <p:spPr bwMode="auto">
            <a:xfrm>
              <a:off x="3368"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9" name="Line 60"/>
            <p:cNvSpPr>
              <a:spLocks noChangeShapeType="1"/>
            </p:cNvSpPr>
            <p:nvPr/>
          </p:nvSpPr>
          <p:spPr bwMode="auto">
            <a:xfrm>
              <a:off x="3360"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0" name="Line 61"/>
            <p:cNvSpPr>
              <a:spLocks noChangeShapeType="1"/>
            </p:cNvSpPr>
            <p:nvPr/>
          </p:nvSpPr>
          <p:spPr bwMode="auto">
            <a:xfrm flipV="1">
              <a:off x="3648"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1" name="Line 62"/>
            <p:cNvSpPr>
              <a:spLocks noChangeShapeType="1"/>
            </p:cNvSpPr>
            <p:nvPr/>
          </p:nvSpPr>
          <p:spPr bwMode="auto">
            <a:xfrm>
              <a:off x="3656"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62" name="Group 63"/>
          <p:cNvGrpSpPr/>
          <p:nvPr/>
        </p:nvGrpSpPr>
        <p:grpSpPr bwMode="auto">
          <a:xfrm>
            <a:off x="6992257" y="3113604"/>
            <a:ext cx="825500" cy="254000"/>
            <a:chOff x="3360" y="712"/>
            <a:chExt cx="520" cy="160"/>
          </a:xfrm>
        </p:grpSpPr>
        <p:sp>
          <p:nvSpPr>
            <p:cNvPr id="63" name="Line 64"/>
            <p:cNvSpPr>
              <a:spLocks noChangeShapeType="1"/>
            </p:cNvSpPr>
            <p:nvPr/>
          </p:nvSpPr>
          <p:spPr bwMode="auto">
            <a:xfrm>
              <a:off x="3368"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4" name="Line 65"/>
            <p:cNvSpPr>
              <a:spLocks noChangeShapeType="1"/>
            </p:cNvSpPr>
            <p:nvPr/>
          </p:nvSpPr>
          <p:spPr bwMode="auto">
            <a:xfrm>
              <a:off x="3360"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5" name="Line 66"/>
            <p:cNvSpPr>
              <a:spLocks noChangeShapeType="1"/>
            </p:cNvSpPr>
            <p:nvPr/>
          </p:nvSpPr>
          <p:spPr bwMode="auto">
            <a:xfrm flipV="1">
              <a:off x="3648"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6" name="Line 67"/>
            <p:cNvSpPr>
              <a:spLocks noChangeShapeType="1"/>
            </p:cNvSpPr>
            <p:nvPr/>
          </p:nvSpPr>
          <p:spPr bwMode="auto">
            <a:xfrm>
              <a:off x="3656"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67" name="Group 68"/>
          <p:cNvGrpSpPr/>
          <p:nvPr/>
        </p:nvGrpSpPr>
        <p:grpSpPr bwMode="auto">
          <a:xfrm>
            <a:off x="7830457" y="3113604"/>
            <a:ext cx="825500" cy="254000"/>
            <a:chOff x="3360" y="712"/>
            <a:chExt cx="520" cy="160"/>
          </a:xfrm>
        </p:grpSpPr>
        <p:sp>
          <p:nvSpPr>
            <p:cNvPr id="68" name="Line 69"/>
            <p:cNvSpPr>
              <a:spLocks noChangeShapeType="1"/>
            </p:cNvSpPr>
            <p:nvPr/>
          </p:nvSpPr>
          <p:spPr bwMode="auto">
            <a:xfrm>
              <a:off x="3368" y="864"/>
              <a:ext cx="272"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70"/>
            <p:cNvSpPr>
              <a:spLocks noChangeShapeType="1"/>
            </p:cNvSpPr>
            <p:nvPr/>
          </p:nvSpPr>
          <p:spPr bwMode="auto">
            <a:xfrm>
              <a:off x="3360" y="728"/>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71"/>
            <p:cNvSpPr>
              <a:spLocks noChangeShapeType="1"/>
            </p:cNvSpPr>
            <p:nvPr/>
          </p:nvSpPr>
          <p:spPr bwMode="auto">
            <a:xfrm flipV="1">
              <a:off x="3648" y="712"/>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72"/>
            <p:cNvSpPr>
              <a:spLocks noChangeShapeType="1"/>
            </p:cNvSpPr>
            <p:nvPr/>
          </p:nvSpPr>
          <p:spPr bwMode="auto">
            <a:xfrm>
              <a:off x="3656" y="720"/>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sp>
        <p:nvSpPr>
          <p:cNvPr id="72" name="Rectangle 73"/>
          <p:cNvSpPr>
            <a:spLocks noChangeArrowheads="1"/>
          </p:cNvSpPr>
          <p:nvPr/>
        </p:nvSpPr>
        <p:spPr bwMode="auto">
          <a:xfrm>
            <a:off x="6916057"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7</a:t>
            </a:r>
          </a:p>
        </p:txBody>
      </p:sp>
      <p:sp>
        <p:nvSpPr>
          <p:cNvPr id="73" name="Line 74"/>
          <p:cNvSpPr>
            <a:spLocks noChangeShapeType="1"/>
          </p:cNvSpPr>
          <p:nvPr/>
        </p:nvSpPr>
        <p:spPr bwMode="auto">
          <a:xfrm flipV="1">
            <a:off x="6992257" y="273260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4" name="Line 75"/>
          <p:cNvSpPr>
            <a:spLocks noChangeShapeType="1"/>
          </p:cNvSpPr>
          <p:nvPr/>
        </p:nvSpPr>
        <p:spPr bwMode="auto">
          <a:xfrm flipV="1">
            <a:off x="7830457" y="273260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5" name="Line 76"/>
          <p:cNvSpPr>
            <a:spLocks noChangeShapeType="1"/>
          </p:cNvSpPr>
          <p:nvPr/>
        </p:nvSpPr>
        <p:spPr bwMode="auto">
          <a:xfrm flipV="1">
            <a:off x="8668657" y="2732604"/>
            <a:ext cx="0" cy="3302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6" name="Rectangle 77"/>
          <p:cNvSpPr>
            <a:spLocks noChangeArrowheads="1"/>
          </p:cNvSpPr>
          <p:nvPr/>
        </p:nvSpPr>
        <p:spPr bwMode="auto">
          <a:xfrm>
            <a:off x="6077857"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000000"/>
                </a:solidFill>
              </a:rPr>
              <a:t>Cycle 6</a:t>
            </a:r>
          </a:p>
        </p:txBody>
      </p:sp>
      <p:sp>
        <p:nvSpPr>
          <p:cNvPr id="77" name="Rectangle 78"/>
          <p:cNvSpPr>
            <a:spLocks noChangeArrowheads="1"/>
          </p:cNvSpPr>
          <p:nvPr/>
        </p:nvSpPr>
        <p:spPr bwMode="auto">
          <a:xfrm>
            <a:off x="7754257" y="2732604"/>
            <a:ext cx="89217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Cycle 8</a:t>
            </a:r>
          </a:p>
        </p:txBody>
      </p:sp>
      <p:sp>
        <p:nvSpPr>
          <p:cNvPr id="78" name="Rectangle 79"/>
          <p:cNvSpPr>
            <a:spLocks noChangeArrowheads="1"/>
          </p:cNvSpPr>
          <p:nvPr/>
        </p:nvSpPr>
        <p:spPr bwMode="auto">
          <a:xfrm>
            <a:off x="972457" y="4056579"/>
            <a:ext cx="45466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1" dirty="0" err="1">
                <a:solidFill>
                  <a:srgbClr val="000000"/>
                </a:solidFill>
                <a:latin typeface="Courier New" panose="02070309020205020404" charset="0"/>
              </a:rPr>
              <a:t>sd</a:t>
            </a:r>
            <a:endParaRPr lang="en-US" altLang="zh-CN" b="1" dirty="0">
              <a:solidFill>
                <a:srgbClr val="000000"/>
              </a:solidFill>
              <a:latin typeface="Courier New" panose="02070309020205020404" charset="0"/>
            </a:endParaRPr>
          </a:p>
        </p:txBody>
      </p:sp>
      <p:grpSp>
        <p:nvGrpSpPr>
          <p:cNvPr id="79" name="Group 81"/>
          <p:cNvGrpSpPr/>
          <p:nvPr/>
        </p:nvGrpSpPr>
        <p:grpSpPr bwMode="auto">
          <a:xfrm>
            <a:off x="2801257" y="4028004"/>
            <a:ext cx="838200" cy="333375"/>
            <a:chOff x="1256" y="1004"/>
            <a:chExt cx="528" cy="210"/>
          </a:xfrm>
        </p:grpSpPr>
        <p:sp>
          <p:nvSpPr>
            <p:cNvPr id="80" name="Rectangle 82"/>
            <p:cNvSpPr>
              <a:spLocks noChangeArrowheads="1"/>
            </p:cNvSpPr>
            <p:nvPr/>
          </p:nvSpPr>
          <p:spPr bwMode="auto">
            <a:xfrm>
              <a:off x="1256"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1" name="Rectangle 83"/>
            <p:cNvSpPr>
              <a:spLocks noChangeArrowheads="1"/>
            </p:cNvSpPr>
            <p:nvPr/>
          </p:nvSpPr>
          <p:spPr bwMode="auto">
            <a:xfrm>
              <a:off x="1293" y="1004"/>
              <a:ext cx="4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IFetch</a:t>
              </a:r>
            </a:p>
          </p:txBody>
        </p:sp>
      </p:grpSp>
      <p:sp>
        <p:nvSpPr>
          <p:cNvPr id="82" name="Rectangle 85"/>
          <p:cNvSpPr>
            <a:spLocks noChangeArrowheads="1"/>
          </p:cNvSpPr>
          <p:nvPr/>
        </p:nvSpPr>
        <p:spPr bwMode="auto">
          <a:xfrm>
            <a:off x="3639457" y="4047054"/>
            <a:ext cx="8128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3" name="Rectangle 86"/>
          <p:cNvSpPr>
            <a:spLocks noChangeArrowheads="1"/>
          </p:cNvSpPr>
          <p:nvPr/>
        </p:nvSpPr>
        <p:spPr bwMode="auto">
          <a:xfrm>
            <a:off x="3772807" y="4028004"/>
            <a:ext cx="56451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Dec</a:t>
            </a:r>
          </a:p>
        </p:txBody>
      </p:sp>
      <p:grpSp>
        <p:nvGrpSpPr>
          <p:cNvPr id="84" name="Group 87"/>
          <p:cNvGrpSpPr/>
          <p:nvPr/>
        </p:nvGrpSpPr>
        <p:grpSpPr bwMode="auto">
          <a:xfrm>
            <a:off x="4477657" y="4028004"/>
            <a:ext cx="812800" cy="333375"/>
            <a:chOff x="2312" y="1004"/>
            <a:chExt cx="512" cy="210"/>
          </a:xfrm>
        </p:grpSpPr>
        <p:sp>
          <p:nvSpPr>
            <p:cNvPr id="85" name="Rectangle 88"/>
            <p:cNvSpPr>
              <a:spLocks noChangeArrowheads="1"/>
            </p:cNvSpPr>
            <p:nvPr/>
          </p:nvSpPr>
          <p:spPr bwMode="auto">
            <a:xfrm>
              <a:off x="2312"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6" name="Rectangle 89"/>
            <p:cNvSpPr>
              <a:spLocks noChangeArrowheads="1"/>
            </p:cNvSpPr>
            <p:nvPr/>
          </p:nvSpPr>
          <p:spPr bwMode="auto">
            <a:xfrm>
              <a:off x="2387" y="1004"/>
              <a:ext cx="41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Exec</a:t>
              </a:r>
            </a:p>
          </p:txBody>
        </p:sp>
      </p:grpSp>
      <p:grpSp>
        <p:nvGrpSpPr>
          <p:cNvPr id="87" name="Group 90"/>
          <p:cNvGrpSpPr/>
          <p:nvPr/>
        </p:nvGrpSpPr>
        <p:grpSpPr bwMode="auto">
          <a:xfrm>
            <a:off x="5315857" y="4028004"/>
            <a:ext cx="812800" cy="333375"/>
            <a:chOff x="2840" y="1004"/>
            <a:chExt cx="512" cy="210"/>
          </a:xfrm>
        </p:grpSpPr>
        <p:sp>
          <p:nvSpPr>
            <p:cNvPr id="88" name="Rectangle 91"/>
            <p:cNvSpPr>
              <a:spLocks noChangeArrowheads="1"/>
            </p:cNvSpPr>
            <p:nvPr/>
          </p:nvSpPr>
          <p:spPr bwMode="auto">
            <a:xfrm>
              <a:off x="2840"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9" name="Rectangle 92"/>
            <p:cNvSpPr>
              <a:spLocks noChangeArrowheads="1"/>
            </p:cNvSpPr>
            <p:nvPr/>
          </p:nvSpPr>
          <p:spPr bwMode="auto">
            <a:xfrm>
              <a:off x="2915" y="1004"/>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grpSp>
        <p:nvGrpSpPr>
          <p:cNvPr id="90" name="Group 93"/>
          <p:cNvGrpSpPr/>
          <p:nvPr/>
        </p:nvGrpSpPr>
        <p:grpSpPr bwMode="auto">
          <a:xfrm>
            <a:off x="6154057" y="4028004"/>
            <a:ext cx="812800" cy="336550"/>
            <a:chOff x="3368" y="1004"/>
            <a:chExt cx="512" cy="212"/>
          </a:xfrm>
        </p:grpSpPr>
        <p:sp>
          <p:nvSpPr>
            <p:cNvPr id="91" name="Rectangle 94"/>
            <p:cNvSpPr>
              <a:spLocks noChangeArrowheads="1"/>
            </p:cNvSpPr>
            <p:nvPr/>
          </p:nvSpPr>
          <p:spPr bwMode="auto">
            <a:xfrm>
              <a:off x="3368"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2" name="Rectangle 95"/>
            <p:cNvSpPr>
              <a:spLocks noChangeArrowheads="1"/>
            </p:cNvSpPr>
            <p:nvPr/>
          </p:nvSpPr>
          <p:spPr bwMode="auto">
            <a:xfrm>
              <a:off x="3443" y="1004"/>
              <a:ext cx="33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FF0000"/>
                  </a:solidFill>
                </a:rPr>
                <a:t>WB</a:t>
              </a:r>
            </a:p>
          </p:txBody>
        </p:sp>
      </p:grpSp>
      <p:sp>
        <p:nvSpPr>
          <p:cNvPr id="93" name="Rectangle 96"/>
          <p:cNvSpPr>
            <a:spLocks noChangeArrowheads="1"/>
          </p:cNvSpPr>
          <p:nvPr/>
        </p:nvSpPr>
        <p:spPr bwMode="auto">
          <a:xfrm>
            <a:off x="972457" y="4513779"/>
            <a:ext cx="90932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1" dirty="0">
                <a:solidFill>
                  <a:srgbClr val="000000"/>
                </a:solidFill>
              </a:rPr>
              <a:t>R-type</a:t>
            </a:r>
          </a:p>
        </p:txBody>
      </p:sp>
      <p:grpSp>
        <p:nvGrpSpPr>
          <p:cNvPr id="94" name="Group 98"/>
          <p:cNvGrpSpPr/>
          <p:nvPr/>
        </p:nvGrpSpPr>
        <p:grpSpPr bwMode="auto">
          <a:xfrm>
            <a:off x="3639457" y="4485204"/>
            <a:ext cx="838200" cy="333375"/>
            <a:chOff x="1256" y="1004"/>
            <a:chExt cx="528" cy="210"/>
          </a:xfrm>
        </p:grpSpPr>
        <p:sp>
          <p:nvSpPr>
            <p:cNvPr id="95" name="Rectangle 99"/>
            <p:cNvSpPr>
              <a:spLocks noChangeArrowheads="1"/>
            </p:cNvSpPr>
            <p:nvPr/>
          </p:nvSpPr>
          <p:spPr bwMode="auto">
            <a:xfrm>
              <a:off x="1256"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Rectangle 100"/>
            <p:cNvSpPr>
              <a:spLocks noChangeArrowheads="1"/>
            </p:cNvSpPr>
            <p:nvPr/>
          </p:nvSpPr>
          <p:spPr bwMode="auto">
            <a:xfrm>
              <a:off x="1293" y="1004"/>
              <a:ext cx="49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IFetch</a:t>
              </a:r>
            </a:p>
          </p:txBody>
        </p:sp>
      </p:grpSp>
      <p:sp>
        <p:nvSpPr>
          <p:cNvPr id="97" name="Rectangle 102"/>
          <p:cNvSpPr>
            <a:spLocks noChangeArrowheads="1"/>
          </p:cNvSpPr>
          <p:nvPr/>
        </p:nvSpPr>
        <p:spPr bwMode="auto">
          <a:xfrm>
            <a:off x="4477657" y="4504254"/>
            <a:ext cx="812800" cy="279400"/>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8" name="Rectangle 103"/>
          <p:cNvSpPr>
            <a:spLocks noChangeArrowheads="1"/>
          </p:cNvSpPr>
          <p:nvPr/>
        </p:nvSpPr>
        <p:spPr bwMode="auto">
          <a:xfrm>
            <a:off x="4611007" y="4485204"/>
            <a:ext cx="564515" cy="33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Dec</a:t>
            </a:r>
          </a:p>
        </p:txBody>
      </p:sp>
      <p:grpSp>
        <p:nvGrpSpPr>
          <p:cNvPr id="99" name="Group 104"/>
          <p:cNvGrpSpPr/>
          <p:nvPr/>
        </p:nvGrpSpPr>
        <p:grpSpPr bwMode="auto">
          <a:xfrm>
            <a:off x="5315857" y="4485204"/>
            <a:ext cx="812800" cy="333375"/>
            <a:chOff x="2312" y="1004"/>
            <a:chExt cx="512" cy="210"/>
          </a:xfrm>
        </p:grpSpPr>
        <p:sp>
          <p:nvSpPr>
            <p:cNvPr id="100" name="Rectangle 105"/>
            <p:cNvSpPr>
              <a:spLocks noChangeArrowheads="1"/>
            </p:cNvSpPr>
            <p:nvPr/>
          </p:nvSpPr>
          <p:spPr bwMode="auto">
            <a:xfrm>
              <a:off x="2312"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1" name="Rectangle 106"/>
            <p:cNvSpPr>
              <a:spLocks noChangeArrowheads="1"/>
            </p:cNvSpPr>
            <p:nvPr/>
          </p:nvSpPr>
          <p:spPr bwMode="auto">
            <a:xfrm>
              <a:off x="2387" y="1004"/>
              <a:ext cx="41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Exec</a:t>
              </a:r>
            </a:p>
          </p:txBody>
        </p:sp>
      </p:grpSp>
      <p:grpSp>
        <p:nvGrpSpPr>
          <p:cNvPr id="102" name="Group 107"/>
          <p:cNvGrpSpPr/>
          <p:nvPr/>
        </p:nvGrpSpPr>
        <p:grpSpPr bwMode="auto">
          <a:xfrm>
            <a:off x="6154057" y="4485204"/>
            <a:ext cx="812800" cy="336550"/>
            <a:chOff x="2840" y="1004"/>
            <a:chExt cx="512" cy="212"/>
          </a:xfrm>
        </p:grpSpPr>
        <p:sp>
          <p:nvSpPr>
            <p:cNvPr id="103" name="Rectangle 108"/>
            <p:cNvSpPr>
              <a:spLocks noChangeArrowheads="1"/>
            </p:cNvSpPr>
            <p:nvPr/>
          </p:nvSpPr>
          <p:spPr bwMode="auto">
            <a:xfrm>
              <a:off x="2840"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Rectangle 109"/>
            <p:cNvSpPr>
              <a:spLocks noChangeArrowheads="1"/>
            </p:cNvSpPr>
            <p:nvPr/>
          </p:nvSpPr>
          <p:spPr bwMode="auto">
            <a:xfrm>
              <a:off x="2915" y="1004"/>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FF0000"/>
                  </a:solidFill>
                </a:rPr>
                <a:t>Mem</a:t>
              </a:r>
            </a:p>
          </p:txBody>
        </p:sp>
      </p:grpSp>
      <p:grpSp>
        <p:nvGrpSpPr>
          <p:cNvPr id="105" name="Group 110"/>
          <p:cNvGrpSpPr/>
          <p:nvPr/>
        </p:nvGrpSpPr>
        <p:grpSpPr bwMode="auto">
          <a:xfrm>
            <a:off x="6992257" y="4485204"/>
            <a:ext cx="812800" cy="333375"/>
            <a:chOff x="3368" y="1004"/>
            <a:chExt cx="512" cy="210"/>
          </a:xfrm>
        </p:grpSpPr>
        <p:sp>
          <p:nvSpPr>
            <p:cNvPr id="106" name="Rectangle 111"/>
            <p:cNvSpPr>
              <a:spLocks noChangeArrowheads="1"/>
            </p:cNvSpPr>
            <p:nvPr/>
          </p:nvSpPr>
          <p:spPr bwMode="auto">
            <a:xfrm>
              <a:off x="3368" y="1016"/>
              <a:ext cx="512"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7" name="Rectangle 112"/>
            <p:cNvSpPr>
              <a:spLocks noChangeArrowheads="1"/>
            </p:cNvSpPr>
            <p:nvPr/>
          </p:nvSpPr>
          <p:spPr bwMode="auto">
            <a:xfrm>
              <a:off x="3443" y="1004"/>
              <a:ext cx="32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WB</a:t>
              </a:r>
            </a:p>
          </p:txBody>
        </p:sp>
      </p:grpSp>
      <p:sp>
        <p:nvSpPr>
          <p:cNvPr id="108" name="Rectangle 113"/>
          <p:cNvSpPr>
            <a:spLocks noChangeArrowheads="1"/>
          </p:cNvSpPr>
          <p:nvPr/>
        </p:nvSpPr>
        <p:spPr bwMode="auto">
          <a:xfrm>
            <a:off x="820057" y="5156035"/>
            <a:ext cx="8305800" cy="69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1146175" lvl="2" indent="-176530">
              <a:lnSpc>
                <a:spcPct val="85000"/>
              </a:lnSpc>
              <a:spcBef>
                <a:spcPct val="40000"/>
              </a:spcBef>
              <a:buClr>
                <a:srgbClr val="7A7A7A"/>
              </a:buClr>
              <a:buSzPct val="100000"/>
              <a:buFontTx/>
              <a:buChar char="-"/>
            </a:pPr>
            <a:r>
              <a:rPr lang="en-US" altLang="zh-CN" sz="2000" dirty="0">
                <a:solidFill>
                  <a:srgbClr val="000000"/>
                </a:solidFill>
              </a:rPr>
              <a:t>clock cycle (pipeline stage time) is limited by the slowest stage</a:t>
            </a:r>
          </a:p>
          <a:p>
            <a:pPr marL="1146175" lvl="2" indent="-176530">
              <a:lnSpc>
                <a:spcPct val="85000"/>
              </a:lnSpc>
              <a:spcBef>
                <a:spcPct val="40000"/>
              </a:spcBef>
              <a:buClr>
                <a:srgbClr val="7A7A7A"/>
              </a:buClr>
              <a:buSzPct val="100000"/>
              <a:buFontTx/>
              <a:buChar char="-"/>
            </a:pPr>
            <a:r>
              <a:rPr lang="en-US" altLang="zh-CN" sz="2000" dirty="0">
                <a:solidFill>
                  <a:srgbClr val="000000"/>
                </a:solidFill>
              </a:rPr>
              <a:t>for some instructions, some stages are </a:t>
            </a:r>
            <a:r>
              <a:rPr lang="en-US" altLang="zh-CN" sz="2000" dirty="0">
                <a:solidFill>
                  <a:srgbClr val="FF0000"/>
                </a:solidFill>
              </a:rPr>
              <a:t>wasted </a:t>
            </a:r>
            <a:r>
              <a:rPr lang="en-US" altLang="zh-CN" sz="2000" dirty="0">
                <a:solidFill>
                  <a:srgbClr val="000000"/>
                </a:solidFill>
              </a:rPr>
              <a:t>cycles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t>Single Cycle, Multiple Cycle, vs. Pipeline</a:t>
            </a:r>
            <a:endParaRPr lang="zh-CN" altLang="en-US" dirty="0"/>
          </a:p>
        </p:txBody>
      </p:sp>
      <p:sp>
        <p:nvSpPr>
          <p:cNvPr id="190" name="文本占位符 189"/>
          <p:cNvSpPr>
            <a:spLocks noGrp="1"/>
          </p:cNvSpPr>
          <p:nvPr>
            <p:ph type="body" sz="quarter" idx="10"/>
          </p:nvPr>
        </p:nvSpPr>
        <p:spPr>
          <a:xfrm>
            <a:off x="2228000" y="6473031"/>
            <a:ext cx="8015896" cy="407195"/>
          </a:xfrm>
        </p:spPr>
        <p:txBody>
          <a:bodyPr/>
          <a:lstStyle/>
          <a:p>
            <a:endParaRPr lang="zh-CN" altLang="en-US" dirty="0"/>
          </a:p>
        </p:txBody>
      </p:sp>
      <p:sp>
        <p:nvSpPr>
          <p:cNvPr id="4" name="Rectangle 12"/>
          <p:cNvSpPr>
            <a:spLocks noChangeArrowheads="1"/>
          </p:cNvSpPr>
          <p:nvPr/>
        </p:nvSpPr>
        <p:spPr bwMode="auto">
          <a:xfrm>
            <a:off x="881062" y="2651126"/>
            <a:ext cx="286892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Multiple Cycle Implementation:</a:t>
            </a:r>
          </a:p>
        </p:txBody>
      </p:sp>
      <p:grpSp>
        <p:nvGrpSpPr>
          <p:cNvPr id="5" name="Group 196"/>
          <p:cNvGrpSpPr/>
          <p:nvPr/>
        </p:nvGrpSpPr>
        <p:grpSpPr bwMode="auto">
          <a:xfrm>
            <a:off x="838200" y="3079751"/>
            <a:ext cx="8542337" cy="1355725"/>
            <a:chOff x="131" y="1980"/>
            <a:chExt cx="5381" cy="854"/>
          </a:xfrm>
        </p:grpSpPr>
        <p:sp>
          <p:nvSpPr>
            <p:cNvPr id="6" name="Rectangle 3"/>
            <p:cNvSpPr>
              <a:spLocks noChangeArrowheads="1"/>
            </p:cNvSpPr>
            <p:nvPr/>
          </p:nvSpPr>
          <p:spPr bwMode="auto">
            <a:xfrm>
              <a:off x="131" y="2224"/>
              <a:ext cx="2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Clk</a:t>
              </a:r>
            </a:p>
          </p:txBody>
        </p:sp>
        <p:sp>
          <p:nvSpPr>
            <p:cNvPr id="7" name="Line 4"/>
            <p:cNvSpPr>
              <a:spLocks noChangeShapeType="1"/>
            </p:cNvSpPr>
            <p:nvPr/>
          </p:nvSpPr>
          <p:spPr bwMode="auto">
            <a:xfrm>
              <a:off x="48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 name="Line 5"/>
            <p:cNvSpPr>
              <a:spLocks noChangeShapeType="1"/>
            </p:cNvSpPr>
            <p:nvPr/>
          </p:nvSpPr>
          <p:spPr bwMode="auto">
            <a:xfrm>
              <a:off x="48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 name="Line 6"/>
            <p:cNvSpPr>
              <a:spLocks noChangeShapeType="1"/>
            </p:cNvSpPr>
            <p:nvPr/>
          </p:nvSpPr>
          <p:spPr bwMode="auto">
            <a:xfrm flipV="1">
              <a:off x="72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 name="Line 7"/>
            <p:cNvSpPr>
              <a:spLocks noChangeShapeType="1"/>
            </p:cNvSpPr>
            <p:nvPr/>
          </p:nvSpPr>
          <p:spPr bwMode="auto">
            <a:xfrm>
              <a:off x="72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 name="Line 8"/>
            <p:cNvSpPr>
              <a:spLocks noChangeShapeType="1"/>
            </p:cNvSpPr>
            <p:nvPr/>
          </p:nvSpPr>
          <p:spPr bwMode="auto">
            <a:xfrm>
              <a:off x="96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 name="Line 9"/>
            <p:cNvSpPr>
              <a:spLocks noChangeShapeType="1"/>
            </p:cNvSpPr>
            <p:nvPr/>
          </p:nvSpPr>
          <p:spPr bwMode="auto">
            <a:xfrm>
              <a:off x="24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 name="Rectangle 11"/>
            <p:cNvSpPr>
              <a:spLocks noChangeArrowheads="1"/>
            </p:cNvSpPr>
            <p:nvPr/>
          </p:nvSpPr>
          <p:spPr bwMode="auto">
            <a:xfrm>
              <a:off x="46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1</a:t>
              </a:r>
            </a:p>
          </p:txBody>
        </p:sp>
        <p:grpSp>
          <p:nvGrpSpPr>
            <p:cNvPr id="14" name="Group 13"/>
            <p:cNvGrpSpPr/>
            <p:nvPr/>
          </p:nvGrpSpPr>
          <p:grpSpPr bwMode="auto">
            <a:xfrm>
              <a:off x="488" y="2622"/>
              <a:ext cx="2384" cy="212"/>
              <a:chOff x="488" y="2540"/>
              <a:chExt cx="2384" cy="212"/>
            </a:xfrm>
          </p:grpSpPr>
          <p:grpSp>
            <p:nvGrpSpPr>
              <p:cNvPr id="87" name="Group 14"/>
              <p:cNvGrpSpPr/>
              <p:nvPr/>
            </p:nvGrpSpPr>
            <p:grpSpPr bwMode="auto">
              <a:xfrm>
                <a:off x="488" y="2540"/>
                <a:ext cx="465" cy="212"/>
                <a:chOff x="488" y="2540"/>
                <a:chExt cx="465" cy="212"/>
              </a:xfrm>
            </p:grpSpPr>
            <p:sp>
              <p:nvSpPr>
                <p:cNvPr id="100" name="Rectangle 15"/>
                <p:cNvSpPr>
                  <a:spLocks noChangeArrowheads="1"/>
                </p:cNvSpPr>
                <p:nvPr/>
              </p:nvSpPr>
              <p:spPr bwMode="auto">
                <a:xfrm>
                  <a:off x="48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1" name="Rectangle 16"/>
                <p:cNvSpPr>
                  <a:spLocks noChangeArrowheads="1"/>
                </p:cNvSpPr>
                <p:nvPr/>
              </p:nvSpPr>
              <p:spPr bwMode="auto">
                <a:xfrm>
                  <a:off x="515" y="2540"/>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grpSp>
            <p:nvGrpSpPr>
              <p:cNvPr id="88" name="Group 17"/>
              <p:cNvGrpSpPr/>
              <p:nvPr/>
            </p:nvGrpSpPr>
            <p:grpSpPr bwMode="auto">
              <a:xfrm>
                <a:off x="968" y="2540"/>
                <a:ext cx="464" cy="212"/>
                <a:chOff x="968" y="2540"/>
                <a:chExt cx="464" cy="212"/>
              </a:xfrm>
            </p:grpSpPr>
            <p:sp>
              <p:nvSpPr>
                <p:cNvPr id="98" name="Rectangle 18"/>
                <p:cNvSpPr>
                  <a:spLocks noChangeArrowheads="1"/>
                </p:cNvSpPr>
                <p:nvPr/>
              </p:nvSpPr>
              <p:spPr bwMode="auto">
                <a:xfrm>
                  <a:off x="96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9" name="Rectangle 19"/>
                <p:cNvSpPr>
                  <a:spLocks noChangeArrowheads="1"/>
                </p:cNvSpPr>
                <p:nvPr/>
              </p:nvSpPr>
              <p:spPr bwMode="auto">
                <a:xfrm>
                  <a:off x="1043" y="2540"/>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Dec</a:t>
                  </a:r>
                </a:p>
              </p:txBody>
            </p:sp>
          </p:grpSp>
          <p:grpSp>
            <p:nvGrpSpPr>
              <p:cNvPr id="89" name="Group 20"/>
              <p:cNvGrpSpPr/>
              <p:nvPr/>
            </p:nvGrpSpPr>
            <p:grpSpPr bwMode="auto">
              <a:xfrm>
                <a:off x="1448" y="2540"/>
                <a:ext cx="464" cy="212"/>
                <a:chOff x="1448" y="2540"/>
                <a:chExt cx="464" cy="212"/>
              </a:xfrm>
            </p:grpSpPr>
            <p:sp>
              <p:nvSpPr>
                <p:cNvPr id="96" name="Rectangle 21"/>
                <p:cNvSpPr>
                  <a:spLocks noChangeArrowheads="1"/>
                </p:cNvSpPr>
                <p:nvPr/>
              </p:nvSpPr>
              <p:spPr bwMode="auto">
                <a:xfrm>
                  <a:off x="144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7" name="Rectangle 22"/>
                <p:cNvSpPr>
                  <a:spLocks noChangeArrowheads="1"/>
                </p:cNvSpPr>
                <p:nvPr/>
              </p:nvSpPr>
              <p:spPr bwMode="auto">
                <a:xfrm>
                  <a:off x="1475" y="2540"/>
                  <a:ext cx="3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Exec</a:t>
                  </a:r>
                </a:p>
              </p:txBody>
            </p:sp>
          </p:grpSp>
          <p:grpSp>
            <p:nvGrpSpPr>
              <p:cNvPr id="90" name="Group 23"/>
              <p:cNvGrpSpPr/>
              <p:nvPr/>
            </p:nvGrpSpPr>
            <p:grpSpPr bwMode="auto">
              <a:xfrm>
                <a:off x="1928" y="2540"/>
                <a:ext cx="464" cy="210"/>
                <a:chOff x="1928" y="2540"/>
                <a:chExt cx="464" cy="210"/>
              </a:xfrm>
            </p:grpSpPr>
            <p:sp>
              <p:nvSpPr>
                <p:cNvPr id="94" name="Rectangle 24"/>
                <p:cNvSpPr>
                  <a:spLocks noChangeArrowheads="1"/>
                </p:cNvSpPr>
                <p:nvPr/>
              </p:nvSpPr>
              <p:spPr bwMode="auto">
                <a:xfrm>
                  <a:off x="192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5" name="Rectangle 25"/>
                <p:cNvSpPr>
                  <a:spLocks noChangeArrowheads="1"/>
                </p:cNvSpPr>
                <p:nvPr/>
              </p:nvSpPr>
              <p:spPr bwMode="auto">
                <a:xfrm>
                  <a:off x="1955" y="254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Mem</a:t>
                  </a:r>
                </a:p>
              </p:txBody>
            </p:sp>
          </p:grpSp>
          <p:grpSp>
            <p:nvGrpSpPr>
              <p:cNvPr id="91" name="Group 26"/>
              <p:cNvGrpSpPr/>
              <p:nvPr/>
            </p:nvGrpSpPr>
            <p:grpSpPr bwMode="auto">
              <a:xfrm>
                <a:off x="2408" y="2540"/>
                <a:ext cx="464" cy="212"/>
                <a:chOff x="2408" y="2540"/>
                <a:chExt cx="464" cy="212"/>
              </a:xfrm>
            </p:grpSpPr>
            <p:sp>
              <p:nvSpPr>
                <p:cNvPr id="92" name="Rectangle 27"/>
                <p:cNvSpPr>
                  <a:spLocks noChangeArrowheads="1"/>
                </p:cNvSpPr>
                <p:nvPr/>
              </p:nvSpPr>
              <p:spPr bwMode="auto">
                <a:xfrm>
                  <a:off x="240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3" name="Rectangle 28"/>
                <p:cNvSpPr>
                  <a:spLocks noChangeArrowheads="1"/>
                </p:cNvSpPr>
                <p:nvPr/>
              </p:nvSpPr>
              <p:spPr bwMode="auto">
                <a:xfrm>
                  <a:off x="2483" y="2540"/>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WB</a:t>
                  </a:r>
                </a:p>
              </p:txBody>
            </p:sp>
          </p:grpSp>
        </p:grpSp>
        <p:sp>
          <p:nvSpPr>
            <p:cNvPr id="15" name="Line 29"/>
            <p:cNvSpPr>
              <a:spLocks noChangeShapeType="1"/>
            </p:cNvSpPr>
            <p:nvPr/>
          </p:nvSpPr>
          <p:spPr bwMode="auto">
            <a:xfrm>
              <a:off x="96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 name="Line 30"/>
            <p:cNvSpPr>
              <a:spLocks noChangeShapeType="1"/>
            </p:cNvSpPr>
            <p:nvPr/>
          </p:nvSpPr>
          <p:spPr bwMode="auto">
            <a:xfrm flipV="1">
              <a:off x="120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 name="Line 31"/>
            <p:cNvSpPr>
              <a:spLocks noChangeShapeType="1"/>
            </p:cNvSpPr>
            <p:nvPr/>
          </p:nvSpPr>
          <p:spPr bwMode="auto">
            <a:xfrm>
              <a:off x="120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 name="Line 32"/>
            <p:cNvSpPr>
              <a:spLocks noChangeShapeType="1"/>
            </p:cNvSpPr>
            <p:nvPr/>
          </p:nvSpPr>
          <p:spPr bwMode="auto">
            <a:xfrm>
              <a:off x="144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9" name="Line 33"/>
            <p:cNvSpPr>
              <a:spLocks noChangeShapeType="1"/>
            </p:cNvSpPr>
            <p:nvPr/>
          </p:nvSpPr>
          <p:spPr bwMode="auto">
            <a:xfrm flipV="1">
              <a:off x="96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0" name="Rectangle 34"/>
            <p:cNvSpPr>
              <a:spLocks noChangeArrowheads="1"/>
            </p:cNvSpPr>
            <p:nvPr/>
          </p:nvSpPr>
          <p:spPr bwMode="auto">
            <a:xfrm>
              <a:off x="94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2</a:t>
              </a:r>
            </a:p>
          </p:txBody>
        </p:sp>
        <p:sp>
          <p:nvSpPr>
            <p:cNvPr id="21" name="Line 35"/>
            <p:cNvSpPr>
              <a:spLocks noChangeShapeType="1"/>
            </p:cNvSpPr>
            <p:nvPr/>
          </p:nvSpPr>
          <p:spPr bwMode="auto">
            <a:xfrm>
              <a:off x="144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2" name="Line 36"/>
            <p:cNvSpPr>
              <a:spLocks noChangeShapeType="1"/>
            </p:cNvSpPr>
            <p:nvPr/>
          </p:nvSpPr>
          <p:spPr bwMode="auto">
            <a:xfrm flipV="1">
              <a:off x="168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3" name="Line 37"/>
            <p:cNvSpPr>
              <a:spLocks noChangeShapeType="1"/>
            </p:cNvSpPr>
            <p:nvPr/>
          </p:nvSpPr>
          <p:spPr bwMode="auto">
            <a:xfrm>
              <a:off x="168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4" name="Line 38"/>
            <p:cNvSpPr>
              <a:spLocks noChangeShapeType="1"/>
            </p:cNvSpPr>
            <p:nvPr/>
          </p:nvSpPr>
          <p:spPr bwMode="auto">
            <a:xfrm>
              <a:off x="192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5" name="Line 39"/>
            <p:cNvSpPr>
              <a:spLocks noChangeShapeType="1"/>
            </p:cNvSpPr>
            <p:nvPr/>
          </p:nvSpPr>
          <p:spPr bwMode="auto">
            <a:xfrm flipV="1">
              <a:off x="144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6" name="Rectangle 40"/>
            <p:cNvSpPr>
              <a:spLocks noChangeArrowheads="1"/>
            </p:cNvSpPr>
            <p:nvPr/>
          </p:nvSpPr>
          <p:spPr bwMode="auto">
            <a:xfrm>
              <a:off x="142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3</a:t>
              </a:r>
            </a:p>
          </p:txBody>
        </p:sp>
        <p:sp>
          <p:nvSpPr>
            <p:cNvPr id="27" name="Line 41"/>
            <p:cNvSpPr>
              <a:spLocks noChangeShapeType="1"/>
            </p:cNvSpPr>
            <p:nvPr/>
          </p:nvSpPr>
          <p:spPr bwMode="auto">
            <a:xfrm>
              <a:off x="192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8" name="Line 42"/>
            <p:cNvSpPr>
              <a:spLocks noChangeShapeType="1"/>
            </p:cNvSpPr>
            <p:nvPr/>
          </p:nvSpPr>
          <p:spPr bwMode="auto">
            <a:xfrm flipV="1">
              <a:off x="216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9" name="Line 43"/>
            <p:cNvSpPr>
              <a:spLocks noChangeShapeType="1"/>
            </p:cNvSpPr>
            <p:nvPr/>
          </p:nvSpPr>
          <p:spPr bwMode="auto">
            <a:xfrm>
              <a:off x="216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0" name="Line 44"/>
            <p:cNvSpPr>
              <a:spLocks noChangeShapeType="1"/>
            </p:cNvSpPr>
            <p:nvPr/>
          </p:nvSpPr>
          <p:spPr bwMode="auto">
            <a:xfrm>
              <a:off x="240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1" name="Line 45"/>
            <p:cNvSpPr>
              <a:spLocks noChangeShapeType="1"/>
            </p:cNvSpPr>
            <p:nvPr/>
          </p:nvSpPr>
          <p:spPr bwMode="auto">
            <a:xfrm flipV="1">
              <a:off x="192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2" name="Rectangle 46"/>
            <p:cNvSpPr>
              <a:spLocks noChangeArrowheads="1"/>
            </p:cNvSpPr>
            <p:nvPr/>
          </p:nvSpPr>
          <p:spPr bwMode="auto">
            <a:xfrm>
              <a:off x="190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4</a:t>
              </a:r>
            </a:p>
          </p:txBody>
        </p:sp>
        <p:sp>
          <p:nvSpPr>
            <p:cNvPr id="33" name="Line 47"/>
            <p:cNvSpPr>
              <a:spLocks noChangeShapeType="1"/>
            </p:cNvSpPr>
            <p:nvPr/>
          </p:nvSpPr>
          <p:spPr bwMode="auto">
            <a:xfrm>
              <a:off x="240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4" name="Line 48"/>
            <p:cNvSpPr>
              <a:spLocks noChangeShapeType="1"/>
            </p:cNvSpPr>
            <p:nvPr/>
          </p:nvSpPr>
          <p:spPr bwMode="auto">
            <a:xfrm flipV="1">
              <a:off x="264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5" name="Line 49"/>
            <p:cNvSpPr>
              <a:spLocks noChangeShapeType="1"/>
            </p:cNvSpPr>
            <p:nvPr/>
          </p:nvSpPr>
          <p:spPr bwMode="auto">
            <a:xfrm>
              <a:off x="264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6" name="Line 50"/>
            <p:cNvSpPr>
              <a:spLocks noChangeShapeType="1"/>
            </p:cNvSpPr>
            <p:nvPr/>
          </p:nvSpPr>
          <p:spPr bwMode="auto">
            <a:xfrm>
              <a:off x="288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7" name="Line 51"/>
            <p:cNvSpPr>
              <a:spLocks noChangeShapeType="1"/>
            </p:cNvSpPr>
            <p:nvPr/>
          </p:nvSpPr>
          <p:spPr bwMode="auto">
            <a:xfrm flipV="1">
              <a:off x="240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8" name="Rectangle 52"/>
            <p:cNvSpPr>
              <a:spLocks noChangeArrowheads="1"/>
            </p:cNvSpPr>
            <p:nvPr/>
          </p:nvSpPr>
          <p:spPr bwMode="auto">
            <a:xfrm>
              <a:off x="238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5</a:t>
              </a:r>
            </a:p>
          </p:txBody>
        </p:sp>
        <p:sp>
          <p:nvSpPr>
            <p:cNvPr id="39" name="Line 53"/>
            <p:cNvSpPr>
              <a:spLocks noChangeShapeType="1"/>
            </p:cNvSpPr>
            <p:nvPr/>
          </p:nvSpPr>
          <p:spPr bwMode="auto">
            <a:xfrm>
              <a:off x="288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0" name="Line 54"/>
            <p:cNvSpPr>
              <a:spLocks noChangeShapeType="1"/>
            </p:cNvSpPr>
            <p:nvPr/>
          </p:nvSpPr>
          <p:spPr bwMode="auto">
            <a:xfrm flipV="1">
              <a:off x="312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1" name="Line 55"/>
            <p:cNvSpPr>
              <a:spLocks noChangeShapeType="1"/>
            </p:cNvSpPr>
            <p:nvPr/>
          </p:nvSpPr>
          <p:spPr bwMode="auto">
            <a:xfrm>
              <a:off x="312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2" name="Line 56"/>
            <p:cNvSpPr>
              <a:spLocks noChangeShapeType="1"/>
            </p:cNvSpPr>
            <p:nvPr/>
          </p:nvSpPr>
          <p:spPr bwMode="auto">
            <a:xfrm>
              <a:off x="336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3" name="Rectangle 57"/>
            <p:cNvSpPr>
              <a:spLocks noChangeArrowheads="1"/>
            </p:cNvSpPr>
            <p:nvPr/>
          </p:nvSpPr>
          <p:spPr bwMode="auto">
            <a:xfrm>
              <a:off x="286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6</a:t>
              </a:r>
            </a:p>
          </p:txBody>
        </p:sp>
        <p:sp>
          <p:nvSpPr>
            <p:cNvPr id="44" name="Line 58"/>
            <p:cNvSpPr>
              <a:spLocks noChangeShapeType="1"/>
            </p:cNvSpPr>
            <p:nvPr/>
          </p:nvSpPr>
          <p:spPr bwMode="auto">
            <a:xfrm>
              <a:off x="336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5" name="Line 59"/>
            <p:cNvSpPr>
              <a:spLocks noChangeShapeType="1"/>
            </p:cNvSpPr>
            <p:nvPr/>
          </p:nvSpPr>
          <p:spPr bwMode="auto">
            <a:xfrm flipV="1">
              <a:off x="360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6" name="Line 60"/>
            <p:cNvSpPr>
              <a:spLocks noChangeShapeType="1"/>
            </p:cNvSpPr>
            <p:nvPr/>
          </p:nvSpPr>
          <p:spPr bwMode="auto">
            <a:xfrm>
              <a:off x="360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7" name="Line 61"/>
            <p:cNvSpPr>
              <a:spLocks noChangeShapeType="1"/>
            </p:cNvSpPr>
            <p:nvPr/>
          </p:nvSpPr>
          <p:spPr bwMode="auto">
            <a:xfrm>
              <a:off x="384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8" name="Line 62"/>
            <p:cNvSpPr>
              <a:spLocks noChangeShapeType="1"/>
            </p:cNvSpPr>
            <p:nvPr/>
          </p:nvSpPr>
          <p:spPr bwMode="auto">
            <a:xfrm flipV="1">
              <a:off x="336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9" name="Rectangle 63"/>
            <p:cNvSpPr>
              <a:spLocks noChangeArrowheads="1"/>
            </p:cNvSpPr>
            <p:nvPr/>
          </p:nvSpPr>
          <p:spPr bwMode="auto">
            <a:xfrm>
              <a:off x="334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7</a:t>
              </a:r>
            </a:p>
          </p:txBody>
        </p:sp>
        <p:sp>
          <p:nvSpPr>
            <p:cNvPr id="50" name="Line 64"/>
            <p:cNvSpPr>
              <a:spLocks noChangeShapeType="1"/>
            </p:cNvSpPr>
            <p:nvPr/>
          </p:nvSpPr>
          <p:spPr bwMode="auto">
            <a:xfrm>
              <a:off x="384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1" name="Line 65"/>
            <p:cNvSpPr>
              <a:spLocks noChangeShapeType="1"/>
            </p:cNvSpPr>
            <p:nvPr/>
          </p:nvSpPr>
          <p:spPr bwMode="auto">
            <a:xfrm flipV="1">
              <a:off x="408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2" name="Line 66"/>
            <p:cNvSpPr>
              <a:spLocks noChangeShapeType="1"/>
            </p:cNvSpPr>
            <p:nvPr/>
          </p:nvSpPr>
          <p:spPr bwMode="auto">
            <a:xfrm>
              <a:off x="408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3" name="Line 67"/>
            <p:cNvSpPr>
              <a:spLocks noChangeShapeType="1"/>
            </p:cNvSpPr>
            <p:nvPr/>
          </p:nvSpPr>
          <p:spPr bwMode="auto">
            <a:xfrm>
              <a:off x="432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4" name="Line 68"/>
            <p:cNvSpPr>
              <a:spLocks noChangeShapeType="1"/>
            </p:cNvSpPr>
            <p:nvPr/>
          </p:nvSpPr>
          <p:spPr bwMode="auto">
            <a:xfrm flipV="1">
              <a:off x="384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5" name="Rectangle 69"/>
            <p:cNvSpPr>
              <a:spLocks noChangeArrowheads="1"/>
            </p:cNvSpPr>
            <p:nvPr/>
          </p:nvSpPr>
          <p:spPr bwMode="auto">
            <a:xfrm>
              <a:off x="382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8</a:t>
              </a:r>
            </a:p>
          </p:txBody>
        </p:sp>
        <p:sp>
          <p:nvSpPr>
            <p:cNvPr id="56" name="Line 70"/>
            <p:cNvSpPr>
              <a:spLocks noChangeShapeType="1"/>
            </p:cNvSpPr>
            <p:nvPr/>
          </p:nvSpPr>
          <p:spPr bwMode="auto">
            <a:xfrm>
              <a:off x="432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7" name="Line 71"/>
            <p:cNvSpPr>
              <a:spLocks noChangeShapeType="1"/>
            </p:cNvSpPr>
            <p:nvPr/>
          </p:nvSpPr>
          <p:spPr bwMode="auto">
            <a:xfrm flipV="1">
              <a:off x="456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8" name="Line 72"/>
            <p:cNvSpPr>
              <a:spLocks noChangeShapeType="1"/>
            </p:cNvSpPr>
            <p:nvPr/>
          </p:nvSpPr>
          <p:spPr bwMode="auto">
            <a:xfrm>
              <a:off x="456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9" name="Line 73"/>
            <p:cNvSpPr>
              <a:spLocks noChangeShapeType="1"/>
            </p:cNvSpPr>
            <p:nvPr/>
          </p:nvSpPr>
          <p:spPr bwMode="auto">
            <a:xfrm>
              <a:off x="480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0" name="Line 74"/>
            <p:cNvSpPr>
              <a:spLocks noChangeShapeType="1"/>
            </p:cNvSpPr>
            <p:nvPr/>
          </p:nvSpPr>
          <p:spPr bwMode="auto">
            <a:xfrm flipV="1">
              <a:off x="432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1" name="Rectangle 75"/>
            <p:cNvSpPr>
              <a:spLocks noChangeArrowheads="1"/>
            </p:cNvSpPr>
            <p:nvPr/>
          </p:nvSpPr>
          <p:spPr bwMode="auto">
            <a:xfrm>
              <a:off x="4307" y="1984"/>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9</a:t>
              </a:r>
            </a:p>
          </p:txBody>
        </p:sp>
        <p:sp>
          <p:nvSpPr>
            <p:cNvPr id="62" name="Line 76"/>
            <p:cNvSpPr>
              <a:spLocks noChangeShapeType="1"/>
            </p:cNvSpPr>
            <p:nvPr/>
          </p:nvSpPr>
          <p:spPr bwMode="auto">
            <a:xfrm>
              <a:off x="480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3" name="Line 77"/>
            <p:cNvSpPr>
              <a:spLocks noChangeShapeType="1"/>
            </p:cNvSpPr>
            <p:nvPr/>
          </p:nvSpPr>
          <p:spPr bwMode="auto">
            <a:xfrm flipV="1">
              <a:off x="5040" y="2220"/>
              <a:ext cx="0" cy="16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4" name="Line 78"/>
            <p:cNvSpPr>
              <a:spLocks noChangeShapeType="1"/>
            </p:cNvSpPr>
            <p:nvPr/>
          </p:nvSpPr>
          <p:spPr bwMode="auto">
            <a:xfrm>
              <a:off x="5048" y="222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5" name="Line 79"/>
            <p:cNvSpPr>
              <a:spLocks noChangeShapeType="1"/>
            </p:cNvSpPr>
            <p:nvPr/>
          </p:nvSpPr>
          <p:spPr bwMode="auto">
            <a:xfrm>
              <a:off x="5280" y="223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6" name="Line 80"/>
            <p:cNvSpPr>
              <a:spLocks noChangeShapeType="1"/>
            </p:cNvSpPr>
            <p:nvPr/>
          </p:nvSpPr>
          <p:spPr bwMode="auto">
            <a:xfrm flipV="1">
              <a:off x="4800" y="1980"/>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7" name="Rectangle 81"/>
            <p:cNvSpPr>
              <a:spLocks noChangeArrowheads="1"/>
            </p:cNvSpPr>
            <p:nvPr/>
          </p:nvSpPr>
          <p:spPr bwMode="auto">
            <a:xfrm>
              <a:off x="4739" y="1984"/>
              <a:ext cx="55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10</a:t>
              </a:r>
            </a:p>
          </p:txBody>
        </p:sp>
        <p:sp>
          <p:nvSpPr>
            <p:cNvPr id="68" name="Line 82"/>
            <p:cNvSpPr>
              <a:spLocks noChangeShapeType="1"/>
            </p:cNvSpPr>
            <p:nvPr/>
          </p:nvSpPr>
          <p:spPr bwMode="auto">
            <a:xfrm>
              <a:off x="5288" y="237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grpSp>
          <p:nvGrpSpPr>
            <p:cNvPr id="69" name="Group 100"/>
            <p:cNvGrpSpPr/>
            <p:nvPr/>
          </p:nvGrpSpPr>
          <p:grpSpPr bwMode="auto">
            <a:xfrm>
              <a:off x="2888" y="2622"/>
              <a:ext cx="465" cy="212"/>
              <a:chOff x="2888" y="2540"/>
              <a:chExt cx="465" cy="212"/>
            </a:xfrm>
          </p:grpSpPr>
          <p:sp>
            <p:nvSpPr>
              <p:cNvPr id="85" name="Rectangle 101"/>
              <p:cNvSpPr>
                <a:spLocks noChangeArrowheads="1"/>
              </p:cNvSpPr>
              <p:nvPr/>
            </p:nvSpPr>
            <p:spPr bwMode="auto">
              <a:xfrm>
                <a:off x="288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6" name="Rectangle 102"/>
              <p:cNvSpPr>
                <a:spLocks noChangeArrowheads="1"/>
              </p:cNvSpPr>
              <p:nvPr/>
            </p:nvSpPr>
            <p:spPr bwMode="auto">
              <a:xfrm>
                <a:off x="2915" y="2540"/>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grpSp>
          <p:nvGrpSpPr>
            <p:cNvPr id="70" name="Group 103"/>
            <p:cNvGrpSpPr/>
            <p:nvPr/>
          </p:nvGrpSpPr>
          <p:grpSpPr bwMode="auto">
            <a:xfrm>
              <a:off x="3368" y="2622"/>
              <a:ext cx="464" cy="212"/>
              <a:chOff x="3368" y="2540"/>
              <a:chExt cx="464" cy="212"/>
            </a:xfrm>
          </p:grpSpPr>
          <p:sp>
            <p:nvSpPr>
              <p:cNvPr id="83" name="Rectangle 104"/>
              <p:cNvSpPr>
                <a:spLocks noChangeArrowheads="1"/>
              </p:cNvSpPr>
              <p:nvPr/>
            </p:nvSpPr>
            <p:spPr bwMode="auto">
              <a:xfrm>
                <a:off x="336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4" name="Rectangle 105"/>
              <p:cNvSpPr>
                <a:spLocks noChangeArrowheads="1"/>
              </p:cNvSpPr>
              <p:nvPr/>
            </p:nvSpPr>
            <p:spPr bwMode="auto">
              <a:xfrm>
                <a:off x="3443" y="2540"/>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Dec</a:t>
                </a:r>
              </a:p>
            </p:txBody>
          </p:sp>
        </p:grpSp>
        <p:grpSp>
          <p:nvGrpSpPr>
            <p:cNvPr id="71" name="Group 106"/>
            <p:cNvGrpSpPr/>
            <p:nvPr/>
          </p:nvGrpSpPr>
          <p:grpSpPr bwMode="auto">
            <a:xfrm>
              <a:off x="3848" y="2622"/>
              <a:ext cx="464" cy="212"/>
              <a:chOff x="3848" y="2540"/>
              <a:chExt cx="464" cy="212"/>
            </a:xfrm>
          </p:grpSpPr>
          <p:sp>
            <p:nvSpPr>
              <p:cNvPr id="81" name="Rectangle 107"/>
              <p:cNvSpPr>
                <a:spLocks noChangeArrowheads="1"/>
              </p:cNvSpPr>
              <p:nvPr/>
            </p:nvSpPr>
            <p:spPr bwMode="auto">
              <a:xfrm>
                <a:off x="384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2" name="Rectangle 108"/>
              <p:cNvSpPr>
                <a:spLocks noChangeArrowheads="1"/>
              </p:cNvSpPr>
              <p:nvPr/>
            </p:nvSpPr>
            <p:spPr bwMode="auto">
              <a:xfrm>
                <a:off x="3875" y="2540"/>
                <a:ext cx="3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Exec</a:t>
                </a:r>
              </a:p>
            </p:txBody>
          </p:sp>
        </p:grpSp>
        <p:grpSp>
          <p:nvGrpSpPr>
            <p:cNvPr id="72" name="Group 109"/>
            <p:cNvGrpSpPr/>
            <p:nvPr/>
          </p:nvGrpSpPr>
          <p:grpSpPr bwMode="auto">
            <a:xfrm>
              <a:off x="4328" y="2622"/>
              <a:ext cx="464" cy="210"/>
              <a:chOff x="4328" y="2540"/>
              <a:chExt cx="464" cy="210"/>
            </a:xfrm>
          </p:grpSpPr>
          <p:sp>
            <p:nvSpPr>
              <p:cNvPr id="79" name="Rectangle 110"/>
              <p:cNvSpPr>
                <a:spLocks noChangeArrowheads="1"/>
              </p:cNvSpPr>
              <p:nvPr/>
            </p:nvSpPr>
            <p:spPr bwMode="auto">
              <a:xfrm>
                <a:off x="432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0" name="Rectangle 111"/>
              <p:cNvSpPr>
                <a:spLocks noChangeArrowheads="1"/>
              </p:cNvSpPr>
              <p:nvPr/>
            </p:nvSpPr>
            <p:spPr bwMode="auto">
              <a:xfrm>
                <a:off x="4355" y="254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Mem</a:t>
                </a:r>
              </a:p>
            </p:txBody>
          </p:sp>
        </p:grpSp>
        <p:sp>
          <p:nvSpPr>
            <p:cNvPr id="73" name="Rectangle 112"/>
            <p:cNvSpPr>
              <a:spLocks noChangeArrowheads="1"/>
            </p:cNvSpPr>
            <p:nvPr/>
          </p:nvSpPr>
          <p:spPr bwMode="auto">
            <a:xfrm>
              <a:off x="467" y="2430"/>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lw</a:t>
              </a:r>
            </a:p>
          </p:txBody>
        </p:sp>
        <p:sp>
          <p:nvSpPr>
            <p:cNvPr id="74" name="Rectangle 113"/>
            <p:cNvSpPr>
              <a:spLocks noChangeArrowheads="1"/>
            </p:cNvSpPr>
            <p:nvPr/>
          </p:nvSpPr>
          <p:spPr bwMode="auto">
            <a:xfrm>
              <a:off x="2867" y="2430"/>
              <a:ext cx="26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sw</a:t>
              </a:r>
            </a:p>
          </p:txBody>
        </p:sp>
        <p:grpSp>
          <p:nvGrpSpPr>
            <p:cNvPr id="75" name="Group 158"/>
            <p:cNvGrpSpPr/>
            <p:nvPr/>
          </p:nvGrpSpPr>
          <p:grpSpPr bwMode="auto">
            <a:xfrm>
              <a:off x="4808" y="2622"/>
              <a:ext cx="465" cy="212"/>
              <a:chOff x="4808" y="2540"/>
              <a:chExt cx="465" cy="212"/>
            </a:xfrm>
          </p:grpSpPr>
          <p:sp>
            <p:nvSpPr>
              <p:cNvPr id="77" name="Rectangle 159"/>
              <p:cNvSpPr>
                <a:spLocks noChangeArrowheads="1"/>
              </p:cNvSpPr>
              <p:nvPr/>
            </p:nvSpPr>
            <p:spPr bwMode="auto">
              <a:xfrm>
                <a:off x="4808" y="255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8" name="Rectangle 160"/>
              <p:cNvSpPr>
                <a:spLocks noChangeArrowheads="1"/>
              </p:cNvSpPr>
              <p:nvPr/>
            </p:nvSpPr>
            <p:spPr bwMode="auto">
              <a:xfrm>
                <a:off x="4835" y="2540"/>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sp>
          <p:nvSpPr>
            <p:cNvPr id="76" name="Rectangle 161"/>
            <p:cNvSpPr>
              <a:spLocks noChangeArrowheads="1"/>
            </p:cNvSpPr>
            <p:nvPr/>
          </p:nvSpPr>
          <p:spPr bwMode="auto">
            <a:xfrm>
              <a:off x="4787" y="2430"/>
              <a:ext cx="4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R-type</a:t>
              </a:r>
            </a:p>
          </p:txBody>
        </p:sp>
      </p:grpSp>
      <p:grpSp>
        <p:nvGrpSpPr>
          <p:cNvPr id="102" name="Group 195"/>
          <p:cNvGrpSpPr/>
          <p:nvPr/>
        </p:nvGrpSpPr>
        <p:grpSpPr bwMode="auto">
          <a:xfrm>
            <a:off x="838200" y="4730751"/>
            <a:ext cx="5875337" cy="1638300"/>
            <a:chOff x="131" y="3020"/>
            <a:chExt cx="3701" cy="1032"/>
          </a:xfrm>
        </p:grpSpPr>
        <p:sp>
          <p:nvSpPr>
            <p:cNvPr id="103" name="Rectangle 83"/>
            <p:cNvSpPr>
              <a:spLocks noChangeArrowheads="1"/>
            </p:cNvSpPr>
            <p:nvPr/>
          </p:nvSpPr>
          <p:spPr bwMode="auto">
            <a:xfrm>
              <a:off x="182" y="3264"/>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lw</a:t>
              </a:r>
            </a:p>
          </p:txBody>
        </p:sp>
        <p:grpSp>
          <p:nvGrpSpPr>
            <p:cNvPr id="104" name="Group 84"/>
            <p:cNvGrpSpPr/>
            <p:nvPr/>
          </p:nvGrpSpPr>
          <p:grpSpPr bwMode="auto">
            <a:xfrm>
              <a:off x="488" y="3260"/>
              <a:ext cx="2384" cy="212"/>
              <a:chOff x="488" y="3260"/>
              <a:chExt cx="2384" cy="212"/>
            </a:xfrm>
          </p:grpSpPr>
          <p:grpSp>
            <p:nvGrpSpPr>
              <p:cNvPr id="140" name="Group 85"/>
              <p:cNvGrpSpPr/>
              <p:nvPr/>
            </p:nvGrpSpPr>
            <p:grpSpPr bwMode="auto">
              <a:xfrm>
                <a:off x="488" y="3260"/>
                <a:ext cx="465" cy="212"/>
                <a:chOff x="488" y="3260"/>
                <a:chExt cx="465" cy="212"/>
              </a:xfrm>
            </p:grpSpPr>
            <p:sp>
              <p:nvSpPr>
                <p:cNvPr id="153" name="Rectangle 86"/>
                <p:cNvSpPr>
                  <a:spLocks noChangeArrowheads="1"/>
                </p:cNvSpPr>
                <p:nvPr/>
              </p:nvSpPr>
              <p:spPr bwMode="auto">
                <a:xfrm>
                  <a:off x="48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4" name="Rectangle 87"/>
                <p:cNvSpPr>
                  <a:spLocks noChangeArrowheads="1"/>
                </p:cNvSpPr>
                <p:nvPr/>
              </p:nvSpPr>
              <p:spPr bwMode="auto">
                <a:xfrm>
                  <a:off x="515" y="3260"/>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grpSp>
            <p:nvGrpSpPr>
              <p:cNvPr id="141" name="Group 88"/>
              <p:cNvGrpSpPr/>
              <p:nvPr/>
            </p:nvGrpSpPr>
            <p:grpSpPr bwMode="auto">
              <a:xfrm>
                <a:off x="968" y="3260"/>
                <a:ext cx="464" cy="212"/>
                <a:chOff x="968" y="3260"/>
                <a:chExt cx="464" cy="212"/>
              </a:xfrm>
            </p:grpSpPr>
            <p:sp>
              <p:nvSpPr>
                <p:cNvPr id="151" name="Rectangle 89"/>
                <p:cNvSpPr>
                  <a:spLocks noChangeArrowheads="1"/>
                </p:cNvSpPr>
                <p:nvPr/>
              </p:nvSpPr>
              <p:spPr bwMode="auto">
                <a:xfrm>
                  <a:off x="96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2" name="Rectangle 90"/>
                <p:cNvSpPr>
                  <a:spLocks noChangeArrowheads="1"/>
                </p:cNvSpPr>
                <p:nvPr/>
              </p:nvSpPr>
              <p:spPr bwMode="auto">
                <a:xfrm>
                  <a:off x="1043" y="3260"/>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Dec</a:t>
                  </a:r>
                </a:p>
              </p:txBody>
            </p:sp>
          </p:grpSp>
          <p:grpSp>
            <p:nvGrpSpPr>
              <p:cNvPr id="142" name="Group 91"/>
              <p:cNvGrpSpPr/>
              <p:nvPr/>
            </p:nvGrpSpPr>
            <p:grpSpPr bwMode="auto">
              <a:xfrm>
                <a:off x="1448" y="3260"/>
                <a:ext cx="464" cy="212"/>
                <a:chOff x="1448" y="3260"/>
                <a:chExt cx="464" cy="212"/>
              </a:xfrm>
            </p:grpSpPr>
            <p:sp>
              <p:nvSpPr>
                <p:cNvPr id="149" name="Rectangle 92"/>
                <p:cNvSpPr>
                  <a:spLocks noChangeArrowheads="1"/>
                </p:cNvSpPr>
                <p:nvPr/>
              </p:nvSpPr>
              <p:spPr bwMode="auto">
                <a:xfrm>
                  <a:off x="144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0" name="Rectangle 93"/>
                <p:cNvSpPr>
                  <a:spLocks noChangeArrowheads="1"/>
                </p:cNvSpPr>
                <p:nvPr/>
              </p:nvSpPr>
              <p:spPr bwMode="auto">
                <a:xfrm>
                  <a:off x="1475" y="3260"/>
                  <a:ext cx="3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Exec</a:t>
                  </a:r>
                </a:p>
              </p:txBody>
            </p:sp>
          </p:grpSp>
          <p:grpSp>
            <p:nvGrpSpPr>
              <p:cNvPr id="143" name="Group 94"/>
              <p:cNvGrpSpPr/>
              <p:nvPr/>
            </p:nvGrpSpPr>
            <p:grpSpPr bwMode="auto">
              <a:xfrm>
                <a:off x="1928" y="3260"/>
                <a:ext cx="464" cy="210"/>
                <a:chOff x="1928" y="3260"/>
                <a:chExt cx="464" cy="210"/>
              </a:xfrm>
            </p:grpSpPr>
            <p:sp>
              <p:nvSpPr>
                <p:cNvPr id="147" name="Rectangle 95"/>
                <p:cNvSpPr>
                  <a:spLocks noChangeArrowheads="1"/>
                </p:cNvSpPr>
                <p:nvPr/>
              </p:nvSpPr>
              <p:spPr bwMode="auto">
                <a:xfrm>
                  <a:off x="192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48" name="Rectangle 96"/>
                <p:cNvSpPr>
                  <a:spLocks noChangeArrowheads="1"/>
                </p:cNvSpPr>
                <p:nvPr/>
              </p:nvSpPr>
              <p:spPr bwMode="auto">
                <a:xfrm>
                  <a:off x="1955" y="326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Mem</a:t>
                  </a:r>
                </a:p>
              </p:txBody>
            </p:sp>
          </p:grpSp>
          <p:grpSp>
            <p:nvGrpSpPr>
              <p:cNvPr id="144" name="Group 97"/>
              <p:cNvGrpSpPr/>
              <p:nvPr/>
            </p:nvGrpSpPr>
            <p:grpSpPr bwMode="auto">
              <a:xfrm>
                <a:off x="2408" y="3260"/>
                <a:ext cx="464" cy="212"/>
                <a:chOff x="2408" y="3260"/>
                <a:chExt cx="464" cy="212"/>
              </a:xfrm>
            </p:grpSpPr>
            <p:sp>
              <p:nvSpPr>
                <p:cNvPr id="145" name="Rectangle 98"/>
                <p:cNvSpPr>
                  <a:spLocks noChangeArrowheads="1"/>
                </p:cNvSpPr>
                <p:nvPr/>
              </p:nvSpPr>
              <p:spPr bwMode="auto">
                <a:xfrm>
                  <a:off x="2408" y="3272"/>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46" name="Rectangle 99"/>
                <p:cNvSpPr>
                  <a:spLocks noChangeArrowheads="1"/>
                </p:cNvSpPr>
                <p:nvPr/>
              </p:nvSpPr>
              <p:spPr bwMode="auto">
                <a:xfrm>
                  <a:off x="2483" y="3260"/>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WB</a:t>
                  </a:r>
                </a:p>
              </p:txBody>
            </p:sp>
          </p:grpSp>
        </p:grpSp>
        <p:sp>
          <p:nvSpPr>
            <p:cNvPr id="105" name="Rectangle 115"/>
            <p:cNvSpPr>
              <a:spLocks noChangeArrowheads="1"/>
            </p:cNvSpPr>
            <p:nvPr/>
          </p:nvSpPr>
          <p:spPr bwMode="auto">
            <a:xfrm>
              <a:off x="131" y="3020"/>
              <a:ext cx="14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Pipeline Implementation:</a:t>
              </a:r>
            </a:p>
          </p:txBody>
        </p:sp>
        <p:grpSp>
          <p:nvGrpSpPr>
            <p:cNvPr id="106" name="Group 116"/>
            <p:cNvGrpSpPr/>
            <p:nvPr/>
          </p:nvGrpSpPr>
          <p:grpSpPr bwMode="auto">
            <a:xfrm>
              <a:off x="968" y="3548"/>
              <a:ext cx="2384" cy="212"/>
              <a:chOff x="968" y="3548"/>
              <a:chExt cx="2384" cy="212"/>
            </a:xfrm>
          </p:grpSpPr>
          <p:grpSp>
            <p:nvGrpSpPr>
              <p:cNvPr id="125" name="Group 117"/>
              <p:cNvGrpSpPr/>
              <p:nvPr/>
            </p:nvGrpSpPr>
            <p:grpSpPr bwMode="auto">
              <a:xfrm>
                <a:off x="968" y="3548"/>
                <a:ext cx="465" cy="212"/>
                <a:chOff x="968" y="3548"/>
                <a:chExt cx="465" cy="212"/>
              </a:xfrm>
            </p:grpSpPr>
            <p:sp>
              <p:nvSpPr>
                <p:cNvPr id="138" name="Rectangle 118"/>
                <p:cNvSpPr>
                  <a:spLocks noChangeArrowheads="1"/>
                </p:cNvSpPr>
                <p:nvPr/>
              </p:nvSpPr>
              <p:spPr bwMode="auto">
                <a:xfrm>
                  <a:off x="96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9" name="Rectangle 119"/>
                <p:cNvSpPr>
                  <a:spLocks noChangeArrowheads="1"/>
                </p:cNvSpPr>
                <p:nvPr/>
              </p:nvSpPr>
              <p:spPr bwMode="auto">
                <a:xfrm>
                  <a:off x="995" y="3548"/>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grpSp>
            <p:nvGrpSpPr>
              <p:cNvPr id="126" name="Group 120"/>
              <p:cNvGrpSpPr/>
              <p:nvPr/>
            </p:nvGrpSpPr>
            <p:grpSpPr bwMode="auto">
              <a:xfrm>
                <a:off x="1448" y="3548"/>
                <a:ext cx="464" cy="212"/>
                <a:chOff x="1448" y="3548"/>
                <a:chExt cx="464" cy="212"/>
              </a:xfrm>
            </p:grpSpPr>
            <p:sp>
              <p:nvSpPr>
                <p:cNvPr id="136" name="Rectangle 121"/>
                <p:cNvSpPr>
                  <a:spLocks noChangeArrowheads="1"/>
                </p:cNvSpPr>
                <p:nvPr/>
              </p:nvSpPr>
              <p:spPr bwMode="auto">
                <a:xfrm>
                  <a:off x="144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7" name="Rectangle 122"/>
                <p:cNvSpPr>
                  <a:spLocks noChangeArrowheads="1"/>
                </p:cNvSpPr>
                <p:nvPr/>
              </p:nvSpPr>
              <p:spPr bwMode="auto">
                <a:xfrm>
                  <a:off x="1523" y="3548"/>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Dec</a:t>
                  </a:r>
                </a:p>
              </p:txBody>
            </p:sp>
          </p:grpSp>
          <p:grpSp>
            <p:nvGrpSpPr>
              <p:cNvPr id="127" name="Group 123"/>
              <p:cNvGrpSpPr/>
              <p:nvPr/>
            </p:nvGrpSpPr>
            <p:grpSpPr bwMode="auto">
              <a:xfrm>
                <a:off x="1928" y="3548"/>
                <a:ext cx="464" cy="212"/>
                <a:chOff x="1928" y="3548"/>
                <a:chExt cx="464" cy="212"/>
              </a:xfrm>
            </p:grpSpPr>
            <p:sp>
              <p:nvSpPr>
                <p:cNvPr id="134" name="Rectangle 124"/>
                <p:cNvSpPr>
                  <a:spLocks noChangeArrowheads="1"/>
                </p:cNvSpPr>
                <p:nvPr/>
              </p:nvSpPr>
              <p:spPr bwMode="auto">
                <a:xfrm>
                  <a:off x="192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5" name="Rectangle 125"/>
                <p:cNvSpPr>
                  <a:spLocks noChangeArrowheads="1"/>
                </p:cNvSpPr>
                <p:nvPr/>
              </p:nvSpPr>
              <p:spPr bwMode="auto">
                <a:xfrm>
                  <a:off x="1955" y="3548"/>
                  <a:ext cx="3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Exec</a:t>
                  </a:r>
                </a:p>
              </p:txBody>
            </p:sp>
          </p:grpSp>
          <p:grpSp>
            <p:nvGrpSpPr>
              <p:cNvPr id="128" name="Group 126"/>
              <p:cNvGrpSpPr/>
              <p:nvPr/>
            </p:nvGrpSpPr>
            <p:grpSpPr bwMode="auto">
              <a:xfrm>
                <a:off x="2408" y="3548"/>
                <a:ext cx="464" cy="210"/>
                <a:chOff x="2408" y="3548"/>
                <a:chExt cx="464" cy="210"/>
              </a:xfrm>
            </p:grpSpPr>
            <p:sp>
              <p:nvSpPr>
                <p:cNvPr id="132" name="Rectangle 127"/>
                <p:cNvSpPr>
                  <a:spLocks noChangeArrowheads="1"/>
                </p:cNvSpPr>
                <p:nvPr/>
              </p:nvSpPr>
              <p:spPr bwMode="auto">
                <a:xfrm>
                  <a:off x="240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3" name="Rectangle 128"/>
                <p:cNvSpPr>
                  <a:spLocks noChangeArrowheads="1"/>
                </p:cNvSpPr>
                <p:nvPr/>
              </p:nvSpPr>
              <p:spPr bwMode="auto">
                <a:xfrm>
                  <a:off x="2435" y="3548"/>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Mem</a:t>
                  </a:r>
                </a:p>
              </p:txBody>
            </p:sp>
          </p:grpSp>
          <p:grpSp>
            <p:nvGrpSpPr>
              <p:cNvPr id="129" name="Group 129"/>
              <p:cNvGrpSpPr/>
              <p:nvPr/>
            </p:nvGrpSpPr>
            <p:grpSpPr bwMode="auto">
              <a:xfrm>
                <a:off x="2888" y="3548"/>
                <a:ext cx="464" cy="212"/>
                <a:chOff x="2888" y="3548"/>
                <a:chExt cx="464" cy="212"/>
              </a:xfrm>
            </p:grpSpPr>
            <p:sp>
              <p:nvSpPr>
                <p:cNvPr id="130" name="Rectangle 130"/>
                <p:cNvSpPr>
                  <a:spLocks noChangeArrowheads="1"/>
                </p:cNvSpPr>
                <p:nvPr/>
              </p:nvSpPr>
              <p:spPr bwMode="auto">
                <a:xfrm>
                  <a:off x="2888" y="3560"/>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1" name="Rectangle 131"/>
                <p:cNvSpPr>
                  <a:spLocks noChangeArrowheads="1"/>
                </p:cNvSpPr>
                <p:nvPr/>
              </p:nvSpPr>
              <p:spPr bwMode="auto">
                <a:xfrm>
                  <a:off x="2963" y="3548"/>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FF0000"/>
                      </a:solidFill>
                      <a:latin typeface="Calibri" panose="020F0502020204030204" pitchFamily="34" charset="0"/>
                      <a:cs typeface="Calibri" panose="020F0502020204030204" pitchFamily="34" charset="0"/>
                    </a:rPr>
                    <a:t>WB</a:t>
                  </a:r>
                </a:p>
              </p:txBody>
            </p:sp>
          </p:grpSp>
        </p:grpSp>
        <p:sp>
          <p:nvSpPr>
            <p:cNvPr id="107" name="Rectangle 132"/>
            <p:cNvSpPr>
              <a:spLocks noChangeArrowheads="1"/>
            </p:cNvSpPr>
            <p:nvPr/>
          </p:nvSpPr>
          <p:spPr bwMode="auto">
            <a:xfrm>
              <a:off x="579" y="3552"/>
              <a:ext cx="26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sw</a:t>
              </a:r>
            </a:p>
          </p:txBody>
        </p:sp>
        <p:grpSp>
          <p:nvGrpSpPr>
            <p:cNvPr id="108" name="Group 162"/>
            <p:cNvGrpSpPr/>
            <p:nvPr/>
          </p:nvGrpSpPr>
          <p:grpSpPr bwMode="auto">
            <a:xfrm>
              <a:off x="1448" y="3836"/>
              <a:ext cx="2384" cy="212"/>
              <a:chOff x="1496" y="3836"/>
              <a:chExt cx="2384" cy="212"/>
            </a:xfrm>
          </p:grpSpPr>
          <p:grpSp>
            <p:nvGrpSpPr>
              <p:cNvPr id="110" name="Group 163"/>
              <p:cNvGrpSpPr/>
              <p:nvPr/>
            </p:nvGrpSpPr>
            <p:grpSpPr bwMode="auto">
              <a:xfrm>
                <a:off x="1496" y="3836"/>
                <a:ext cx="465" cy="212"/>
                <a:chOff x="1496" y="3836"/>
                <a:chExt cx="465" cy="212"/>
              </a:xfrm>
            </p:grpSpPr>
            <p:sp>
              <p:nvSpPr>
                <p:cNvPr id="123" name="Rectangle 164"/>
                <p:cNvSpPr>
                  <a:spLocks noChangeArrowheads="1"/>
                </p:cNvSpPr>
                <p:nvPr/>
              </p:nvSpPr>
              <p:spPr bwMode="auto">
                <a:xfrm>
                  <a:off x="149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4" name="Rectangle 165"/>
                <p:cNvSpPr>
                  <a:spLocks noChangeArrowheads="1"/>
                </p:cNvSpPr>
                <p:nvPr/>
              </p:nvSpPr>
              <p:spPr bwMode="auto">
                <a:xfrm>
                  <a:off x="1523" y="3836"/>
                  <a:ext cx="43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IFetch</a:t>
                  </a:r>
                </a:p>
              </p:txBody>
            </p:sp>
          </p:grpSp>
          <p:grpSp>
            <p:nvGrpSpPr>
              <p:cNvPr id="111" name="Group 166"/>
              <p:cNvGrpSpPr/>
              <p:nvPr/>
            </p:nvGrpSpPr>
            <p:grpSpPr bwMode="auto">
              <a:xfrm>
                <a:off x="1976" y="3836"/>
                <a:ext cx="464" cy="212"/>
                <a:chOff x="1976" y="3836"/>
                <a:chExt cx="464" cy="212"/>
              </a:xfrm>
            </p:grpSpPr>
            <p:sp>
              <p:nvSpPr>
                <p:cNvPr id="121" name="Rectangle 167"/>
                <p:cNvSpPr>
                  <a:spLocks noChangeArrowheads="1"/>
                </p:cNvSpPr>
                <p:nvPr/>
              </p:nvSpPr>
              <p:spPr bwMode="auto">
                <a:xfrm>
                  <a:off x="197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2" name="Rectangle 168"/>
                <p:cNvSpPr>
                  <a:spLocks noChangeArrowheads="1"/>
                </p:cNvSpPr>
                <p:nvPr/>
              </p:nvSpPr>
              <p:spPr bwMode="auto">
                <a:xfrm>
                  <a:off x="2051" y="3836"/>
                  <a:ext cx="3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Dec</a:t>
                  </a:r>
                </a:p>
              </p:txBody>
            </p:sp>
          </p:grpSp>
          <p:grpSp>
            <p:nvGrpSpPr>
              <p:cNvPr id="112" name="Group 169"/>
              <p:cNvGrpSpPr/>
              <p:nvPr/>
            </p:nvGrpSpPr>
            <p:grpSpPr bwMode="auto">
              <a:xfrm>
                <a:off x="2456" y="3836"/>
                <a:ext cx="464" cy="212"/>
                <a:chOff x="2456" y="3836"/>
                <a:chExt cx="464" cy="212"/>
              </a:xfrm>
            </p:grpSpPr>
            <p:sp>
              <p:nvSpPr>
                <p:cNvPr id="119" name="Rectangle 170"/>
                <p:cNvSpPr>
                  <a:spLocks noChangeArrowheads="1"/>
                </p:cNvSpPr>
                <p:nvPr/>
              </p:nvSpPr>
              <p:spPr bwMode="auto">
                <a:xfrm>
                  <a:off x="245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0" name="Rectangle 171"/>
                <p:cNvSpPr>
                  <a:spLocks noChangeArrowheads="1"/>
                </p:cNvSpPr>
                <p:nvPr/>
              </p:nvSpPr>
              <p:spPr bwMode="auto">
                <a:xfrm>
                  <a:off x="2483" y="3836"/>
                  <a:ext cx="35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Exec</a:t>
                  </a:r>
                </a:p>
              </p:txBody>
            </p:sp>
          </p:grpSp>
          <p:grpSp>
            <p:nvGrpSpPr>
              <p:cNvPr id="113" name="Group 172"/>
              <p:cNvGrpSpPr/>
              <p:nvPr/>
            </p:nvGrpSpPr>
            <p:grpSpPr bwMode="auto">
              <a:xfrm>
                <a:off x="2936" y="3836"/>
                <a:ext cx="464" cy="212"/>
                <a:chOff x="2936" y="3836"/>
                <a:chExt cx="464" cy="212"/>
              </a:xfrm>
            </p:grpSpPr>
            <p:sp>
              <p:nvSpPr>
                <p:cNvPr id="117" name="Rectangle 173"/>
                <p:cNvSpPr>
                  <a:spLocks noChangeArrowheads="1"/>
                </p:cNvSpPr>
                <p:nvPr/>
              </p:nvSpPr>
              <p:spPr bwMode="auto">
                <a:xfrm>
                  <a:off x="293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8" name="Rectangle 174"/>
                <p:cNvSpPr>
                  <a:spLocks noChangeArrowheads="1"/>
                </p:cNvSpPr>
                <p:nvPr/>
              </p:nvSpPr>
              <p:spPr bwMode="auto">
                <a:xfrm>
                  <a:off x="2963" y="3836"/>
                  <a:ext cx="41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FF0000"/>
                      </a:solidFill>
                      <a:latin typeface="Calibri" panose="020F0502020204030204" pitchFamily="34" charset="0"/>
                      <a:cs typeface="Calibri" panose="020F0502020204030204" pitchFamily="34" charset="0"/>
                    </a:rPr>
                    <a:t>Mem</a:t>
                  </a:r>
                </a:p>
              </p:txBody>
            </p:sp>
          </p:grpSp>
          <p:grpSp>
            <p:nvGrpSpPr>
              <p:cNvPr id="114" name="Group 175"/>
              <p:cNvGrpSpPr/>
              <p:nvPr/>
            </p:nvGrpSpPr>
            <p:grpSpPr bwMode="auto">
              <a:xfrm>
                <a:off x="3416" y="3836"/>
                <a:ext cx="464" cy="212"/>
                <a:chOff x="3416" y="3836"/>
                <a:chExt cx="464" cy="212"/>
              </a:xfrm>
            </p:grpSpPr>
            <p:sp>
              <p:nvSpPr>
                <p:cNvPr id="115" name="Rectangle 176"/>
                <p:cNvSpPr>
                  <a:spLocks noChangeArrowheads="1"/>
                </p:cNvSpPr>
                <p:nvPr/>
              </p:nvSpPr>
              <p:spPr bwMode="auto">
                <a:xfrm>
                  <a:off x="3416" y="3848"/>
                  <a:ext cx="464"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6" name="Rectangle 177"/>
                <p:cNvSpPr>
                  <a:spLocks noChangeArrowheads="1"/>
                </p:cNvSpPr>
                <p:nvPr/>
              </p:nvSpPr>
              <p:spPr bwMode="auto">
                <a:xfrm>
                  <a:off x="3491" y="3836"/>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WB</a:t>
                  </a:r>
                </a:p>
              </p:txBody>
            </p:sp>
          </p:grpSp>
        </p:grpSp>
        <p:sp>
          <p:nvSpPr>
            <p:cNvPr id="109" name="Rectangle 178"/>
            <p:cNvSpPr>
              <a:spLocks noChangeArrowheads="1"/>
            </p:cNvSpPr>
            <p:nvPr/>
          </p:nvSpPr>
          <p:spPr bwMode="auto">
            <a:xfrm>
              <a:off x="960" y="3840"/>
              <a:ext cx="4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R-type</a:t>
              </a:r>
            </a:p>
          </p:txBody>
        </p:sp>
      </p:grpSp>
      <p:grpSp>
        <p:nvGrpSpPr>
          <p:cNvPr id="155" name="Group 197"/>
          <p:cNvGrpSpPr/>
          <p:nvPr/>
        </p:nvGrpSpPr>
        <p:grpSpPr bwMode="auto">
          <a:xfrm>
            <a:off x="847725" y="785814"/>
            <a:ext cx="8215313" cy="1579563"/>
            <a:chOff x="137" y="535"/>
            <a:chExt cx="5175" cy="995"/>
          </a:xfrm>
        </p:grpSpPr>
        <p:sp>
          <p:nvSpPr>
            <p:cNvPr id="156" name="Line 136"/>
            <p:cNvSpPr>
              <a:spLocks noChangeShapeType="1"/>
            </p:cNvSpPr>
            <p:nvPr/>
          </p:nvSpPr>
          <p:spPr bwMode="auto">
            <a:xfrm>
              <a:off x="248" y="938"/>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7" name="Line 137"/>
            <p:cNvSpPr>
              <a:spLocks noChangeShapeType="1"/>
            </p:cNvSpPr>
            <p:nvPr/>
          </p:nvSpPr>
          <p:spPr bwMode="auto">
            <a:xfrm>
              <a:off x="480" y="94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8" name="Line 140"/>
            <p:cNvSpPr>
              <a:spLocks noChangeShapeType="1"/>
            </p:cNvSpPr>
            <p:nvPr/>
          </p:nvSpPr>
          <p:spPr bwMode="auto">
            <a:xfrm>
              <a:off x="2736" y="94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59" name="Line 142"/>
            <p:cNvSpPr>
              <a:spLocks noChangeShapeType="1"/>
            </p:cNvSpPr>
            <p:nvPr/>
          </p:nvSpPr>
          <p:spPr bwMode="auto">
            <a:xfrm>
              <a:off x="5088" y="94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0" name="Line 143"/>
            <p:cNvSpPr>
              <a:spLocks noChangeShapeType="1"/>
            </p:cNvSpPr>
            <p:nvPr/>
          </p:nvSpPr>
          <p:spPr bwMode="auto">
            <a:xfrm>
              <a:off x="488" y="1082"/>
              <a:ext cx="118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1" name="Line 144"/>
            <p:cNvSpPr>
              <a:spLocks noChangeShapeType="1"/>
            </p:cNvSpPr>
            <p:nvPr/>
          </p:nvSpPr>
          <p:spPr bwMode="auto">
            <a:xfrm>
              <a:off x="1688" y="938"/>
              <a:ext cx="104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2" name="Line 145"/>
            <p:cNvSpPr>
              <a:spLocks noChangeShapeType="1"/>
            </p:cNvSpPr>
            <p:nvPr/>
          </p:nvSpPr>
          <p:spPr bwMode="auto">
            <a:xfrm>
              <a:off x="1680" y="94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3" name="Line 146"/>
            <p:cNvSpPr>
              <a:spLocks noChangeShapeType="1"/>
            </p:cNvSpPr>
            <p:nvPr/>
          </p:nvSpPr>
          <p:spPr bwMode="auto">
            <a:xfrm>
              <a:off x="2744" y="1082"/>
              <a:ext cx="118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4" name="Line 147"/>
            <p:cNvSpPr>
              <a:spLocks noChangeShapeType="1"/>
            </p:cNvSpPr>
            <p:nvPr/>
          </p:nvSpPr>
          <p:spPr bwMode="auto">
            <a:xfrm>
              <a:off x="3944" y="938"/>
              <a:ext cx="113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5" name="Line 148"/>
            <p:cNvSpPr>
              <a:spLocks noChangeShapeType="1"/>
            </p:cNvSpPr>
            <p:nvPr/>
          </p:nvSpPr>
          <p:spPr bwMode="auto">
            <a:xfrm>
              <a:off x="3936" y="946"/>
              <a:ext cx="0" cy="12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6" name="Line 149"/>
            <p:cNvSpPr>
              <a:spLocks noChangeShapeType="1"/>
            </p:cNvSpPr>
            <p:nvPr/>
          </p:nvSpPr>
          <p:spPr bwMode="auto">
            <a:xfrm>
              <a:off x="5088" y="1082"/>
              <a:ext cx="224"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67" name="Rectangle 150"/>
            <p:cNvSpPr>
              <a:spLocks noChangeArrowheads="1"/>
            </p:cNvSpPr>
            <p:nvPr/>
          </p:nvSpPr>
          <p:spPr bwMode="auto">
            <a:xfrm>
              <a:off x="179" y="934"/>
              <a:ext cx="2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Clk</a:t>
              </a:r>
            </a:p>
          </p:txBody>
        </p:sp>
        <p:sp>
          <p:nvSpPr>
            <p:cNvPr id="168" name="Rectangle 151"/>
            <p:cNvSpPr>
              <a:spLocks noChangeArrowheads="1"/>
            </p:cNvSpPr>
            <p:nvPr/>
          </p:nvSpPr>
          <p:spPr bwMode="auto">
            <a:xfrm>
              <a:off x="137" y="535"/>
              <a:ext cx="16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000000"/>
                  </a:solidFill>
                  <a:latin typeface="Calibri" panose="020F0502020204030204" pitchFamily="34" charset="0"/>
                  <a:cs typeface="Calibri" panose="020F0502020204030204" pitchFamily="34" charset="0"/>
                </a:rPr>
                <a:t>Single Cycle Implementation:</a:t>
              </a:r>
            </a:p>
          </p:txBody>
        </p:sp>
        <p:sp>
          <p:nvSpPr>
            <p:cNvPr id="169" name="Rectangle 152"/>
            <p:cNvSpPr>
              <a:spLocks noChangeArrowheads="1"/>
            </p:cNvSpPr>
            <p:nvPr/>
          </p:nvSpPr>
          <p:spPr bwMode="auto">
            <a:xfrm>
              <a:off x="488" y="1330"/>
              <a:ext cx="2240"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0" name="Rectangle 153"/>
            <p:cNvSpPr>
              <a:spLocks noChangeArrowheads="1"/>
            </p:cNvSpPr>
            <p:nvPr/>
          </p:nvSpPr>
          <p:spPr bwMode="auto">
            <a:xfrm>
              <a:off x="2744" y="1330"/>
              <a:ext cx="2336" cy="176"/>
            </a:xfrm>
            <a:prstGeom prst="rect">
              <a:avLst/>
            </a:prstGeom>
            <a:noFill/>
            <a:ln w="254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1" name="Rectangle 154"/>
            <p:cNvSpPr>
              <a:spLocks noChangeArrowheads="1"/>
            </p:cNvSpPr>
            <p:nvPr/>
          </p:nvSpPr>
          <p:spPr bwMode="auto">
            <a:xfrm>
              <a:off x="1331" y="1318"/>
              <a:ext cx="2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lw</a:t>
              </a:r>
            </a:p>
          </p:txBody>
        </p:sp>
        <p:sp>
          <p:nvSpPr>
            <p:cNvPr id="172" name="Rectangle 155"/>
            <p:cNvSpPr>
              <a:spLocks noChangeArrowheads="1"/>
            </p:cNvSpPr>
            <p:nvPr/>
          </p:nvSpPr>
          <p:spPr bwMode="auto">
            <a:xfrm>
              <a:off x="3731" y="1318"/>
              <a:ext cx="26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sw</a:t>
              </a:r>
            </a:p>
          </p:txBody>
        </p:sp>
        <p:sp>
          <p:nvSpPr>
            <p:cNvPr id="173" name="Line 156"/>
            <p:cNvSpPr>
              <a:spLocks noChangeShapeType="1"/>
            </p:cNvSpPr>
            <p:nvPr/>
          </p:nvSpPr>
          <p:spPr bwMode="auto">
            <a:xfrm flipV="1">
              <a:off x="4656" y="1314"/>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4" name="Rectangle 157"/>
            <p:cNvSpPr>
              <a:spLocks noChangeArrowheads="1"/>
            </p:cNvSpPr>
            <p:nvPr/>
          </p:nvSpPr>
          <p:spPr bwMode="auto">
            <a:xfrm>
              <a:off x="4643" y="1318"/>
              <a:ext cx="4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FF0000"/>
                  </a:solidFill>
                  <a:latin typeface="Calibri" panose="020F0502020204030204" pitchFamily="34" charset="0"/>
                  <a:cs typeface="Calibri" panose="020F0502020204030204" pitchFamily="34" charset="0"/>
                </a:rPr>
                <a:t>Waste</a:t>
              </a:r>
            </a:p>
          </p:txBody>
        </p:sp>
        <p:sp>
          <p:nvSpPr>
            <p:cNvPr id="175" name="Line 179"/>
            <p:cNvSpPr>
              <a:spLocks noChangeShapeType="1"/>
            </p:cNvSpPr>
            <p:nvPr/>
          </p:nvSpPr>
          <p:spPr bwMode="auto">
            <a:xfrm flipV="1">
              <a:off x="480" y="738"/>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6" name="Rectangle 180"/>
            <p:cNvSpPr>
              <a:spLocks noChangeArrowheads="1"/>
            </p:cNvSpPr>
            <p:nvPr/>
          </p:nvSpPr>
          <p:spPr bwMode="auto">
            <a:xfrm>
              <a:off x="1427" y="742"/>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1</a:t>
              </a:r>
            </a:p>
          </p:txBody>
        </p:sp>
        <p:sp>
          <p:nvSpPr>
            <p:cNvPr id="177" name="Line 181"/>
            <p:cNvSpPr>
              <a:spLocks noChangeShapeType="1"/>
            </p:cNvSpPr>
            <p:nvPr/>
          </p:nvSpPr>
          <p:spPr bwMode="auto">
            <a:xfrm flipV="1">
              <a:off x="2736" y="738"/>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8" name="Line 182"/>
            <p:cNvSpPr>
              <a:spLocks noChangeShapeType="1"/>
            </p:cNvSpPr>
            <p:nvPr/>
          </p:nvSpPr>
          <p:spPr bwMode="auto">
            <a:xfrm flipV="1">
              <a:off x="5088" y="738"/>
              <a:ext cx="0" cy="208"/>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9" name="Rectangle 183"/>
            <p:cNvSpPr>
              <a:spLocks noChangeArrowheads="1"/>
            </p:cNvSpPr>
            <p:nvPr/>
          </p:nvSpPr>
          <p:spPr bwMode="auto">
            <a:xfrm>
              <a:off x="3683" y="742"/>
              <a:ext cx="4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latin typeface="Calibri" panose="020F0502020204030204" pitchFamily="34" charset="0"/>
                  <a:cs typeface="Calibri" panose="020F0502020204030204" pitchFamily="34" charset="0"/>
                </a:rPr>
                <a:t>Cycle 2</a:t>
              </a:r>
            </a:p>
          </p:txBody>
        </p:sp>
        <p:sp>
          <p:nvSpPr>
            <p:cNvPr id="180" name="Line 184"/>
            <p:cNvSpPr>
              <a:spLocks noChangeShapeType="1"/>
            </p:cNvSpPr>
            <p:nvPr/>
          </p:nvSpPr>
          <p:spPr bwMode="auto">
            <a:xfrm>
              <a:off x="488" y="842"/>
              <a:ext cx="896"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1" name="Line 185"/>
            <p:cNvSpPr>
              <a:spLocks noChangeShapeType="1"/>
            </p:cNvSpPr>
            <p:nvPr/>
          </p:nvSpPr>
          <p:spPr bwMode="auto">
            <a:xfrm>
              <a:off x="2744" y="842"/>
              <a:ext cx="896"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2" name="Line 186"/>
            <p:cNvSpPr>
              <a:spLocks noChangeShapeType="1"/>
            </p:cNvSpPr>
            <p:nvPr/>
          </p:nvSpPr>
          <p:spPr bwMode="auto">
            <a:xfrm flipH="1">
              <a:off x="4168" y="842"/>
              <a:ext cx="928"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3" name="Line 187"/>
            <p:cNvSpPr>
              <a:spLocks noChangeShapeType="1"/>
            </p:cNvSpPr>
            <p:nvPr/>
          </p:nvSpPr>
          <p:spPr bwMode="auto">
            <a:xfrm flipH="1">
              <a:off x="1960" y="842"/>
              <a:ext cx="688"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grpSp>
      <p:grpSp>
        <p:nvGrpSpPr>
          <p:cNvPr id="184" name="Group 198"/>
          <p:cNvGrpSpPr/>
          <p:nvPr/>
        </p:nvGrpSpPr>
        <p:grpSpPr bwMode="auto">
          <a:xfrm>
            <a:off x="5964237" y="1308101"/>
            <a:ext cx="2743200" cy="4572000"/>
            <a:chOff x="3360" y="864"/>
            <a:chExt cx="1728" cy="2880"/>
          </a:xfrm>
        </p:grpSpPr>
        <p:sp>
          <p:nvSpPr>
            <p:cNvPr id="185" name="Line 138"/>
            <p:cNvSpPr>
              <a:spLocks noChangeShapeType="1"/>
            </p:cNvSpPr>
            <p:nvPr/>
          </p:nvSpPr>
          <p:spPr bwMode="auto">
            <a:xfrm flipV="1">
              <a:off x="4800" y="1920"/>
              <a:ext cx="0" cy="1798"/>
            </a:xfrm>
            <a:prstGeom prst="line">
              <a:avLst/>
            </a:prstGeom>
            <a:noFill/>
            <a:ln w="25400">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6" name="Line 141"/>
            <p:cNvSpPr>
              <a:spLocks noChangeShapeType="1"/>
            </p:cNvSpPr>
            <p:nvPr/>
          </p:nvSpPr>
          <p:spPr bwMode="auto">
            <a:xfrm flipV="1">
              <a:off x="5088" y="864"/>
              <a:ext cx="0" cy="960"/>
            </a:xfrm>
            <a:prstGeom prst="line">
              <a:avLst/>
            </a:prstGeom>
            <a:noFill/>
            <a:ln w="25400">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7" name="Line 189"/>
            <p:cNvSpPr>
              <a:spLocks noChangeShapeType="1"/>
            </p:cNvSpPr>
            <p:nvPr/>
          </p:nvSpPr>
          <p:spPr bwMode="auto">
            <a:xfrm flipV="1">
              <a:off x="3360" y="1344"/>
              <a:ext cx="0" cy="2400"/>
            </a:xfrm>
            <a:prstGeom prst="line">
              <a:avLst/>
            </a:prstGeom>
            <a:noFill/>
            <a:ln w="25400">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8" name="Line 193"/>
            <p:cNvSpPr>
              <a:spLocks noChangeShapeType="1"/>
            </p:cNvSpPr>
            <p:nvPr/>
          </p:nvSpPr>
          <p:spPr bwMode="auto">
            <a:xfrm>
              <a:off x="3360" y="1632"/>
              <a:ext cx="172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89" name="Line 194"/>
            <p:cNvSpPr>
              <a:spLocks noChangeShapeType="1"/>
            </p:cNvSpPr>
            <p:nvPr/>
          </p:nvSpPr>
          <p:spPr bwMode="auto">
            <a:xfrm>
              <a:off x="3360" y="2928"/>
              <a:ext cx="144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16338F5-EB5B-7B44-039C-C8867DA7D8BC}"/>
              </a:ext>
            </a:extLst>
          </p:cNvPr>
          <p:cNvSpPr>
            <a:spLocks noGrp="1"/>
          </p:cNvSpPr>
          <p:nvPr>
            <p:ph type="body" sz="quarter" idx="10"/>
          </p:nvPr>
        </p:nvSpPr>
        <p:spPr>
          <a:xfrm>
            <a:off x="2233563" y="6469164"/>
            <a:ext cx="8015896" cy="407195"/>
          </a:xfrm>
        </p:spPr>
        <p:txBody>
          <a:bodyPr/>
          <a:lstStyle/>
          <a:p>
            <a:endParaRPr lang="zh-CN" altLang="en-US" dirty="0"/>
          </a:p>
        </p:txBody>
      </p:sp>
      <p:sp>
        <p:nvSpPr>
          <p:cNvPr id="2" name="标题 1"/>
          <p:cNvSpPr>
            <a:spLocks noGrp="1"/>
          </p:cNvSpPr>
          <p:nvPr>
            <p:ph type="title" idx="4294967295"/>
          </p:nvPr>
        </p:nvSpPr>
        <p:spPr>
          <a:xfrm>
            <a:off x="296069" y="17437"/>
            <a:ext cx="11599862" cy="757237"/>
          </a:xfrm>
          <a:prstGeom prst="rect">
            <a:avLst/>
          </a:prstGeom>
        </p:spPr>
        <p:txBody>
          <a:bodyPr>
            <a:normAutofit/>
          </a:bodyPr>
          <a:lstStyle/>
          <a:p>
            <a:r>
              <a:rPr lang="en-US" altLang="zh-CN" sz="4000" b="1" dirty="0"/>
              <a:t>Pipeline Datapath Modifications</a:t>
            </a:r>
            <a:endParaRPr lang="zh-CN" altLang="en-US" sz="4000" b="1" dirty="0"/>
          </a:p>
        </p:txBody>
      </p:sp>
      <p:sp>
        <p:nvSpPr>
          <p:cNvPr id="4" name="Rectangle 107"/>
          <p:cNvSpPr txBox="1">
            <a:spLocks noChangeArrowheads="1"/>
          </p:cNvSpPr>
          <p:nvPr/>
        </p:nvSpPr>
        <p:spPr>
          <a:xfrm>
            <a:off x="1324361" y="656753"/>
            <a:ext cx="7924800" cy="628033"/>
          </a:xfrm>
          <a:prstGeom prst="rect">
            <a:avLst/>
          </a:prstGeom>
          <a:noFill/>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
              </a:spcBef>
            </a:pPr>
            <a:r>
              <a:rPr lang="en-US" altLang="zh-CN" sz="2400" dirty="0">
                <a:ea typeface="宋体" pitchFamily="2" charset="-122"/>
              </a:rPr>
              <a:t>What do we need to add/modify in our </a:t>
            </a:r>
            <a:r>
              <a:rPr lang="en-US" altLang="zh-CN" sz="2400" dirty="0" err="1">
                <a:ea typeface="宋体" pitchFamily="2" charset="-122"/>
              </a:rPr>
              <a:t>datapath</a:t>
            </a:r>
            <a:r>
              <a:rPr lang="en-US" altLang="zh-CN" sz="2400" dirty="0">
                <a:ea typeface="宋体" pitchFamily="2" charset="-122"/>
              </a:rPr>
              <a:t>?</a:t>
            </a:r>
          </a:p>
          <a:p>
            <a:pPr lvl="1">
              <a:spcBef>
                <a:spcPct val="20000"/>
              </a:spcBef>
            </a:pPr>
            <a:r>
              <a:rPr lang="en-US" altLang="zh-CN" sz="2000" dirty="0">
                <a:solidFill>
                  <a:srgbClr val="FF0000"/>
                </a:solidFill>
                <a:ea typeface="宋体" pitchFamily="2" charset="-122"/>
              </a:rPr>
              <a:t>State registers </a:t>
            </a:r>
            <a:r>
              <a:rPr lang="en-US" altLang="zh-CN" sz="2000" dirty="0">
                <a:ea typeface="宋体" pitchFamily="2" charset="-122"/>
              </a:rPr>
              <a:t>between each pipeline stage to </a:t>
            </a:r>
            <a:r>
              <a:rPr lang="en-US" altLang="zh-CN" sz="2000" dirty="0">
                <a:solidFill>
                  <a:srgbClr val="FF0000"/>
                </a:solidFill>
                <a:ea typeface="宋体" pitchFamily="2" charset="-122"/>
              </a:rPr>
              <a:t>isolate </a:t>
            </a:r>
            <a:r>
              <a:rPr lang="en-US" altLang="zh-CN" sz="2000" dirty="0">
                <a:ea typeface="宋体" pitchFamily="2" charset="-122"/>
              </a:rPr>
              <a:t>them</a:t>
            </a:r>
          </a:p>
        </p:txBody>
      </p:sp>
      <p:grpSp>
        <p:nvGrpSpPr>
          <p:cNvPr id="6" name="Group 3"/>
          <p:cNvGrpSpPr/>
          <p:nvPr/>
        </p:nvGrpSpPr>
        <p:grpSpPr bwMode="auto">
          <a:xfrm>
            <a:off x="2221946" y="2580187"/>
            <a:ext cx="381000" cy="914400"/>
            <a:chOff x="1392" y="2880"/>
            <a:chExt cx="288" cy="480"/>
          </a:xfrm>
        </p:grpSpPr>
        <p:sp>
          <p:nvSpPr>
            <p:cNvPr id="132" name="Line 4"/>
            <p:cNvSpPr>
              <a:spLocks noChangeShapeType="1"/>
            </p:cNvSpPr>
            <p:nvPr/>
          </p:nvSpPr>
          <p:spPr bwMode="auto">
            <a:xfrm>
              <a:off x="1392" y="3072"/>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3" name="Line 5"/>
            <p:cNvSpPr>
              <a:spLocks noChangeShapeType="1"/>
            </p:cNvSpPr>
            <p:nvPr/>
          </p:nvSpPr>
          <p:spPr bwMode="auto">
            <a:xfrm flipH="1">
              <a:off x="1392" y="3120"/>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4" name="Line 6"/>
            <p:cNvSpPr>
              <a:spLocks noChangeShapeType="1"/>
            </p:cNvSpPr>
            <p:nvPr/>
          </p:nvSpPr>
          <p:spPr bwMode="auto">
            <a:xfrm flipV="1">
              <a:off x="1392" y="2880"/>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5" name="Line 7"/>
            <p:cNvSpPr>
              <a:spLocks noChangeShapeType="1"/>
            </p:cNvSpPr>
            <p:nvPr/>
          </p:nvSpPr>
          <p:spPr bwMode="auto">
            <a:xfrm flipV="1">
              <a:off x="1392" y="3168"/>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6" name="Line 8"/>
            <p:cNvSpPr>
              <a:spLocks noChangeShapeType="1"/>
            </p:cNvSpPr>
            <p:nvPr/>
          </p:nvSpPr>
          <p:spPr bwMode="auto">
            <a:xfrm flipV="1">
              <a:off x="1392" y="3216"/>
              <a:ext cx="288"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7" name="Line 9"/>
            <p:cNvSpPr>
              <a:spLocks noChangeShapeType="1"/>
            </p:cNvSpPr>
            <p:nvPr/>
          </p:nvSpPr>
          <p:spPr bwMode="auto">
            <a:xfrm flipV="1">
              <a:off x="1680" y="3024"/>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8" name="Line 10"/>
            <p:cNvSpPr>
              <a:spLocks noChangeShapeType="1"/>
            </p:cNvSpPr>
            <p:nvPr/>
          </p:nvSpPr>
          <p:spPr bwMode="auto">
            <a:xfrm>
              <a:off x="1392" y="2880"/>
              <a:ext cx="288"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grpSp>
      <p:sp>
        <p:nvSpPr>
          <p:cNvPr id="7" name="Rectangle 11"/>
          <p:cNvSpPr>
            <a:spLocks noChangeArrowheads="1"/>
          </p:cNvSpPr>
          <p:nvPr/>
        </p:nvSpPr>
        <p:spPr bwMode="auto">
          <a:xfrm>
            <a:off x="1859418" y="3662862"/>
            <a:ext cx="1295400" cy="135572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 name="Rectangle 12"/>
          <p:cNvSpPr>
            <a:spLocks noChangeArrowheads="1"/>
          </p:cNvSpPr>
          <p:nvPr/>
        </p:nvSpPr>
        <p:spPr bwMode="auto">
          <a:xfrm>
            <a:off x="1402218" y="3951787"/>
            <a:ext cx="152400" cy="838200"/>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 name="Line 13"/>
          <p:cNvSpPr>
            <a:spLocks noChangeShapeType="1"/>
          </p:cNvSpPr>
          <p:nvPr/>
        </p:nvSpPr>
        <p:spPr bwMode="auto">
          <a:xfrm>
            <a:off x="1554618" y="4332787"/>
            <a:ext cx="304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 name="Line 14"/>
          <p:cNvSpPr>
            <a:spLocks noChangeShapeType="1"/>
          </p:cNvSpPr>
          <p:nvPr/>
        </p:nvSpPr>
        <p:spPr bwMode="auto">
          <a:xfrm>
            <a:off x="1630818" y="2732587"/>
            <a:ext cx="59112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 name="Line 15"/>
          <p:cNvSpPr>
            <a:spLocks noChangeShapeType="1"/>
          </p:cNvSpPr>
          <p:nvPr/>
        </p:nvSpPr>
        <p:spPr bwMode="auto">
          <a:xfrm>
            <a:off x="1840946" y="3342187"/>
            <a:ext cx="381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 name="Text Box 16"/>
          <p:cNvSpPr txBox="1">
            <a:spLocks noChangeArrowheads="1"/>
          </p:cNvSpPr>
          <p:nvPr/>
        </p:nvSpPr>
        <p:spPr bwMode="auto">
          <a:xfrm>
            <a:off x="1783218" y="4104187"/>
            <a:ext cx="684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3" name="Text Box 17"/>
          <p:cNvSpPr txBox="1">
            <a:spLocks noChangeArrowheads="1"/>
          </p:cNvSpPr>
          <p:nvPr/>
        </p:nvSpPr>
        <p:spPr bwMode="auto">
          <a:xfrm>
            <a:off x="2076878" y="3624762"/>
            <a:ext cx="997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000000"/>
                </a:solidFill>
                <a:latin typeface="Calibri" panose="020F0502020204030204" pitchFamily="34" charset="0"/>
                <a:cs typeface="Calibri" panose="020F0502020204030204" pitchFamily="34" charset="0"/>
              </a:rPr>
              <a:t>Instruction</a:t>
            </a:r>
          </a:p>
          <a:p>
            <a:pPr algn="ctr"/>
            <a:r>
              <a:rPr lang="en-US" altLang="zh-CN" sz="1400" b="1">
                <a:solidFill>
                  <a:srgbClr val="000000"/>
                </a:solidFill>
                <a:latin typeface="Calibri" panose="020F0502020204030204" pitchFamily="34" charset="0"/>
                <a:cs typeface="Calibri" panose="020F0502020204030204" pitchFamily="34" charset="0"/>
              </a:rPr>
              <a:t>Memory</a:t>
            </a:r>
          </a:p>
        </p:txBody>
      </p:sp>
      <p:sp>
        <p:nvSpPr>
          <p:cNvPr id="14" name="Text Box 18"/>
          <p:cNvSpPr txBox="1">
            <a:spLocks noChangeArrowheads="1"/>
          </p:cNvSpPr>
          <p:nvPr/>
        </p:nvSpPr>
        <p:spPr bwMode="auto">
          <a:xfrm>
            <a:off x="2233563" y="2898913"/>
            <a:ext cx="4443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a:solidFill>
                  <a:srgbClr val="000000"/>
                </a:solidFill>
                <a:latin typeface="Calibri" panose="020F0502020204030204" pitchFamily="34" charset="0"/>
                <a:cs typeface="Calibri" panose="020F0502020204030204" pitchFamily="34" charset="0"/>
              </a:rPr>
              <a:t>Add</a:t>
            </a:r>
          </a:p>
        </p:txBody>
      </p:sp>
      <p:sp>
        <p:nvSpPr>
          <p:cNvPr id="15" name="Text Box 19"/>
          <p:cNvSpPr txBox="1">
            <a:spLocks noChangeArrowheads="1"/>
          </p:cNvSpPr>
          <p:nvPr/>
        </p:nvSpPr>
        <p:spPr bwMode="auto">
          <a:xfrm rot="16200000">
            <a:off x="1288774" y="4163808"/>
            <a:ext cx="3481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a:solidFill>
                  <a:srgbClr val="FF0000"/>
                </a:solidFill>
                <a:latin typeface="Calibri" panose="020F0502020204030204" pitchFamily="34" charset="0"/>
                <a:cs typeface="Calibri" panose="020F0502020204030204" pitchFamily="34" charset="0"/>
              </a:rPr>
              <a:t>PC</a:t>
            </a:r>
          </a:p>
        </p:txBody>
      </p:sp>
      <p:sp>
        <p:nvSpPr>
          <p:cNvPr id="16" name="Line 20"/>
          <p:cNvSpPr>
            <a:spLocks noChangeShapeType="1"/>
          </p:cNvSpPr>
          <p:nvPr/>
        </p:nvSpPr>
        <p:spPr bwMode="auto">
          <a:xfrm>
            <a:off x="1097418" y="4332787"/>
            <a:ext cx="304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7" name="Text Box 21"/>
          <p:cNvSpPr txBox="1">
            <a:spLocks noChangeArrowheads="1"/>
          </p:cNvSpPr>
          <p:nvPr/>
        </p:nvSpPr>
        <p:spPr bwMode="auto">
          <a:xfrm>
            <a:off x="1612346" y="3189787"/>
            <a:ext cx="26733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18" name="Line 22"/>
          <p:cNvSpPr>
            <a:spLocks noChangeShapeType="1"/>
          </p:cNvSpPr>
          <p:nvPr/>
        </p:nvSpPr>
        <p:spPr bwMode="auto">
          <a:xfrm>
            <a:off x="1097418" y="1894387"/>
            <a:ext cx="0" cy="2438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9" name="AutoShape 23"/>
          <p:cNvSpPr>
            <a:spLocks noChangeArrowheads="1"/>
          </p:cNvSpPr>
          <p:nvPr/>
        </p:nvSpPr>
        <p:spPr bwMode="auto">
          <a:xfrm rot="5400000" flipH="1">
            <a:off x="1707018" y="1818187"/>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0" name="Line 24"/>
          <p:cNvSpPr>
            <a:spLocks noChangeShapeType="1"/>
          </p:cNvSpPr>
          <p:nvPr/>
        </p:nvSpPr>
        <p:spPr bwMode="auto">
          <a:xfrm flipH="1">
            <a:off x="1097418" y="1894387"/>
            <a:ext cx="8524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1" name="Rectangle 25"/>
          <p:cNvSpPr>
            <a:spLocks noChangeArrowheads="1"/>
          </p:cNvSpPr>
          <p:nvPr/>
        </p:nvSpPr>
        <p:spPr bwMode="auto">
          <a:xfrm flipH="1">
            <a:off x="2026106" y="19705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000000"/>
              </a:solidFill>
              <a:latin typeface="Calibri" panose="020F0502020204030204" pitchFamily="34" charset="0"/>
              <a:cs typeface="Calibri" panose="020F0502020204030204" pitchFamily="34" charset="0"/>
            </a:endParaRPr>
          </a:p>
        </p:txBody>
      </p:sp>
      <p:sp>
        <p:nvSpPr>
          <p:cNvPr id="22" name="Rectangle 26"/>
          <p:cNvSpPr>
            <a:spLocks noChangeArrowheads="1"/>
          </p:cNvSpPr>
          <p:nvPr/>
        </p:nvSpPr>
        <p:spPr bwMode="auto">
          <a:xfrm flipH="1">
            <a:off x="2011818" y="15895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000000"/>
              </a:solidFill>
              <a:latin typeface="Calibri" panose="020F0502020204030204" pitchFamily="34" charset="0"/>
              <a:cs typeface="Calibri" panose="020F0502020204030204" pitchFamily="34" charset="0"/>
            </a:endParaRPr>
          </a:p>
        </p:txBody>
      </p:sp>
      <p:sp>
        <p:nvSpPr>
          <p:cNvPr id="23" name="Line 27"/>
          <p:cNvSpPr>
            <a:spLocks noChangeShapeType="1"/>
          </p:cNvSpPr>
          <p:nvPr/>
        </p:nvSpPr>
        <p:spPr bwMode="auto">
          <a:xfrm flipH="1">
            <a:off x="2164218" y="1741987"/>
            <a:ext cx="5257800" cy="0"/>
          </a:xfrm>
          <a:prstGeom prst="line">
            <a:avLst/>
          </a:prstGeom>
          <a:noFill/>
          <a:ln w="28575">
            <a:solidFill>
              <a:srgbClr val="CC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4" name="Line 28"/>
          <p:cNvSpPr>
            <a:spLocks noChangeShapeType="1"/>
          </p:cNvSpPr>
          <p:nvPr/>
        </p:nvSpPr>
        <p:spPr bwMode="auto">
          <a:xfrm flipH="1">
            <a:off x="3688218" y="6161587"/>
            <a:ext cx="5943600" cy="0"/>
          </a:xfrm>
          <a:prstGeom prst="line">
            <a:avLst/>
          </a:prstGeom>
          <a:noFill/>
          <a:ln w="28575">
            <a:solidFill>
              <a:srgbClr val="CC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5" name="Rectangle 29"/>
          <p:cNvSpPr>
            <a:spLocks noChangeArrowheads="1"/>
          </p:cNvSpPr>
          <p:nvPr/>
        </p:nvSpPr>
        <p:spPr bwMode="auto">
          <a:xfrm>
            <a:off x="3916818" y="3570787"/>
            <a:ext cx="1295400" cy="14478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6" name="Line 30"/>
          <p:cNvSpPr>
            <a:spLocks noChangeShapeType="1"/>
          </p:cNvSpPr>
          <p:nvPr/>
        </p:nvSpPr>
        <p:spPr bwMode="auto">
          <a:xfrm>
            <a:off x="3154818" y="43327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7" name="Line 31"/>
          <p:cNvSpPr>
            <a:spLocks noChangeShapeType="1"/>
          </p:cNvSpPr>
          <p:nvPr/>
        </p:nvSpPr>
        <p:spPr bwMode="auto">
          <a:xfrm>
            <a:off x="3612018" y="4104187"/>
            <a:ext cx="304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28" name="Text Box 32"/>
          <p:cNvSpPr txBox="1">
            <a:spLocks noChangeArrowheads="1"/>
          </p:cNvSpPr>
          <p:nvPr/>
        </p:nvSpPr>
        <p:spPr bwMode="auto">
          <a:xfrm>
            <a:off x="3840618" y="4713787"/>
            <a:ext cx="8565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9" name="Text Box 33"/>
          <p:cNvSpPr txBox="1">
            <a:spLocks noChangeArrowheads="1"/>
          </p:cNvSpPr>
          <p:nvPr/>
        </p:nvSpPr>
        <p:spPr bwMode="auto">
          <a:xfrm>
            <a:off x="3840618" y="3570787"/>
            <a:ext cx="9482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30" name="Text Box 34"/>
          <p:cNvSpPr txBox="1">
            <a:spLocks noChangeArrowheads="1"/>
          </p:cNvSpPr>
          <p:nvPr/>
        </p:nvSpPr>
        <p:spPr bwMode="auto">
          <a:xfrm>
            <a:off x="3840618" y="3951787"/>
            <a:ext cx="9482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31" name="Text Box 35"/>
          <p:cNvSpPr txBox="1">
            <a:spLocks noChangeArrowheads="1"/>
          </p:cNvSpPr>
          <p:nvPr/>
        </p:nvSpPr>
        <p:spPr bwMode="auto">
          <a:xfrm>
            <a:off x="3840618" y="4332787"/>
            <a:ext cx="90233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32" name="Text Box 36"/>
          <p:cNvSpPr txBox="1">
            <a:spLocks noChangeArrowheads="1"/>
          </p:cNvSpPr>
          <p:nvPr/>
        </p:nvSpPr>
        <p:spPr bwMode="auto">
          <a:xfrm>
            <a:off x="3970194" y="3723187"/>
            <a:ext cx="78701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000000"/>
                </a:solidFill>
                <a:latin typeface="Calibri" panose="020F0502020204030204" pitchFamily="34" charset="0"/>
                <a:cs typeface="Calibri" panose="020F0502020204030204" pitchFamily="34" charset="0"/>
              </a:rPr>
              <a:t>Register</a:t>
            </a:r>
          </a:p>
          <a:p>
            <a:pPr algn="ctr"/>
            <a:endParaRPr lang="en-US" altLang="zh-CN" sz="1400" b="1">
              <a:solidFill>
                <a:srgbClr val="000000"/>
              </a:solidFill>
              <a:latin typeface="Calibri" panose="020F0502020204030204" pitchFamily="34" charset="0"/>
              <a:cs typeface="Calibri" panose="020F0502020204030204" pitchFamily="34" charset="0"/>
            </a:endParaRPr>
          </a:p>
          <a:p>
            <a:pPr algn="ctr"/>
            <a:r>
              <a:rPr lang="en-US" altLang="zh-CN" sz="1400" b="1">
                <a:solidFill>
                  <a:srgbClr val="000000"/>
                </a:solidFill>
                <a:latin typeface="Calibri" panose="020F0502020204030204" pitchFamily="34" charset="0"/>
                <a:cs typeface="Calibri" panose="020F0502020204030204" pitchFamily="34" charset="0"/>
              </a:rPr>
              <a:t>File</a:t>
            </a:r>
          </a:p>
        </p:txBody>
      </p:sp>
      <p:sp>
        <p:nvSpPr>
          <p:cNvPr id="33" name="Text Box 37"/>
          <p:cNvSpPr txBox="1">
            <a:spLocks noChangeArrowheads="1"/>
          </p:cNvSpPr>
          <p:nvPr/>
        </p:nvSpPr>
        <p:spPr bwMode="auto">
          <a:xfrm>
            <a:off x="4681189" y="3723187"/>
            <a:ext cx="623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a:r>
              <a:rPr lang="en-US" altLang="zh-CN" sz="1200" dirty="0">
                <a:solidFill>
                  <a:srgbClr val="000000"/>
                </a:solidFill>
                <a:latin typeface="Calibri" panose="020F0502020204030204" pitchFamily="34" charset="0"/>
                <a:cs typeface="Calibri" panose="020F0502020204030204" pitchFamily="34" charset="0"/>
              </a:rPr>
              <a:t>Read</a:t>
            </a:r>
          </a:p>
          <a:p>
            <a:pPr algn="r"/>
            <a:r>
              <a:rPr lang="en-US" altLang="zh-CN" sz="1200" dirty="0">
                <a:solidFill>
                  <a:srgbClr val="000000"/>
                </a:solidFill>
                <a:latin typeface="Calibri" panose="020F0502020204030204" pitchFamily="34" charset="0"/>
                <a:cs typeface="Calibri" panose="020F0502020204030204" pitchFamily="34" charset="0"/>
              </a:rPr>
              <a:t> Data 1</a:t>
            </a:r>
          </a:p>
        </p:txBody>
      </p:sp>
      <p:sp>
        <p:nvSpPr>
          <p:cNvPr id="34" name="Text Box 38"/>
          <p:cNvSpPr txBox="1">
            <a:spLocks noChangeArrowheads="1"/>
          </p:cNvSpPr>
          <p:nvPr/>
        </p:nvSpPr>
        <p:spPr bwMode="auto">
          <a:xfrm>
            <a:off x="4653481" y="4408987"/>
            <a:ext cx="623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35" name="Line 39"/>
          <p:cNvSpPr>
            <a:spLocks noChangeShapeType="1"/>
          </p:cNvSpPr>
          <p:nvPr/>
        </p:nvSpPr>
        <p:spPr bwMode="auto">
          <a:xfrm>
            <a:off x="3612018" y="5551987"/>
            <a:ext cx="381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6" name="Line 40"/>
          <p:cNvSpPr>
            <a:spLocks noChangeShapeType="1"/>
          </p:cNvSpPr>
          <p:nvPr/>
        </p:nvSpPr>
        <p:spPr bwMode="auto">
          <a:xfrm>
            <a:off x="3688218" y="5475787"/>
            <a:ext cx="762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7" name="Line 41"/>
          <p:cNvSpPr>
            <a:spLocks noChangeShapeType="1"/>
          </p:cNvSpPr>
          <p:nvPr/>
        </p:nvSpPr>
        <p:spPr bwMode="auto">
          <a:xfrm>
            <a:off x="4907418" y="5475787"/>
            <a:ext cx="76200" cy="1524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38" name="Text Box 42"/>
          <p:cNvSpPr txBox="1">
            <a:spLocks noChangeArrowheads="1"/>
          </p:cNvSpPr>
          <p:nvPr/>
        </p:nvSpPr>
        <p:spPr bwMode="auto">
          <a:xfrm>
            <a:off x="3688218" y="5551987"/>
            <a:ext cx="3517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39" name="Text Box 43"/>
          <p:cNvSpPr txBox="1">
            <a:spLocks noChangeArrowheads="1"/>
          </p:cNvSpPr>
          <p:nvPr/>
        </p:nvSpPr>
        <p:spPr bwMode="auto">
          <a:xfrm>
            <a:off x="4907418" y="5551987"/>
            <a:ext cx="35179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40" name="Line 44"/>
          <p:cNvSpPr>
            <a:spLocks noChangeShapeType="1"/>
          </p:cNvSpPr>
          <p:nvPr/>
        </p:nvSpPr>
        <p:spPr bwMode="auto">
          <a:xfrm>
            <a:off x="3688218" y="4866187"/>
            <a:ext cx="254000" cy="0"/>
          </a:xfrm>
          <a:prstGeom prst="line">
            <a:avLst/>
          </a:prstGeom>
          <a:noFill/>
          <a:ln w="28575">
            <a:solidFill>
              <a:srgbClr val="CC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1" name="Line 45"/>
          <p:cNvSpPr>
            <a:spLocks noChangeShapeType="1"/>
          </p:cNvSpPr>
          <p:nvPr/>
        </p:nvSpPr>
        <p:spPr bwMode="auto">
          <a:xfrm>
            <a:off x="5669418" y="5018587"/>
            <a:ext cx="0" cy="533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2" name="Line 46"/>
          <p:cNvSpPr>
            <a:spLocks noChangeShapeType="1"/>
          </p:cNvSpPr>
          <p:nvPr/>
        </p:nvSpPr>
        <p:spPr bwMode="auto">
          <a:xfrm>
            <a:off x="5212218" y="46375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3" name="Line 47"/>
          <p:cNvSpPr>
            <a:spLocks noChangeShapeType="1"/>
          </p:cNvSpPr>
          <p:nvPr/>
        </p:nvSpPr>
        <p:spPr bwMode="auto">
          <a:xfrm>
            <a:off x="3612018" y="3723187"/>
            <a:ext cx="0" cy="18288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4" name="Line 48"/>
          <p:cNvSpPr>
            <a:spLocks noChangeShapeType="1"/>
          </p:cNvSpPr>
          <p:nvPr/>
        </p:nvSpPr>
        <p:spPr bwMode="auto">
          <a:xfrm>
            <a:off x="3612018" y="3723187"/>
            <a:ext cx="304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5" name="Line 49"/>
          <p:cNvSpPr>
            <a:spLocks noChangeShapeType="1"/>
          </p:cNvSpPr>
          <p:nvPr/>
        </p:nvSpPr>
        <p:spPr bwMode="auto">
          <a:xfrm>
            <a:off x="3612018" y="4485187"/>
            <a:ext cx="304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6" name="Line 50"/>
          <p:cNvSpPr>
            <a:spLocks noChangeShapeType="1"/>
          </p:cNvSpPr>
          <p:nvPr/>
        </p:nvSpPr>
        <p:spPr bwMode="auto">
          <a:xfrm>
            <a:off x="5517018" y="4637587"/>
            <a:ext cx="431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7" name="Line 51"/>
          <p:cNvSpPr>
            <a:spLocks noChangeShapeType="1"/>
          </p:cNvSpPr>
          <p:nvPr/>
        </p:nvSpPr>
        <p:spPr bwMode="auto">
          <a:xfrm>
            <a:off x="6888618" y="4408987"/>
            <a:ext cx="1778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8" name="Freeform 52"/>
          <p:cNvSpPr/>
          <p:nvPr/>
        </p:nvSpPr>
        <p:spPr bwMode="auto">
          <a:xfrm>
            <a:off x="6355218" y="3723187"/>
            <a:ext cx="533400" cy="1295400"/>
          </a:xfrm>
          <a:custGeom>
            <a:avLst/>
            <a:gdLst>
              <a:gd name="T0" fmla="*/ 0 w 388"/>
              <a:gd name="T1" fmla="*/ 0 h 1099"/>
              <a:gd name="T2" fmla="*/ 0 w 388"/>
              <a:gd name="T3" fmla="*/ 174 h 1099"/>
              <a:gd name="T4" fmla="*/ 72 w 388"/>
              <a:gd name="T5" fmla="*/ 226 h 1099"/>
              <a:gd name="T6" fmla="*/ 0 w 388"/>
              <a:gd name="T7" fmla="*/ 275 h 1099"/>
              <a:gd name="T8" fmla="*/ 0 w 388"/>
              <a:gd name="T9" fmla="*/ 449 h 1099"/>
              <a:gd name="T10" fmla="*/ 251 w 388"/>
              <a:gd name="T11" fmla="*/ 324 h 1099"/>
              <a:gd name="T12" fmla="*/ 251 w 388"/>
              <a:gd name="T13" fmla="*/ 126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49" name="Rectangle 53"/>
          <p:cNvSpPr>
            <a:spLocks noChangeArrowheads="1"/>
          </p:cNvSpPr>
          <p:nvPr/>
        </p:nvSpPr>
        <p:spPr bwMode="auto">
          <a:xfrm>
            <a:off x="6456818" y="4332787"/>
            <a:ext cx="504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cs typeface="Calibri" panose="020F0502020204030204" pitchFamily="34" charset="0"/>
              </a:rPr>
              <a:t>ALU</a:t>
            </a:r>
          </a:p>
        </p:txBody>
      </p:sp>
      <p:sp>
        <p:nvSpPr>
          <p:cNvPr id="50" name="AutoShape 54"/>
          <p:cNvSpPr>
            <a:spLocks noChangeArrowheads="1"/>
          </p:cNvSpPr>
          <p:nvPr/>
        </p:nvSpPr>
        <p:spPr bwMode="auto">
          <a:xfrm rot="16200000">
            <a:off x="5656718" y="4675687"/>
            <a:ext cx="7620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1" name="Line 55"/>
          <p:cNvSpPr>
            <a:spLocks noChangeShapeType="1"/>
          </p:cNvSpPr>
          <p:nvPr/>
        </p:nvSpPr>
        <p:spPr bwMode="auto">
          <a:xfrm>
            <a:off x="6152018" y="4789987"/>
            <a:ext cx="228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2" name="Rectangle 56"/>
          <p:cNvSpPr>
            <a:spLocks noChangeArrowheads="1"/>
          </p:cNvSpPr>
          <p:nvPr/>
        </p:nvSpPr>
        <p:spPr bwMode="auto">
          <a:xfrm>
            <a:off x="5974218" y="48661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7A7A7A"/>
              </a:solidFill>
              <a:latin typeface="Calibri" panose="020F0502020204030204" pitchFamily="34" charset="0"/>
              <a:cs typeface="Calibri" panose="020F0502020204030204" pitchFamily="34" charset="0"/>
            </a:endParaRPr>
          </a:p>
        </p:txBody>
      </p:sp>
      <p:sp>
        <p:nvSpPr>
          <p:cNvPr id="53" name="Rectangle 57"/>
          <p:cNvSpPr>
            <a:spLocks noChangeArrowheads="1"/>
          </p:cNvSpPr>
          <p:nvPr/>
        </p:nvSpPr>
        <p:spPr bwMode="auto">
          <a:xfrm>
            <a:off x="5974218" y="44851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7A7A7A"/>
              </a:solidFill>
              <a:latin typeface="Calibri" panose="020F0502020204030204" pitchFamily="34" charset="0"/>
              <a:cs typeface="Calibri" panose="020F0502020204030204" pitchFamily="34" charset="0"/>
            </a:endParaRPr>
          </a:p>
        </p:txBody>
      </p:sp>
      <p:sp>
        <p:nvSpPr>
          <p:cNvPr id="54" name="Line 58"/>
          <p:cNvSpPr>
            <a:spLocks noChangeShapeType="1"/>
          </p:cNvSpPr>
          <p:nvPr/>
        </p:nvSpPr>
        <p:spPr bwMode="auto">
          <a:xfrm>
            <a:off x="5669418" y="5018587"/>
            <a:ext cx="2794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5" name="Line 59"/>
          <p:cNvSpPr>
            <a:spLocks noChangeShapeType="1"/>
          </p:cNvSpPr>
          <p:nvPr/>
        </p:nvSpPr>
        <p:spPr bwMode="auto">
          <a:xfrm>
            <a:off x="5517018" y="3951787"/>
            <a:ext cx="812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6" name="Oval 60"/>
          <p:cNvSpPr>
            <a:spLocks noChangeArrowheads="1"/>
          </p:cNvSpPr>
          <p:nvPr/>
        </p:nvSpPr>
        <p:spPr bwMode="auto">
          <a:xfrm>
            <a:off x="5898018" y="3189787"/>
            <a:ext cx="457200" cy="533400"/>
          </a:xfrm>
          <a:prstGeom prst="ellipse">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57" name="Rectangle 61"/>
          <p:cNvSpPr>
            <a:spLocks noChangeArrowheads="1"/>
          </p:cNvSpPr>
          <p:nvPr/>
        </p:nvSpPr>
        <p:spPr bwMode="auto">
          <a:xfrm>
            <a:off x="5898018" y="3189787"/>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cs typeface="Calibri" panose="020F0502020204030204" pitchFamily="34" charset="0"/>
              </a:rPr>
              <a:t>left 1</a:t>
            </a:r>
          </a:p>
        </p:txBody>
      </p:sp>
      <p:sp>
        <p:nvSpPr>
          <p:cNvPr id="58" name="Line 62"/>
          <p:cNvSpPr>
            <a:spLocks noChangeShapeType="1"/>
          </p:cNvSpPr>
          <p:nvPr/>
        </p:nvSpPr>
        <p:spPr bwMode="auto">
          <a:xfrm>
            <a:off x="5669418" y="3494587"/>
            <a:ext cx="228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grpSp>
        <p:nvGrpSpPr>
          <p:cNvPr id="59" name="Group 63"/>
          <p:cNvGrpSpPr/>
          <p:nvPr/>
        </p:nvGrpSpPr>
        <p:grpSpPr bwMode="auto">
          <a:xfrm>
            <a:off x="6583818" y="2808787"/>
            <a:ext cx="304800" cy="914400"/>
            <a:chOff x="1392" y="2880"/>
            <a:chExt cx="288" cy="480"/>
          </a:xfrm>
        </p:grpSpPr>
        <p:sp>
          <p:nvSpPr>
            <p:cNvPr id="125" name="Line 64"/>
            <p:cNvSpPr>
              <a:spLocks noChangeShapeType="1"/>
            </p:cNvSpPr>
            <p:nvPr/>
          </p:nvSpPr>
          <p:spPr bwMode="auto">
            <a:xfrm>
              <a:off x="1392" y="3072"/>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6" name="Line 65"/>
            <p:cNvSpPr>
              <a:spLocks noChangeShapeType="1"/>
            </p:cNvSpPr>
            <p:nvPr/>
          </p:nvSpPr>
          <p:spPr bwMode="auto">
            <a:xfrm flipH="1">
              <a:off x="1392" y="3120"/>
              <a:ext cx="48" cy="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7" name="Line 66"/>
            <p:cNvSpPr>
              <a:spLocks noChangeShapeType="1"/>
            </p:cNvSpPr>
            <p:nvPr/>
          </p:nvSpPr>
          <p:spPr bwMode="auto">
            <a:xfrm flipV="1">
              <a:off x="1392" y="2880"/>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8" name="Line 67"/>
            <p:cNvSpPr>
              <a:spLocks noChangeShapeType="1"/>
            </p:cNvSpPr>
            <p:nvPr/>
          </p:nvSpPr>
          <p:spPr bwMode="auto">
            <a:xfrm flipV="1">
              <a:off x="1392" y="3168"/>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9" name="Line 68"/>
            <p:cNvSpPr>
              <a:spLocks noChangeShapeType="1"/>
            </p:cNvSpPr>
            <p:nvPr/>
          </p:nvSpPr>
          <p:spPr bwMode="auto">
            <a:xfrm flipV="1">
              <a:off x="1392" y="3216"/>
              <a:ext cx="288"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0" name="Line 69"/>
            <p:cNvSpPr>
              <a:spLocks noChangeShapeType="1"/>
            </p:cNvSpPr>
            <p:nvPr/>
          </p:nvSpPr>
          <p:spPr bwMode="auto">
            <a:xfrm flipV="1">
              <a:off x="1680" y="3024"/>
              <a:ext cx="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1" name="Line 70"/>
            <p:cNvSpPr>
              <a:spLocks noChangeShapeType="1"/>
            </p:cNvSpPr>
            <p:nvPr/>
          </p:nvSpPr>
          <p:spPr bwMode="auto">
            <a:xfrm>
              <a:off x="1392" y="2880"/>
              <a:ext cx="288" cy="14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grpSp>
      <p:sp>
        <p:nvSpPr>
          <p:cNvPr id="60" name="Text Box 71"/>
          <p:cNvSpPr txBox="1">
            <a:spLocks noChangeArrowheads="1"/>
          </p:cNvSpPr>
          <p:nvPr/>
        </p:nvSpPr>
        <p:spPr bwMode="auto">
          <a:xfrm>
            <a:off x="6507618" y="3113587"/>
            <a:ext cx="44435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61" name="Line 72"/>
          <p:cNvSpPr>
            <a:spLocks noChangeShapeType="1"/>
          </p:cNvSpPr>
          <p:nvPr/>
        </p:nvSpPr>
        <p:spPr bwMode="auto">
          <a:xfrm>
            <a:off x="6340931" y="3494587"/>
            <a:ext cx="228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2" name="Rectangle 73"/>
          <p:cNvSpPr>
            <a:spLocks noChangeArrowheads="1"/>
          </p:cNvSpPr>
          <p:nvPr/>
        </p:nvSpPr>
        <p:spPr bwMode="auto">
          <a:xfrm>
            <a:off x="7422018" y="3646987"/>
            <a:ext cx="1295400" cy="144780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3" name="Line 74"/>
          <p:cNvSpPr>
            <a:spLocks noChangeShapeType="1"/>
          </p:cNvSpPr>
          <p:nvPr/>
        </p:nvSpPr>
        <p:spPr bwMode="auto">
          <a:xfrm>
            <a:off x="7193418" y="4408987"/>
            <a:ext cx="254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4" name="Text Box 75"/>
          <p:cNvSpPr txBox="1">
            <a:spLocks noChangeArrowheads="1"/>
          </p:cNvSpPr>
          <p:nvPr/>
        </p:nvSpPr>
        <p:spPr bwMode="auto">
          <a:xfrm>
            <a:off x="7900096" y="3646987"/>
            <a:ext cx="8234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400" b="1">
                <a:solidFill>
                  <a:srgbClr val="000000"/>
                </a:solidFill>
                <a:latin typeface="Calibri" panose="020F0502020204030204" pitchFamily="34" charset="0"/>
                <a:cs typeface="Calibri" panose="020F0502020204030204" pitchFamily="34" charset="0"/>
              </a:rPr>
              <a:t>Data</a:t>
            </a:r>
          </a:p>
          <a:p>
            <a:pPr algn="ctr"/>
            <a:r>
              <a:rPr lang="en-US" altLang="zh-CN" sz="1400" b="1">
                <a:solidFill>
                  <a:srgbClr val="000000"/>
                </a:solidFill>
                <a:latin typeface="Calibri" panose="020F0502020204030204" pitchFamily="34" charset="0"/>
                <a:cs typeface="Calibri" panose="020F0502020204030204" pitchFamily="34" charset="0"/>
              </a:rPr>
              <a:t>Memory</a:t>
            </a:r>
          </a:p>
        </p:txBody>
      </p:sp>
      <p:sp>
        <p:nvSpPr>
          <p:cNvPr id="65" name="Text Box 76"/>
          <p:cNvSpPr txBox="1">
            <a:spLocks noChangeArrowheads="1"/>
          </p:cNvSpPr>
          <p:nvPr/>
        </p:nvSpPr>
        <p:spPr bwMode="auto">
          <a:xfrm>
            <a:off x="7345818" y="4256587"/>
            <a:ext cx="6843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66" name="Text Box 77"/>
          <p:cNvSpPr txBox="1">
            <a:spLocks noChangeArrowheads="1"/>
          </p:cNvSpPr>
          <p:nvPr/>
        </p:nvSpPr>
        <p:spPr bwMode="auto">
          <a:xfrm>
            <a:off x="7345818" y="4637587"/>
            <a:ext cx="8565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67" name="Text Box 78"/>
          <p:cNvSpPr txBox="1">
            <a:spLocks noChangeArrowheads="1"/>
          </p:cNvSpPr>
          <p:nvPr/>
        </p:nvSpPr>
        <p:spPr bwMode="auto">
          <a:xfrm>
            <a:off x="8184018" y="4180387"/>
            <a:ext cx="4961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Data</a:t>
            </a:r>
          </a:p>
        </p:txBody>
      </p:sp>
      <p:sp>
        <p:nvSpPr>
          <p:cNvPr id="68" name="Line 79"/>
          <p:cNvSpPr>
            <a:spLocks noChangeShapeType="1"/>
          </p:cNvSpPr>
          <p:nvPr/>
        </p:nvSpPr>
        <p:spPr bwMode="auto">
          <a:xfrm>
            <a:off x="7193418" y="4789987"/>
            <a:ext cx="228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69" name="Line 80"/>
          <p:cNvSpPr>
            <a:spLocks noChangeShapeType="1"/>
          </p:cNvSpPr>
          <p:nvPr/>
        </p:nvSpPr>
        <p:spPr bwMode="auto">
          <a:xfrm>
            <a:off x="9022218" y="4789987"/>
            <a:ext cx="228600" cy="158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0" name="AutoShape 81"/>
          <p:cNvSpPr>
            <a:spLocks noChangeArrowheads="1"/>
          </p:cNvSpPr>
          <p:nvPr/>
        </p:nvSpPr>
        <p:spPr bwMode="auto">
          <a:xfrm rot="16200000">
            <a:off x="9022218" y="4485187"/>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1" name="Line 82"/>
          <p:cNvSpPr>
            <a:spLocks noChangeShapeType="1"/>
          </p:cNvSpPr>
          <p:nvPr/>
        </p:nvSpPr>
        <p:spPr bwMode="auto">
          <a:xfrm>
            <a:off x="9479418" y="4561387"/>
            <a:ext cx="152400" cy="15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2" name="Rectangle 83"/>
          <p:cNvSpPr>
            <a:spLocks noChangeArrowheads="1"/>
          </p:cNvSpPr>
          <p:nvPr/>
        </p:nvSpPr>
        <p:spPr bwMode="auto">
          <a:xfrm>
            <a:off x="9250818" y="42565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000000"/>
              </a:solidFill>
              <a:latin typeface="Calibri" panose="020F0502020204030204" pitchFamily="34" charset="0"/>
              <a:cs typeface="Calibri" panose="020F0502020204030204" pitchFamily="34" charset="0"/>
            </a:endParaRPr>
          </a:p>
        </p:txBody>
      </p:sp>
      <p:sp>
        <p:nvSpPr>
          <p:cNvPr id="73" name="Rectangle 84"/>
          <p:cNvSpPr>
            <a:spLocks noChangeArrowheads="1"/>
          </p:cNvSpPr>
          <p:nvPr/>
        </p:nvSpPr>
        <p:spPr bwMode="auto">
          <a:xfrm>
            <a:off x="9250818" y="4637587"/>
            <a:ext cx="1524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spcBef>
                <a:spcPts val="600"/>
              </a:spcBef>
              <a:spcAft>
                <a:spcPts val="600"/>
              </a:spcAft>
            </a:pPr>
            <a:endParaRPr lang="zh-CN" altLang="en-US" sz="1400">
              <a:solidFill>
                <a:srgbClr val="000000"/>
              </a:solidFill>
              <a:latin typeface="Calibri" panose="020F0502020204030204" pitchFamily="34" charset="0"/>
              <a:cs typeface="Calibri" panose="020F0502020204030204" pitchFamily="34" charset="0"/>
            </a:endParaRPr>
          </a:p>
        </p:txBody>
      </p:sp>
      <p:sp>
        <p:nvSpPr>
          <p:cNvPr id="74" name="Line 85"/>
          <p:cNvSpPr>
            <a:spLocks noChangeShapeType="1"/>
          </p:cNvSpPr>
          <p:nvPr/>
        </p:nvSpPr>
        <p:spPr bwMode="auto">
          <a:xfrm>
            <a:off x="5212218" y="39517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5" name="Line 86"/>
          <p:cNvSpPr>
            <a:spLocks noChangeShapeType="1"/>
          </p:cNvSpPr>
          <p:nvPr/>
        </p:nvSpPr>
        <p:spPr bwMode="auto">
          <a:xfrm>
            <a:off x="3688218" y="4866187"/>
            <a:ext cx="0" cy="1295400"/>
          </a:xfrm>
          <a:prstGeom prst="line">
            <a:avLst/>
          </a:prstGeom>
          <a:noFill/>
          <a:ln w="28575">
            <a:solidFill>
              <a:srgbClr val="CC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6" name="Line 87"/>
          <p:cNvSpPr>
            <a:spLocks noChangeShapeType="1"/>
          </p:cNvSpPr>
          <p:nvPr/>
        </p:nvSpPr>
        <p:spPr bwMode="auto">
          <a:xfrm>
            <a:off x="2612185" y="30373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7" name="Line 88"/>
          <p:cNvSpPr>
            <a:spLocks noChangeShapeType="1"/>
          </p:cNvSpPr>
          <p:nvPr/>
        </p:nvSpPr>
        <p:spPr bwMode="auto">
          <a:xfrm>
            <a:off x="2164218" y="2046787"/>
            <a:ext cx="600367"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8" name="Line 89"/>
          <p:cNvSpPr>
            <a:spLocks noChangeShapeType="1"/>
          </p:cNvSpPr>
          <p:nvPr/>
        </p:nvSpPr>
        <p:spPr bwMode="auto">
          <a:xfrm>
            <a:off x="3459618" y="43327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79" name="Line 90"/>
          <p:cNvSpPr>
            <a:spLocks noChangeShapeType="1"/>
          </p:cNvSpPr>
          <p:nvPr/>
        </p:nvSpPr>
        <p:spPr bwMode="auto">
          <a:xfrm>
            <a:off x="8717418" y="4408987"/>
            <a:ext cx="1778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0" name="Rectangle 91"/>
          <p:cNvSpPr>
            <a:spLocks noChangeArrowheads="1"/>
          </p:cNvSpPr>
          <p:nvPr/>
        </p:nvSpPr>
        <p:spPr bwMode="auto">
          <a:xfrm>
            <a:off x="3307218" y="2808787"/>
            <a:ext cx="152400" cy="2209800"/>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1" name="Rectangle 92"/>
          <p:cNvSpPr>
            <a:spLocks noChangeArrowheads="1"/>
          </p:cNvSpPr>
          <p:nvPr/>
        </p:nvSpPr>
        <p:spPr bwMode="auto">
          <a:xfrm>
            <a:off x="5364618" y="2808787"/>
            <a:ext cx="152400" cy="3200400"/>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3" name="Line 94"/>
          <p:cNvSpPr>
            <a:spLocks noChangeShapeType="1"/>
          </p:cNvSpPr>
          <p:nvPr/>
        </p:nvSpPr>
        <p:spPr bwMode="auto">
          <a:xfrm>
            <a:off x="3459618" y="3037387"/>
            <a:ext cx="1905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4" name="Line 95"/>
          <p:cNvSpPr>
            <a:spLocks noChangeShapeType="1"/>
          </p:cNvSpPr>
          <p:nvPr/>
        </p:nvSpPr>
        <p:spPr bwMode="auto">
          <a:xfrm>
            <a:off x="6888618" y="32659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5" name="Line 96"/>
          <p:cNvSpPr>
            <a:spLocks noChangeShapeType="1"/>
          </p:cNvSpPr>
          <p:nvPr/>
        </p:nvSpPr>
        <p:spPr bwMode="auto">
          <a:xfrm>
            <a:off x="5517018" y="5551987"/>
            <a:ext cx="152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6" name="Line 97"/>
          <p:cNvSpPr>
            <a:spLocks noChangeShapeType="1"/>
          </p:cNvSpPr>
          <p:nvPr/>
        </p:nvSpPr>
        <p:spPr bwMode="auto">
          <a:xfrm>
            <a:off x="5745618" y="4637587"/>
            <a:ext cx="0" cy="914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7" name="Line 98"/>
          <p:cNvSpPr>
            <a:spLocks noChangeShapeType="1"/>
          </p:cNvSpPr>
          <p:nvPr/>
        </p:nvSpPr>
        <p:spPr bwMode="auto">
          <a:xfrm>
            <a:off x="5745618" y="5551987"/>
            <a:ext cx="1295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8" name="Rectangle 99"/>
          <p:cNvSpPr>
            <a:spLocks noChangeArrowheads="1"/>
          </p:cNvSpPr>
          <p:nvPr/>
        </p:nvSpPr>
        <p:spPr bwMode="auto">
          <a:xfrm>
            <a:off x="8869818" y="3418387"/>
            <a:ext cx="152400" cy="2590800"/>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89" name="Line 100"/>
          <p:cNvSpPr>
            <a:spLocks noChangeShapeType="1"/>
          </p:cNvSpPr>
          <p:nvPr/>
        </p:nvSpPr>
        <p:spPr bwMode="auto">
          <a:xfrm>
            <a:off x="7269618" y="5551987"/>
            <a:ext cx="16002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0" name="Line 101"/>
          <p:cNvSpPr>
            <a:spLocks noChangeShapeType="1"/>
          </p:cNvSpPr>
          <p:nvPr/>
        </p:nvSpPr>
        <p:spPr bwMode="auto">
          <a:xfrm>
            <a:off x="9022218" y="4408987"/>
            <a:ext cx="228600" cy="158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1" name="Line 102"/>
          <p:cNvSpPr>
            <a:spLocks noChangeShapeType="1"/>
          </p:cNvSpPr>
          <p:nvPr/>
        </p:nvSpPr>
        <p:spPr bwMode="auto">
          <a:xfrm>
            <a:off x="9631818" y="4561387"/>
            <a:ext cx="0" cy="1600200"/>
          </a:xfrm>
          <a:prstGeom prst="line">
            <a:avLst/>
          </a:prstGeom>
          <a:noFill/>
          <a:ln w="28575">
            <a:solidFill>
              <a:srgbClr val="CC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2" name="Line 103"/>
          <p:cNvSpPr>
            <a:spLocks noChangeShapeType="1"/>
          </p:cNvSpPr>
          <p:nvPr/>
        </p:nvSpPr>
        <p:spPr bwMode="auto">
          <a:xfrm>
            <a:off x="7422018" y="1741987"/>
            <a:ext cx="0" cy="1524000"/>
          </a:xfrm>
          <a:prstGeom prst="line">
            <a:avLst/>
          </a:prstGeom>
          <a:noFill/>
          <a:ln w="28575">
            <a:solidFill>
              <a:srgbClr val="CC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3" name="Line 105"/>
          <p:cNvSpPr>
            <a:spLocks noChangeShapeType="1"/>
          </p:cNvSpPr>
          <p:nvPr/>
        </p:nvSpPr>
        <p:spPr bwMode="auto">
          <a:xfrm flipH="1">
            <a:off x="7041018" y="4789987"/>
            <a:ext cx="152400" cy="762000"/>
          </a:xfrm>
          <a:prstGeom prst="line">
            <a:avLst/>
          </a:prstGeom>
          <a:noFill/>
          <a:ln w="28575" cap="rnd">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4" name="Line 106"/>
          <p:cNvSpPr>
            <a:spLocks noChangeShapeType="1"/>
          </p:cNvSpPr>
          <p:nvPr/>
        </p:nvSpPr>
        <p:spPr bwMode="auto">
          <a:xfrm flipH="1">
            <a:off x="8869818" y="4789987"/>
            <a:ext cx="152400" cy="762000"/>
          </a:xfrm>
          <a:prstGeom prst="line">
            <a:avLst/>
          </a:prstGeom>
          <a:noFill/>
          <a:ln w="28575" cap="rnd">
            <a:solidFill>
              <a:schemeClr val="accent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95" name="Text Box 108"/>
          <p:cNvSpPr txBox="1">
            <a:spLocks noChangeArrowheads="1"/>
          </p:cNvSpPr>
          <p:nvPr/>
        </p:nvSpPr>
        <p:spPr bwMode="auto">
          <a:xfrm rot="16200000">
            <a:off x="2931138" y="4052683"/>
            <a:ext cx="8734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err="1">
                <a:solidFill>
                  <a:srgbClr val="FF0000"/>
                </a:solidFill>
                <a:latin typeface="Calibri" panose="020F0502020204030204" pitchFamily="34" charset="0"/>
                <a:cs typeface="Calibri" panose="020F0502020204030204" pitchFamily="34" charset="0"/>
              </a:rPr>
              <a:t>IFetch</a:t>
            </a:r>
            <a:r>
              <a:rPr lang="en-US" altLang="zh-CN" sz="1200" b="1" dirty="0">
                <a:solidFill>
                  <a:srgbClr val="FF0000"/>
                </a:solidFill>
                <a:latin typeface="Calibri" panose="020F0502020204030204" pitchFamily="34" charset="0"/>
                <a:cs typeface="Calibri" panose="020F0502020204030204" pitchFamily="34" charset="0"/>
              </a:rPr>
              <a:t>/Dec</a:t>
            </a:r>
          </a:p>
        </p:txBody>
      </p:sp>
      <p:sp>
        <p:nvSpPr>
          <p:cNvPr id="96" name="Text Box 109"/>
          <p:cNvSpPr txBox="1">
            <a:spLocks noChangeArrowheads="1"/>
          </p:cNvSpPr>
          <p:nvPr/>
        </p:nvSpPr>
        <p:spPr bwMode="auto">
          <a:xfrm rot="16200000">
            <a:off x="5039636" y="4243183"/>
            <a:ext cx="7725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a:solidFill>
                  <a:srgbClr val="FF0000"/>
                </a:solidFill>
                <a:latin typeface="Calibri" panose="020F0502020204030204" pitchFamily="34" charset="0"/>
                <a:cs typeface="Calibri" panose="020F0502020204030204" pitchFamily="34" charset="0"/>
              </a:rPr>
              <a:t>Dec/Exec</a:t>
            </a:r>
          </a:p>
        </p:txBody>
      </p:sp>
      <p:sp>
        <p:nvSpPr>
          <p:cNvPr id="97" name="Text Box 110"/>
          <p:cNvSpPr txBox="1">
            <a:spLocks noChangeArrowheads="1"/>
          </p:cNvSpPr>
          <p:nvPr/>
        </p:nvSpPr>
        <p:spPr bwMode="auto">
          <a:xfrm rot="16200000">
            <a:off x="6667779" y="4276521"/>
            <a:ext cx="87030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a:solidFill>
                  <a:srgbClr val="FF0000"/>
                </a:solidFill>
                <a:latin typeface="Calibri" panose="020F0502020204030204" pitchFamily="34" charset="0"/>
                <a:cs typeface="Calibri" panose="020F0502020204030204" pitchFamily="34" charset="0"/>
              </a:rPr>
              <a:t>Exec/Mem</a:t>
            </a:r>
          </a:p>
        </p:txBody>
      </p:sp>
      <p:sp>
        <p:nvSpPr>
          <p:cNvPr id="98" name="Text Box 111"/>
          <p:cNvSpPr txBox="1">
            <a:spLocks noChangeArrowheads="1"/>
          </p:cNvSpPr>
          <p:nvPr/>
        </p:nvSpPr>
        <p:spPr bwMode="auto">
          <a:xfrm rot="16200000">
            <a:off x="8517393" y="4456612"/>
            <a:ext cx="826135"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r>
              <a:rPr lang="en-US" altLang="zh-CN" sz="1200" b="1" dirty="0">
                <a:solidFill>
                  <a:srgbClr val="FF0000"/>
                </a:solidFill>
                <a:latin typeface="Calibri" panose="020F0502020204030204" pitchFamily="34" charset="0"/>
                <a:cs typeface="Calibri" panose="020F0502020204030204" pitchFamily="34" charset="0"/>
              </a:rPr>
              <a:t>Mem/WB</a:t>
            </a:r>
          </a:p>
        </p:txBody>
      </p:sp>
      <p:sp>
        <p:nvSpPr>
          <p:cNvPr id="99" name="Text Box 112"/>
          <p:cNvSpPr txBox="1">
            <a:spLocks noChangeArrowheads="1"/>
          </p:cNvSpPr>
          <p:nvPr/>
        </p:nvSpPr>
        <p:spPr bwMode="auto">
          <a:xfrm>
            <a:off x="2029077" y="1284787"/>
            <a:ext cx="9021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dirty="0" err="1">
                <a:solidFill>
                  <a:srgbClr val="FF0000"/>
                </a:solidFill>
                <a:latin typeface="Calibri" panose="020F0502020204030204" pitchFamily="34" charset="0"/>
                <a:cs typeface="Calibri" panose="020F0502020204030204" pitchFamily="34" charset="0"/>
              </a:rPr>
              <a:t>IF:IFetch</a:t>
            </a:r>
            <a:endParaRPr lang="en-US" altLang="zh-CN" sz="1600" b="1" dirty="0">
              <a:solidFill>
                <a:srgbClr val="FF0000"/>
              </a:solidFill>
              <a:latin typeface="Calibri" panose="020F0502020204030204" pitchFamily="34" charset="0"/>
              <a:cs typeface="Calibri" panose="020F0502020204030204" pitchFamily="34" charset="0"/>
            </a:endParaRPr>
          </a:p>
        </p:txBody>
      </p:sp>
      <p:sp>
        <p:nvSpPr>
          <p:cNvPr id="100" name="Text Box 113"/>
          <p:cNvSpPr txBox="1">
            <a:spLocks noChangeArrowheads="1"/>
          </p:cNvSpPr>
          <p:nvPr/>
        </p:nvSpPr>
        <p:spPr bwMode="auto">
          <a:xfrm>
            <a:off x="4051968" y="1284787"/>
            <a:ext cx="7441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dirty="0" err="1">
                <a:solidFill>
                  <a:srgbClr val="FF0000"/>
                </a:solidFill>
                <a:latin typeface="Calibri" panose="020F0502020204030204" pitchFamily="34" charset="0"/>
                <a:cs typeface="Calibri" panose="020F0502020204030204" pitchFamily="34" charset="0"/>
              </a:rPr>
              <a:t>ID:Dec</a:t>
            </a:r>
            <a:endParaRPr lang="en-US" altLang="zh-CN" sz="1600" b="1" dirty="0">
              <a:solidFill>
                <a:srgbClr val="FF0000"/>
              </a:solidFill>
              <a:latin typeface="Calibri" panose="020F0502020204030204" pitchFamily="34" charset="0"/>
              <a:cs typeface="Calibri" panose="020F0502020204030204" pitchFamily="34" charset="0"/>
            </a:endParaRPr>
          </a:p>
        </p:txBody>
      </p:sp>
      <p:sp>
        <p:nvSpPr>
          <p:cNvPr id="101" name="Text Box 114"/>
          <p:cNvSpPr txBox="1">
            <a:spLocks noChangeArrowheads="1"/>
          </p:cNvSpPr>
          <p:nvPr/>
        </p:nvSpPr>
        <p:spPr bwMode="auto">
          <a:xfrm>
            <a:off x="5605647" y="1284787"/>
            <a:ext cx="11133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dirty="0" err="1">
                <a:solidFill>
                  <a:srgbClr val="FF0000"/>
                </a:solidFill>
                <a:latin typeface="Calibri" panose="020F0502020204030204" pitchFamily="34" charset="0"/>
                <a:cs typeface="Calibri" panose="020F0502020204030204" pitchFamily="34" charset="0"/>
              </a:rPr>
              <a:t>EX:Execute</a:t>
            </a:r>
            <a:endParaRPr lang="en-US" altLang="zh-CN" sz="1600" b="1" dirty="0">
              <a:solidFill>
                <a:srgbClr val="FF0000"/>
              </a:solidFill>
              <a:latin typeface="Calibri" panose="020F0502020204030204" pitchFamily="34" charset="0"/>
              <a:cs typeface="Calibri" panose="020F0502020204030204" pitchFamily="34" charset="0"/>
            </a:endParaRPr>
          </a:p>
        </p:txBody>
      </p:sp>
      <p:sp>
        <p:nvSpPr>
          <p:cNvPr id="102" name="Text Box 115"/>
          <p:cNvSpPr txBox="1">
            <a:spLocks noChangeArrowheads="1"/>
          </p:cNvSpPr>
          <p:nvPr/>
        </p:nvSpPr>
        <p:spPr bwMode="auto">
          <a:xfrm>
            <a:off x="7387492" y="1284787"/>
            <a:ext cx="11977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dirty="0">
                <a:solidFill>
                  <a:srgbClr val="FF0000"/>
                </a:solidFill>
                <a:latin typeface="Calibri" panose="020F0502020204030204" pitchFamily="34" charset="0"/>
                <a:cs typeface="Calibri" panose="020F0502020204030204" pitchFamily="34" charset="0"/>
              </a:rPr>
              <a:t>MEM:</a:t>
            </a:r>
          </a:p>
          <a:p>
            <a:pPr algn="ctr"/>
            <a:r>
              <a:rPr lang="en-US" altLang="zh-CN" sz="1600" b="1" dirty="0" err="1">
                <a:solidFill>
                  <a:srgbClr val="FF0000"/>
                </a:solidFill>
                <a:latin typeface="Calibri" panose="020F0502020204030204" pitchFamily="34" charset="0"/>
                <a:cs typeface="Calibri" panose="020F0502020204030204" pitchFamily="34" charset="0"/>
              </a:rPr>
              <a:t>MemAccess</a:t>
            </a:r>
            <a:endParaRPr lang="en-US" altLang="zh-CN" sz="1600" b="1" dirty="0">
              <a:solidFill>
                <a:srgbClr val="FF0000"/>
              </a:solidFill>
              <a:latin typeface="Calibri" panose="020F0502020204030204" pitchFamily="34" charset="0"/>
              <a:cs typeface="Calibri" panose="020F0502020204030204" pitchFamily="34" charset="0"/>
            </a:endParaRPr>
          </a:p>
        </p:txBody>
      </p:sp>
      <p:sp>
        <p:nvSpPr>
          <p:cNvPr id="103" name="Text Box 116"/>
          <p:cNvSpPr txBox="1">
            <a:spLocks noChangeArrowheads="1"/>
          </p:cNvSpPr>
          <p:nvPr/>
        </p:nvSpPr>
        <p:spPr bwMode="auto">
          <a:xfrm>
            <a:off x="8852692" y="1284787"/>
            <a:ext cx="10597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dirty="0">
                <a:solidFill>
                  <a:srgbClr val="FF0000"/>
                </a:solidFill>
                <a:latin typeface="Calibri" panose="020F0502020204030204" pitchFamily="34" charset="0"/>
                <a:cs typeface="Calibri" panose="020F0502020204030204" pitchFamily="34" charset="0"/>
              </a:rPr>
              <a:t>WB:</a:t>
            </a:r>
          </a:p>
          <a:p>
            <a:pPr algn="ctr"/>
            <a:r>
              <a:rPr lang="en-US" altLang="zh-CN" sz="1600" b="1" dirty="0" err="1">
                <a:solidFill>
                  <a:srgbClr val="FF0000"/>
                </a:solidFill>
                <a:latin typeface="Calibri" panose="020F0502020204030204" pitchFamily="34" charset="0"/>
                <a:cs typeface="Calibri" panose="020F0502020204030204" pitchFamily="34" charset="0"/>
              </a:rPr>
              <a:t>WriteBack</a:t>
            </a:r>
            <a:endParaRPr lang="en-US" altLang="zh-CN" sz="1600" b="1" dirty="0">
              <a:solidFill>
                <a:srgbClr val="FF0000"/>
              </a:solidFill>
              <a:latin typeface="Calibri" panose="020F0502020204030204" pitchFamily="34" charset="0"/>
              <a:cs typeface="Calibri" panose="020F0502020204030204" pitchFamily="34" charset="0"/>
            </a:endParaRPr>
          </a:p>
        </p:txBody>
      </p:sp>
      <p:sp>
        <p:nvSpPr>
          <p:cNvPr id="104" name="Line 117"/>
          <p:cNvSpPr>
            <a:spLocks noChangeShapeType="1"/>
          </p:cNvSpPr>
          <p:nvPr/>
        </p:nvSpPr>
        <p:spPr bwMode="auto">
          <a:xfrm flipV="1">
            <a:off x="5669418" y="3494587"/>
            <a:ext cx="0" cy="1524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5" name="Line 118"/>
          <p:cNvSpPr>
            <a:spLocks noChangeShapeType="1"/>
          </p:cNvSpPr>
          <p:nvPr/>
        </p:nvSpPr>
        <p:spPr bwMode="auto">
          <a:xfrm>
            <a:off x="4831218" y="5551987"/>
            <a:ext cx="5334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solidFill>
                <a:srgbClr val="7A7A7A"/>
              </a:solidFill>
              <a:latin typeface="Calibri" panose="020F0502020204030204" pitchFamily="34" charset="0"/>
              <a:cs typeface="Calibri" panose="020F0502020204030204" pitchFamily="34" charset="0"/>
            </a:endParaRPr>
          </a:p>
        </p:txBody>
      </p:sp>
      <p:sp>
        <p:nvSpPr>
          <p:cNvPr id="106" name="Line 119"/>
          <p:cNvSpPr>
            <a:spLocks noChangeShapeType="1"/>
          </p:cNvSpPr>
          <p:nvPr/>
        </p:nvSpPr>
        <p:spPr bwMode="auto">
          <a:xfrm>
            <a:off x="5517018" y="3037387"/>
            <a:ext cx="1066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7" name="Line 120"/>
          <p:cNvSpPr>
            <a:spLocks noChangeShapeType="1"/>
          </p:cNvSpPr>
          <p:nvPr/>
        </p:nvSpPr>
        <p:spPr bwMode="auto">
          <a:xfrm>
            <a:off x="2764585" y="2046787"/>
            <a:ext cx="0" cy="9906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8" name="Line 121"/>
          <p:cNvSpPr>
            <a:spLocks noChangeShapeType="1"/>
          </p:cNvSpPr>
          <p:nvPr/>
        </p:nvSpPr>
        <p:spPr bwMode="auto">
          <a:xfrm flipV="1">
            <a:off x="6812418" y="3570787"/>
            <a:ext cx="0" cy="45720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09" name="Line 122"/>
          <p:cNvSpPr>
            <a:spLocks noChangeShapeType="1"/>
          </p:cNvSpPr>
          <p:nvPr/>
        </p:nvSpPr>
        <p:spPr bwMode="auto">
          <a:xfrm>
            <a:off x="1630818" y="2732587"/>
            <a:ext cx="0" cy="16002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0" name="Rectangle 123"/>
          <p:cNvSpPr>
            <a:spLocks noChangeArrowheads="1"/>
          </p:cNvSpPr>
          <p:nvPr/>
        </p:nvSpPr>
        <p:spPr bwMode="auto">
          <a:xfrm>
            <a:off x="7041018" y="2808787"/>
            <a:ext cx="152400" cy="3200400"/>
          </a:xfrm>
          <a:prstGeom prst="rect">
            <a:avLst/>
          </a:prstGeom>
          <a:noFill/>
          <a:ln w="1270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1" name="Text Box 124"/>
          <p:cNvSpPr txBox="1">
            <a:spLocks noChangeArrowheads="1"/>
          </p:cNvSpPr>
          <p:nvPr/>
        </p:nvSpPr>
        <p:spPr bwMode="auto">
          <a:xfrm>
            <a:off x="1666158" y="6009187"/>
            <a:ext cx="12929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algn="ctr"/>
            <a:r>
              <a:rPr lang="en-US" altLang="zh-CN" sz="1600" b="1">
                <a:solidFill>
                  <a:srgbClr val="008276"/>
                </a:solidFill>
                <a:latin typeface="Calibri" panose="020F0502020204030204" pitchFamily="34" charset="0"/>
                <a:cs typeface="Calibri" panose="020F0502020204030204" pitchFamily="34" charset="0"/>
              </a:rPr>
              <a:t>System Clock</a:t>
            </a:r>
          </a:p>
        </p:txBody>
      </p:sp>
      <p:sp>
        <p:nvSpPr>
          <p:cNvPr id="112" name="Line 125"/>
          <p:cNvSpPr>
            <a:spLocks noChangeShapeType="1"/>
          </p:cNvSpPr>
          <p:nvPr/>
        </p:nvSpPr>
        <p:spPr bwMode="auto">
          <a:xfrm>
            <a:off x="1478418" y="6313987"/>
            <a:ext cx="7467600" cy="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3" name="Line 126"/>
          <p:cNvSpPr>
            <a:spLocks noChangeShapeType="1"/>
          </p:cNvSpPr>
          <p:nvPr/>
        </p:nvSpPr>
        <p:spPr bwMode="auto">
          <a:xfrm>
            <a:off x="8946018" y="6009187"/>
            <a:ext cx="0" cy="3048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4" name="Line 127"/>
          <p:cNvSpPr>
            <a:spLocks noChangeShapeType="1"/>
          </p:cNvSpPr>
          <p:nvPr/>
        </p:nvSpPr>
        <p:spPr bwMode="auto">
          <a:xfrm>
            <a:off x="7117218" y="6009187"/>
            <a:ext cx="0" cy="3048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5" name="Line 128"/>
          <p:cNvSpPr>
            <a:spLocks noChangeShapeType="1"/>
          </p:cNvSpPr>
          <p:nvPr/>
        </p:nvSpPr>
        <p:spPr bwMode="auto">
          <a:xfrm>
            <a:off x="5440818" y="6009187"/>
            <a:ext cx="0" cy="3048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6" name="Line 129"/>
          <p:cNvSpPr>
            <a:spLocks noChangeShapeType="1"/>
          </p:cNvSpPr>
          <p:nvPr/>
        </p:nvSpPr>
        <p:spPr bwMode="auto">
          <a:xfrm>
            <a:off x="3383418" y="5018587"/>
            <a:ext cx="0" cy="12954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7" name="Line 130"/>
          <p:cNvSpPr>
            <a:spLocks noChangeShapeType="1"/>
          </p:cNvSpPr>
          <p:nvPr/>
        </p:nvSpPr>
        <p:spPr bwMode="auto">
          <a:xfrm>
            <a:off x="1478418" y="4789987"/>
            <a:ext cx="0" cy="15240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8" name="Line 131"/>
          <p:cNvSpPr>
            <a:spLocks noChangeShapeType="1"/>
          </p:cNvSpPr>
          <p:nvPr/>
        </p:nvSpPr>
        <p:spPr bwMode="auto">
          <a:xfrm>
            <a:off x="4602618" y="5018587"/>
            <a:ext cx="0" cy="1295400"/>
          </a:xfrm>
          <a:prstGeom prst="line">
            <a:avLst/>
          </a:prstGeom>
          <a:noFill/>
          <a:ln w="12700">
            <a:solidFill>
              <a:srgbClr val="00827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19" name="Oval 132"/>
          <p:cNvSpPr>
            <a:spLocks noChangeArrowheads="1"/>
          </p:cNvSpPr>
          <p:nvPr/>
        </p:nvSpPr>
        <p:spPr bwMode="auto">
          <a:xfrm>
            <a:off x="3993018" y="5323387"/>
            <a:ext cx="812800" cy="4572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0" name="Rectangle 133"/>
          <p:cNvSpPr>
            <a:spLocks noChangeArrowheads="1"/>
          </p:cNvSpPr>
          <p:nvPr/>
        </p:nvSpPr>
        <p:spPr bwMode="auto">
          <a:xfrm>
            <a:off x="4145418" y="5323387"/>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algn="ctr"/>
            <a:r>
              <a:rPr lang="en-US" altLang="zh-CN" sz="1200" b="1" dirty="0" err="1">
                <a:solidFill>
                  <a:srgbClr val="000000"/>
                </a:solidFill>
                <a:latin typeface="Calibri" panose="020F0502020204030204" pitchFamily="34" charset="0"/>
                <a:cs typeface="Calibri" panose="020F0502020204030204" pitchFamily="34" charset="0"/>
              </a:rPr>
              <a:t>Imm</a:t>
            </a:r>
            <a:endParaRPr lang="en-US" altLang="zh-CN" sz="1200" b="1" dirty="0">
              <a:solidFill>
                <a:srgbClr val="000000"/>
              </a:solidFill>
              <a:latin typeface="Calibri" panose="020F0502020204030204" pitchFamily="34" charset="0"/>
              <a:cs typeface="Calibri" panose="020F0502020204030204" pitchFamily="34" charset="0"/>
            </a:endParaRPr>
          </a:p>
          <a:p>
            <a:pPr algn="ctr"/>
            <a:r>
              <a:rPr lang="en-US" altLang="zh-CN" sz="1200" b="1" dirty="0">
                <a:solidFill>
                  <a:srgbClr val="000000"/>
                </a:solidFill>
                <a:latin typeface="Calibri" panose="020F0502020204030204" pitchFamily="34" charset="0"/>
                <a:cs typeface="Calibri" panose="020F0502020204030204" pitchFamily="34" charset="0"/>
              </a:rPr>
              <a:t>Gen</a:t>
            </a:r>
          </a:p>
        </p:txBody>
      </p:sp>
      <p:sp>
        <p:nvSpPr>
          <p:cNvPr id="121" name="Line 134"/>
          <p:cNvSpPr>
            <a:spLocks noChangeShapeType="1"/>
          </p:cNvSpPr>
          <p:nvPr/>
        </p:nvSpPr>
        <p:spPr bwMode="auto">
          <a:xfrm>
            <a:off x="7193418" y="3265987"/>
            <a:ext cx="2286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2" name="Line 135"/>
          <p:cNvSpPr>
            <a:spLocks noChangeShapeType="1"/>
          </p:cNvSpPr>
          <p:nvPr/>
        </p:nvSpPr>
        <p:spPr bwMode="auto">
          <a:xfrm>
            <a:off x="6812418" y="3570787"/>
            <a:ext cx="228600" cy="0"/>
          </a:xfrm>
          <a:prstGeom prst="line">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3" name="Line 136"/>
          <p:cNvSpPr>
            <a:spLocks noChangeShapeType="1"/>
          </p:cNvSpPr>
          <p:nvPr/>
        </p:nvSpPr>
        <p:spPr bwMode="auto">
          <a:xfrm>
            <a:off x="7193418" y="3570787"/>
            <a:ext cx="228600" cy="0"/>
          </a:xfrm>
          <a:prstGeom prst="line">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24" name="Line 137"/>
          <p:cNvSpPr>
            <a:spLocks noChangeShapeType="1"/>
          </p:cNvSpPr>
          <p:nvPr/>
        </p:nvSpPr>
        <p:spPr bwMode="auto">
          <a:xfrm>
            <a:off x="7269618" y="4408987"/>
            <a:ext cx="0" cy="1143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39" name="Line 14"/>
          <p:cNvSpPr>
            <a:spLocks noChangeShapeType="1"/>
          </p:cNvSpPr>
          <p:nvPr/>
        </p:nvSpPr>
        <p:spPr bwMode="auto">
          <a:xfrm>
            <a:off x="1630818" y="3531532"/>
            <a:ext cx="1524000" cy="0"/>
          </a:xfrm>
          <a:prstGeom prst="line">
            <a:avLst/>
          </a:prstGeom>
          <a:noFill/>
          <a:ln w="2857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solidFill>
                <a:srgbClr val="7A7A7A"/>
              </a:solidFill>
              <a:latin typeface="Calibri" panose="020F0502020204030204" pitchFamily="34" charset="0"/>
              <a:cs typeface="Calibri" panose="020F0502020204030204" pitchFamily="34" charset="0"/>
            </a:endParaRPr>
          </a:p>
        </p:txBody>
      </p:sp>
      <p:sp>
        <p:nvSpPr>
          <p:cNvPr id="140" name="Line 120"/>
          <p:cNvSpPr>
            <a:spLocks noChangeShapeType="1"/>
          </p:cNvSpPr>
          <p:nvPr/>
        </p:nvSpPr>
        <p:spPr bwMode="auto">
          <a:xfrm>
            <a:off x="3154818" y="3037387"/>
            <a:ext cx="0" cy="5095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41" name="Line 15"/>
          <p:cNvSpPr>
            <a:spLocks noChangeShapeType="1"/>
          </p:cNvSpPr>
          <p:nvPr/>
        </p:nvSpPr>
        <p:spPr bwMode="auto">
          <a:xfrm>
            <a:off x="3154818" y="3037387"/>
            <a:ext cx="1905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latin typeface="Calibri" panose="020F0502020204030204" pitchFamily="34" charset="0"/>
              <a:cs typeface="Calibri" panose="020F0502020204030204" pitchFamily="34" charset="0"/>
            </a:endParaRPr>
          </a:p>
        </p:txBody>
      </p:sp>
      <p:sp>
        <p:nvSpPr>
          <p:cNvPr id="142" name="文本框 141"/>
          <p:cNvSpPr txBox="1"/>
          <p:nvPr/>
        </p:nvSpPr>
        <p:spPr>
          <a:xfrm>
            <a:off x="9372601" y="2657974"/>
            <a:ext cx="2819399" cy="1077218"/>
          </a:xfrm>
          <a:prstGeom prst="rect">
            <a:avLst/>
          </a:prstGeom>
          <a:noFill/>
        </p:spPr>
        <p:txBody>
          <a:bodyPr wrap="square" rtlCol="0">
            <a:spAutoFit/>
          </a:bodyPr>
          <a:lstStyle/>
          <a:p>
            <a:r>
              <a:rPr lang="en-US" altLang="zh-CN" sz="3200" dirty="0">
                <a:solidFill>
                  <a:srgbClr val="FF0000"/>
                </a:solidFill>
                <a:latin typeface="Calibri" panose="020F0502020204030204" pitchFamily="34" charset="0"/>
                <a:cs typeface="Calibri" panose="020F0502020204030204" pitchFamily="34" charset="0"/>
              </a:rPr>
              <a:t>How about control signals</a:t>
            </a:r>
            <a:endParaRPr lang="zh-CN" altLang="en-US" sz="3200" dirty="0">
              <a:solidFill>
                <a:srgbClr val="FF00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 Signals </a:t>
            </a:r>
            <a:endParaRPr lang="zh-CN" altLang="en-US" dirty="0"/>
          </a:p>
        </p:txBody>
      </p:sp>
      <p:sp>
        <p:nvSpPr>
          <p:cNvPr id="4" name="文本占位符 3"/>
          <p:cNvSpPr>
            <a:spLocks noGrp="1"/>
          </p:cNvSpPr>
          <p:nvPr>
            <p:ph type="body" sz="quarter" idx="10"/>
          </p:nvPr>
        </p:nvSpPr>
        <p:spPr/>
        <p:txBody>
          <a:bodyPr/>
          <a:lstStyle/>
          <a:p>
            <a:endParaRPr lang="zh-CN" altLang="en-US"/>
          </a:p>
        </p:txBody>
      </p:sp>
      <p:graphicFrame>
        <p:nvGraphicFramePr>
          <p:cNvPr id="8" name="object 2"/>
          <p:cNvGraphicFramePr>
            <a:graphicFrameLocks noGrp="1"/>
          </p:cNvGraphicFramePr>
          <p:nvPr/>
        </p:nvGraphicFramePr>
        <p:xfrm>
          <a:off x="1075825" y="1444638"/>
          <a:ext cx="9172356" cy="3787771"/>
        </p:xfrm>
        <a:graphic>
          <a:graphicData uri="http://schemas.openxmlformats.org/drawingml/2006/table">
            <a:tbl>
              <a:tblPr firstRow="1" bandRow="1"/>
              <a:tblGrid>
                <a:gridCol w="1333821">
                  <a:extLst>
                    <a:ext uri="{9D8B030D-6E8A-4147-A177-3AD203B41FA5}">
                      <a16:colId xmlns:a16="http://schemas.microsoft.com/office/drawing/2014/main" val="20000"/>
                    </a:ext>
                  </a:extLst>
                </a:gridCol>
                <a:gridCol w="1043800">
                  <a:extLst>
                    <a:ext uri="{9D8B030D-6E8A-4147-A177-3AD203B41FA5}">
                      <a16:colId xmlns:a16="http://schemas.microsoft.com/office/drawing/2014/main" val="20001"/>
                    </a:ext>
                  </a:extLst>
                </a:gridCol>
                <a:gridCol w="1137357">
                  <a:extLst>
                    <a:ext uri="{9D8B030D-6E8A-4147-A177-3AD203B41FA5}">
                      <a16:colId xmlns:a16="http://schemas.microsoft.com/office/drawing/2014/main" val="20002"/>
                    </a:ext>
                  </a:extLst>
                </a:gridCol>
                <a:gridCol w="976977">
                  <a:extLst>
                    <a:ext uri="{9D8B030D-6E8A-4147-A177-3AD203B41FA5}">
                      <a16:colId xmlns:a16="http://schemas.microsoft.com/office/drawing/2014/main" val="20003"/>
                    </a:ext>
                  </a:extLst>
                </a:gridCol>
                <a:gridCol w="976977">
                  <a:extLst>
                    <a:ext uri="{9D8B030D-6E8A-4147-A177-3AD203B41FA5}">
                      <a16:colId xmlns:a16="http://schemas.microsoft.com/office/drawing/2014/main" val="20004"/>
                    </a:ext>
                  </a:extLst>
                </a:gridCol>
                <a:gridCol w="896788">
                  <a:extLst>
                    <a:ext uri="{9D8B030D-6E8A-4147-A177-3AD203B41FA5}">
                      <a16:colId xmlns:a16="http://schemas.microsoft.com/office/drawing/2014/main" val="20005"/>
                    </a:ext>
                  </a:extLst>
                </a:gridCol>
                <a:gridCol w="1408663">
                  <a:extLst>
                    <a:ext uri="{9D8B030D-6E8A-4147-A177-3AD203B41FA5}">
                      <a16:colId xmlns:a16="http://schemas.microsoft.com/office/drawing/2014/main" val="20006"/>
                    </a:ext>
                  </a:extLst>
                </a:gridCol>
                <a:gridCol w="1397973">
                  <a:extLst>
                    <a:ext uri="{9D8B030D-6E8A-4147-A177-3AD203B41FA5}">
                      <a16:colId xmlns:a16="http://schemas.microsoft.com/office/drawing/2014/main" val="20007"/>
                    </a:ext>
                  </a:extLst>
                </a:gridCol>
              </a:tblGrid>
              <a:tr h="120408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2000">
                        <a:latin typeface="Calibri" panose="020F0502020204030204" pitchFamily="34" charset="0"/>
                        <a:cs typeface="Calibri" panose="020F0502020204030204" pitchFamily="34" charset="0"/>
                      </a:endParaRPr>
                    </a:p>
                    <a:p>
                      <a:pPr>
                        <a:lnSpc>
                          <a:spcPct val="100000"/>
                        </a:lnSpc>
                        <a:spcBef>
                          <a:spcPts val="35"/>
                        </a:spcBef>
                      </a:pPr>
                      <a:endParaRPr sz="2000">
                        <a:latin typeface="Calibri" panose="020F0502020204030204" pitchFamily="34" charset="0"/>
                        <a:cs typeface="Calibri" panose="020F0502020204030204" pitchFamily="34" charset="0"/>
                      </a:endParaRPr>
                    </a:p>
                    <a:p>
                      <a:pPr marL="2540" algn="ctr">
                        <a:lnSpc>
                          <a:spcPct val="100000"/>
                        </a:lnSpc>
                      </a:pPr>
                      <a:r>
                        <a:rPr sz="2000" b="1" spc="50" dirty="0">
                          <a:solidFill>
                            <a:srgbClr val="FFFFFF"/>
                          </a:solidFill>
                          <a:latin typeface="Calibri" panose="020F0502020204030204" pitchFamily="34" charset="0"/>
                          <a:cs typeface="Calibri" panose="020F0502020204030204" pitchFamily="34" charset="0"/>
                        </a:rPr>
                        <a:t>Instruction</a:t>
                      </a:r>
                      <a:endParaRPr sz="2000">
                        <a:latin typeface="Calibri" panose="020F0502020204030204" pitchFamily="34" charset="0"/>
                        <a:cs typeface="Calibri" panose="020F0502020204030204" pitchFamily="34" charset="0"/>
                      </a:endParaRPr>
                    </a:p>
                  </a:txBody>
                  <a:tcPr marL="0" marR="0" marT="0" marB="0">
                    <a:lnL>
                      <a:noFill/>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00AEEF"/>
                    </a:solid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51435" marR="41910" algn="ctr">
                        <a:lnSpc>
                          <a:spcPct val="104000"/>
                        </a:lnSpc>
                        <a:spcBef>
                          <a:spcPts val="5"/>
                        </a:spcBef>
                      </a:pPr>
                      <a:r>
                        <a:rPr sz="2000" b="1" dirty="0">
                          <a:solidFill>
                            <a:srgbClr val="FFFFFF"/>
                          </a:solidFill>
                          <a:latin typeface="Calibri" panose="020F0502020204030204" pitchFamily="34" charset="0"/>
                          <a:cs typeface="Calibri" panose="020F0502020204030204" pitchFamily="34" charset="0"/>
                        </a:rPr>
                        <a:t>Execution/address  </a:t>
                      </a:r>
                      <a:r>
                        <a:rPr sz="2000" b="1" spc="50" dirty="0">
                          <a:solidFill>
                            <a:srgbClr val="FFFFFF"/>
                          </a:solidFill>
                          <a:latin typeface="Calibri" panose="020F0502020204030204" pitchFamily="34" charset="0"/>
                          <a:cs typeface="Calibri" panose="020F0502020204030204" pitchFamily="34" charset="0"/>
                        </a:rPr>
                        <a:t>calculation </a:t>
                      </a:r>
                      <a:r>
                        <a:rPr sz="2000" b="1" spc="75" dirty="0">
                          <a:solidFill>
                            <a:srgbClr val="FFFFFF"/>
                          </a:solidFill>
                          <a:latin typeface="Calibri" panose="020F0502020204030204" pitchFamily="34" charset="0"/>
                          <a:cs typeface="Calibri" panose="020F0502020204030204" pitchFamily="34" charset="0"/>
                        </a:rPr>
                        <a:t>stage  </a:t>
                      </a:r>
                      <a:r>
                        <a:rPr sz="2000" b="1" spc="40" dirty="0">
                          <a:solidFill>
                            <a:srgbClr val="FFFFFF"/>
                          </a:solidFill>
                          <a:latin typeface="Calibri" panose="020F0502020204030204" pitchFamily="34" charset="0"/>
                          <a:cs typeface="Calibri" panose="020F0502020204030204" pitchFamily="34" charset="0"/>
                        </a:rPr>
                        <a:t>control</a:t>
                      </a:r>
                      <a:r>
                        <a:rPr sz="2000" b="1" spc="35" dirty="0">
                          <a:solidFill>
                            <a:srgbClr val="FFFFFF"/>
                          </a:solidFill>
                          <a:latin typeface="Calibri" panose="020F0502020204030204" pitchFamily="34" charset="0"/>
                          <a:cs typeface="Calibri" panose="020F0502020204030204" pitchFamily="34" charset="0"/>
                        </a:rPr>
                        <a:t> </a:t>
                      </a:r>
                      <a:r>
                        <a:rPr sz="2000" b="1" spc="55" dirty="0">
                          <a:solidFill>
                            <a:srgbClr val="FFFFFF"/>
                          </a:solidFill>
                          <a:latin typeface="Calibri" panose="020F0502020204030204" pitchFamily="34" charset="0"/>
                          <a:cs typeface="Calibri" panose="020F0502020204030204" pitchFamily="34" charset="0"/>
                        </a:rPr>
                        <a:t>lines</a:t>
                      </a:r>
                      <a:endParaRPr sz="2000" dirty="0">
                        <a:latin typeface="Calibri" panose="020F0502020204030204" pitchFamily="34" charset="0"/>
                        <a:cs typeface="Calibri" panose="020F0502020204030204" pitchFamily="34" charset="0"/>
                      </a:endParaRPr>
                    </a:p>
                  </a:txBody>
                  <a:tcPr marL="0" marR="0" marT="635" marB="0">
                    <a:lnL w="12700">
                      <a:solidFill>
                        <a:srgbClr val="FFFFFF"/>
                      </a:solidFill>
                      <a:prstDash val="solid"/>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00AEEF"/>
                    </a:solidFill>
                  </a:tcPr>
                </a:tc>
                <a:tc hMerge="1">
                  <a:txBody>
                    <a:bodyPr/>
                    <a:lstStyle/>
                    <a:p>
                      <a:endParaRPr lang="zh-CN"/>
                    </a:p>
                  </a:txBody>
                  <a:tcPr marL="0" marR="0" marT="0" marB="0"/>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spcBef>
                          <a:spcPts val="30"/>
                        </a:spcBef>
                      </a:pPr>
                      <a:endParaRPr sz="2000">
                        <a:latin typeface="Calibri" panose="020F0502020204030204" pitchFamily="34" charset="0"/>
                        <a:cs typeface="Calibri" panose="020F0502020204030204" pitchFamily="34" charset="0"/>
                      </a:endParaRPr>
                    </a:p>
                    <a:p>
                      <a:pPr marL="370205" marR="135255" indent="-229235">
                        <a:lnSpc>
                          <a:spcPct val="104000"/>
                        </a:lnSpc>
                      </a:pPr>
                      <a:r>
                        <a:rPr sz="2000" b="1" spc="35" dirty="0">
                          <a:solidFill>
                            <a:srgbClr val="FFFFFF"/>
                          </a:solidFill>
                          <a:latin typeface="Calibri" panose="020F0502020204030204" pitchFamily="34" charset="0"/>
                          <a:cs typeface="Calibri" panose="020F0502020204030204" pitchFamily="34" charset="0"/>
                        </a:rPr>
                        <a:t>Memory </a:t>
                      </a:r>
                      <a:r>
                        <a:rPr sz="2000" b="1" spc="85" dirty="0">
                          <a:solidFill>
                            <a:srgbClr val="FFFFFF"/>
                          </a:solidFill>
                          <a:latin typeface="Calibri" panose="020F0502020204030204" pitchFamily="34" charset="0"/>
                          <a:cs typeface="Calibri" panose="020F0502020204030204" pitchFamily="34" charset="0"/>
                        </a:rPr>
                        <a:t>access</a:t>
                      </a:r>
                      <a:r>
                        <a:rPr sz="2000" b="1" spc="30" dirty="0">
                          <a:solidFill>
                            <a:srgbClr val="FFFFFF"/>
                          </a:solidFill>
                          <a:latin typeface="Calibri" panose="020F0502020204030204" pitchFamily="34" charset="0"/>
                          <a:cs typeface="Calibri" panose="020F0502020204030204" pitchFamily="34" charset="0"/>
                        </a:rPr>
                        <a:t> </a:t>
                      </a:r>
                      <a:r>
                        <a:rPr sz="2000" b="1" spc="75" dirty="0">
                          <a:solidFill>
                            <a:srgbClr val="FFFFFF"/>
                          </a:solidFill>
                          <a:latin typeface="Calibri" panose="020F0502020204030204" pitchFamily="34" charset="0"/>
                          <a:cs typeface="Calibri" panose="020F0502020204030204" pitchFamily="34" charset="0"/>
                        </a:rPr>
                        <a:t>stage  </a:t>
                      </a:r>
                      <a:r>
                        <a:rPr sz="2000" b="1" spc="40" dirty="0">
                          <a:solidFill>
                            <a:srgbClr val="FFFFFF"/>
                          </a:solidFill>
                          <a:latin typeface="Calibri" panose="020F0502020204030204" pitchFamily="34" charset="0"/>
                          <a:cs typeface="Calibri" panose="020F0502020204030204" pitchFamily="34" charset="0"/>
                        </a:rPr>
                        <a:t>control </a:t>
                      </a:r>
                      <a:r>
                        <a:rPr sz="2000" b="1" spc="55" dirty="0">
                          <a:solidFill>
                            <a:srgbClr val="FFFFFF"/>
                          </a:solidFill>
                          <a:latin typeface="Calibri" panose="020F0502020204030204" pitchFamily="34" charset="0"/>
                          <a:cs typeface="Calibri" panose="020F0502020204030204" pitchFamily="34" charset="0"/>
                        </a:rPr>
                        <a:t>lines</a:t>
                      </a:r>
                      <a:endParaRPr sz="2000">
                        <a:latin typeface="Calibri" panose="020F0502020204030204" pitchFamily="34" charset="0"/>
                        <a:cs typeface="Calibri" panose="020F0502020204030204" pitchFamily="34" charset="0"/>
                      </a:endParaRPr>
                    </a:p>
                  </a:txBody>
                  <a:tcPr marL="0" marR="0" marT="3810" marB="0">
                    <a:lnL w="12700">
                      <a:solidFill>
                        <a:srgbClr val="FFFFFF"/>
                      </a:solidFill>
                      <a:prstDash val="solid"/>
                    </a:lnL>
                    <a:lnR w="12700">
                      <a:solidFill>
                        <a:srgbClr val="FFFFFF"/>
                      </a:solidFill>
                      <a:prstDash val="solid"/>
                    </a:lnR>
                    <a:lnT>
                      <a:noFill/>
                    </a:lnT>
                    <a:lnB w="38100">
                      <a:solidFill>
                        <a:srgbClr val="FFFFFF"/>
                      </a:solidFill>
                      <a:prstDash val="solid"/>
                    </a:lnB>
                    <a:lnTlToBr w="12700" cmpd="sng">
                      <a:noFill/>
                      <a:prstDash val="solid"/>
                    </a:lnTlToBr>
                    <a:lnBlToTr w="12700" cmpd="sng">
                      <a:noFill/>
                      <a:prstDash val="solid"/>
                    </a:lnBlToTr>
                    <a:solidFill>
                      <a:srgbClr val="00AEEF"/>
                    </a:solidFill>
                  </a:tcPr>
                </a:tc>
                <a:tc hMerge="1">
                  <a:txBody>
                    <a:bodyPr/>
                    <a:lstStyle/>
                    <a:p>
                      <a:endParaRPr lang="zh-CN"/>
                    </a:p>
                  </a:txBody>
                  <a:tcPr marL="0" marR="0" marT="0" marB="0"/>
                </a:tc>
                <a:tc hMerge="1">
                  <a:txBody>
                    <a:bodyPr/>
                    <a:lstStyle/>
                    <a:p>
                      <a:endParaRPr lang="zh-CN"/>
                    </a:p>
                  </a:txBody>
                  <a:tcPr marL="0" marR="0" marT="0" marB="0"/>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spcBef>
                          <a:spcPts val="30"/>
                        </a:spcBef>
                      </a:pPr>
                      <a:endParaRPr sz="2000">
                        <a:latin typeface="Calibri" panose="020F0502020204030204" pitchFamily="34" charset="0"/>
                        <a:cs typeface="Calibri" panose="020F0502020204030204" pitchFamily="34" charset="0"/>
                      </a:endParaRPr>
                    </a:p>
                    <a:p>
                      <a:pPr marL="358140" marR="248285" indent="-107950">
                        <a:lnSpc>
                          <a:spcPct val="104000"/>
                        </a:lnSpc>
                      </a:pPr>
                      <a:r>
                        <a:rPr sz="2000" b="1" spc="35" dirty="0">
                          <a:solidFill>
                            <a:srgbClr val="FFFFFF"/>
                          </a:solidFill>
                          <a:latin typeface="Calibri" panose="020F0502020204030204" pitchFamily="34" charset="0"/>
                          <a:cs typeface="Calibri" panose="020F0502020204030204" pitchFamily="34" charset="0"/>
                        </a:rPr>
                        <a:t>Write-back</a:t>
                      </a:r>
                      <a:r>
                        <a:rPr sz="2000" b="1" spc="0" dirty="0">
                          <a:solidFill>
                            <a:srgbClr val="FFFFFF"/>
                          </a:solidFill>
                          <a:latin typeface="Calibri" panose="020F0502020204030204" pitchFamily="34" charset="0"/>
                          <a:cs typeface="Calibri" panose="020F0502020204030204" pitchFamily="34" charset="0"/>
                        </a:rPr>
                        <a:t> </a:t>
                      </a:r>
                      <a:r>
                        <a:rPr sz="2000" b="1" spc="75" dirty="0">
                          <a:solidFill>
                            <a:srgbClr val="FFFFFF"/>
                          </a:solidFill>
                          <a:latin typeface="Calibri" panose="020F0502020204030204" pitchFamily="34" charset="0"/>
                          <a:cs typeface="Calibri" panose="020F0502020204030204" pitchFamily="34" charset="0"/>
                        </a:rPr>
                        <a:t>stage  </a:t>
                      </a:r>
                      <a:r>
                        <a:rPr sz="2000" b="1" spc="40" dirty="0">
                          <a:solidFill>
                            <a:srgbClr val="FFFFFF"/>
                          </a:solidFill>
                          <a:latin typeface="Calibri" panose="020F0502020204030204" pitchFamily="34" charset="0"/>
                          <a:cs typeface="Calibri" panose="020F0502020204030204" pitchFamily="34" charset="0"/>
                        </a:rPr>
                        <a:t>control</a:t>
                      </a:r>
                      <a:r>
                        <a:rPr sz="2000" b="1" spc="35" dirty="0">
                          <a:solidFill>
                            <a:srgbClr val="FFFFFF"/>
                          </a:solidFill>
                          <a:latin typeface="Calibri" panose="020F0502020204030204" pitchFamily="34" charset="0"/>
                          <a:cs typeface="Calibri" panose="020F0502020204030204" pitchFamily="34" charset="0"/>
                        </a:rPr>
                        <a:t> </a:t>
                      </a:r>
                      <a:r>
                        <a:rPr sz="2000" b="1" spc="55" dirty="0">
                          <a:solidFill>
                            <a:srgbClr val="FFFFFF"/>
                          </a:solidFill>
                          <a:latin typeface="Calibri" panose="020F0502020204030204" pitchFamily="34" charset="0"/>
                          <a:cs typeface="Calibri" panose="020F0502020204030204" pitchFamily="34" charset="0"/>
                        </a:rPr>
                        <a:t>lines</a:t>
                      </a:r>
                      <a:endParaRPr sz="2000">
                        <a:latin typeface="Calibri" panose="020F0502020204030204" pitchFamily="34" charset="0"/>
                        <a:cs typeface="Calibri" panose="020F0502020204030204" pitchFamily="34" charset="0"/>
                      </a:endParaRPr>
                    </a:p>
                  </a:txBody>
                  <a:tcPr marL="0" marR="0" marT="3810" marB="0">
                    <a:lnL w="12700">
                      <a:solidFill>
                        <a:srgbClr val="FFFFFF"/>
                      </a:solidFill>
                      <a:prstDash val="solid"/>
                    </a:lnL>
                    <a:lnR>
                      <a:noFill/>
                    </a:lnR>
                    <a:lnT>
                      <a:noFill/>
                    </a:lnT>
                    <a:lnB w="38100">
                      <a:solidFill>
                        <a:srgbClr val="FFFFFF"/>
                      </a:solidFill>
                      <a:prstDash val="solid"/>
                    </a:lnB>
                    <a:lnTlToBr w="12700" cmpd="sng">
                      <a:noFill/>
                      <a:prstDash val="solid"/>
                    </a:lnTlToBr>
                    <a:lnBlToTr w="12700" cmpd="sng">
                      <a:noFill/>
                      <a:prstDash val="solid"/>
                    </a:lnBlToTr>
                    <a:solidFill>
                      <a:srgbClr val="00AEEF"/>
                    </a:solidFill>
                  </a:tcPr>
                </a:tc>
                <a:tc hMerge="1">
                  <a:txBody>
                    <a:bodyPr/>
                    <a:lstStyle/>
                    <a:p>
                      <a:endParaRPr lang="zh-CN"/>
                    </a:p>
                  </a:txBody>
                  <a:tcPr marL="0" marR="0" marT="0" marB="0"/>
                </a:tc>
                <a:extLst>
                  <a:ext uri="{0D108BD9-81ED-4DB2-BD59-A6C34878D82A}">
                    <a16:rowId xmlns:a16="http://schemas.microsoft.com/office/drawing/2014/main" val="10000"/>
                  </a:ext>
                </a:extLst>
              </a:tr>
              <a:tr h="8662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2000">
                        <a:latin typeface="Calibri" panose="020F0502020204030204" pitchFamily="34" charset="0"/>
                        <a:cs typeface="Calibri" panose="020F0502020204030204" pitchFamily="34" charset="0"/>
                      </a:endParaRPr>
                    </a:p>
                  </a:txBody>
                  <a:tcPr marL="0" marR="0" marT="0" marB="0">
                    <a:lnL>
                      <a:noFill/>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spcBef>
                          <a:spcPts val="5"/>
                        </a:spcBef>
                      </a:pPr>
                      <a:endParaRPr sz="2000">
                        <a:latin typeface="Calibri" panose="020F0502020204030204" pitchFamily="34" charset="0"/>
                        <a:cs typeface="Calibri" panose="020F0502020204030204" pitchFamily="34" charset="0"/>
                      </a:endParaRPr>
                    </a:p>
                    <a:p>
                      <a:pPr marL="1905" algn="ctr">
                        <a:lnSpc>
                          <a:spcPct val="100000"/>
                        </a:lnSpc>
                      </a:pPr>
                      <a:r>
                        <a:rPr sz="2000" b="1" spc="30" dirty="0">
                          <a:solidFill>
                            <a:srgbClr val="FFFFFF"/>
                          </a:solidFill>
                          <a:latin typeface="Calibri" panose="020F0502020204030204" pitchFamily="34" charset="0"/>
                          <a:cs typeface="Calibri" panose="020F0502020204030204" pitchFamily="34" charset="0"/>
                        </a:rPr>
                        <a:t>ALUOp</a:t>
                      </a:r>
                      <a:endParaRPr sz="2000">
                        <a:latin typeface="Calibri" panose="020F0502020204030204" pitchFamily="34" charset="0"/>
                        <a:cs typeface="Calibri" panose="020F0502020204030204" pitchFamily="34" charset="0"/>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spcBef>
                          <a:spcPts val="5"/>
                        </a:spcBef>
                      </a:pPr>
                      <a:endParaRPr sz="2000">
                        <a:latin typeface="Calibri" panose="020F0502020204030204" pitchFamily="34" charset="0"/>
                        <a:cs typeface="Calibri" panose="020F0502020204030204" pitchFamily="34" charset="0"/>
                      </a:endParaRPr>
                    </a:p>
                    <a:p>
                      <a:pPr marL="635" algn="ctr">
                        <a:lnSpc>
                          <a:spcPct val="100000"/>
                        </a:lnSpc>
                      </a:pPr>
                      <a:r>
                        <a:rPr sz="2000" b="1" spc="60" dirty="0">
                          <a:solidFill>
                            <a:srgbClr val="FFFFFF"/>
                          </a:solidFill>
                          <a:latin typeface="Calibri" panose="020F0502020204030204" pitchFamily="34" charset="0"/>
                          <a:cs typeface="Calibri" panose="020F0502020204030204" pitchFamily="34" charset="0"/>
                        </a:rPr>
                        <a:t>ALUSrc</a:t>
                      </a:r>
                      <a:endParaRPr sz="2000">
                        <a:latin typeface="Calibri" panose="020F0502020204030204" pitchFamily="34" charset="0"/>
                        <a:cs typeface="Calibri" panose="020F0502020204030204" pitchFamily="34" charset="0"/>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spcBef>
                          <a:spcPts val="5"/>
                        </a:spcBef>
                      </a:pPr>
                      <a:endParaRPr sz="2000">
                        <a:latin typeface="Calibri" panose="020F0502020204030204" pitchFamily="34" charset="0"/>
                        <a:cs typeface="Calibri" panose="020F0502020204030204" pitchFamily="34" charset="0"/>
                      </a:endParaRPr>
                    </a:p>
                    <a:p>
                      <a:pPr algn="ctr">
                        <a:lnSpc>
                          <a:spcPct val="100000"/>
                        </a:lnSpc>
                      </a:pPr>
                      <a:r>
                        <a:rPr sz="2000" b="1" spc="50" dirty="0">
                          <a:solidFill>
                            <a:srgbClr val="FFFFFF"/>
                          </a:solidFill>
                          <a:latin typeface="Calibri" panose="020F0502020204030204" pitchFamily="34" charset="0"/>
                          <a:cs typeface="Calibri" panose="020F0502020204030204" pitchFamily="34" charset="0"/>
                        </a:rPr>
                        <a:t>Branch</a:t>
                      </a:r>
                      <a:endParaRPr sz="2000">
                        <a:latin typeface="Calibri" panose="020F0502020204030204" pitchFamily="34" charset="0"/>
                        <a:cs typeface="Calibri" panose="020F0502020204030204" pitchFamily="34" charset="0"/>
                      </a:endParaRPr>
                    </a:p>
                  </a:txBody>
                  <a:tcPr marL="0" marR="0" marT="635"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6680" marR="93980" indent="-7620">
                        <a:lnSpc>
                          <a:spcPct val="104000"/>
                        </a:lnSpc>
                        <a:spcBef>
                          <a:spcPts val="115"/>
                        </a:spcBef>
                      </a:pPr>
                      <a:r>
                        <a:rPr sz="2000" b="1" dirty="0">
                          <a:solidFill>
                            <a:srgbClr val="FFFFFF"/>
                          </a:solidFill>
                          <a:latin typeface="Calibri" panose="020F0502020204030204" pitchFamily="34" charset="0"/>
                          <a:cs typeface="Calibri" panose="020F0502020204030204" pitchFamily="34" charset="0"/>
                        </a:rPr>
                        <a:t>Mem-  Read</a:t>
                      </a:r>
                      <a:endParaRPr sz="2000">
                        <a:latin typeface="Calibri" panose="020F0502020204030204" pitchFamily="34" charset="0"/>
                        <a:cs typeface="Calibri" panose="020F0502020204030204" pitchFamily="34" charset="0"/>
                      </a:endParaRPr>
                    </a:p>
                  </a:txBody>
                  <a:tcPr marL="0" marR="0" marT="14604"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78740" marR="74930" indent="635">
                        <a:lnSpc>
                          <a:spcPct val="104000"/>
                        </a:lnSpc>
                        <a:spcBef>
                          <a:spcPts val="115"/>
                        </a:spcBef>
                      </a:pPr>
                      <a:r>
                        <a:rPr sz="2000" b="1" dirty="0">
                          <a:solidFill>
                            <a:srgbClr val="FFFFFF"/>
                          </a:solidFill>
                          <a:latin typeface="Calibri" panose="020F0502020204030204" pitchFamily="34" charset="0"/>
                          <a:cs typeface="Calibri" panose="020F0502020204030204" pitchFamily="34" charset="0"/>
                        </a:rPr>
                        <a:t>Mem-  Write</a:t>
                      </a:r>
                      <a:endParaRPr sz="2000">
                        <a:latin typeface="Calibri" panose="020F0502020204030204" pitchFamily="34" charset="0"/>
                        <a:cs typeface="Calibri" panose="020F0502020204030204" pitchFamily="34" charset="0"/>
                      </a:endParaRPr>
                    </a:p>
                  </a:txBody>
                  <a:tcPr marL="0" marR="0" marT="14604"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00025" marR="196850" indent="24130">
                        <a:lnSpc>
                          <a:spcPct val="104000"/>
                        </a:lnSpc>
                        <a:spcBef>
                          <a:spcPts val="115"/>
                        </a:spcBef>
                      </a:pPr>
                      <a:r>
                        <a:rPr sz="2000" b="1" spc="50" dirty="0">
                          <a:solidFill>
                            <a:srgbClr val="FFFFFF"/>
                          </a:solidFill>
                          <a:latin typeface="Calibri" panose="020F0502020204030204" pitchFamily="34" charset="0"/>
                          <a:cs typeface="Calibri" panose="020F0502020204030204" pitchFamily="34" charset="0"/>
                        </a:rPr>
                        <a:t>Reg-  </a:t>
                      </a:r>
                      <a:r>
                        <a:rPr sz="2000" b="1" dirty="0">
                          <a:solidFill>
                            <a:srgbClr val="FFFFFF"/>
                          </a:solidFill>
                          <a:latin typeface="Calibri" panose="020F0502020204030204" pitchFamily="34" charset="0"/>
                          <a:cs typeface="Calibri" panose="020F0502020204030204" pitchFamily="34" charset="0"/>
                        </a:rPr>
                        <a:t>Write</a:t>
                      </a:r>
                      <a:endParaRPr sz="2000">
                        <a:latin typeface="Calibri" panose="020F0502020204030204" pitchFamily="34" charset="0"/>
                        <a:cs typeface="Calibri" panose="020F0502020204030204" pitchFamily="34" charset="0"/>
                      </a:endParaRPr>
                    </a:p>
                  </a:txBody>
                  <a:tcPr marL="0" marR="0" marT="14604" marB="0">
                    <a:lnL w="12700">
                      <a:solidFill>
                        <a:srgbClr val="FFFFFF"/>
                      </a:solidFill>
                      <a:prstDash val="solid"/>
                    </a:lnL>
                    <a:lnR w="12700">
                      <a:solidFill>
                        <a:srgbClr val="FFFFFF"/>
                      </a:solidFill>
                      <a:prstDash val="solid"/>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34315" marR="145415" indent="-87630">
                        <a:lnSpc>
                          <a:spcPct val="104000"/>
                        </a:lnSpc>
                        <a:spcBef>
                          <a:spcPts val="115"/>
                        </a:spcBef>
                      </a:pPr>
                      <a:r>
                        <a:rPr sz="2000" b="1" dirty="0">
                          <a:solidFill>
                            <a:srgbClr val="FFFFFF"/>
                          </a:solidFill>
                          <a:latin typeface="Calibri" panose="020F0502020204030204" pitchFamily="34" charset="0"/>
                          <a:cs typeface="Calibri" panose="020F0502020204030204" pitchFamily="34" charset="0"/>
                        </a:rPr>
                        <a:t>Memto-  </a:t>
                      </a:r>
                      <a:r>
                        <a:rPr sz="2000" b="1" spc="80" dirty="0">
                          <a:solidFill>
                            <a:srgbClr val="FFFFFF"/>
                          </a:solidFill>
                          <a:latin typeface="Calibri" panose="020F0502020204030204" pitchFamily="34" charset="0"/>
                          <a:cs typeface="Calibri" panose="020F0502020204030204" pitchFamily="34" charset="0"/>
                        </a:rPr>
                        <a:t>Reg</a:t>
                      </a:r>
                      <a:endParaRPr sz="2000">
                        <a:latin typeface="Calibri" panose="020F0502020204030204" pitchFamily="34" charset="0"/>
                        <a:cs typeface="Calibri" panose="020F0502020204030204" pitchFamily="34" charset="0"/>
                      </a:endParaRPr>
                    </a:p>
                  </a:txBody>
                  <a:tcPr marL="0" marR="0" marT="14604" marB="0">
                    <a:lnL w="12700">
                      <a:solidFill>
                        <a:srgbClr val="FFFFFF"/>
                      </a:solidFill>
                      <a:prstDash val="solid"/>
                    </a:lnL>
                    <a:lnR>
                      <a:noFill/>
                    </a:lnR>
                    <a:lnT w="38100">
                      <a:solidFill>
                        <a:srgbClr val="FFFFFF"/>
                      </a:solidFill>
                      <a:prstDash val="solid"/>
                    </a:lnT>
                    <a:lnB w="38100">
                      <a:solidFill>
                        <a:srgbClr val="FFFFFF"/>
                      </a:solidFill>
                      <a:prstDash val="solid"/>
                    </a:lnB>
                    <a:lnTlToBr w="12700" cmpd="sng">
                      <a:noFill/>
                      <a:prstDash val="solid"/>
                    </a:lnTlToBr>
                    <a:lnBlToTr w="12700" cmpd="sng">
                      <a:noFill/>
                      <a:prstDash val="solid"/>
                    </a:lnBlToTr>
                    <a:solidFill>
                      <a:srgbClr val="00AEEF"/>
                    </a:solidFill>
                  </a:tcPr>
                </a:tc>
                <a:extLst>
                  <a:ext uri="{0D108BD9-81ED-4DB2-BD59-A6C34878D82A}">
                    <a16:rowId xmlns:a16="http://schemas.microsoft.com/office/drawing/2014/main" val="10001"/>
                  </a:ext>
                </a:extLst>
              </a:tr>
              <a:tr h="46049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40"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R-format</a:t>
                      </a:r>
                      <a:endParaRPr sz="2000" dirty="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270" algn="ctr">
                        <a:lnSpc>
                          <a:spcPct val="100000"/>
                        </a:lnSpc>
                        <a:spcBef>
                          <a:spcPts val="170"/>
                        </a:spcBef>
                      </a:pPr>
                      <a:r>
                        <a:rPr sz="2000" spc="60" dirty="0">
                          <a:solidFill>
                            <a:srgbClr val="231F20"/>
                          </a:solidFill>
                          <a:latin typeface="Calibri" panose="020F0502020204030204" pitchFamily="34" charset="0"/>
                          <a:cs typeface="Calibri" panose="020F0502020204030204" pitchFamily="34" charset="0"/>
                        </a:rPr>
                        <a:t>10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170"/>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21590" marB="0">
                    <a:lnL w="3175">
                      <a:solidFill>
                        <a:srgbClr val="231F20"/>
                      </a:solidFill>
                      <a:prstDash val="solid"/>
                    </a:lnL>
                    <a:lnR w="3175">
                      <a:solidFill>
                        <a:srgbClr val="231F20"/>
                      </a:solidFill>
                      <a:prstDash val="solid"/>
                    </a:lnR>
                    <a:lnT w="38100">
                      <a:solidFill>
                        <a:srgbClr val="FFFFFF"/>
                      </a:solidFill>
                      <a:prstDash val="solid"/>
                    </a:lnT>
                    <a:lnB w="3175">
                      <a:solidFill>
                        <a:srgbClr val="231F2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189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40" algn="ctr">
                        <a:lnSpc>
                          <a:spcPct val="100000"/>
                        </a:lnSpc>
                        <a:spcBef>
                          <a:spcPts val="65"/>
                        </a:spcBef>
                      </a:pPr>
                      <a:r>
                        <a:rPr sz="2000" spc="0" dirty="0">
                          <a:solidFill>
                            <a:srgbClr val="231F20"/>
                          </a:solidFill>
                          <a:latin typeface="Calibri" panose="020F0502020204030204" pitchFamily="34" charset="0"/>
                          <a:cs typeface="Calibri" panose="020F0502020204030204" pitchFamily="34" charset="0"/>
                        </a:rPr>
                        <a:t>ld</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270" algn="ctr">
                        <a:lnSpc>
                          <a:spcPct val="100000"/>
                        </a:lnSpc>
                        <a:spcBef>
                          <a:spcPts val="65"/>
                        </a:spcBef>
                      </a:pPr>
                      <a:r>
                        <a:rPr sz="2000" spc="60" dirty="0">
                          <a:solidFill>
                            <a:srgbClr val="231F20"/>
                          </a:solidFill>
                          <a:latin typeface="Calibri" panose="020F0502020204030204" pitchFamily="34" charset="0"/>
                          <a:cs typeface="Calibri" panose="020F0502020204030204" pitchFamily="34" charset="0"/>
                        </a:rPr>
                        <a:t>00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89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40" algn="ctr">
                        <a:lnSpc>
                          <a:spcPct val="100000"/>
                        </a:lnSpc>
                        <a:spcBef>
                          <a:spcPts val="65"/>
                        </a:spcBef>
                      </a:pPr>
                      <a:r>
                        <a:rPr sz="2000" spc="50" dirty="0">
                          <a:solidFill>
                            <a:srgbClr val="231F20"/>
                          </a:solidFill>
                          <a:latin typeface="Calibri" panose="020F0502020204030204" pitchFamily="34" charset="0"/>
                          <a:cs typeface="Calibri" panose="020F0502020204030204" pitchFamily="34" charset="0"/>
                        </a:rPr>
                        <a:t>sd</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905" algn="ctr">
                        <a:lnSpc>
                          <a:spcPct val="100000"/>
                        </a:lnSpc>
                        <a:spcBef>
                          <a:spcPts val="65"/>
                        </a:spcBef>
                      </a:pPr>
                      <a:r>
                        <a:rPr sz="2000" spc="60" dirty="0">
                          <a:solidFill>
                            <a:srgbClr val="231F20"/>
                          </a:solidFill>
                          <a:latin typeface="Calibri" panose="020F0502020204030204" pitchFamily="34" charset="0"/>
                          <a:cs typeface="Calibri" panose="020F0502020204030204" pitchFamily="34" charset="0"/>
                        </a:rPr>
                        <a:t>00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X</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89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40" algn="ctr">
                        <a:lnSpc>
                          <a:spcPct val="100000"/>
                        </a:lnSpc>
                        <a:spcBef>
                          <a:spcPts val="65"/>
                        </a:spcBef>
                      </a:pPr>
                      <a:r>
                        <a:rPr sz="2000" spc="10" dirty="0">
                          <a:solidFill>
                            <a:srgbClr val="231F20"/>
                          </a:solidFill>
                          <a:latin typeface="Calibri" panose="020F0502020204030204" pitchFamily="34" charset="0"/>
                          <a:cs typeface="Calibri" panose="020F0502020204030204" pitchFamily="34" charset="0"/>
                        </a:rPr>
                        <a:t>beq</a:t>
                      </a:r>
                      <a:endParaRPr sz="2000" dirty="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905" algn="ctr">
                        <a:lnSpc>
                          <a:spcPct val="100000"/>
                        </a:lnSpc>
                        <a:spcBef>
                          <a:spcPts val="65"/>
                        </a:spcBef>
                      </a:pPr>
                      <a:r>
                        <a:rPr sz="2000" spc="60" dirty="0">
                          <a:solidFill>
                            <a:srgbClr val="231F20"/>
                          </a:solidFill>
                          <a:latin typeface="Calibri" panose="020F0502020204030204" pitchFamily="34" charset="0"/>
                          <a:cs typeface="Calibri" panose="020F0502020204030204" pitchFamily="34" charset="0"/>
                        </a:rPr>
                        <a:t>01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1</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0</a:t>
                      </a:r>
                      <a:endParaRPr sz="200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lnSpc>
                          <a:spcPct val="100000"/>
                        </a:lnSpc>
                        <a:spcBef>
                          <a:spcPts val="65"/>
                        </a:spcBef>
                      </a:pPr>
                      <a:r>
                        <a:rPr sz="2000" dirty="0">
                          <a:solidFill>
                            <a:srgbClr val="231F20"/>
                          </a:solidFill>
                          <a:latin typeface="Calibri" panose="020F0502020204030204" pitchFamily="34" charset="0"/>
                          <a:cs typeface="Calibri" panose="020F0502020204030204" pitchFamily="34" charset="0"/>
                        </a:rPr>
                        <a:t>X</a:t>
                      </a:r>
                      <a:endParaRPr sz="2000" dirty="0">
                        <a:latin typeface="Calibri" panose="020F0502020204030204" pitchFamily="34" charset="0"/>
                        <a:cs typeface="Calibri" panose="020F0502020204030204" pitchFamily="34" charset="0"/>
                      </a:endParaRPr>
                    </a:p>
                  </a:txBody>
                  <a:tcPr marL="0" marR="0" marT="8255" marB="0">
                    <a:lnL w="3175">
                      <a:solidFill>
                        <a:srgbClr val="231F20"/>
                      </a:solidFill>
                      <a:prstDash val="solid"/>
                    </a:lnL>
                    <a:lnR w="3175">
                      <a:solidFill>
                        <a:srgbClr val="231F20"/>
                      </a:solidFill>
                      <a:prstDash val="solid"/>
                    </a:lnR>
                    <a:lnT w="3175">
                      <a:solidFill>
                        <a:srgbClr val="231F20"/>
                      </a:solidFill>
                      <a:prstDash val="solid"/>
                    </a:lnT>
                    <a:lnB w="3175">
                      <a:solidFill>
                        <a:srgbClr val="231F2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Pipelining the RISC-V ISA</a:t>
            </a:r>
            <a:endParaRPr lang="zh-CN" altLang="en-US" dirty="0"/>
          </a:p>
        </p:txBody>
      </p:sp>
      <p:sp>
        <p:nvSpPr>
          <p:cNvPr id="3" name="内容占位符 2"/>
          <p:cNvSpPr>
            <a:spLocks noGrp="1"/>
          </p:cNvSpPr>
          <p:nvPr>
            <p:ph idx="1"/>
          </p:nvPr>
        </p:nvSpPr>
        <p:spPr>
          <a:xfrm>
            <a:off x="313268" y="881744"/>
            <a:ext cx="10669472" cy="5327650"/>
          </a:xfrm>
        </p:spPr>
        <p:txBody>
          <a:bodyPr/>
          <a:lstStyle/>
          <a:p>
            <a:pPr marL="342900" indent="-342900" latinLnBrk="0">
              <a:lnSpc>
                <a:spcPct val="100000"/>
              </a:lnSpc>
              <a:spcBef>
                <a:spcPct val="25000"/>
              </a:spcBef>
            </a:pPr>
            <a:r>
              <a:rPr lang="en-US" altLang="zh-CN" sz="2400" dirty="0">
                <a:ea typeface="宋体" pitchFamily="2" charset="-122"/>
              </a:rPr>
              <a:t>What makes it easy</a:t>
            </a:r>
          </a:p>
          <a:p>
            <a:pPr marL="742950" lvl="1" indent="-285750" latinLnBrk="0">
              <a:lnSpc>
                <a:spcPct val="100000"/>
              </a:lnSpc>
              <a:spcBef>
                <a:spcPct val="25000"/>
              </a:spcBef>
            </a:pPr>
            <a:r>
              <a:rPr lang="en-US" altLang="zh-CN" sz="2000" dirty="0">
                <a:ea typeface="宋体" pitchFamily="2" charset="-122"/>
              </a:rPr>
              <a:t>all instructions are the same length (32 bits)</a:t>
            </a:r>
          </a:p>
          <a:p>
            <a:pPr lvl="2" latinLnBrk="0">
              <a:lnSpc>
                <a:spcPct val="100000"/>
              </a:lnSpc>
              <a:spcBef>
                <a:spcPct val="25000"/>
              </a:spcBef>
            </a:pPr>
            <a:r>
              <a:rPr lang="en-US" altLang="zh-CN" dirty="0">
                <a:ea typeface="宋体" pitchFamily="2" charset="-122"/>
              </a:rPr>
              <a:t>can fetch in the 1</a:t>
            </a:r>
            <a:r>
              <a:rPr lang="en-US" altLang="zh-CN" baseline="30000" dirty="0">
                <a:ea typeface="宋体" pitchFamily="2" charset="-122"/>
              </a:rPr>
              <a:t>st</a:t>
            </a:r>
            <a:r>
              <a:rPr lang="en-US" altLang="zh-CN" dirty="0">
                <a:ea typeface="宋体" pitchFamily="2" charset="-122"/>
              </a:rPr>
              <a:t> stage and decode in the 2</a:t>
            </a:r>
            <a:r>
              <a:rPr lang="en-US" altLang="zh-CN" baseline="30000" dirty="0">
                <a:ea typeface="宋体" pitchFamily="2" charset="-122"/>
              </a:rPr>
              <a:t>nd</a:t>
            </a:r>
            <a:r>
              <a:rPr lang="en-US" altLang="zh-CN" dirty="0">
                <a:ea typeface="宋体" pitchFamily="2" charset="-122"/>
              </a:rPr>
              <a:t> stage</a:t>
            </a:r>
          </a:p>
          <a:p>
            <a:pPr marL="742950" lvl="1" indent="-285750" latinLnBrk="0">
              <a:lnSpc>
                <a:spcPct val="100000"/>
              </a:lnSpc>
              <a:spcBef>
                <a:spcPct val="25000"/>
              </a:spcBef>
            </a:pPr>
            <a:r>
              <a:rPr lang="en-US" altLang="zh-CN" sz="2000" dirty="0">
                <a:ea typeface="宋体" pitchFamily="2" charset="-122"/>
              </a:rPr>
              <a:t>few instruction formats with carefully designed fields</a:t>
            </a:r>
          </a:p>
          <a:p>
            <a:pPr lvl="2" latinLnBrk="0">
              <a:lnSpc>
                <a:spcPct val="100000"/>
              </a:lnSpc>
              <a:spcBef>
                <a:spcPct val="25000"/>
              </a:spcBef>
            </a:pPr>
            <a:r>
              <a:rPr lang="en-US" altLang="zh-CN" dirty="0">
                <a:ea typeface="宋体" pitchFamily="2" charset="-122"/>
              </a:rPr>
              <a:t>can begin reading register file in 2</a:t>
            </a:r>
            <a:r>
              <a:rPr lang="en-US" altLang="zh-CN" baseline="30000" dirty="0">
                <a:ea typeface="宋体" pitchFamily="2" charset="-122"/>
              </a:rPr>
              <a:t>nd</a:t>
            </a:r>
            <a:r>
              <a:rPr lang="en-US" altLang="zh-CN" dirty="0">
                <a:ea typeface="宋体" pitchFamily="2" charset="-122"/>
              </a:rPr>
              <a:t> stage</a:t>
            </a:r>
          </a:p>
          <a:p>
            <a:pPr marL="742950" lvl="1" indent="-285750" latinLnBrk="0">
              <a:lnSpc>
                <a:spcPct val="100000"/>
              </a:lnSpc>
              <a:spcBef>
                <a:spcPct val="25000"/>
              </a:spcBef>
            </a:pPr>
            <a:r>
              <a:rPr lang="en-US" altLang="zh-CN" sz="2000" dirty="0">
                <a:ea typeface="宋体" pitchFamily="2" charset="-122"/>
              </a:rPr>
              <a:t>memory operations can occur only in loads and stores</a:t>
            </a:r>
          </a:p>
          <a:p>
            <a:pPr lvl="2" latinLnBrk="0">
              <a:lnSpc>
                <a:spcPct val="100000"/>
              </a:lnSpc>
              <a:spcBef>
                <a:spcPct val="25000"/>
              </a:spcBef>
            </a:pPr>
            <a:r>
              <a:rPr lang="en-US" altLang="zh-CN" dirty="0">
                <a:ea typeface="宋体" pitchFamily="2" charset="-122"/>
              </a:rPr>
              <a:t>can use the execute stage to calculate memory addresses</a:t>
            </a:r>
          </a:p>
          <a:p>
            <a:pPr marL="742950" lvl="1" indent="-285750" latinLnBrk="0">
              <a:lnSpc>
                <a:spcPct val="100000"/>
              </a:lnSpc>
              <a:spcBef>
                <a:spcPct val="25000"/>
              </a:spcBef>
            </a:pPr>
            <a:r>
              <a:rPr lang="en-US" altLang="zh-CN" sz="2000" dirty="0"/>
              <a:t>each instruction writes at most one result (i.e., changes the machine state) and does so near the end of the pipeline (MEM and WB)</a:t>
            </a:r>
          </a:p>
          <a:p>
            <a:pPr marL="342900" indent="-342900" latinLnBrk="0">
              <a:lnSpc>
                <a:spcPct val="100000"/>
              </a:lnSpc>
              <a:spcBef>
                <a:spcPct val="25000"/>
              </a:spcBef>
            </a:pPr>
            <a:r>
              <a:rPr lang="en-US" altLang="zh-CN" sz="2400" dirty="0">
                <a:ea typeface="宋体" pitchFamily="2" charset="-122"/>
              </a:rPr>
              <a:t>What makes it hard</a:t>
            </a:r>
          </a:p>
          <a:p>
            <a:pPr marL="742950" lvl="1" indent="-285750" latinLnBrk="0">
              <a:lnSpc>
                <a:spcPct val="100000"/>
              </a:lnSpc>
              <a:spcBef>
                <a:spcPct val="25000"/>
              </a:spcBef>
            </a:pPr>
            <a:r>
              <a:rPr lang="en-US" altLang="zh-CN" sz="2000" dirty="0">
                <a:solidFill>
                  <a:srgbClr val="FF0000"/>
                </a:solidFill>
                <a:ea typeface="宋体" pitchFamily="2" charset="-122"/>
              </a:rPr>
              <a:t>structural hazards</a:t>
            </a:r>
            <a:r>
              <a:rPr lang="en-US" altLang="zh-CN" sz="2000" dirty="0">
                <a:ea typeface="宋体" pitchFamily="2" charset="-122"/>
              </a:rPr>
              <a:t>:   what if we had only one memory?</a:t>
            </a:r>
          </a:p>
          <a:p>
            <a:pPr marL="742950" lvl="1" indent="-285750" latinLnBrk="0">
              <a:lnSpc>
                <a:spcPct val="100000"/>
              </a:lnSpc>
              <a:spcBef>
                <a:spcPct val="25000"/>
              </a:spcBef>
            </a:pPr>
            <a:r>
              <a:rPr lang="en-US" altLang="zh-CN" sz="2000" dirty="0">
                <a:solidFill>
                  <a:srgbClr val="FF0000"/>
                </a:solidFill>
                <a:ea typeface="宋体" pitchFamily="2" charset="-122"/>
              </a:rPr>
              <a:t>control hazards</a:t>
            </a:r>
            <a:r>
              <a:rPr lang="en-US" altLang="zh-CN" sz="2000" dirty="0">
                <a:ea typeface="宋体" pitchFamily="2" charset="-122"/>
              </a:rPr>
              <a:t>:  what about branches?</a:t>
            </a:r>
          </a:p>
          <a:p>
            <a:pPr marL="742950" lvl="1" indent="-285750" latinLnBrk="0">
              <a:lnSpc>
                <a:spcPct val="100000"/>
              </a:lnSpc>
              <a:spcBef>
                <a:spcPct val="25000"/>
              </a:spcBef>
            </a:pPr>
            <a:r>
              <a:rPr lang="en-US" altLang="zh-CN" sz="2000" dirty="0">
                <a:solidFill>
                  <a:srgbClr val="FF0000"/>
                </a:solidFill>
                <a:ea typeface="宋体" pitchFamily="2" charset="-122"/>
              </a:rPr>
              <a:t>data hazards</a:t>
            </a:r>
            <a:r>
              <a:rPr lang="en-US" altLang="zh-CN" sz="2000" dirty="0">
                <a:ea typeface="宋体" pitchFamily="2" charset="-122"/>
              </a:rPr>
              <a:t>:  what if an instruction’s input operands depend on the output of a previous instruction?</a:t>
            </a:r>
          </a:p>
          <a:p>
            <a:pPr latinLnBrk="0"/>
            <a:endParaRPr lang="zh-CN" altLang="en-US" sz="2800" dirty="0"/>
          </a:p>
        </p:txBody>
      </p:sp>
      <p:sp>
        <p:nvSpPr>
          <p:cNvPr id="5" name="文本占位符 4"/>
          <p:cNvSpPr>
            <a:spLocks noGrp="1"/>
          </p:cNvSpPr>
          <p:nvPr>
            <p:ph type="body" sz="quarter" idx="10"/>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C2B4C-F5F0-47A0-B56E-34EC59346B3E}"/>
              </a:ext>
            </a:extLst>
          </p:cNvPr>
          <p:cNvSpPr>
            <a:spLocks noGrp="1"/>
          </p:cNvSpPr>
          <p:nvPr>
            <p:ph type="title"/>
          </p:nvPr>
        </p:nvSpPr>
        <p:spPr/>
        <p:txBody>
          <a:bodyPr/>
          <a:lstStyle/>
          <a:p>
            <a:r>
              <a:rPr lang="en-US" altLang="zh-CN" dirty="0"/>
              <a:t>Division</a:t>
            </a:r>
            <a:endParaRPr lang="zh-CN" altLang="en-US" dirty="0"/>
          </a:p>
        </p:txBody>
      </p:sp>
      <p:sp>
        <p:nvSpPr>
          <p:cNvPr id="74" name="文本占位符 73">
            <a:extLst>
              <a:ext uri="{FF2B5EF4-FFF2-40B4-BE49-F238E27FC236}">
                <a16:creationId xmlns:a16="http://schemas.microsoft.com/office/drawing/2014/main" id="{E442231B-48CE-DAFF-1471-5E7D90958135}"/>
              </a:ext>
            </a:extLst>
          </p:cNvPr>
          <p:cNvSpPr>
            <a:spLocks noGrp="1"/>
          </p:cNvSpPr>
          <p:nvPr>
            <p:ph type="body" sz="quarter" idx="10"/>
          </p:nvPr>
        </p:nvSpPr>
        <p:spPr>
          <a:xfrm>
            <a:off x="2222011" y="6450805"/>
            <a:ext cx="8015896" cy="407195"/>
          </a:xfrm>
        </p:spPr>
        <p:txBody>
          <a:bodyPr/>
          <a:lstStyle/>
          <a:p>
            <a:endParaRPr lang="zh-CN" altLang="en-US" dirty="0"/>
          </a:p>
        </p:txBody>
      </p:sp>
      <p:sp>
        <p:nvSpPr>
          <p:cNvPr id="4" name="Rectangle 3">
            <a:extLst>
              <a:ext uri="{FF2B5EF4-FFF2-40B4-BE49-F238E27FC236}">
                <a16:creationId xmlns:a16="http://schemas.microsoft.com/office/drawing/2014/main" id="{3513A55A-40E7-41F4-9871-F2246085D9D6}"/>
              </a:ext>
            </a:extLst>
          </p:cNvPr>
          <p:cNvSpPr txBox="1">
            <a:spLocks noChangeArrowheads="1"/>
          </p:cNvSpPr>
          <p:nvPr/>
        </p:nvSpPr>
        <p:spPr>
          <a:xfrm>
            <a:off x="961984" y="1009864"/>
            <a:ext cx="9145580" cy="7080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Division is just a </a:t>
            </a:r>
            <a:r>
              <a:rPr kumimoji="0" lang="en-US" altLang="zh-CN" sz="2800" b="0" i="1" u="none" strike="noStrike" kern="1200" cap="none" spc="0" normalizeH="0" baseline="0" noProof="0" dirty="0">
                <a:ln>
                  <a:noFill/>
                </a:ln>
                <a:solidFill>
                  <a:prstClr val="black"/>
                </a:solidFill>
                <a:effectLst/>
                <a:uLnTx/>
                <a:uFillTx/>
                <a:latin typeface="Calibri"/>
                <a:ea typeface="宋体" charset="-122"/>
                <a:cs typeface="+mn-cs"/>
              </a:rPr>
              <a:t>bunch</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of quotient digit guesses and left shifts and subtracts</a:t>
            </a:r>
          </a:p>
        </p:txBody>
      </p:sp>
      <p:sp>
        <p:nvSpPr>
          <p:cNvPr id="5" name="Oval 4">
            <a:extLst>
              <a:ext uri="{FF2B5EF4-FFF2-40B4-BE49-F238E27FC236}">
                <a16:creationId xmlns:a16="http://schemas.microsoft.com/office/drawing/2014/main" id="{B54BB1AD-6DE1-4B68-8033-745EFA367163}"/>
              </a:ext>
            </a:extLst>
          </p:cNvPr>
          <p:cNvSpPr>
            <a:spLocks noChangeArrowheads="1"/>
          </p:cNvSpPr>
          <p:nvPr/>
        </p:nvSpPr>
        <p:spPr bwMode="auto">
          <a:xfrm>
            <a:off x="49156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6" name="Oval 5">
            <a:extLst>
              <a:ext uri="{FF2B5EF4-FFF2-40B4-BE49-F238E27FC236}">
                <a16:creationId xmlns:a16="http://schemas.microsoft.com/office/drawing/2014/main" id="{1FBDD9B7-50BB-4C9C-B40C-2D2D0C8C2BF3}"/>
              </a:ext>
            </a:extLst>
          </p:cNvPr>
          <p:cNvSpPr>
            <a:spLocks noChangeArrowheads="1"/>
          </p:cNvSpPr>
          <p:nvPr/>
        </p:nvSpPr>
        <p:spPr bwMode="auto">
          <a:xfrm>
            <a:off x="46108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7" name="Oval 6">
            <a:extLst>
              <a:ext uri="{FF2B5EF4-FFF2-40B4-BE49-F238E27FC236}">
                <a16:creationId xmlns:a16="http://schemas.microsoft.com/office/drawing/2014/main" id="{34A2EB90-543C-47B2-A0E6-89246B9F643C}"/>
              </a:ext>
            </a:extLst>
          </p:cNvPr>
          <p:cNvSpPr>
            <a:spLocks noChangeArrowheads="1"/>
          </p:cNvSpPr>
          <p:nvPr/>
        </p:nvSpPr>
        <p:spPr bwMode="auto">
          <a:xfrm>
            <a:off x="43060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8" name="Oval 7">
            <a:extLst>
              <a:ext uri="{FF2B5EF4-FFF2-40B4-BE49-F238E27FC236}">
                <a16:creationId xmlns:a16="http://schemas.microsoft.com/office/drawing/2014/main" id="{FDB931F8-5E12-4924-9459-3E117EBC52DF}"/>
              </a:ext>
            </a:extLst>
          </p:cNvPr>
          <p:cNvSpPr>
            <a:spLocks noChangeArrowheads="1"/>
          </p:cNvSpPr>
          <p:nvPr/>
        </p:nvSpPr>
        <p:spPr bwMode="auto">
          <a:xfrm>
            <a:off x="40012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9" name="Oval 8">
            <a:extLst>
              <a:ext uri="{FF2B5EF4-FFF2-40B4-BE49-F238E27FC236}">
                <a16:creationId xmlns:a16="http://schemas.microsoft.com/office/drawing/2014/main" id="{1F75512A-DBB1-4501-9023-2AB7175E68EB}"/>
              </a:ext>
            </a:extLst>
          </p:cNvPr>
          <p:cNvSpPr>
            <a:spLocks noChangeArrowheads="1"/>
          </p:cNvSpPr>
          <p:nvPr/>
        </p:nvSpPr>
        <p:spPr bwMode="auto">
          <a:xfrm>
            <a:off x="4001249" y="3113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0" name="Oval 9">
            <a:extLst>
              <a:ext uri="{FF2B5EF4-FFF2-40B4-BE49-F238E27FC236}">
                <a16:creationId xmlns:a16="http://schemas.microsoft.com/office/drawing/2014/main" id="{4DD4CD31-98E1-46DE-ADDF-8441D5A5B854}"/>
              </a:ext>
            </a:extLst>
          </p:cNvPr>
          <p:cNvSpPr>
            <a:spLocks noChangeArrowheads="1"/>
          </p:cNvSpPr>
          <p:nvPr/>
        </p:nvSpPr>
        <p:spPr bwMode="auto">
          <a:xfrm>
            <a:off x="4306049" y="3113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1" name="Oval 10">
            <a:extLst>
              <a:ext uri="{FF2B5EF4-FFF2-40B4-BE49-F238E27FC236}">
                <a16:creationId xmlns:a16="http://schemas.microsoft.com/office/drawing/2014/main" id="{F6CFAE88-4327-45A6-B2A7-C2D58B3320BE}"/>
              </a:ext>
            </a:extLst>
          </p:cNvPr>
          <p:cNvSpPr>
            <a:spLocks noChangeArrowheads="1"/>
          </p:cNvSpPr>
          <p:nvPr/>
        </p:nvSpPr>
        <p:spPr bwMode="auto">
          <a:xfrm>
            <a:off x="4610849" y="3113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2" name="Oval 11">
            <a:extLst>
              <a:ext uri="{FF2B5EF4-FFF2-40B4-BE49-F238E27FC236}">
                <a16:creationId xmlns:a16="http://schemas.microsoft.com/office/drawing/2014/main" id="{58DB52AD-9DF4-4C0C-B07E-5D34EE33131F}"/>
              </a:ext>
            </a:extLst>
          </p:cNvPr>
          <p:cNvSpPr>
            <a:spLocks noChangeArrowheads="1"/>
          </p:cNvSpPr>
          <p:nvPr/>
        </p:nvSpPr>
        <p:spPr bwMode="auto">
          <a:xfrm>
            <a:off x="4915649" y="3113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3" name="Line 12">
            <a:extLst>
              <a:ext uri="{FF2B5EF4-FFF2-40B4-BE49-F238E27FC236}">
                <a16:creationId xmlns:a16="http://schemas.microsoft.com/office/drawing/2014/main" id="{D516C263-DBD9-4F94-9EB5-D4B079470923}"/>
              </a:ext>
            </a:extLst>
          </p:cNvPr>
          <p:cNvSpPr>
            <a:spLocks noChangeShapeType="1"/>
          </p:cNvSpPr>
          <p:nvPr/>
        </p:nvSpPr>
        <p:spPr bwMode="auto">
          <a:xfrm>
            <a:off x="3772649" y="3341901"/>
            <a:ext cx="1295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4" name="Oval 13">
            <a:extLst>
              <a:ext uri="{FF2B5EF4-FFF2-40B4-BE49-F238E27FC236}">
                <a16:creationId xmlns:a16="http://schemas.microsoft.com/office/drawing/2014/main" id="{0E366FE7-FBB6-4A76-8453-3F628ABAC524}"/>
              </a:ext>
            </a:extLst>
          </p:cNvPr>
          <p:cNvSpPr>
            <a:spLocks noChangeArrowheads="1"/>
          </p:cNvSpPr>
          <p:nvPr/>
        </p:nvSpPr>
        <p:spPr bwMode="auto">
          <a:xfrm>
            <a:off x="4915649" y="3494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5" name="Oval 14">
            <a:extLst>
              <a:ext uri="{FF2B5EF4-FFF2-40B4-BE49-F238E27FC236}">
                <a16:creationId xmlns:a16="http://schemas.microsoft.com/office/drawing/2014/main" id="{68A6ADCB-B236-4B4B-B33F-701CA89E9A79}"/>
              </a:ext>
            </a:extLst>
          </p:cNvPr>
          <p:cNvSpPr>
            <a:spLocks noChangeArrowheads="1"/>
          </p:cNvSpPr>
          <p:nvPr/>
        </p:nvSpPr>
        <p:spPr bwMode="auto">
          <a:xfrm>
            <a:off x="4610849" y="3494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6" name="Oval 15">
            <a:extLst>
              <a:ext uri="{FF2B5EF4-FFF2-40B4-BE49-F238E27FC236}">
                <a16:creationId xmlns:a16="http://schemas.microsoft.com/office/drawing/2014/main" id="{13F68433-9D3B-4679-8F22-922E95547BF5}"/>
              </a:ext>
            </a:extLst>
          </p:cNvPr>
          <p:cNvSpPr>
            <a:spLocks noChangeArrowheads="1"/>
          </p:cNvSpPr>
          <p:nvPr/>
        </p:nvSpPr>
        <p:spPr bwMode="auto">
          <a:xfrm>
            <a:off x="4306049" y="3494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7" name="Oval 16">
            <a:extLst>
              <a:ext uri="{FF2B5EF4-FFF2-40B4-BE49-F238E27FC236}">
                <a16:creationId xmlns:a16="http://schemas.microsoft.com/office/drawing/2014/main" id="{700B2F54-350F-4320-B10E-645897F07B5B}"/>
              </a:ext>
            </a:extLst>
          </p:cNvPr>
          <p:cNvSpPr>
            <a:spLocks noChangeArrowheads="1"/>
          </p:cNvSpPr>
          <p:nvPr/>
        </p:nvSpPr>
        <p:spPr bwMode="auto">
          <a:xfrm>
            <a:off x="5220449" y="3799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8" name="Oval 17">
            <a:extLst>
              <a:ext uri="{FF2B5EF4-FFF2-40B4-BE49-F238E27FC236}">
                <a16:creationId xmlns:a16="http://schemas.microsoft.com/office/drawing/2014/main" id="{F2122BAB-7419-41A3-B264-19DB2F646F4C}"/>
              </a:ext>
            </a:extLst>
          </p:cNvPr>
          <p:cNvSpPr>
            <a:spLocks noChangeArrowheads="1"/>
          </p:cNvSpPr>
          <p:nvPr/>
        </p:nvSpPr>
        <p:spPr bwMode="auto">
          <a:xfrm>
            <a:off x="4915649" y="3799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9" name="Oval 18">
            <a:extLst>
              <a:ext uri="{FF2B5EF4-FFF2-40B4-BE49-F238E27FC236}">
                <a16:creationId xmlns:a16="http://schemas.microsoft.com/office/drawing/2014/main" id="{6FC6165F-F2A9-4B06-9D8C-32CDA510AB3C}"/>
              </a:ext>
            </a:extLst>
          </p:cNvPr>
          <p:cNvSpPr>
            <a:spLocks noChangeArrowheads="1"/>
          </p:cNvSpPr>
          <p:nvPr/>
        </p:nvSpPr>
        <p:spPr bwMode="auto">
          <a:xfrm>
            <a:off x="4610849" y="3799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0" name="Oval 19">
            <a:extLst>
              <a:ext uri="{FF2B5EF4-FFF2-40B4-BE49-F238E27FC236}">
                <a16:creationId xmlns:a16="http://schemas.microsoft.com/office/drawing/2014/main" id="{77A5B657-BF2A-4B5B-9FD4-D5628907B4ED}"/>
              </a:ext>
            </a:extLst>
          </p:cNvPr>
          <p:cNvSpPr>
            <a:spLocks noChangeArrowheads="1"/>
          </p:cNvSpPr>
          <p:nvPr/>
        </p:nvSpPr>
        <p:spPr bwMode="auto">
          <a:xfrm>
            <a:off x="4306049" y="3799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1" name="Oval 20">
            <a:extLst>
              <a:ext uri="{FF2B5EF4-FFF2-40B4-BE49-F238E27FC236}">
                <a16:creationId xmlns:a16="http://schemas.microsoft.com/office/drawing/2014/main" id="{ABE7AA58-39A7-466C-97AF-4B7E818EAE1C}"/>
              </a:ext>
            </a:extLst>
          </p:cNvPr>
          <p:cNvSpPr>
            <a:spLocks noChangeArrowheads="1"/>
          </p:cNvSpPr>
          <p:nvPr/>
        </p:nvSpPr>
        <p:spPr bwMode="auto">
          <a:xfrm>
            <a:off x="5220449" y="41039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2" name="Oval 21">
            <a:extLst>
              <a:ext uri="{FF2B5EF4-FFF2-40B4-BE49-F238E27FC236}">
                <a16:creationId xmlns:a16="http://schemas.microsoft.com/office/drawing/2014/main" id="{9A3E59C6-7E06-4F2D-BFF0-1CB907A7A14E}"/>
              </a:ext>
            </a:extLst>
          </p:cNvPr>
          <p:cNvSpPr>
            <a:spLocks noChangeArrowheads="1"/>
          </p:cNvSpPr>
          <p:nvPr/>
        </p:nvSpPr>
        <p:spPr bwMode="auto">
          <a:xfrm>
            <a:off x="4915649" y="41039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3" name="Oval 22">
            <a:extLst>
              <a:ext uri="{FF2B5EF4-FFF2-40B4-BE49-F238E27FC236}">
                <a16:creationId xmlns:a16="http://schemas.microsoft.com/office/drawing/2014/main" id="{49298265-A5E3-4AA4-A651-8155309E6239}"/>
              </a:ext>
            </a:extLst>
          </p:cNvPr>
          <p:cNvSpPr>
            <a:spLocks noChangeArrowheads="1"/>
          </p:cNvSpPr>
          <p:nvPr/>
        </p:nvSpPr>
        <p:spPr bwMode="auto">
          <a:xfrm>
            <a:off x="4610849" y="41039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4" name="Oval 24">
            <a:extLst>
              <a:ext uri="{FF2B5EF4-FFF2-40B4-BE49-F238E27FC236}">
                <a16:creationId xmlns:a16="http://schemas.microsoft.com/office/drawing/2014/main" id="{490354B2-1791-4841-9F1F-0F4570022AD3}"/>
              </a:ext>
            </a:extLst>
          </p:cNvPr>
          <p:cNvSpPr>
            <a:spLocks noChangeArrowheads="1"/>
          </p:cNvSpPr>
          <p:nvPr/>
        </p:nvSpPr>
        <p:spPr bwMode="auto">
          <a:xfrm>
            <a:off x="5525249" y="44087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5" name="Oval 25">
            <a:extLst>
              <a:ext uri="{FF2B5EF4-FFF2-40B4-BE49-F238E27FC236}">
                <a16:creationId xmlns:a16="http://schemas.microsoft.com/office/drawing/2014/main" id="{9244038E-87A3-48C7-8963-BB5D726C1631}"/>
              </a:ext>
            </a:extLst>
          </p:cNvPr>
          <p:cNvSpPr>
            <a:spLocks noChangeArrowheads="1"/>
          </p:cNvSpPr>
          <p:nvPr/>
        </p:nvSpPr>
        <p:spPr bwMode="auto">
          <a:xfrm>
            <a:off x="5220449" y="44087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6" name="Oval 26">
            <a:extLst>
              <a:ext uri="{FF2B5EF4-FFF2-40B4-BE49-F238E27FC236}">
                <a16:creationId xmlns:a16="http://schemas.microsoft.com/office/drawing/2014/main" id="{A62FDDEA-C2E2-420E-8B47-C257A22D3CD2}"/>
              </a:ext>
            </a:extLst>
          </p:cNvPr>
          <p:cNvSpPr>
            <a:spLocks noChangeArrowheads="1"/>
          </p:cNvSpPr>
          <p:nvPr/>
        </p:nvSpPr>
        <p:spPr bwMode="auto">
          <a:xfrm>
            <a:off x="4915649" y="44087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7" name="Oval 27">
            <a:extLst>
              <a:ext uri="{FF2B5EF4-FFF2-40B4-BE49-F238E27FC236}">
                <a16:creationId xmlns:a16="http://schemas.microsoft.com/office/drawing/2014/main" id="{AE3C34A1-21D0-4C1B-A899-4D6DE3BE9D1A}"/>
              </a:ext>
            </a:extLst>
          </p:cNvPr>
          <p:cNvSpPr>
            <a:spLocks noChangeArrowheads="1"/>
          </p:cNvSpPr>
          <p:nvPr/>
        </p:nvSpPr>
        <p:spPr bwMode="auto">
          <a:xfrm>
            <a:off x="4610849" y="44087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28" name="Line 28">
            <a:extLst>
              <a:ext uri="{FF2B5EF4-FFF2-40B4-BE49-F238E27FC236}">
                <a16:creationId xmlns:a16="http://schemas.microsoft.com/office/drawing/2014/main" id="{E5F5C091-0C91-47D2-8ADB-B86C7CB9E572}"/>
              </a:ext>
            </a:extLst>
          </p:cNvPr>
          <p:cNvSpPr>
            <a:spLocks noChangeShapeType="1"/>
          </p:cNvSpPr>
          <p:nvPr/>
        </p:nvSpPr>
        <p:spPr bwMode="auto">
          <a:xfrm>
            <a:off x="4306049" y="4637301"/>
            <a:ext cx="1371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9" name="Oval 30">
            <a:extLst>
              <a:ext uri="{FF2B5EF4-FFF2-40B4-BE49-F238E27FC236}">
                <a16:creationId xmlns:a16="http://schemas.microsoft.com/office/drawing/2014/main" id="{7B191A2B-B584-4B6B-B15B-989959582642}"/>
              </a:ext>
            </a:extLst>
          </p:cNvPr>
          <p:cNvSpPr>
            <a:spLocks noChangeArrowheads="1"/>
          </p:cNvSpPr>
          <p:nvPr/>
        </p:nvSpPr>
        <p:spPr bwMode="auto">
          <a:xfrm>
            <a:off x="5525249" y="5018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0" name="Oval 31">
            <a:extLst>
              <a:ext uri="{FF2B5EF4-FFF2-40B4-BE49-F238E27FC236}">
                <a16:creationId xmlns:a16="http://schemas.microsoft.com/office/drawing/2014/main" id="{6B57C54E-726D-4232-939B-6FDC05793365}"/>
              </a:ext>
            </a:extLst>
          </p:cNvPr>
          <p:cNvSpPr>
            <a:spLocks noChangeArrowheads="1"/>
          </p:cNvSpPr>
          <p:nvPr/>
        </p:nvSpPr>
        <p:spPr bwMode="auto">
          <a:xfrm>
            <a:off x="4915649" y="5018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1" name="Oval 32">
            <a:extLst>
              <a:ext uri="{FF2B5EF4-FFF2-40B4-BE49-F238E27FC236}">
                <a16:creationId xmlns:a16="http://schemas.microsoft.com/office/drawing/2014/main" id="{2C566576-144B-4CCF-BE32-3F406162A15F}"/>
              </a:ext>
            </a:extLst>
          </p:cNvPr>
          <p:cNvSpPr>
            <a:spLocks noChangeArrowheads="1"/>
          </p:cNvSpPr>
          <p:nvPr/>
        </p:nvSpPr>
        <p:spPr bwMode="auto">
          <a:xfrm>
            <a:off x="5220449" y="5018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2" name="Oval 33">
            <a:extLst>
              <a:ext uri="{FF2B5EF4-FFF2-40B4-BE49-F238E27FC236}">
                <a16:creationId xmlns:a16="http://schemas.microsoft.com/office/drawing/2014/main" id="{15B4DE8D-10D4-4BFE-AF6C-8F755FCB6CC2}"/>
              </a:ext>
            </a:extLst>
          </p:cNvPr>
          <p:cNvSpPr>
            <a:spLocks noChangeArrowheads="1"/>
          </p:cNvSpPr>
          <p:nvPr/>
        </p:nvSpPr>
        <p:spPr bwMode="auto">
          <a:xfrm>
            <a:off x="5525249" y="4713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3" name="Oval 34">
            <a:extLst>
              <a:ext uri="{FF2B5EF4-FFF2-40B4-BE49-F238E27FC236}">
                <a16:creationId xmlns:a16="http://schemas.microsoft.com/office/drawing/2014/main" id="{7E2460ED-147F-48A9-8514-85DB2396561C}"/>
              </a:ext>
            </a:extLst>
          </p:cNvPr>
          <p:cNvSpPr>
            <a:spLocks noChangeArrowheads="1"/>
          </p:cNvSpPr>
          <p:nvPr/>
        </p:nvSpPr>
        <p:spPr bwMode="auto">
          <a:xfrm>
            <a:off x="5220449" y="4713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4" name="Oval 35">
            <a:extLst>
              <a:ext uri="{FF2B5EF4-FFF2-40B4-BE49-F238E27FC236}">
                <a16:creationId xmlns:a16="http://schemas.microsoft.com/office/drawing/2014/main" id="{3EC12ABC-5AD8-4840-A832-C1E826D745F7}"/>
              </a:ext>
            </a:extLst>
          </p:cNvPr>
          <p:cNvSpPr>
            <a:spLocks noChangeArrowheads="1"/>
          </p:cNvSpPr>
          <p:nvPr/>
        </p:nvSpPr>
        <p:spPr bwMode="auto">
          <a:xfrm>
            <a:off x="4915649" y="4713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5" name="Oval 36">
            <a:extLst>
              <a:ext uri="{FF2B5EF4-FFF2-40B4-BE49-F238E27FC236}">
                <a16:creationId xmlns:a16="http://schemas.microsoft.com/office/drawing/2014/main" id="{B9599A85-0C04-49A3-B8F4-5ACF77F7D526}"/>
              </a:ext>
            </a:extLst>
          </p:cNvPr>
          <p:cNvSpPr>
            <a:spLocks noChangeArrowheads="1"/>
          </p:cNvSpPr>
          <p:nvPr/>
        </p:nvSpPr>
        <p:spPr bwMode="auto">
          <a:xfrm>
            <a:off x="5830049" y="50183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36" name="Text Box 37">
            <a:extLst>
              <a:ext uri="{FF2B5EF4-FFF2-40B4-BE49-F238E27FC236}">
                <a16:creationId xmlns:a16="http://schemas.microsoft.com/office/drawing/2014/main" id="{28C1B10B-CC9E-4443-8A47-442836AAE5F5}"/>
              </a:ext>
            </a:extLst>
          </p:cNvPr>
          <p:cNvSpPr txBox="1">
            <a:spLocks noChangeArrowheads="1"/>
          </p:cNvSpPr>
          <p:nvPr/>
        </p:nvSpPr>
        <p:spPr bwMode="auto">
          <a:xfrm>
            <a:off x="6820649" y="2656101"/>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dividend</a:t>
            </a:r>
            <a:endParaRPr kumimoji="0" lang="en-US" altLang="zh-CN" sz="2000" b="0" i="0" u="none" strike="noStrike" kern="1200" cap="none" spc="0" normalizeH="0" baseline="30000" noProof="0">
              <a:ln>
                <a:noFill/>
              </a:ln>
              <a:solidFill>
                <a:prstClr val="black"/>
              </a:solidFill>
              <a:effectLst/>
              <a:uLnTx/>
              <a:uFillTx/>
              <a:latin typeface="Arial" charset="0"/>
              <a:ea typeface="宋体" charset="-122"/>
              <a:cs typeface="+mn-cs"/>
            </a:endParaRPr>
          </a:p>
        </p:txBody>
      </p:sp>
      <p:sp>
        <p:nvSpPr>
          <p:cNvPr id="37" name="Text Box 38">
            <a:extLst>
              <a:ext uri="{FF2B5EF4-FFF2-40B4-BE49-F238E27FC236}">
                <a16:creationId xmlns:a16="http://schemas.microsoft.com/office/drawing/2014/main" id="{694882DD-3F19-445E-ABC4-D5F5FB38AF7F}"/>
              </a:ext>
            </a:extLst>
          </p:cNvPr>
          <p:cNvSpPr txBox="1">
            <a:spLocks noChangeArrowheads="1"/>
          </p:cNvSpPr>
          <p:nvPr/>
        </p:nvSpPr>
        <p:spPr bwMode="auto">
          <a:xfrm>
            <a:off x="1410449" y="2618366"/>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宋体" charset="-122"/>
                <a:cs typeface="+mn-cs"/>
              </a:rPr>
              <a:t>divisor</a:t>
            </a:r>
            <a:endParaRPr kumimoji="0" lang="en-US" altLang="zh-CN" sz="2000" b="0" i="0" u="none" strike="noStrike" kern="1200" cap="none" spc="0" normalizeH="0" baseline="30000" noProof="0" dirty="0">
              <a:ln>
                <a:noFill/>
              </a:ln>
              <a:solidFill>
                <a:prstClr val="black"/>
              </a:solidFill>
              <a:effectLst/>
              <a:uLnTx/>
              <a:uFillTx/>
              <a:latin typeface="Arial" charset="0"/>
              <a:ea typeface="宋体" charset="-122"/>
              <a:cs typeface="+mn-cs"/>
            </a:endParaRPr>
          </a:p>
        </p:txBody>
      </p:sp>
      <p:sp>
        <p:nvSpPr>
          <p:cNvPr id="38" name="Text Box 39">
            <a:extLst>
              <a:ext uri="{FF2B5EF4-FFF2-40B4-BE49-F238E27FC236}">
                <a16:creationId xmlns:a16="http://schemas.microsoft.com/office/drawing/2014/main" id="{D1A572D8-2EED-4D30-B676-20966572C264}"/>
              </a:ext>
            </a:extLst>
          </p:cNvPr>
          <p:cNvSpPr txBox="1">
            <a:spLocks noChangeArrowheads="1"/>
          </p:cNvSpPr>
          <p:nvPr/>
        </p:nvSpPr>
        <p:spPr bwMode="auto">
          <a:xfrm>
            <a:off x="6896849" y="3646701"/>
            <a:ext cx="1600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partial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remainder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array</a:t>
            </a:r>
            <a:endParaRPr kumimoji="0" lang="en-US" altLang="zh-CN" sz="2000" b="0" i="0" u="none" strike="noStrike" kern="1200" cap="none" spc="0" normalizeH="0" baseline="30000" noProof="0">
              <a:ln>
                <a:noFill/>
              </a:ln>
              <a:solidFill>
                <a:prstClr val="black"/>
              </a:solidFill>
              <a:effectLst/>
              <a:uLnTx/>
              <a:uFillTx/>
              <a:latin typeface="Arial" charset="0"/>
              <a:ea typeface="宋体" charset="-122"/>
              <a:cs typeface="+mn-cs"/>
            </a:endParaRPr>
          </a:p>
        </p:txBody>
      </p:sp>
      <p:sp>
        <p:nvSpPr>
          <p:cNvPr id="39" name="Text Box 40">
            <a:extLst>
              <a:ext uri="{FF2B5EF4-FFF2-40B4-BE49-F238E27FC236}">
                <a16:creationId xmlns:a16="http://schemas.microsoft.com/office/drawing/2014/main" id="{98E3DD91-1232-4BC5-B4D4-E8F5E1D98BB9}"/>
              </a:ext>
            </a:extLst>
          </p:cNvPr>
          <p:cNvSpPr txBox="1">
            <a:spLocks noChangeArrowheads="1"/>
          </p:cNvSpPr>
          <p:nvPr/>
        </p:nvSpPr>
        <p:spPr bwMode="auto">
          <a:xfrm>
            <a:off x="6820649" y="2198901"/>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quotient</a:t>
            </a:r>
            <a:endParaRPr kumimoji="0" lang="en-US" altLang="zh-CN" sz="2000" b="0" i="0" u="none" strike="noStrike" kern="1200" cap="none" spc="0" normalizeH="0" baseline="30000" noProof="0">
              <a:ln>
                <a:noFill/>
              </a:ln>
              <a:solidFill>
                <a:prstClr val="black"/>
              </a:solidFill>
              <a:effectLst/>
              <a:uLnTx/>
              <a:uFillTx/>
              <a:latin typeface="Arial" charset="0"/>
              <a:ea typeface="宋体" charset="-122"/>
              <a:cs typeface="+mn-cs"/>
            </a:endParaRPr>
          </a:p>
        </p:txBody>
      </p:sp>
      <p:sp>
        <p:nvSpPr>
          <p:cNvPr id="40" name="Line 41">
            <a:extLst>
              <a:ext uri="{FF2B5EF4-FFF2-40B4-BE49-F238E27FC236}">
                <a16:creationId xmlns:a16="http://schemas.microsoft.com/office/drawing/2014/main" id="{DE82953A-6782-46F4-A6CB-243D1AE41CD9}"/>
              </a:ext>
            </a:extLst>
          </p:cNvPr>
          <p:cNvSpPr>
            <a:spLocks noChangeShapeType="1"/>
          </p:cNvSpPr>
          <p:nvPr/>
        </p:nvSpPr>
        <p:spPr bwMode="auto">
          <a:xfrm>
            <a:off x="2477249" y="2656101"/>
            <a:ext cx="1066800"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41" name="Text Box 42">
            <a:extLst>
              <a:ext uri="{FF2B5EF4-FFF2-40B4-BE49-F238E27FC236}">
                <a16:creationId xmlns:a16="http://schemas.microsoft.com/office/drawing/2014/main" id="{AD015CF8-2AD2-44BF-ACB8-87006AEDA340}"/>
              </a:ext>
            </a:extLst>
          </p:cNvPr>
          <p:cNvSpPr txBox="1">
            <a:spLocks noChangeArrowheads="1"/>
          </p:cNvSpPr>
          <p:nvPr/>
        </p:nvSpPr>
        <p:spPr bwMode="auto">
          <a:xfrm>
            <a:off x="2782049" y="219890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Arial" charset="0"/>
                <a:ea typeface="宋体" charset="-122"/>
                <a:cs typeface="+mn-cs"/>
              </a:rPr>
              <a:t>n</a:t>
            </a:r>
            <a:endParaRPr kumimoji="0" lang="en-US" altLang="zh-CN" sz="2400" b="0" i="0" u="none" strike="noStrike" kern="1200" cap="none" spc="0" normalizeH="0" baseline="30000" noProof="0">
              <a:ln>
                <a:noFill/>
              </a:ln>
              <a:solidFill>
                <a:srgbClr val="4E67C8"/>
              </a:solidFill>
              <a:effectLst/>
              <a:uLnTx/>
              <a:uFillTx/>
              <a:latin typeface="Arial" charset="0"/>
              <a:ea typeface="宋体" charset="-122"/>
              <a:cs typeface="+mn-cs"/>
            </a:endParaRPr>
          </a:p>
        </p:txBody>
      </p:sp>
      <p:sp>
        <p:nvSpPr>
          <p:cNvPr id="42" name="Oval 45">
            <a:extLst>
              <a:ext uri="{FF2B5EF4-FFF2-40B4-BE49-F238E27FC236}">
                <a16:creationId xmlns:a16="http://schemas.microsoft.com/office/drawing/2014/main" id="{D7C82E9E-8C6A-4FB7-9134-B1E82168E93B}"/>
              </a:ext>
            </a:extLst>
          </p:cNvPr>
          <p:cNvSpPr>
            <a:spLocks noChangeArrowheads="1"/>
          </p:cNvSpPr>
          <p:nvPr/>
        </p:nvSpPr>
        <p:spPr bwMode="auto">
          <a:xfrm>
            <a:off x="34678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43" name="Oval 46">
            <a:extLst>
              <a:ext uri="{FF2B5EF4-FFF2-40B4-BE49-F238E27FC236}">
                <a16:creationId xmlns:a16="http://schemas.microsoft.com/office/drawing/2014/main" id="{8BCA166E-5DA8-4B60-A116-C4EF5C8AB012}"/>
              </a:ext>
            </a:extLst>
          </p:cNvPr>
          <p:cNvSpPr>
            <a:spLocks noChangeArrowheads="1"/>
          </p:cNvSpPr>
          <p:nvPr/>
        </p:nvSpPr>
        <p:spPr bwMode="auto">
          <a:xfrm>
            <a:off x="31630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44" name="Oval 47">
            <a:extLst>
              <a:ext uri="{FF2B5EF4-FFF2-40B4-BE49-F238E27FC236}">
                <a16:creationId xmlns:a16="http://schemas.microsoft.com/office/drawing/2014/main" id="{FBF7FDF7-BAB3-410C-8F95-CDF3EF62D5CC}"/>
              </a:ext>
            </a:extLst>
          </p:cNvPr>
          <p:cNvSpPr>
            <a:spLocks noChangeArrowheads="1"/>
          </p:cNvSpPr>
          <p:nvPr/>
        </p:nvSpPr>
        <p:spPr bwMode="auto">
          <a:xfrm>
            <a:off x="28582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45" name="Oval 48">
            <a:extLst>
              <a:ext uri="{FF2B5EF4-FFF2-40B4-BE49-F238E27FC236}">
                <a16:creationId xmlns:a16="http://schemas.microsoft.com/office/drawing/2014/main" id="{BD1392D2-0CCA-47DF-B721-7CD95CA8835F}"/>
              </a:ext>
            </a:extLst>
          </p:cNvPr>
          <p:cNvSpPr>
            <a:spLocks noChangeArrowheads="1"/>
          </p:cNvSpPr>
          <p:nvPr/>
        </p:nvSpPr>
        <p:spPr bwMode="auto">
          <a:xfrm>
            <a:off x="2553449" y="2808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46" name="Line 53">
            <a:extLst>
              <a:ext uri="{FF2B5EF4-FFF2-40B4-BE49-F238E27FC236}">
                <a16:creationId xmlns:a16="http://schemas.microsoft.com/office/drawing/2014/main" id="{496F874A-5847-4BA7-B96A-AB8D1DA2EE0D}"/>
              </a:ext>
            </a:extLst>
          </p:cNvPr>
          <p:cNvSpPr>
            <a:spLocks noChangeShapeType="1"/>
          </p:cNvSpPr>
          <p:nvPr/>
        </p:nvSpPr>
        <p:spPr bwMode="auto">
          <a:xfrm>
            <a:off x="3772649" y="2656101"/>
            <a:ext cx="2590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47" name="Line 54">
            <a:extLst>
              <a:ext uri="{FF2B5EF4-FFF2-40B4-BE49-F238E27FC236}">
                <a16:creationId xmlns:a16="http://schemas.microsoft.com/office/drawing/2014/main" id="{A8F1F92F-EF8A-475E-8542-8A3823D1B2EA}"/>
              </a:ext>
            </a:extLst>
          </p:cNvPr>
          <p:cNvSpPr>
            <a:spLocks noChangeShapeType="1"/>
          </p:cNvSpPr>
          <p:nvPr/>
        </p:nvSpPr>
        <p:spPr bwMode="auto">
          <a:xfrm>
            <a:off x="3772649" y="2656101"/>
            <a:ext cx="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48" name="Oval 55">
            <a:extLst>
              <a:ext uri="{FF2B5EF4-FFF2-40B4-BE49-F238E27FC236}">
                <a16:creationId xmlns:a16="http://schemas.microsoft.com/office/drawing/2014/main" id="{A069D73C-1EE6-48F5-99B8-A76AFE5B68EC}"/>
              </a:ext>
            </a:extLst>
          </p:cNvPr>
          <p:cNvSpPr>
            <a:spLocks noChangeArrowheads="1"/>
          </p:cNvSpPr>
          <p:nvPr/>
        </p:nvSpPr>
        <p:spPr bwMode="auto">
          <a:xfrm>
            <a:off x="4915649" y="2427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49" name="Oval 56">
            <a:extLst>
              <a:ext uri="{FF2B5EF4-FFF2-40B4-BE49-F238E27FC236}">
                <a16:creationId xmlns:a16="http://schemas.microsoft.com/office/drawing/2014/main" id="{F14523FD-BFF8-447E-99E0-CC4CCE1FBF11}"/>
              </a:ext>
            </a:extLst>
          </p:cNvPr>
          <p:cNvSpPr>
            <a:spLocks noChangeArrowheads="1"/>
          </p:cNvSpPr>
          <p:nvPr/>
        </p:nvSpPr>
        <p:spPr bwMode="auto">
          <a:xfrm>
            <a:off x="5220449" y="2427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0" name="Oval 57">
            <a:extLst>
              <a:ext uri="{FF2B5EF4-FFF2-40B4-BE49-F238E27FC236}">
                <a16:creationId xmlns:a16="http://schemas.microsoft.com/office/drawing/2014/main" id="{760BA6A9-7458-433A-A546-DCCBF03A98B1}"/>
              </a:ext>
            </a:extLst>
          </p:cNvPr>
          <p:cNvSpPr>
            <a:spLocks noChangeArrowheads="1"/>
          </p:cNvSpPr>
          <p:nvPr/>
        </p:nvSpPr>
        <p:spPr bwMode="auto">
          <a:xfrm>
            <a:off x="5525249" y="2427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1" name="Oval 58">
            <a:extLst>
              <a:ext uri="{FF2B5EF4-FFF2-40B4-BE49-F238E27FC236}">
                <a16:creationId xmlns:a16="http://schemas.microsoft.com/office/drawing/2014/main" id="{E4ACE77C-E8DF-4656-8147-13F37EE5FCD4}"/>
              </a:ext>
            </a:extLst>
          </p:cNvPr>
          <p:cNvSpPr>
            <a:spLocks noChangeArrowheads="1"/>
          </p:cNvSpPr>
          <p:nvPr/>
        </p:nvSpPr>
        <p:spPr bwMode="auto">
          <a:xfrm>
            <a:off x="5830049" y="24275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2" name="Line 60">
            <a:extLst>
              <a:ext uri="{FF2B5EF4-FFF2-40B4-BE49-F238E27FC236}">
                <a16:creationId xmlns:a16="http://schemas.microsoft.com/office/drawing/2014/main" id="{35FD89BD-11BA-4800-9FAD-045FFD7588FC}"/>
              </a:ext>
            </a:extLst>
          </p:cNvPr>
          <p:cNvSpPr>
            <a:spLocks noChangeShapeType="1"/>
          </p:cNvSpPr>
          <p:nvPr/>
        </p:nvSpPr>
        <p:spPr bwMode="auto">
          <a:xfrm>
            <a:off x="4077449" y="4027701"/>
            <a:ext cx="1295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53" name="Line 62">
            <a:extLst>
              <a:ext uri="{FF2B5EF4-FFF2-40B4-BE49-F238E27FC236}">
                <a16:creationId xmlns:a16="http://schemas.microsoft.com/office/drawing/2014/main" id="{FC8DE753-01FC-425E-8A84-1C7D1AEF3C1A}"/>
              </a:ext>
            </a:extLst>
          </p:cNvPr>
          <p:cNvSpPr>
            <a:spLocks noChangeShapeType="1"/>
          </p:cNvSpPr>
          <p:nvPr/>
        </p:nvSpPr>
        <p:spPr bwMode="auto">
          <a:xfrm>
            <a:off x="4839449" y="2275101"/>
            <a:ext cx="1066800"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54" name="Text Box 63">
            <a:extLst>
              <a:ext uri="{FF2B5EF4-FFF2-40B4-BE49-F238E27FC236}">
                <a16:creationId xmlns:a16="http://schemas.microsoft.com/office/drawing/2014/main" id="{59981C31-E8F7-41FD-84F2-D637BF901C26}"/>
              </a:ext>
            </a:extLst>
          </p:cNvPr>
          <p:cNvSpPr txBox="1">
            <a:spLocks noChangeArrowheads="1"/>
          </p:cNvSpPr>
          <p:nvPr/>
        </p:nvSpPr>
        <p:spPr bwMode="auto">
          <a:xfrm>
            <a:off x="5220449" y="181790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Arial" charset="0"/>
                <a:ea typeface="宋体" charset="-122"/>
                <a:cs typeface="+mn-cs"/>
              </a:rPr>
              <a:t>n</a:t>
            </a:r>
            <a:endParaRPr kumimoji="0" lang="en-US" altLang="zh-CN" sz="2400" b="0" i="0" u="none" strike="noStrike" kern="1200" cap="none" spc="0" normalizeH="0" baseline="30000" noProof="0">
              <a:ln>
                <a:noFill/>
              </a:ln>
              <a:solidFill>
                <a:srgbClr val="4E67C8"/>
              </a:solidFill>
              <a:effectLst/>
              <a:uLnTx/>
              <a:uFillTx/>
              <a:latin typeface="Arial" charset="0"/>
              <a:ea typeface="宋体" charset="-122"/>
              <a:cs typeface="+mn-cs"/>
            </a:endParaRPr>
          </a:p>
        </p:txBody>
      </p:sp>
      <p:sp>
        <p:nvSpPr>
          <p:cNvPr id="55" name="Line 65">
            <a:extLst>
              <a:ext uri="{FF2B5EF4-FFF2-40B4-BE49-F238E27FC236}">
                <a16:creationId xmlns:a16="http://schemas.microsoft.com/office/drawing/2014/main" id="{E4538BD3-63A2-422E-8A91-7C8387B21573}"/>
              </a:ext>
            </a:extLst>
          </p:cNvPr>
          <p:cNvSpPr>
            <a:spLocks noChangeShapeType="1"/>
          </p:cNvSpPr>
          <p:nvPr/>
        </p:nvSpPr>
        <p:spPr bwMode="auto">
          <a:xfrm>
            <a:off x="4534649" y="5246901"/>
            <a:ext cx="1447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56" name="Oval 66">
            <a:extLst>
              <a:ext uri="{FF2B5EF4-FFF2-40B4-BE49-F238E27FC236}">
                <a16:creationId xmlns:a16="http://schemas.microsoft.com/office/drawing/2014/main" id="{626A4233-A1AD-4841-8CC9-EADAAB64DA35}"/>
              </a:ext>
            </a:extLst>
          </p:cNvPr>
          <p:cNvSpPr>
            <a:spLocks noChangeArrowheads="1"/>
          </p:cNvSpPr>
          <p:nvPr/>
        </p:nvSpPr>
        <p:spPr bwMode="auto">
          <a:xfrm>
            <a:off x="5220449" y="5323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7" name="Oval 67">
            <a:extLst>
              <a:ext uri="{FF2B5EF4-FFF2-40B4-BE49-F238E27FC236}">
                <a16:creationId xmlns:a16="http://schemas.microsoft.com/office/drawing/2014/main" id="{A7ACF0F3-6680-406B-96B3-C758E8488AA8}"/>
              </a:ext>
            </a:extLst>
          </p:cNvPr>
          <p:cNvSpPr>
            <a:spLocks noChangeArrowheads="1"/>
          </p:cNvSpPr>
          <p:nvPr/>
        </p:nvSpPr>
        <p:spPr bwMode="auto">
          <a:xfrm>
            <a:off x="4915649" y="5323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8" name="Oval 68">
            <a:extLst>
              <a:ext uri="{FF2B5EF4-FFF2-40B4-BE49-F238E27FC236}">
                <a16:creationId xmlns:a16="http://schemas.microsoft.com/office/drawing/2014/main" id="{EC9E55EE-7F0C-41DB-8F5A-B09767A39622}"/>
              </a:ext>
            </a:extLst>
          </p:cNvPr>
          <p:cNvSpPr>
            <a:spLocks noChangeArrowheads="1"/>
          </p:cNvSpPr>
          <p:nvPr/>
        </p:nvSpPr>
        <p:spPr bwMode="auto">
          <a:xfrm>
            <a:off x="5525249" y="5323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9" name="Oval 69">
            <a:extLst>
              <a:ext uri="{FF2B5EF4-FFF2-40B4-BE49-F238E27FC236}">
                <a16:creationId xmlns:a16="http://schemas.microsoft.com/office/drawing/2014/main" id="{A91B01E9-217F-4F72-A963-60C02E86D391}"/>
              </a:ext>
            </a:extLst>
          </p:cNvPr>
          <p:cNvSpPr>
            <a:spLocks noChangeArrowheads="1"/>
          </p:cNvSpPr>
          <p:nvPr/>
        </p:nvSpPr>
        <p:spPr bwMode="auto">
          <a:xfrm>
            <a:off x="5830049" y="532310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60" name="Text Box 74">
            <a:extLst>
              <a:ext uri="{FF2B5EF4-FFF2-40B4-BE49-F238E27FC236}">
                <a16:creationId xmlns:a16="http://schemas.microsoft.com/office/drawing/2014/main" id="{3078DBCA-6EBC-4282-A2E1-7EDAA1ADEFA9}"/>
              </a:ext>
            </a:extLst>
          </p:cNvPr>
          <p:cNvSpPr txBox="1">
            <a:spLocks noChangeArrowheads="1"/>
          </p:cNvSpPr>
          <p:nvPr/>
        </p:nvSpPr>
        <p:spPr bwMode="auto">
          <a:xfrm>
            <a:off x="6896849" y="5170701"/>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charset="0"/>
                <a:ea typeface="宋体" charset="-122"/>
                <a:cs typeface="+mn-cs"/>
              </a:rPr>
              <a:t>remainder</a:t>
            </a:r>
            <a:endParaRPr kumimoji="0" lang="en-US" altLang="zh-CN" sz="2000" b="0" i="0" u="none" strike="noStrike" kern="1200" cap="none" spc="0" normalizeH="0" baseline="30000" noProof="0">
              <a:ln>
                <a:noFill/>
              </a:ln>
              <a:solidFill>
                <a:prstClr val="black"/>
              </a:solidFill>
              <a:effectLst/>
              <a:uLnTx/>
              <a:uFillTx/>
              <a:latin typeface="Arial" charset="0"/>
              <a:ea typeface="宋体" charset="-122"/>
              <a:cs typeface="+mn-cs"/>
            </a:endParaRPr>
          </a:p>
        </p:txBody>
      </p:sp>
      <p:sp>
        <p:nvSpPr>
          <p:cNvPr id="61" name="Line 76">
            <a:extLst>
              <a:ext uri="{FF2B5EF4-FFF2-40B4-BE49-F238E27FC236}">
                <a16:creationId xmlns:a16="http://schemas.microsoft.com/office/drawing/2014/main" id="{72020E1E-A009-4D95-B1CE-B4FCFB9ED233}"/>
              </a:ext>
            </a:extLst>
          </p:cNvPr>
          <p:cNvSpPr>
            <a:spLocks noChangeShapeType="1"/>
          </p:cNvSpPr>
          <p:nvPr/>
        </p:nvSpPr>
        <p:spPr bwMode="auto">
          <a:xfrm>
            <a:off x="3544049" y="3189501"/>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2" name="Line 77">
            <a:extLst>
              <a:ext uri="{FF2B5EF4-FFF2-40B4-BE49-F238E27FC236}">
                <a16:creationId xmlns:a16="http://schemas.microsoft.com/office/drawing/2014/main" id="{96F283B4-D60C-4F99-B736-E68D53870456}"/>
              </a:ext>
            </a:extLst>
          </p:cNvPr>
          <p:cNvSpPr>
            <a:spLocks noChangeShapeType="1"/>
          </p:cNvSpPr>
          <p:nvPr/>
        </p:nvSpPr>
        <p:spPr bwMode="auto">
          <a:xfrm>
            <a:off x="3772649" y="3799101"/>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3" name="Line 78">
            <a:extLst>
              <a:ext uri="{FF2B5EF4-FFF2-40B4-BE49-F238E27FC236}">
                <a16:creationId xmlns:a16="http://schemas.microsoft.com/office/drawing/2014/main" id="{9F85BE4A-C8ED-480C-A7E5-D29715279B4B}"/>
              </a:ext>
            </a:extLst>
          </p:cNvPr>
          <p:cNvSpPr>
            <a:spLocks noChangeShapeType="1"/>
          </p:cNvSpPr>
          <p:nvPr/>
        </p:nvSpPr>
        <p:spPr bwMode="auto">
          <a:xfrm>
            <a:off x="4001249" y="4408701"/>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4" name="Line 79">
            <a:extLst>
              <a:ext uri="{FF2B5EF4-FFF2-40B4-BE49-F238E27FC236}">
                <a16:creationId xmlns:a16="http://schemas.microsoft.com/office/drawing/2014/main" id="{935B97CF-3C7A-4A3C-B702-DB8DB5D13718}"/>
              </a:ext>
            </a:extLst>
          </p:cNvPr>
          <p:cNvSpPr>
            <a:spLocks noChangeShapeType="1"/>
          </p:cNvSpPr>
          <p:nvPr/>
        </p:nvSpPr>
        <p:spPr bwMode="auto">
          <a:xfrm>
            <a:off x="4229849" y="5018301"/>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5" name="Text Box 80">
            <a:extLst>
              <a:ext uri="{FF2B5EF4-FFF2-40B4-BE49-F238E27FC236}">
                <a16:creationId xmlns:a16="http://schemas.microsoft.com/office/drawing/2014/main" id="{EA0C8C88-EDCD-41E0-B13D-68B428952775}"/>
              </a:ext>
            </a:extLst>
          </p:cNvPr>
          <p:cNvSpPr txBox="1">
            <a:spLocks noChangeArrowheads="1"/>
          </p:cNvSpPr>
          <p:nvPr/>
        </p:nvSpPr>
        <p:spPr bwMode="auto">
          <a:xfrm>
            <a:off x="5220449" y="5475501"/>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4E67C8"/>
                </a:solidFill>
                <a:effectLst/>
                <a:uLnTx/>
                <a:uFillTx/>
                <a:latin typeface="Arial" charset="0"/>
                <a:ea typeface="宋体" charset="-122"/>
                <a:cs typeface="+mn-cs"/>
              </a:rPr>
              <a:t>n</a:t>
            </a:r>
            <a:endParaRPr kumimoji="0" lang="en-US" altLang="zh-CN" sz="2400" b="0" i="0" u="none" strike="noStrike" kern="1200" cap="none" spc="0" normalizeH="0" baseline="30000" noProof="0">
              <a:ln>
                <a:noFill/>
              </a:ln>
              <a:solidFill>
                <a:srgbClr val="4E67C8"/>
              </a:solidFill>
              <a:effectLst/>
              <a:uLnTx/>
              <a:uFillTx/>
              <a:latin typeface="Arial" charset="0"/>
              <a:ea typeface="宋体" charset="-122"/>
              <a:cs typeface="+mn-cs"/>
            </a:endParaRPr>
          </a:p>
        </p:txBody>
      </p:sp>
      <p:sp>
        <p:nvSpPr>
          <p:cNvPr id="66" name="Line 81">
            <a:extLst>
              <a:ext uri="{FF2B5EF4-FFF2-40B4-BE49-F238E27FC236}">
                <a16:creationId xmlns:a16="http://schemas.microsoft.com/office/drawing/2014/main" id="{4FA8429E-90F0-4649-874C-4D7833A1D86E}"/>
              </a:ext>
            </a:extLst>
          </p:cNvPr>
          <p:cNvSpPr>
            <a:spLocks noChangeShapeType="1"/>
          </p:cNvSpPr>
          <p:nvPr/>
        </p:nvSpPr>
        <p:spPr bwMode="auto">
          <a:xfrm>
            <a:off x="4839449" y="5551701"/>
            <a:ext cx="1066800"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67" name="AutoShape 88">
            <a:extLst>
              <a:ext uri="{FF2B5EF4-FFF2-40B4-BE49-F238E27FC236}">
                <a16:creationId xmlns:a16="http://schemas.microsoft.com/office/drawing/2014/main" id="{6CDCB049-9833-4D2C-8296-EDF5B61CDFD0}"/>
              </a:ext>
            </a:extLst>
          </p:cNvPr>
          <p:cNvSpPr>
            <a:spLocks/>
          </p:cNvSpPr>
          <p:nvPr/>
        </p:nvSpPr>
        <p:spPr bwMode="auto">
          <a:xfrm>
            <a:off x="6439649" y="3113301"/>
            <a:ext cx="228600" cy="2286000"/>
          </a:xfrm>
          <a:prstGeom prst="rightBrace">
            <a:avLst>
              <a:gd name="adj1" fmla="val 83333"/>
              <a:gd name="adj2" fmla="val 50000"/>
            </a:avLst>
          </a:pr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68" name="Text Box 90">
            <a:extLst>
              <a:ext uri="{FF2B5EF4-FFF2-40B4-BE49-F238E27FC236}">
                <a16:creationId xmlns:a16="http://schemas.microsoft.com/office/drawing/2014/main" id="{96135B2D-71C7-498B-BDF1-4BED9E1C336B}"/>
              </a:ext>
            </a:extLst>
          </p:cNvPr>
          <p:cNvSpPr txBox="1">
            <a:spLocks noChangeArrowheads="1"/>
          </p:cNvSpPr>
          <p:nvPr/>
        </p:nvSpPr>
        <p:spPr bwMode="auto">
          <a:xfrm>
            <a:off x="5068049" y="2640226"/>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
        <p:nvSpPr>
          <p:cNvPr id="69" name="Text Box 91">
            <a:extLst>
              <a:ext uri="{FF2B5EF4-FFF2-40B4-BE49-F238E27FC236}">
                <a16:creationId xmlns:a16="http://schemas.microsoft.com/office/drawing/2014/main" id="{E6BE0FFD-40DA-4703-B238-FD7B84BDDDD0}"/>
              </a:ext>
            </a:extLst>
          </p:cNvPr>
          <p:cNvSpPr txBox="1">
            <a:spLocks noChangeArrowheads="1"/>
          </p:cNvSpPr>
          <p:nvPr/>
        </p:nvSpPr>
        <p:spPr bwMode="auto">
          <a:xfrm>
            <a:off x="5372849" y="2640226"/>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
        <p:nvSpPr>
          <p:cNvPr id="70" name="Text Box 92">
            <a:extLst>
              <a:ext uri="{FF2B5EF4-FFF2-40B4-BE49-F238E27FC236}">
                <a16:creationId xmlns:a16="http://schemas.microsoft.com/office/drawing/2014/main" id="{EB261C67-C003-42F0-A2D0-CA1E39A1F62C}"/>
              </a:ext>
            </a:extLst>
          </p:cNvPr>
          <p:cNvSpPr txBox="1">
            <a:spLocks noChangeArrowheads="1"/>
          </p:cNvSpPr>
          <p:nvPr/>
        </p:nvSpPr>
        <p:spPr bwMode="auto">
          <a:xfrm>
            <a:off x="5677649" y="2640226"/>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
        <p:nvSpPr>
          <p:cNvPr id="71" name="Text Box 93">
            <a:extLst>
              <a:ext uri="{FF2B5EF4-FFF2-40B4-BE49-F238E27FC236}">
                <a16:creationId xmlns:a16="http://schemas.microsoft.com/office/drawing/2014/main" id="{B1A432DB-C65A-40C8-A932-76AC37D5B1F8}"/>
              </a:ext>
            </a:extLst>
          </p:cNvPr>
          <p:cNvSpPr txBox="1">
            <a:spLocks noChangeArrowheads="1"/>
          </p:cNvSpPr>
          <p:nvPr/>
        </p:nvSpPr>
        <p:spPr bwMode="auto">
          <a:xfrm>
            <a:off x="5068049" y="3326026"/>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
        <p:nvSpPr>
          <p:cNvPr id="72" name="Text Box 94">
            <a:extLst>
              <a:ext uri="{FF2B5EF4-FFF2-40B4-BE49-F238E27FC236}">
                <a16:creationId xmlns:a16="http://schemas.microsoft.com/office/drawing/2014/main" id="{394DECCE-860A-4191-948F-5B5D7FDB3579}"/>
              </a:ext>
            </a:extLst>
          </p:cNvPr>
          <p:cNvSpPr txBox="1">
            <a:spLocks noChangeArrowheads="1"/>
          </p:cNvSpPr>
          <p:nvPr/>
        </p:nvSpPr>
        <p:spPr bwMode="auto">
          <a:xfrm>
            <a:off x="5372849" y="3951501"/>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
        <p:nvSpPr>
          <p:cNvPr id="73" name="Text Box 95">
            <a:extLst>
              <a:ext uri="{FF2B5EF4-FFF2-40B4-BE49-F238E27FC236}">
                <a16:creationId xmlns:a16="http://schemas.microsoft.com/office/drawing/2014/main" id="{F71CF00A-EBCA-447E-AA33-E0E07A5474C5}"/>
              </a:ext>
            </a:extLst>
          </p:cNvPr>
          <p:cNvSpPr txBox="1">
            <a:spLocks noChangeArrowheads="1"/>
          </p:cNvSpPr>
          <p:nvPr/>
        </p:nvSpPr>
        <p:spPr bwMode="auto">
          <a:xfrm>
            <a:off x="5677649" y="4561101"/>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7A7A7A"/>
                </a:solidFill>
                <a:effectLst/>
                <a:uLnTx/>
                <a:uFillTx/>
                <a:latin typeface="Arial" charset="0"/>
                <a:ea typeface="宋体" charset="-122"/>
                <a:cs typeface="+mn-cs"/>
              </a:rPr>
              <a:t>0</a:t>
            </a:r>
            <a:endParaRPr kumimoji="0" lang="en-US" altLang="zh-CN" sz="2000" b="0" i="0" u="none" strike="noStrike" kern="1200" cap="none" spc="0" normalizeH="0" baseline="30000" noProof="0">
              <a:ln>
                <a:noFill/>
              </a:ln>
              <a:solidFill>
                <a:srgbClr val="7A7A7A"/>
              </a:solidFill>
              <a:effectLst/>
              <a:uLnTx/>
              <a:uFillTx/>
              <a:latin typeface="Arial" charset="0"/>
              <a:ea typeface="宋体" charset="-122"/>
              <a:cs typeface="+mn-cs"/>
            </a:endParaRPr>
          </a:p>
        </p:txBody>
      </p:sp>
    </p:spTree>
    <p:extLst>
      <p:ext uri="{BB962C8B-B14F-4D97-AF65-F5344CB8AC3E}">
        <p14:creationId xmlns:p14="http://schemas.microsoft.com/office/powerpoint/2010/main" val="384599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2800D-35AE-40E3-8D9F-EC3CB0F6A5F5}"/>
              </a:ext>
            </a:extLst>
          </p:cNvPr>
          <p:cNvSpPr>
            <a:spLocks noGrp="1"/>
          </p:cNvSpPr>
          <p:nvPr>
            <p:ph type="title"/>
          </p:nvPr>
        </p:nvSpPr>
        <p:spPr/>
        <p:txBody>
          <a:bodyPr/>
          <a:lstStyle/>
          <a:p>
            <a:r>
              <a:rPr lang="en-US" altLang="zh-CN" dirty="0"/>
              <a:t>Division</a:t>
            </a:r>
            <a:endParaRPr lang="zh-CN" altLang="en-US" dirty="0"/>
          </a:p>
        </p:txBody>
      </p:sp>
      <p:sp>
        <p:nvSpPr>
          <p:cNvPr id="53" name="文本占位符 52">
            <a:extLst>
              <a:ext uri="{FF2B5EF4-FFF2-40B4-BE49-F238E27FC236}">
                <a16:creationId xmlns:a16="http://schemas.microsoft.com/office/drawing/2014/main" id="{D56AB5C0-7B04-0857-5D87-6BE03902E079}"/>
              </a:ext>
            </a:extLst>
          </p:cNvPr>
          <p:cNvSpPr>
            <a:spLocks noGrp="1"/>
          </p:cNvSpPr>
          <p:nvPr>
            <p:ph type="body" sz="quarter" idx="10"/>
          </p:nvPr>
        </p:nvSpPr>
        <p:spPr/>
        <p:txBody>
          <a:bodyPr/>
          <a:lstStyle/>
          <a:p>
            <a:endParaRPr lang="zh-CN" altLang="en-US"/>
          </a:p>
        </p:txBody>
      </p:sp>
      <p:sp>
        <p:nvSpPr>
          <p:cNvPr id="57" name="文本框 56">
            <a:extLst>
              <a:ext uri="{FF2B5EF4-FFF2-40B4-BE49-F238E27FC236}">
                <a16:creationId xmlns:a16="http://schemas.microsoft.com/office/drawing/2014/main" id="{6C265315-5D48-45F5-9AEB-6601BCD2E85F}"/>
              </a:ext>
            </a:extLst>
          </p:cNvPr>
          <p:cNvSpPr txBox="1"/>
          <p:nvPr/>
        </p:nvSpPr>
        <p:spPr>
          <a:xfrm>
            <a:off x="1028398" y="4640278"/>
            <a:ext cx="37074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a:cs typeface="+mn-cs"/>
              </a:rPr>
              <a:t>First version of the division hardware.</a:t>
            </a:r>
            <a:endParaRPr kumimoji="0" lang="zh-CN" altLang="en-US" sz="1800" b="0" i="0" u="none" strike="noStrike" kern="1200" cap="none" spc="0" normalizeH="0" baseline="0" noProof="0" dirty="0">
              <a:ln>
                <a:noFill/>
              </a:ln>
              <a:solidFill>
                <a:prstClr val="black"/>
              </a:solidFill>
              <a:effectLst/>
              <a:uLnTx/>
              <a:uFillTx/>
              <a:latin typeface="Calibri"/>
              <a:ea typeface="微软雅黑"/>
              <a:cs typeface="+mn-cs"/>
            </a:endParaRPr>
          </a:p>
        </p:txBody>
      </p:sp>
      <p:sp>
        <p:nvSpPr>
          <p:cNvPr id="58" name="文本框 57">
            <a:extLst>
              <a:ext uri="{FF2B5EF4-FFF2-40B4-BE49-F238E27FC236}">
                <a16:creationId xmlns:a16="http://schemas.microsoft.com/office/drawing/2014/main" id="{77A16849-77DF-4522-9402-C72A262EE3AF}"/>
              </a:ext>
            </a:extLst>
          </p:cNvPr>
          <p:cNvSpPr txBox="1"/>
          <p:nvPr/>
        </p:nvSpPr>
        <p:spPr>
          <a:xfrm>
            <a:off x="404824" y="886140"/>
            <a:ext cx="4943982"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a:cs typeface="+mn-cs"/>
              </a:rPr>
              <a:t>An example of division hardware</a:t>
            </a:r>
            <a:endParaRPr kumimoji="0" lang="zh-CN" altLang="en-US" sz="2800" b="0" i="0" u="none" strike="noStrike" kern="1200" cap="none" spc="0" normalizeH="0" baseline="0" noProof="0" dirty="0">
              <a:ln>
                <a:noFill/>
              </a:ln>
              <a:solidFill>
                <a:prstClr val="black"/>
              </a:solidFill>
              <a:effectLst/>
              <a:uLnTx/>
              <a:uFillTx/>
              <a:latin typeface="Calibri"/>
              <a:ea typeface="微软雅黑"/>
              <a:cs typeface="+mn-cs"/>
            </a:endParaRPr>
          </a:p>
        </p:txBody>
      </p:sp>
      <p:pic>
        <p:nvPicPr>
          <p:cNvPr id="4" name="图片 3">
            <a:extLst>
              <a:ext uri="{FF2B5EF4-FFF2-40B4-BE49-F238E27FC236}">
                <a16:creationId xmlns:a16="http://schemas.microsoft.com/office/drawing/2014/main" id="{26D1D8E6-61DA-4E90-80AC-09505A3A9295}"/>
              </a:ext>
            </a:extLst>
          </p:cNvPr>
          <p:cNvPicPr>
            <a:picLocks noChangeAspect="1"/>
          </p:cNvPicPr>
          <p:nvPr/>
        </p:nvPicPr>
        <p:blipFill>
          <a:blip r:embed="rId2"/>
          <a:stretch>
            <a:fillRect/>
          </a:stretch>
        </p:blipFill>
        <p:spPr>
          <a:xfrm>
            <a:off x="502920" y="1636311"/>
            <a:ext cx="5081587" cy="2904907"/>
          </a:xfrm>
          <a:prstGeom prst="rect">
            <a:avLst/>
          </a:prstGeom>
        </p:spPr>
      </p:pic>
      <p:pic>
        <p:nvPicPr>
          <p:cNvPr id="6" name="图片 5">
            <a:extLst>
              <a:ext uri="{FF2B5EF4-FFF2-40B4-BE49-F238E27FC236}">
                <a16:creationId xmlns:a16="http://schemas.microsoft.com/office/drawing/2014/main" id="{06E7A46C-ED43-49C8-B264-D199770E04A9}"/>
              </a:ext>
            </a:extLst>
          </p:cNvPr>
          <p:cNvPicPr>
            <a:picLocks noChangeAspect="1"/>
          </p:cNvPicPr>
          <p:nvPr/>
        </p:nvPicPr>
        <p:blipFill>
          <a:blip r:embed="rId3"/>
          <a:stretch>
            <a:fillRect/>
          </a:stretch>
        </p:blipFill>
        <p:spPr>
          <a:xfrm>
            <a:off x="6112933" y="-746"/>
            <a:ext cx="5324982" cy="6840490"/>
          </a:xfrm>
          <a:prstGeom prst="rect">
            <a:avLst/>
          </a:prstGeom>
        </p:spPr>
      </p:pic>
      <p:sp>
        <p:nvSpPr>
          <p:cNvPr id="13" name="文本框 12">
            <a:extLst>
              <a:ext uri="{FF2B5EF4-FFF2-40B4-BE49-F238E27FC236}">
                <a16:creationId xmlns:a16="http://schemas.microsoft.com/office/drawing/2014/main" id="{773752DE-844E-4373-8329-5A780BB7EB1F}"/>
              </a:ext>
            </a:extLst>
          </p:cNvPr>
          <p:cNvSpPr txBox="1"/>
          <p:nvPr/>
        </p:nvSpPr>
        <p:spPr>
          <a:xfrm>
            <a:off x="228778" y="5244308"/>
            <a:ext cx="604505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微软雅黑"/>
                <a:cs typeface="+mn-cs"/>
              </a:rPr>
              <a:t>A revised version is provided in page 391, P&amp;H.</a:t>
            </a:r>
            <a:endParaRPr kumimoji="0" lang="zh-CN" altLang="en-US" sz="2400" b="0" i="0" u="none" strike="noStrike" kern="1200" cap="none" spc="0" normalizeH="0" baseline="0" noProof="0" dirty="0">
              <a:ln>
                <a:noFill/>
              </a:ln>
              <a:solidFill>
                <a:srgbClr val="C00000"/>
              </a:solidFill>
              <a:effectLst/>
              <a:uLnTx/>
              <a:uFillTx/>
              <a:latin typeface="Calibri"/>
              <a:ea typeface="微软雅黑"/>
              <a:cs typeface="+mn-cs"/>
            </a:endParaRPr>
          </a:p>
        </p:txBody>
      </p:sp>
    </p:spTree>
    <p:extLst>
      <p:ext uri="{BB962C8B-B14F-4D97-AF65-F5344CB8AC3E}">
        <p14:creationId xmlns:p14="http://schemas.microsoft.com/office/powerpoint/2010/main" val="197775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5385A-03A3-4D99-A6EB-463AF25C2B19}"/>
              </a:ext>
            </a:extLst>
          </p:cNvPr>
          <p:cNvSpPr>
            <a:spLocks noGrp="1"/>
          </p:cNvSpPr>
          <p:nvPr>
            <p:ph type="title"/>
          </p:nvPr>
        </p:nvSpPr>
        <p:spPr/>
        <p:txBody>
          <a:bodyPr/>
          <a:lstStyle/>
          <a:p>
            <a:r>
              <a:rPr lang="en-US" altLang="zh-CN" dirty="0"/>
              <a:t>RISC-V Divide Instruction</a:t>
            </a:r>
            <a:endParaRPr lang="zh-CN" altLang="en-US" dirty="0"/>
          </a:p>
        </p:txBody>
      </p:sp>
      <p:sp>
        <p:nvSpPr>
          <p:cNvPr id="18" name="文本占位符 17">
            <a:extLst>
              <a:ext uri="{FF2B5EF4-FFF2-40B4-BE49-F238E27FC236}">
                <a16:creationId xmlns:a16="http://schemas.microsoft.com/office/drawing/2014/main" id="{8CAF66F5-3187-5F3E-BC0D-9D159D76FC15}"/>
              </a:ext>
            </a:extLst>
          </p:cNvPr>
          <p:cNvSpPr>
            <a:spLocks noGrp="1"/>
          </p:cNvSpPr>
          <p:nvPr>
            <p:ph type="body" sz="quarter" idx="10"/>
          </p:nvPr>
        </p:nvSpPr>
        <p:spPr>
          <a:xfrm>
            <a:off x="2236168" y="6432549"/>
            <a:ext cx="8015896" cy="407195"/>
          </a:xfrm>
        </p:spPr>
        <p:txBody>
          <a:bodyPr/>
          <a:lstStyle/>
          <a:p>
            <a:endParaRPr lang="zh-CN" altLang="en-US"/>
          </a:p>
        </p:txBody>
      </p:sp>
      <p:sp>
        <p:nvSpPr>
          <p:cNvPr id="4" name="Rectangle 3">
            <a:extLst>
              <a:ext uri="{FF2B5EF4-FFF2-40B4-BE49-F238E27FC236}">
                <a16:creationId xmlns:a16="http://schemas.microsoft.com/office/drawing/2014/main" id="{1AC1C7E8-19FD-44C4-B821-91376C7531DA}"/>
              </a:ext>
            </a:extLst>
          </p:cNvPr>
          <p:cNvSpPr txBox="1">
            <a:spLocks noChangeArrowheads="1"/>
          </p:cNvSpPr>
          <p:nvPr/>
        </p:nvSpPr>
        <p:spPr>
          <a:xfrm>
            <a:off x="313267" y="915630"/>
            <a:ext cx="10515600" cy="2543175"/>
          </a:xfrm>
          <a:prstGeom prst="rect">
            <a:avLst/>
          </a:prstGeom>
          <a:noFill/>
        </p:spPr>
        <p:txBody>
          <a:bodyPr vert="horz" lIns="90488" tIns="44450" rIns="90488" bIns="4445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Divide generates the reminder and the quotient in </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separately</a:t>
            </a: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endParaRP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div	x5, x7, x8  # x5 = x7/x8</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rem 	x6, x7, x8  # x6 = x7%x8</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endParaRP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None/>
              <a:tabLst/>
              <a:defRPr/>
            </a:pP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endParaRPr>
          </a:p>
        </p:txBody>
      </p:sp>
      <p:sp>
        <p:nvSpPr>
          <p:cNvPr id="5" name="Rectangle 13">
            <a:extLst>
              <a:ext uri="{FF2B5EF4-FFF2-40B4-BE49-F238E27FC236}">
                <a16:creationId xmlns:a16="http://schemas.microsoft.com/office/drawing/2014/main" id="{DC8B2BDB-D847-4023-B003-D91F3A4D751B}"/>
              </a:ext>
            </a:extLst>
          </p:cNvPr>
          <p:cNvSpPr>
            <a:spLocks noChangeArrowheads="1"/>
          </p:cNvSpPr>
          <p:nvPr/>
        </p:nvSpPr>
        <p:spPr bwMode="auto">
          <a:xfrm>
            <a:off x="530755" y="3892193"/>
            <a:ext cx="974566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As with multiply, divide ignores overflow so software must determine if the quotient is too large.  Software must also check the divisor to avoid division by 0.</a:t>
            </a:r>
          </a:p>
        </p:txBody>
      </p:sp>
      <p:sp>
        <p:nvSpPr>
          <p:cNvPr id="6" name="Rectangle 12">
            <a:extLst>
              <a:ext uri="{FF2B5EF4-FFF2-40B4-BE49-F238E27FC236}">
                <a16:creationId xmlns:a16="http://schemas.microsoft.com/office/drawing/2014/main" id="{6E7B8106-7EF2-45E1-ABF5-A3B27EF6BB84}"/>
              </a:ext>
            </a:extLst>
          </p:cNvPr>
          <p:cNvSpPr>
            <a:spLocks noChangeArrowheads="1"/>
          </p:cNvSpPr>
          <p:nvPr/>
        </p:nvSpPr>
        <p:spPr bwMode="auto">
          <a:xfrm>
            <a:off x="1151467" y="2682518"/>
            <a:ext cx="12573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Rectangle 13">
            <a:extLst>
              <a:ext uri="{FF2B5EF4-FFF2-40B4-BE49-F238E27FC236}">
                <a16:creationId xmlns:a16="http://schemas.microsoft.com/office/drawing/2014/main" id="{49B237B7-F0B9-4B09-A54B-5E3B943441EB}"/>
              </a:ext>
            </a:extLst>
          </p:cNvPr>
          <p:cNvSpPr>
            <a:spLocks noChangeArrowheads="1"/>
          </p:cNvSpPr>
          <p:nvPr/>
        </p:nvSpPr>
        <p:spPr bwMode="auto">
          <a:xfrm>
            <a:off x="1456267" y="2720618"/>
            <a:ext cx="820738"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funct7</a:t>
            </a:r>
          </a:p>
        </p:txBody>
      </p:sp>
      <p:sp>
        <p:nvSpPr>
          <p:cNvPr id="8" name="Rectangle 14">
            <a:extLst>
              <a:ext uri="{FF2B5EF4-FFF2-40B4-BE49-F238E27FC236}">
                <a16:creationId xmlns:a16="http://schemas.microsoft.com/office/drawing/2014/main" id="{7B2C8F49-3994-40B6-8D0F-C86C18AE76F6}"/>
              </a:ext>
            </a:extLst>
          </p:cNvPr>
          <p:cNvSpPr>
            <a:spLocks noChangeArrowheads="1"/>
          </p:cNvSpPr>
          <p:nvPr/>
        </p:nvSpPr>
        <p:spPr bwMode="auto">
          <a:xfrm>
            <a:off x="2421467" y="2682518"/>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9" name="Rectangle 15">
            <a:extLst>
              <a:ext uri="{FF2B5EF4-FFF2-40B4-BE49-F238E27FC236}">
                <a16:creationId xmlns:a16="http://schemas.microsoft.com/office/drawing/2014/main" id="{84ED01A5-D1A8-49DE-897E-1E1BC57AAC4A}"/>
              </a:ext>
            </a:extLst>
          </p:cNvPr>
          <p:cNvSpPr>
            <a:spLocks noChangeArrowheads="1"/>
          </p:cNvSpPr>
          <p:nvPr/>
        </p:nvSpPr>
        <p:spPr bwMode="auto">
          <a:xfrm>
            <a:off x="3386667" y="2682518"/>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 name="Rectangle 24">
            <a:extLst>
              <a:ext uri="{FF2B5EF4-FFF2-40B4-BE49-F238E27FC236}">
                <a16:creationId xmlns:a16="http://schemas.microsoft.com/office/drawing/2014/main" id="{CF49C4DD-1163-4527-A001-D92F1EA312D7}"/>
              </a:ext>
            </a:extLst>
          </p:cNvPr>
          <p:cNvSpPr>
            <a:spLocks noChangeArrowheads="1"/>
          </p:cNvSpPr>
          <p:nvPr/>
        </p:nvSpPr>
        <p:spPr bwMode="auto">
          <a:xfrm>
            <a:off x="4351867" y="2682518"/>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1" name="Rectangle 25">
            <a:extLst>
              <a:ext uri="{FF2B5EF4-FFF2-40B4-BE49-F238E27FC236}">
                <a16:creationId xmlns:a16="http://schemas.microsoft.com/office/drawing/2014/main" id="{E23900F5-155F-457E-BAAF-A7CAC90E9612}"/>
              </a:ext>
            </a:extLst>
          </p:cNvPr>
          <p:cNvSpPr>
            <a:spLocks noChangeArrowheads="1"/>
          </p:cNvSpPr>
          <p:nvPr/>
        </p:nvSpPr>
        <p:spPr bwMode="auto">
          <a:xfrm>
            <a:off x="5317067" y="2682518"/>
            <a:ext cx="9525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2" name="Rectangle 26">
            <a:extLst>
              <a:ext uri="{FF2B5EF4-FFF2-40B4-BE49-F238E27FC236}">
                <a16:creationId xmlns:a16="http://schemas.microsoft.com/office/drawing/2014/main" id="{C332AC21-6C02-4951-B5D4-A17E7D27B07E}"/>
              </a:ext>
            </a:extLst>
          </p:cNvPr>
          <p:cNvSpPr>
            <a:spLocks noChangeArrowheads="1"/>
          </p:cNvSpPr>
          <p:nvPr/>
        </p:nvSpPr>
        <p:spPr bwMode="auto">
          <a:xfrm>
            <a:off x="6282267" y="2682518"/>
            <a:ext cx="1054100" cy="3429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3" name="Rectangle 27">
            <a:extLst>
              <a:ext uri="{FF2B5EF4-FFF2-40B4-BE49-F238E27FC236}">
                <a16:creationId xmlns:a16="http://schemas.microsoft.com/office/drawing/2014/main" id="{FB1450D8-7A8E-4EB0-A483-434C75CB75E7}"/>
              </a:ext>
            </a:extLst>
          </p:cNvPr>
          <p:cNvSpPr>
            <a:spLocks noChangeArrowheads="1"/>
          </p:cNvSpPr>
          <p:nvPr/>
        </p:nvSpPr>
        <p:spPr bwMode="auto">
          <a:xfrm>
            <a:off x="2548467" y="2720618"/>
            <a:ext cx="474663"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rs2</a:t>
            </a:r>
          </a:p>
        </p:txBody>
      </p:sp>
      <p:sp>
        <p:nvSpPr>
          <p:cNvPr id="14" name="Rectangle 28">
            <a:extLst>
              <a:ext uri="{FF2B5EF4-FFF2-40B4-BE49-F238E27FC236}">
                <a16:creationId xmlns:a16="http://schemas.microsoft.com/office/drawing/2014/main" id="{F21A64EF-25B2-4D27-A4CB-A2E309DBBC8D}"/>
              </a:ext>
            </a:extLst>
          </p:cNvPr>
          <p:cNvSpPr>
            <a:spLocks noChangeArrowheads="1"/>
          </p:cNvSpPr>
          <p:nvPr/>
        </p:nvSpPr>
        <p:spPr bwMode="auto">
          <a:xfrm>
            <a:off x="3602567" y="2720618"/>
            <a:ext cx="474663"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rs1</a:t>
            </a:r>
          </a:p>
        </p:txBody>
      </p:sp>
      <p:sp>
        <p:nvSpPr>
          <p:cNvPr id="15" name="Rectangle 29">
            <a:extLst>
              <a:ext uri="{FF2B5EF4-FFF2-40B4-BE49-F238E27FC236}">
                <a16:creationId xmlns:a16="http://schemas.microsoft.com/office/drawing/2014/main" id="{70BFCC77-1DE5-453A-9817-4378874B3DE9}"/>
              </a:ext>
            </a:extLst>
          </p:cNvPr>
          <p:cNvSpPr>
            <a:spLocks noChangeArrowheads="1"/>
          </p:cNvSpPr>
          <p:nvPr/>
        </p:nvSpPr>
        <p:spPr bwMode="auto">
          <a:xfrm>
            <a:off x="4493155" y="2712680"/>
            <a:ext cx="820738"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funct3</a:t>
            </a:r>
          </a:p>
        </p:txBody>
      </p:sp>
      <p:sp>
        <p:nvSpPr>
          <p:cNvPr id="16" name="Rectangle 30">
            <a:extLst>
              <a:ext uri="{FF2B5EF4-FFF2-40B4-BE49-F238E27FC236}">
                <a16:creationId xmlns:a16="http://schemas.microsoft.com/office/drawing/2014/main" id="{E0460204-8422-4F6E-9664-9DCA9505FD6E}"/>
              </a:ext>
            </a:extLst>
          </p:cNvPr>
          <p:cNvSpPr>
            <a:spLocks noChangeArrowheads="1"/>
          </p:cNvSpPr>
          <p:nvPr/>
        </p:nvSpPr>
        <p:spPr bwMode="auto">
          <a:xfrm>
            <a:off x="5494867" y="2720618"/>
            <a:ext cx="358775"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prstClr val="black"/>
                </a:solidFill>
                <a:effectLst/>
                <a:uLnTx/>
                <a:uFillTx/>
                <a:latin typeface="Arial" charset="0"/>
                <a:ea typeface="宋体" charset="0"/>
                <a:cs typeface="宋体" charset="0"/>
              </a:rPr>
              <a:t>rd</a:t>
            </a:r>
            <a:endPar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endParaRPr>
          </a:p>
        </p:txBody>
      </p:sp>
      <p:sp>
        <p:nvSpPr>
          <p:cNvPr id="17" name="Rectangle 31">
            <a:extLst>
              <a:ext uri="{FF2B5EF4-FFF2-40B4-BE49-F238E27FC236}">
                <a16:creationId xmlns:a16="http://schemas.microsoft.com/office/drawing/2014/main" id="{6E92A23D-704C-46AD-B5FA-1E19FC8283E4}"/>
              </a:ext>
            </a:extLst>
          </p:cNvPr>
          <p:cNvSpPr>
            <a:spLocks noChangeArrowheads="1"/>
          </p:cNvSpPr>
          <p:nvPr/>
        </p:nvSpPr>
        <p:spPr bwMode="auto">
          <a:xfrm>
            <a:off x="6409267" y="2720618"/>
            <a:ext cx="949325"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opcode</a:t>
            </a:r>
          </a:p>
        </p:txBody>
      </p:sp>
    </p:spTree>
    <p:extLst>
      <p:ext uri="{BB962C8B-B14F-4D97-AF65-F5344CB8AC3E}">
        <p14:creationId xmlns:p14="http://schemas.microsoft.com/office/powerpoint/2010/main" val="383692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64107-F465-499F-B553-BB37281762E3}"/>
              </a:ext>
            </a:extLst>
          </p:cNvPr>
          <p:cNvSpPr>
            <a:spLocks noGrp="1"/>
          </p:cNvSpPr>
          <p:nvPr>
            <p:ph type="title"/>
          </p:nvPr>
        </p:nvSpPr>
        <p:spPr/>
        <p:txBody>
          <a:bodyPr/>
          <a:lstStyle/>
          <a:p>
            <a:r>
              <a:rPr lang="en-US" altLang="zh-CN" dirty="0"/>
              <a:t>Representing Big (and Small) Numbers</a:t>
            </a:r>
            <a:endParaRPr lang="zh-CN" altLang="en-US" dirty="0"/>
          </a:p>
        </p:txBody>
      </p:sp>
      <p:sp>
        <p:nvSpPr>
          <p:cNvPr id="13" name="文本占位符 12">
            <a:extLst>
              <a:ext uri="{FF2B5EF4-FFF2-40B4-BE49-F238E27FC236}">
                <a16:creationId xmlns:a16="http://schemas.microsoft.com/office/drawing/2014/main" id="{336E3D05-64ED-9750-E4F8-7432B5C068D9}"/>
              </a:ext>
            </a:extLst>
          </p:cNvPr>
          <p:cNvSpPr>
            <a:spLocks noGrp="1"/>
          </p:cNvSpPr>
          <p:nvPr>
            <p:ph type="body" sz="quarter" idx="10"/>
          </p:nvPr>
        </p:nvSpPr>
        <p:spPr>
          <a:xfrm>
            <a:off x="2104985" y="6450805"/>
            <a:ext cx="8015896" cy="407195"/>
          </a:xfrm>
        </p:spPr>
        <p:txBody>
          <a:bodyPr/>
          <a:lstStyle/>
          <a:p>
            <a:endParaRPr lang="zh-CN" altLang="en-US" dirty="0"/>
          </a:p>
        </p:txBody>
      </p:sp>
      <p:sp>
        <p:nvSpPr>
          <p:cNvPr id="4" name="Rectangle 3">
            <a:extLst>
              <a:ext uri="{FF2B5EF4-FFF2-40B4-BE49-F238E27FC236}">
                <a16:creationId xmlns:a16="http://schemas.microsoft.com/office/drawing/2014/main" id="{BF5CA84E-ACB9-476D-B69C-098243948F8C}"/>
              </a:ext>
            </a:extLst>
          </p:cNvPr>
          <p:cNvSpPr txBox="1">
            <a:spLocks noChangeArrowheads="1"/>
          </p:cNvSpPr>
          <p:nvPr/>
        </p:nvSpPr>
        <p:spPr>
          <a:xfrm>
            <a:off x="313267" y="896937"/>
            <a:ext cx="10372725" cy="253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40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What if we want to encode the approx. age of the earth?</a:t>
            </a:r>
          </a:p>
          <a:p>
            <a:pPr marL="685800" marR="0" lvl="1" indent="-228600" algn="l" defTabSz="914400" rtl="0" eaLnBrk="1" fontAlgn="auto" latinLnBrk="0" hangingPunct="1">
              <a:lnSpc>
                <a:spcPct val="90000"/>
              </a:lnSpc>
              <a:spcBef>
                <a:spcPts val="500"/>
              </a:spcBef>
              <a:spcAft>
                <a:spcPts val="0"/>
              </a:spcAft>
              <a:buClrTx/>
              <a:buSzTx/>
              <a:buFont typeface="Monotype Sorts" pitchFamily="2" charset="2"/>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             4,600,000,000     or    4.6 x 10</a:t>
            </a:r>
            <a:r>
              <a:rPr kumimoji="0" lang="en-US" altLang="zh-CN" sz="2000" b="0" i="0" u="none" strike="noStrike" kern="1200" cap="none" spc="0" normalizeH="0" baseline="30000" noProof="0" dirty="0">
                <a:ln>
                  <a:noFill/>
                </a:ln>
                <a:solidFill>
                  <a:prstClr val="black"/>
                </a:solidFill>
                <a:effectLst/>
                <a:uLnTx/>
                <a:uFillTx/>
                <a:latin typeface="Calibri"/>
                <a:ea typeface="宋体" charset="-122"/>
                <a:cs typeface="+mn-cs"/>
              </a:rPr>
              <a:t>9</a:t>
            </a:r>
          </a:p>
          <a:p>
            <a:pPr marL="228600" marR="0" lvl="0" indent="-228600" algn="l"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400" b="0" i="0" u="none" strike="noStrike" kern="1200" cap="none" spc="0" normalizeH="0" baseline="30000" noProof="0" dirty="0">
                <a:ln>
                  <a:noFill/>
                </a:ln>
                <a:solidFill>
                  <a:prstClr val="black"/>
                </a:solidFill>
                <a:effectLst/>
                <a:uLnTx/>
                <a:uFillTx/>
                <a:latin typeface="Calibri"/>
                <a:ea typeface="宋体"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or the weight in kg of one </a:t>
            </a:r>
            <a:r>
              <a:rPr kumimoji="0" lang="en-US" altLang="zh-CN" sz="2400" b="0" i="0" u="none" strike="noStrike" kern="1200" cap="none" spc="0" normalizeH="0" baseline="0" noProof="0" dirty="0" err="1">
                <a:ln>
                  <a:noFill/>
                </a:ln>
                <a:solidFill>
                  <a:prstClr val="black"/>
                </a:solidFill>
                <a:effectLst/>
                <a:uLnTx/>
                <a:uFillTx/>
                <a:latin typeface="Calibri"/>
                <a:ea typeface="宋体" charset="-122"/>
                <a:cs typeface="+mn-cs"/>
              </a:rPr>
              <a:t>a.m.u.</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(atomic mass unit)</a:t>
            </a:r>
          </a:p>
          <a:p>
            <a:pPr marL="685800" marR="0" lvl="1" indent="-228600" algn="l" defTabSz="914400" rtl="0" eaLnBrk="1" fontAlgn="auto" latinLnBrk="0" hangingPunct="1">
              <a:lnSpc>
                <a:spcPct val="90000"/>
              </a:lnSpc>
              <a:spcBef>
                <a:spcPts val="500"/>
              </a:spcBef>
              <a:spcAft>
                <a:spcPts val="0"/>
              </a:spcAft>
              <a:buClrTx/>
              <a:buSzTx/>
              <a:buFont typeface="Monotype Sorts" pitchFamily="2" charset="2"/>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             0.0000000000000000000000000166    or   1.6 x 10</a:t>
            </a:r>
            <a:r>
              <a:rPr kumimoji="0" lang="en-US" altLang="zh-CN" sz="2000" b="0" i="0" u="none" strike="noStrike" kern="1200" cap="none" spc="0" normalizeH="0" baseline="30000" noProof="0" dirty="0">
                <a:ln>
                  <a:noFill/>
                </a:ln>
                <a:solidFill>
                  <a:prstClr val="black"/>
                </a:solidFill>
                <a:effectLst/>
                <a:uLnTx/>
                <a:uFillTx/>
                <a:latin typeface="Calibri"/>
                <a:ea typeface="宋体" charset="-122"/>
                <a:cs typeface="+mn-cs"/>
              </a:rPr>
              <a:t>-27</a:t>
            </a:r>
          </a:p>
          <a:p>
            <a:pPr marL="228600" marR="0" lvl="0" indent="-228600" algn="l"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There is no way we can encode either of the above in a 32-bit integer.</a:t>
            </a:r>
          </a:p>
        </p:txBody>
      </p:sp>
      <p:sp>
        <p:nvSpPr>
          <p:cNvPr id="5" name="Rectangle 4">
            <a:extLst>
              <a:ext uri="{FF2B5EF4-FFF2-40B4-BE49-F238E27FC236}">
                <a16:creationId xmlns:a16="http://schemas.microsoft.com/office/drawing/2014/main" id="{F31F4CFB-F0B9-47B4-A005-01287B177E74}"/>
              </a:ext>
            </a:extLst>
          </p:cNvPr>
          <p:cNvSpPr>
            <a:spLocks noChangeArrowheads="1"/>
          </p:cNvSpPr>
          <p:nvPr/>
        </p:nvSpPr>
        <p:spPr bwMode="auto">
          <a:xfrm>
            <a:off x="313268" y="3463132"/>
            <a:ext cx="8153400"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Floating point representation      (-1)</a:t>
            </a:r>
            <a:r>
              <a:rPr kumimoji="0" lang="en-US" altLang="zh-CN" sz="2400" b="0" i="0" u="none" strike="noStrike" kern="1200" cap="none" spc="0" normalizeH="0" baseline="30000" noProof="0" dirty="0">
                <a:ln>
                  <a:noFill/>
                </a:ln>
                <a:solidFill>
                  <a:prstClr val="black"/>
                </a:solidFill>
                <a:effectLst/>
                <a:uLnTx/>
                <a:uFillTx/>
                <a:latin typeface="Calibri"/>
                <a:ea typeface="宋体" charset="-122"/>
                <a:cs typeface="+mn-cs"/>
              </a:rPr>
              <a:t>sign</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x F x 2</a:t>
            </a:r>
            <a:r>
              <a:rPr kumimoji="0" lang="en-US" altLang="zh-CN" sz="2400" b="0" i="0" u="none" strike="noStrike" kern="1200" cap="none" spc="0" normalizeH="0" baseline="30000" noProof="0" dirty="0">
                <a:ln>
                  <a:noFill/>
                </a:ln>
                <a:solidFill>
                  <a:prstClr val="black"/>
                </a:solidFill>
                <a:effectLst/>
                <a:uLnTx/>
                <a:uFillTx/>
                <a:latin typeface="Calibri"/>
                <a:ea typeface="宋体" charset="-122"/>
                <a:cs typeface="+mn-cs"/>
              </a:rPr>
              <a:t>E</a:t>
            </a: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Still have to fit everything in 32 bits (single precision)</a:t>
            </a:r>
          </a:p>
        </p:txBody>
      </p:sp>
      <p:grpSp>
        <p:nvGrpSpPr>
          <p:cNvPr id="6" name="Group 5">
            <a:extLst>
              <a:ext uri="{FF2B5EF4-FFF2-40B4-BE49-F238E27FC236}">
                <a16:creationId xmlns:a16="http://schemas.microsoft.com/office/drawing/2014/main" id="{522AC7BB-634E-4280-A0F2-172EFB512B8F}"/>
              </a:ext>
            </a:extLst>
          </p:cNvPr>
          <p:cNvGrpSpPr>
            <a:grpSpLocks/>
          </p:cNvGrpSpPr>
          <p:nvPr/>
        </p:nvGrpSpPr>
        <p:grpSpPr bwMode="auto">
          <a:xfrm>
            <a:off x="999068" y="4377536"/>
            <a:ext cx="6019800" cy="642938"/>
            <a:chOff x="816" y="2880"/>
            <a:chExt cx="3792" cy="405"/>
          </a:xfrm>
        </p:grpSpPr>
        <p:sp>
          <p:nvSpPr>
            <p:cNvPr id="7" name="Rectangle 6">
              <a:extLst>
                <a:ext uri="{FF2B5EF4-FFF2-40B4-BE49-F238E27FC236}">
                  <a16:creationId xmlns:a16="http://schemas.microsoft.com/office/drawing/2014/main" id="{9B064F45-0B3A-4118-B797-4F5F6255950E}"/>
                </a:ext>
              </a:extLst>
            </p:cNvPr>
            <p:cNvSpPr>
              <a:spLocks noChangeArrowheads="1"/>
            </p:cNvSpPr>
            <p:nvPr/>
          </p:nvSpPr>
          <p:spPr bwMode="auto">
            <a:xfrm>
              <a:off x="960" y="2880"/>
              <a:ext cx="3648"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8" name="Line 7">
              <a:extLst>
                <a:ext uri="{FF2B5EF4-FFF2-40B4-BE49-F238E27FC236}">
                  <a16:creationId xmlns:a16="http://schemas.microsoft.com/office/drawing/2014/main" id="{F36E8D54-D006-4814-A8FE-69CE7DF1DCD7}"/>
                </a:ext>
              </a:extLst>
            </p:cNvPr>
            <p:cNvSpPr>
              <a:spLocks noChangeShapeType="1"/>
            </p:cNvSpPr>
            <p:nvPr/>
          </p:nvSpPr>
          <p:spPr bwMode="auto">
            <a:xfrm>
              <a:off x="1104" y="2880"/>
              <a:ext cx="0" cy="1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9" name="Line 8">
              <a:extLst>
                <a:ext uri="{FF2B5EF4-FFF2-40B4-BE49-F238E27FC236}">
                  <a16:creationId xmlns:a16="http://schemas.microsoft.com/office/drawing/2014/main" id="{99C8D632-D30B-47D3-9CE2-4E1DE7BF26EC}"/>
                </a:ext>
              </a:extLst>
            </p:cNvPr>
            <p:cNvSpPr>
              <a:spLocks noChangeShapeType="1"/>
            </p:cNvSpPr>
            <p:nvPr/>
          </p:nvSpPr>
          <p:spPr bwMode="auto">
            <a:xfrm>
              <a:off x="2064" y="2881"/>
              <a:ext cx="0" cy="1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10" name="Text Box 9">
              <a:extLst>
                <a:ext uri="{FF2B5EF4-FFF2-40B4-BE49-F238E27FC236}">
                  <a16:creationId xmlns:a16="http://schemas.microsoft.com/office/drawing/2014/main" id="{D2D2A94E-9F6A-4569-AFD2-0B525A0E98A2}"/>
                </a:ext>
              </a:extLst>
            </p:cNvPr>
            <p:cNvSpPr txBox="1">
              <a:spLocks noChangeArrowheads="1"/>
            </p:cNvSpPr>
            <p:nvPr/>
          </p:nvSpPr>
          <p:spPr bwMode="auto">
            <a:xfrm>
              <a:off x="960" y="2880"/>
              <a:ext cx="26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宋体" charset="-122"/>
                  <a:cs typeface="Calibri" panose="020F0502020204030204" pitchFamily="34" charset="0"/>
                </a:rPr>
                <a:t>s  E (exponent)                               F (fraction)</a:t>
              </a:r>
            </a:p>
          </p:txBody>
        </p:sp>
        <p:sp>
          <p:nvSpPr>
            <p:cNvPr id="11" name="Text Box 10">
              <a:extLst>
                <a:ext uri="{FF2B5EF4-FFF2-40B4-BE49-F238E27FC236}">
                  <a16:creationId xmlns:a16="http://schemas.microsoft.com/office/drawing/2014/main" id="{B5757DE6-CE3F-47F5-A925-B37A7E0EACAF}"/>
                </a:ext>
              </a:extLst>
            </p:cNvPr>
            <p:cNvSpPr txBox="1">
              <a:spLocks noChangeArrowheads="1"/>
            </p:cNvSpPr>
            <p:nvPr/>
          </p:nvSpPr>
          <p:spPr bwMode="auto">
            <a:xfrm>
              <a:off x="816" y="3072"/>
              <a:ext cx="248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1 bit         8 bits                                          23 bits</a:t>
              </a:r>
            </a:p>
          </p:txBody>
        </p:sp>
      </p:grpSp>
      <p:sp>
        <p:nvSpPr>
          <p:cNvPr id="12" name="Rectangle 11">
            <a:extLst>
              <a:ext uri="{FF2B5EF4-FFF2-40B4-BE49-F238E27FC236}">
                <a16:creationId xmlns:a16="http://schemas.microsoft.com/office/drawing/2014/main" id="{08FF44A0-9889-4E70-BF79-730851B05619}"/>
              </a:ext>
            </a:extLst>
          </p:cNvPr>
          <p:cNvSpPr>
            <a:spLocks noChangeArrowheads="1"/>
          </p:cNvSpPr>
          <p:nvPr/>
        </p:nvSpPr>
        <p:spPr bwMode="auto">
          <a:xfrm>
            <a:off x="313267" y="5087145"/>
            <a:ext cx="9096375" cy="100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The base (2, </a:t>
            </a:r>
            <a:r>
              <a:rPr kumimoji="0" lang="en-US" altLang="zh-CN" sz="2000" b="0" i="1" u="none" strike="noStrike" kern="1200" cap="none" spc="0" normalizeH="0" baseline="0" noProof="0" dirty="0">
                <a:ln>
                  <a:noFill/>
                </a:ln>
                <a:solidFill>
                  <a:prstClr val="black"/>
                </a:solidFill>
                <a:effectLst/>
                <a:uLnTx/>
                <a:uFillTx/>
                <a:latin typeface="Calibri"/>
                <a:ea typeface="宋体" charset="-122"/>
                <a:cs typeface="+mn-cs"/>
              </a:rPr>
              <a:t>not</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 10) is hardwired in the design of the FPALU</a:t>
            </a: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More bits in the fraction (F) or the exponent (E) is a trade-off between precision (accuracy of the number) and range (size of the number)</a:t>
            </a:r>
          </a:p>
        </p:txBody>
      </p:sp>
      <p:sp>
        <p:nvSpPr>
          <p:cNvPr id="14" name="Rectangle 4">
            <a:extLst>
              <a:ext uri="{FF2B5EF4-FFF2-40B4-BE49-F238E27FC236}">
                <a16:creationId xmlns:a16="http://schemas.microsoft.com/office/drawing/2014/main" id="{04118EB7-EDDB-404D-B4C8-FAA3D78ACC20}"/>
              </a:ext>
            </a:extLst>
          </p:cNvPr>
          <p:cNvSpPr>
            <a:spLocks noChangeArrowheads="1"/>
          </p:cNvSpPr>
          <p:nvPr/>
        </p:nvSpPr>
        <p:spPr bwMode="auto">
          <a:xfrm>
            <a:off x="7718161" y="3318511"/>
            <a:ext cx="1993900" cy="16383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5" name="Rectangle 5">
            <a:extLst>
              <a:ext uri="{FF2B5EF4-FFF2-40B4-BE49-F238E27FC236}">
                <a16:creationId xmlns:a16="http://schemas.microsoft.com/office/drawing/2014/main" id="{9EF5E037-808E-4482-9DBA-17EDA0E7C8DD}"/>
              </a:ext>
            </a:extLst>
          </p:cNvPr>
          <p:cNvSpPr>
            <a:spLocks noChangeArrowheads="1"/>
          </p:cNvSpPr>
          <p:nvPr/>
        </p:nvSpPr>
        <p:spPr bwMode="auto">
          <a:xfrm>
            <a:off x="8245211" y="3686811"/>
            <a:ext cx="974626"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Arial" charset="0"/>
                <a:ea typeface="宋体" charset="0"/>
                <a:cs typeface="宋体" charset="0"/>
              </a:rPr>
              <a:t>x0 - x31</a:t>
            </a:r>
          </a:p>
        </p:txBody>
      </p:sp>
      <p:sp>
        <p:nvSpPr>
          <p:cNvPr id="16" name="Rectangle 6">
            <a:extLst>
              <a:ext uri="{FF2B5EF4-FFF2-40B4-BE49-F238E27FC236}">
                <a16:creationId xmlns:a16="http://schemas.microsoft.com/office/drawing/2014/main" id="{4FC9FCC6-40CB-471C-AADF-F6922B99CEA4}"/>
              </a:ext>
            </a:extLst>
          </p:cNvPr>
          <p:cNvSpPr>
            <a:spLocks noChangeArrowheads="1"/>
          </p:cNvSpPr>
          <p:nvPr/>
        </p:nvSpPr>
        <p:spPr bwMode="auto">
          <a:xfrm>
            <a:off x="7718161" y="5045711"/>
            <a:ext cx="1993900" cy="2413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7" name="Rectangle 9">
            <a:extLst>
              <a:ext uri="{FF2B5EF4-FFF2-40B4-BE49-F238E27FC236}">
                <a16:creationId xmlns:a16="http://schemas.microsoft.com/office/drawing/2014/main" id="{F76E8849-2BDA-4560-9287-52D9B6E72AE2}"/>
              </a:ext>
            </a:extLst>
          </p:cNvPr>
          <p:cNvSpPr>
            <a:spLocks noChangeArrowheads="1"/>
          </p:cNvSpPr>
          <p:nvPr/>
        </p:nvSpPr>
        <p:spPr bwMode="auto">
          <a:xfrm>
            <a:off x="8429361" y="5033011"/>
            <a:ext cx="457200" cy="296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Arial" charset="0"/>
                <a:ea typeface="宋体" charset="0"/>
                <a:cs typeface="宋体" charset="0"/>
              </a:rPr>
              <a:t>PC</a:t>
            </a:r>
          </a:p>
        </p:txBody>
      </p:sp>
      <p:sp>
        <p:nvSpPr>
          <p:cNvPr id="18" name="Rectangle 37">
            <a:extLst>
              <a:ext uri="{FF2B5EF4-FFF2-40B4-BE49-F238E27FC236}">
                <a16:creationId xmlns:a16="http://schemas.microsoft.com/office/drawing/2014/main" id="{D24C6915-3F36-4475-9C45-C26247FF6C1A}"/>
              </a:ext>
            </a:extLst>
          </p:cNvPr>
          <p:cNvSpPr>
            <a:spLocks noChangeArrowheads="1"/>
          </p:cNvSpPr>
          <p:nvPr/>
        </p:nvSpPr>
        <p:spPr bwMode="auto">
          <a:xfrm>
            <a:off x="8097891" y="2931161"/>
            <a:ext cx="1146175" cy="36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charset="0"/>
                <a:ea typeface="宋体" charset="0"/>
                <a:cs typeface="宋体" charset="0"/>
              </a:rPr>
              <a:t>Registers</a:t>
            </a:r>
          </a:p>
        </p:txBody>
      </p:sp>
      <p:sp>
        <p:nvSpPr>
          <p:cNvPr id="19" name="Rectangle 4">
            <a:extLst>
              <a:ext uri="{FF2B5EF4-FFF2-40B4-BE49-F238E27FC236}">
                <a16:creationId xmlns:a16="http://schemas.microsoft.com/office/drawing/2014/main" id="{3EF96963-C3E4-4B6C-BB26-3FCE548A5B1E}"/>
              </a:ext>
            </a:extLst>
          </p:cNvPr>
          <p:cNvSpPr>
            <a:spLocks noChangeArrowheads="1"/>
          </p:cNvSpPr>
          <p:nvPr/>
        </p:nvSpPr>
        <p:spPr bwMode="auto">
          <a:xfrm>
            <a:off x="9884832" y="3318511"/>
            <a:ext cx="1993900" cy="1638300"/>
          </a:xfrm>
          <a:prstGeom prst="rect">
            <a:avLst/>
          </a:prstGeom>
          <a:noFill/>
          <a:ln w="12700">
            <a:solidFill>
              <a:srgbClr val="C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0" name="Rectangle 5">
            <a:extLst>
              <a:ext uri="{FF2B5EF4-FFF2-40B4-BE49-F238E27FC236}">
                <a16:creationId xmlns:a16="http://schemas.microsoft.com/office/drawing/2014/main" id="{960B20ED-7E6A-4F13-AE46-0A4AAAC8928B}"/>
              </a:ext>
            </a:extLst>
          </p:cNvPr>
          <p:cNvSpPr>
            <a:spLocks noChangeArrowheads="1"/>
          </p:cNvSpPr>
          <p:nvPr/>
        </p:nvSpPr>
        <p:spPr bwMode="auto">
          <a:xfrm>
            <a:off x="10411882" y="3686811"/>
            <a:ext cx="872034"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rial" charset="0"/>
                <a:ea typeface="宋体" charset="0"/>
                <a:cs typeface="宋体" charset="0"/>
              </a:rPr>
              <a:t>f0 - f31</a:t>
            </a:r>
          </a:p>
        </p:txBody>
      </p:sp>
    </p:spTree>
    <p:extLst>
      <p:ext uri="{BB962C8B-B14F-4D97-AF65-F5344CB8AC3E}">
        <p14:creationId xmlns:p14="http://schemas.microsoft.com/office/powerpoint/2010/main" val="60909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animBg="1"/>
      <p:bldP spid="15" grpId="0"/>
      <p:bldP spid="16" grpId="0" animBg="1"/>
      <p:bldP spid="17" grpId="0"/>
      <p:bldP spid="18"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AD88C-248A-4A75-9DBD-4F1FA282E14F}"/>
              </a:ext>
            </a:extLst>
          </p:cNvPr>
          <p:cNvSpPr>
            <a:spLocks noGrp="1"/>
          </p:cNvSpPr>
          <p:nvPr>
            <p:ph type="title"/>
          </p:nvPr>
        </p:nvSpPr>
        <p:spPr/>
        <p:txBody>
          <a:bodyPr/>
          <a:lstStyle/>
          <a:p>
            <a:r>
              <a:rPr lang="en-US" altLang="zh-CN" dirty="0"/>
              <a:t>Review: IEEE 754 FP Standard Encoding</a:t>
            </a:r>
            <a:endParaRPr lang="zh-CN" altLang="en-US" dirty="0"/>
          </a:p>
        </p:txBody>
      </p:sp>
      <p:sp>
        <p:nvSpPr>
          <p:cNvPr id="6" name="文本占位符 5">
            <a:extLst>
              <a:ext uri="{FF2B5EF4-FFF2-40B4-BE49-F238E27FC236}">
                <a16:creationId xmlns:a16="http://schemas.microsoft.com/office/drawing/2014/main" id="{81361C74-C22A-7803-F526-C36CE508BEEC}"/>
              </a:ext>
            </a:extLst>
          </p:cNvPr>
          <p:cNvSpPr>
            <a:spLocks noGrp="1"/>
          </p:cNvSpPr>
          <p:nvPr>
            <p:ph type="body" sz="quarter" idx="10"/>
          </p:nvPr>
        </p:nvSpPr>
        <p:spPr>
          <a:xfrm>
            <a:off x="2088052"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DA1110D5-A31C-40A4-9BEF-9EF8A42386D6}"/>
              </a:ext>
            </a:extLst>
          </p:cNvPr>
          <p:cNvSpPr txBox="1">
            <a:spLocks noChangeArrowheads="1"/>
          </p:cNvSpPr>
          <p:nvPr/>
        </p:nvSpPr>
        <p:spPr>
          <a:xfrm>
            <a:off x="313266" y="887217"/>
            <a:ext cx="9621844" cy="2447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Most computers these days conform to the IEEE 754 floating point standard        (-1)</a:t>
            </a:r>
            <a:r>
              <a:rPr kumimoji="0" lang="en-US" altLang="zh-CN" sz="2400" b="0" i="0" u="none" strike="noStrike" kern="1200" cap="none" spc="0" normalizeH="0" baseline="30000" noProof="0" dirty="0">
                <a:ln>
                  <a:noFill/>
                </a:ln>
                <a:solidFill>
                  <a:prstClr val="black"/>
                </a:solidFill>
                <a:effectLst/>
                <a:uLnTx/>
                <a:uFillTx/>
                <a:latin typeface="Calibri"/>
                <a:ea typeface="宋体" charset="-122"/>
                <a:cs typeface="+mn-cs"/>
              </a:rPr>
              <a:t>sign</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x  (</a:t>
            </a:r>
            <a:r>
              <a:rPr kumimoji="0" lang="en-US" altLang="zh-CN" sz="2400" b="0" i="0" u="none" strike="noStrike" kern="1200" cap="none" spc="0" normalizeH="0" baseline="0" noProof="0" dirty="0">
                <a:ln>
                  <a:noFill/>
                </a:ln>
                <a:solidFill>
                  <a:srgbClr val="FF0000"/>
                </a:solidFill>
                <a:effectLst/>
                <a:uLnTx/>
                <a:uFillTx/>
                <a:latin typeface="Calibri"/>
                <a:ea typeface="宋体" charset="-122"/>
                <a:cs typeface="+mn-cs"/>
              </a:rPr>
              <a:t>1</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+F)  x  2</a:t>
            </a:r>
            <a:r>
              <a:rPr kumimoji="0" lang="en-US" altLang="zh-CN" sz="2400" b="0" i="0" u="none" strike="noStrike" kern="1200" cap="none" spc="0" normalizeH="0" baseline="30000" noProof="0" dirty="0">
                <a:ln>
                  <a:noFill/>
                </a:ln>
                <a:solidFill>
                  <a:prstClr val="black"/>
                </a:solidFill>
                <a:effectLst/>
                <a:uLnTx/>
                <a:uFillTx/>
                <a:latin typeface="Calibri"/>
                <a:ea typeface="宋体" charset="-122"/>
                <a:cs typeface="+mn-cs"/>
              </a:rPr>
              <a:t>E-bias</a:t>
            </a:r>
            <a:endPar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Formats for both single and double precision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F is stored in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rPr>
              <a:t>normalized </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form where the </a:t>
            </a:r>
            <a:r>
              <a:rPr kumimoji="0" lang="en-US" altLang="zh-CN" sz="2000" b="0" i="0" u="none" strike="noStrike" kern="1200" cap="none" spc="0" normalizeH="0" baseline="0" noProof="0" dirty="0" err="1">
                <a:ln>
                  <a:noFill/>
                </a:ln>
                <a:solidFill>
                  <a:prstClr val="black"/>
                </a:solidFill>
                <a:effectLst/>
                <a:uLnTx/>
                <a:uFillTx/>
                <a:latin typeface="Calibri"/>
                <a:ea typeface="宋体" charset="-122"/>
                <a:cs typeface="+mn-cs"/>
              </a:rPr>
              <a:t>msb</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 in the fraction is 1 (so there is no need to store it!) – called the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rPr>
              <a:t>hidden </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bit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To simplify sorting FP numbers, E comes before F in the word and E is represented in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rPr>
              <a:t>excess </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(biased) notation</a:t>
            </a:r>
          </a:p>
        </p:txBody>
      </p:sp>
      <p:graphicFrame>
        <p:nvGraphicFramePr>
          <p:cNvPr id="5" name="Group 114">
            <a:extLst>
              <a:ext uri="{FF2B5EF4-FFF2-40B4-BE49-F238E27FC236}">
                <a16:creationId xmlns:a16="http://schemas.microsoft.com/office/drawing/2014/main" id="{5557526E-7F5D-40E2-B1BB-CAFAEA8AB98D}"/>
              </a:ext>
            </a:extLst>
          </p:cNvPr>
          <p:cNvGraphicFramePr>
            <a:graphicFrameLocks/>
          </p:cNvGraphicFramePr>
          <p:nvPr/>
        </p:nvGraphicFramePr>
        <p:xfrm>
          <a:off x="608542" y="3335142"/>
          <a:ext cx="7696200" cy="2835275"/>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2971800">
                  <a:extLst>
                    <a:ext uri="{9D8B030D-6E8A-4147-A177-3AD203B41FA5}">
                      <a16:colId xmlns:a16="http://schemas.microsoft.com/office/drawing/2014/main" val="20004"/>
                    </a:ext>
                  </a:extLst>
                </a:gridCol>
              </a:tblGrid>
              <a:tr h="365842">
                <a:tc gridSpan="2">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Single Precision</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Double Precision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Object Represented</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42">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E (8)</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F (23)</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E (11)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F (52)</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65842">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true zero (0)</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42">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nonzero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nonzero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 denormalized number</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223">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1-254</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anything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1-2046</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anything</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floating point number</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42">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255</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2047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 infinity</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42">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255</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nonzero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2047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Calibri" panose="020F0502020204030204" pitchFamily="34" charset="0"/>
                          <a:ea typeface="宋体" pitchFamily="2" charset="-122"/>
                          <a:cs typeface="Calibri" panose="020F0502020204030204" pitchFamily="34" charset="0"/>
                        </a:rPr>
                        <a:t>nonzero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not a number (</a:t>
                      </a:r>
                      <a:r>
                        <a:rPr kumimoji="0" lang="en-US" altLang="zh-CN" sz="2000" b="0" i="0" u="none" strike="noStrike" cap="none" normalizeH="0" baseline="0" dirty="0" err="1">
                          <a:ln>
                            <a:noFill/>
                          </a:ln>
                          <a:solidFill>
                            <a:schemeClr val="tx1"/>
                          </a:solidFill>
                          <a:effectLst/>
                          <a:latin typeface="Calibri" panose="020F0502020204030204" pitchFamily="34" charset="0"/>
                          <a:ea typeface="宋体" pitchFamily="2" charset="-122"/>
                          <a:cs typeface="Calibri" panose="020F0502020204030204" pitchFamily="34" charset="0"/>
                        </a:rPr>
                        <a:t>NaN</a:t>
                      </a:r>
                      <a:r>
                        <a:rPr kumimoji="0" lang="en-US" altLang="zh-CN" sz="2000" b="0" i="0" u="none" strike="noStrike" cap="none" normalizeH="0" baseline="0" dirty="0">
                          <a:ln>
                            <a:noFill/>
                          </a:ln>
                          <a:solidFill>
                            <a:schemeClr val="tx1"/>
                          </a:solidFill>
                          <a:effectLst/>
                          <a:latin typeface="Calibri" panose="020F0502020204030204" pitchFamily="34" charset="0"/>
                          <a:ea typeface="宋体" pitchFamily="2" charset="-122"/>
                          <a:cs typeface="Calibri" panose="020F0502020204030204" pitchFamily="34" charset="0"/>
                        </a:rPr>
                        <a:t>)</a:t>
                      </a: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 name="文本框 2">
            <a:extLst>
              <a:ext uri="{FF2B5EF4-FFF2-40B4-BE49-F238E27FC236}">
                <a16:creationId xmlns:a16="http://schemas.microsoft.com/office/drawing/2014/main" id="{3D43FBAA-4003-4574-BCEA-430DF0BC17EB}"/>
              </a:ext>
            </a:extLst>
          </p:cNvPr>
          <p:cNvSpPr txBox="1"/>
          <p:nvPr/>
        </p:nvSpPr>
        <p:spPr>
          <a:xfrm>
            <a:off x="9090660" y="3429000"/>
            <a:ext cx="2705421" cy="83099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微软雅黑"/>
                <a:cs typeface="+mn-cs"/>
              </a:rPr>
              <a:t>Question: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微软雅黑"/>
                <a:cs typeface="+mn-cs"/>
              </a:rPr>
              <a:t>how to represent 1?</a:t>
            </a:r>
            <a:endParaRPr kumimoji="0" lang="zh-CN" altLang="en-US" sz="2400" b="0" i="0" u="none" strike="noStrike" kern="1200" cap="none" spc="0" normalizeH="0" baseline="0" noProof="0" dirty="0">
              <a:ln>
                <a:noFill/>
              </a:ln>
              <a:solidFill>
                <a:srgbClr val="C00000"/>
              </a:solidFill>
              <a:effectLst/>
              <a:uLnTx/>
              <a:uFillTx/>
              <a:latin typeface="Calibri"/>
              <a:ea typeface="微软雅黑"/>
              <a:cs typeface="+mn-cs"/>
            </a:endParaRPr>
          </a:p>
        </p:txBody>
      </p:sp>
    </p:spTree>
    <p:extLst>
      <p:ext uri="{BB962C8B-B14F-4D97-AF65-F5344CB8AC3E}">
        <p14:creationId xmlns:p14="http://schemas.microsoft.com/office/powerpoint/2010/main" val="105123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2AC71-D563-481A-B2F4-C98807A66474}"/>
              </a:ext>
            </a:extLst>
          </p:cNvPr>
          <p:cNvSpPr>
            <a:spLocks noGrp="1"/>
          </p:cNvSpPr>
          <p:nvPr>
            <p:ph type="title"/>
          </p:nvPr>
        </p:nvSpPr>
        <p:spPr/>
        <p:txBody>
          <a:bodyPr/>
          <a:lstStyle/>
          <a:p>
            <a:r>
              <a:rPr lang="en-US" altLang="zh-CN" dirty="0"/>
              <a:t>RISC-V ALU</a:t>
            </a:r>
            <a:endParaRPr lang="zh-CN" altLang="en-US" dirty="0"/>
          </a:p>
        </p:txBody>
      </p:sp>
      <p:sp>
        <p:nvSpPr>
          <p:cNvPr id="3" name="文本占位符 2">
            <a:extLst>
              <a:ext uri="{FF2B5EF4-FFF2-40B4-BE49-F238E27FC236}">
                <a16:creationId xmlns:a16="http://schemas.microsoft.com/office/drawing/2014/main" id="{6C1497E0-9F2C-4914-93F4-A3D69B20B4BF}"/>
              </a:ext>
            </a:extLst>
          </p:cNvPr>
          <p:cNvSpPr>
            <a:spLocks noGrp="1"/>
          </p:cNvSpPr>
          <p:nvPr>
            <p:ph type="body" idx="1"/>
          </p:nvPr>
        </p:nvSpPr>
        <p:spPr/>
        <p:txBody>
          <a:bodyPr/>
          <a:lstStyle/>
          <a:p>
            <a:endParaRPr lang="zh-CN" altLang="en-US"/>
          </a:p>
        </p:txBody>
      </p:sp>
      <p:sp>
        <p:nvSpPr>
          <p:cNvPr id="4" name="文本占位符 3">
            <a:extLst>
              <a:ext uri="{FF2B5EF4-FFF2-40B4-BE49-F238E27FC236}">
                <a16:creationId xmlns:a16="http://schemas.microsoft.com/office/drawing/2014/main" id="{77FE693E-2FA1-49BC-A036-775B87786106}"/>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22888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BAD08-BE8D-497A-9EF9-951F94BA19DC}"/>
              </a:ext>
            </a:extLst>
          </p:cNvPr>
          <p:cNvSpPr>
            <a:spLocks noGrp="1"/>
          </p:cNvSpPr>
          <p:nvPr>
            <p:ph type="title"/>
          </p:nvPr>
        </p:nvSpPr>
        <p:spPr/>
        <p:txBody>
          <a:bodyPr/>
          <a:lstStyle/>
          <a:p>
            <a:r>
              <a:rPr lang="en-US" altLang="zh-CN" dirty="0"/>
              <a:t>Floating Point Addition</a:t>
            </a:r>
            <a:endParaRPr lang="zh-CN" altLang="en-US" dirty="0"/>
          </a:p>
        </p:txBody>
      </p:sp>
      <p:sp>
        <p:nvSpPr>
          <p:cNvPr id="6" name="文本占位符 5">
            <a:extLst>
              <a:ext uri="{FF2B5EF4-FFF2-40B4-BE49-F238E27FC236}">
                <a16:creationId xmlns:a16="http://schemas.microsoft.com/office/drawing/2014/main" id="{955FF94B-EFE2-6D31-7B87-555CE90FF399}"/>
              </a:ext>
            </a:extLst>
          </p:cNvPr>
          <p:cNvSpPr>
            <a:spLocks noGrp="1"/>
          </p:cNvSpPr>
          <p:nvPr>
            <p:ph type="body" sz="quarter" idx="10"/>
          </p:nvPr>
        </p:nvSpPr>
        <p:spPr>
          <a:xfrm>
            <a:off x="2104985"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9D308B3F-CF7A-414C-AD4F-440F3F0EB6BB}"/>
              </a:ext>
            </a:extLst>
          </p:cNvPr>
          <p:cNvSpPr txBox="1">
            <a:spLocks noChangeArrowheads="1"/>
          </p:cNvSpPr>
          <p:nvPr/>
        </p:nvSpPr>
        <p:spPr>
          <a:xfrm>
            <a:off x="313267" y="973477"/>
            <a:ext cx="8810625" cy="8540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ct val="40000"/>
              </a:spcBef>
              <a:spcAft>
                <a:spcPts val="0"/>
              </a:spcAft>
              <a:buClrTx/>
              <a:buSzTx/>
              <a:buFont typeface="Wingdings" pitchFamily="2" charset="2"/>
              <a:buChar char="Ø"/>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Addition (and subtraction)</a:t>
            </a:r>
          </a:p>
          <a:p>
            <a:pPr marL="342900" marR="0" lvl="0" indent="-342900" algn="ctr"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F1 </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2</a:t>
            </a:r>
            <a:r>
              <a:rPr kumimoji="0" lang="en-US" altLang="zh-CN" sz="2800" b="0" i="0" u="none" strike="noStrike" kern="1200" cap="none" spc="0" normalizeH="0" baseline="30000" noProof="0" dirty="0">
                <a:ln>
                  <a:noFill/>
                </a:ln>
                <a:solidFill>
                  <a:prstClr val="black"/>
                </a:solidFill>
                <a:effectLst/>
                <a:uLnTx/>
                <a:uFillTx/>
                <a:latin typeface="Calibri"/>
                <a:ea typeface="宋体" charset="-122"/>
                <a:cs typeface="+mn-cs"/>
                <a:sym typeface="Symbol" pitchFamily="18" charset="2"/>
              </a:rPr>
              <a:t>E1</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 (</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F2 </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2</a:t>
            </a:r>
            <a:r>
              <a:rPr kumimoji="0" lang="en-US" altLang="zh-CN" sz="2800" b="0" i="0" u="none" strike="noStrike" kern="1200" cap="none" spc="0" normalizeH="0" baseline="30000" noProof="0" dirty="0">
                <a:ln>
                  <a:noFill/>
                </a:ln>
                <a:solidFill>
                  <a:prstClr val="black"/>
                </a:solidFill>
                <a:effectLst/>
                <a:uLnTx/>
                <a:uFillTx/>
                <a:latin typeface="Calibri"/>
                <a:ea typeface="宋体" charset="-122"/>
                <a:cs typeface="+mn-cs"/>
                <a:sym typeface="Symbol" pitchFamily="18" charset="2"/>
              </a:rPr>
              <a:t>E2</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 </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F3 </a:t>
            </a:r>
            <a:r>
              <a:rPr kumimoji="0" lang="en-US" altLang="zh-CN" sz="2800" b="1"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2</a:t>
            </a:r>
            <a:r>
              <a:rPr kumimoji="0" lang="en-US" altLang="zh-CN" sz="2800" b="0" i="0" u="none" strike="noStrike" kern="1200" cap="none" spc="0" normalizeH="0" baseline="30000" noProof="0" dirty="0">
                <a:ln>
                  <a:noFill/>
                </a:ln>
                <a:solidFill>
                  <a:prstClr val="black"/>
                </a:solidFill>
                <a:effectLst/>
                <a:uLnTx/>
                <a:uFillTx/>
                <a:latin typeface="Calibri"/>
                <a:ea typeface="宋体" charset="-122"/>
                <a:cs typeface="+mn-cs"/>
                <a:sym typeface="Symbol" pitchFamily="18" charset="2"/>
              </a:rPr>
              <a:t>E3</a:t>
            </a: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endParaRPr>
          </a:p>
        </p:txBody>
      </p:sp>
      <p:sp>
        <p:nvSpPr>
          <p:cNvPr id="5" name="Rectangle 4">
            <a:extLst>
              <a:ext uri="{FF2B5EF4-FFF2-40B4-BE49-F238E27FC236}">
                <a16:creationId xmlns:a16="http://schemas.microsoft.com/office/drawing/2014/main" id="{6CF0160D-C35E-41F7-8BE5-4E5B34C54A80}"/>
              </a:ext>
            </a:extLst>
          </p:cNvPr>
          <p:cNvSpPr>
            <a:spLocks noChangeArrowheads="1"/>
          </p:cNvSpPr>
          <p:nvPr/>
        </p:nvSpPr>
        <p:spPr bwMode="auto">
          <a:xfrm>
            <a:off x="313267" y="1782887"/>
            <a:ext cx="8810625" cy="410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1: Restore the hidden bit in F1 and in F2</a:t>
            </a:r>
          </a:p>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1: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Align </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fractions by right shifting F2 by E1 - E2 positions (assuming E1  E2) keeping track of (three of) the bits shifted out in a round bit, a guard bit, and a sticky bit</a:t>
            </a:r>
          </a:p>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2: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Add</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the resulting F2 to F1 to form F3</a:t>
            </a:r>
          </a:p>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3: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Normalize</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F3 (so it is in the form 1.XXXXX …)</a:t>
            </a:r>
          </a:p>
          <a:p>
            <a:pPr marL="1143000" marR="0" lvl="2" indent="-228600" algn="l" defTabSz="457200" rtl="0" eaLnBrk="1" fontAlgn="auto" latinLnBrk="0" hangingPunct="1">
              <a:lnSpc>
                <a:spcPct val="90000"/>
              </a:lnSpc>
              <a:spcBef>
                <a:spcPct val="40000"/>
              </a:spcBef>
              <a:spcAft>
                <a:spcPts val="0"/>
              </a:spcAft>
              <a:buClr>
                <a:srgbClr val="4E67C8"/>
              </a:buClr>
              <a:buSzPct val="100000"/>
              <a:buFontTx/>
              <a:buChar char="-"/>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If F1 and F2 have the same sign  F3 [1,4)  1-bit right shift F3 and increment E3</a:t>
            </a:r>
          </a:p>
          <a:p>
            <a:pPr marL="1143000" marR="0" lvl="2" indent="-228600" algn="l" defTabSz="457200" rtl="0" eaLnBrk="1" fontAlgn="auto" latinLnBrk="0" hangingPunct="1">
              <a:lnSpc>
                <a:spcPct val="90000"/>
              </a:lnSpc>
              <a:spcBef>
                <a:spcPct val="40000"/>
              </a:spcBef>
              <a:spcAft>
                <a:spcPts val="0"/>
              </a:spcAft>
              <a:buClr>
                <a:srgbClr val="4E67C8"/>
              </a:buClr>
              <a:buSzPct val="100000"/>
              <a:buFontTx/>
              <a:buChar char="-"/>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If F1 and F2 have different signs  F3 may require </a:t>
            </a:r>
            <a:r>
              <a:rPr kumimoji="0" lang="en-US" altLang="zh-CN" sz="1800" b="0" i="1"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many</a:t>
            </a:r>
            <a:r>
              <a:rPr kumimoji="0" lang="en-US" altLang="zh-CN" sz="18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 </a:t>
            </a:r>
            <a:r>
              <a:rPr kumimoji="0" lang="en-US" altLang="zh-CN" sz="18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left shifts each time decrementing E3</a:t>
            </a:r>
          </a:p>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4: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Round</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F3 and possibly </a:t>
            </a:r>
            <a:r>
              <a:rPr kumimoji="0" lang="en-US" altLang="zh-CN" sz="2000" b="0" i="0" u="none" strike="noStrike" kern="1200" cap="none" spc="0" normalizeH="0" baseline="0" noProof="0" dirty="0">
                <a:ln>
                  <a:noFill/>
                </a:ln>
                <a:solidFill>
                  <a:srgbClr val="FF0000"/>
                </a:solidFill>
                <a:effectLst/>
                <a:uLnTx/>
                <a:uFillTx/>
                <a:latin typeface="Calibri"/>
                <a:ea typeface="宋体" charset="-122"/>
                <a:cs typeface="+mn-cs"/>
                <a:sym typeface="Symbol" pitchFamily="18" charset="2"/>
              </a:rPr>
              <a:t>normalize</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F3 again</a:t>
            </a:r>
          </a:p>
          <a:p>
            <a:pPr marL="742950" marR="0" lvl="1" indent="-285750"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Step 5: </a:t>
            </a:r>
            <a:r>
              <a:rPr kumimoji="0" lang="en-US" altLang="zh-CN" sz="2000" b="0" i="0" u="none" strike="noStrike" kern="1200" cap="none" spc="0" normalizeH="0" baseline="0" noProof="0" dirty="0" err="1">
                <a:ln>
                  <a:noFill/>
                </a:ln>
                <a:solidFill>
                  <a:prstClr val="black"/>
                </a:solidFill>
                <a:effectLst/>
                <a:uLnTx/>
                <a:uFillTx/>
                <a:latin typeface="Calibri"/>
                <a:ea typeface="宋体" charset="-122"/>
                <a:cs typeface="+mn-cs"/>
                <a:sym typeface="Symbol" pitchFamily="18" charset="2"/>
              </a:rPr>
              <a:t>Rehide</a:t>
            </a: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sym typeface="Symbol" pitchFamily="18" charset="2"/>
              </a:rPr>
              <a:t> the most significant bit of F3 before storing the result </a:t>
            </a:r>
          </a:p>
        </p:txBody>
      </p:sp>
      <p:sp>
        <p:nvSpPr>
          <p:cNvPr id="7" name="文本框 6">
            <a:extLst>
              <a:ext uri="{FF2B5EF4-FFF2-40B4-BE49-F238E27FC236}">
                <a16:creationId xmlns:a16="http://schemas.microsoft.com/office/drawing/2014/main" id="{83579DEF-857C-4BFA-BE26-B609C6357641}"/>
              </a:ext>
            </a:extLst>
          </p:cNvPr>
          <p:cNvSpPr txBox="1"/>
          <p:nvPr/>
        </p:nvSpPr>
        <p:spPr>
          <a:xfrm>
            <a:off x="541020" y="5884523"/>
            <a:ext cx="826226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微软雅黑"/>
                <a:cs typeface="+mn-cs"/>
              </a:rPr>
              <a:t>Question: how to increase accuracy? Check Page 427-429 in P&amp;H</a:t>
            </a:r>
            <a:endParaRPr kumimoji="0" lang="zh-CN" altLang="en-US" sz="2400" b="0" i="0" u="none" strike="noStrike" kern="1200" cap="none" spc="0" normalizeH="0" baseline="0" noProof="0" dirty="0">
              <a:ln>
                <a:noFill/>
              </a:ln>
              <a:solidFill>
                <a:srgbClr val="C00000"/>
              </a:solidFill>
              <a:effectLst/>
              <a:uLnTx/>
              <a:uFillTx/>
              <a:latin typeface="Calibri"/>
              <a:ea typeface="微软雅黑"/>
              <a:cs typeface="+mn-cs"/>
            </a:endParaRPr>
          </a:p>
        </p:txBody>
      </p:sp>
    </p:spTree>
    <p:extLst>
      <p:ext uri="{BB962C8B-B14F-4D97-AF65-F5344CB8AC3E}">
        <p14:creationId xmlns:p14="http://schemas.microsoft.com/office/powerpoint/2010/main" val="368342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B709B-7F0B-4B76-930B-527E335C0713}"/>
              </a:ext>
            </a:extLst>
          </p:cNvPr>
          <p:cNvSpPr>
            <a:spLocks noGrp="1"/>
          </p:cNvSpPr>
          <p:nvPr>
            <p:ph type="title"/>
          </p:nvPr>
        </p:nvSpPr>
        <p:spPr/>
        <p:txBody>
          <a:bodyPr/>
          <a:lstStyle/>
          <a:p>
            <a:r>
              <a:rPr lang="en-US" altLang="zh-CN" dirty="0"/>
              <a:t>RISC-V Floating Point Instructions</a:t>
            </a:r>
            <a:endParaRPr lang="zh-CN" altLang="en-US" dirty="0"/>
          </a:p>
        </p:txBody>
      </p:sp>
      <p:sp>
        <p:nvSpPr>
          <p:cNvPr id="5" name="文本占位符 4">
            <a:extLst>
              <a:ext uri="{FF2B5EF4-FFF2-40B4-BE49-F238E27FC236}">
                <a16:creationId xmlns:a16="http://schemas.microsoft.com/office/drawing/2014/main" id="{A89AB42A-C92B-AE5E-E1CB-CCF80E90AEC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1279DF7-BC41-4486-A1C9-14A992D984B0}"/>
              </a:ext>
            </a:extLst>
          </p:cNvPr>
          <p:cNvSpPr txBox="1">
            <a:spLocks noChangeArrowheads="1"/>
          </p:cNvSpPr>
          <p:nvPr/>
        </p:nvSpPr>
        <p:spPr>
          <a:xfrm>
            <a:off x="313267" y="941262"/>
            <a:ext cx="112395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RISC-V has a separate Floating Point Register File (</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f0, f1, …, f31</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with special instructions to load to and store from them</a:t>
            </a:r>
          </a:p>
          <a:p>
            <a:pPr marL="228600" marR="0" lvl="0" indent="-228600" algn="l"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flw</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f1,54(x5)	 #f1 = Memory[x5+54]</a:t>
            </a:r>
          </a:p>
          <a:p>
            <a:pPr marL="228600" marR="0" lvl="0" indent="-228600" algn="l"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fsw</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f1,58(x5)	 #Memory[x5+58] = f1</a:t>
            </a:r>
          </a:p>
          <a:p>
            <a:pPr marL="228600" marR="0" lvl="0" indent="-228600" algn="l" defTabSz="914400" rtl="0" eaLnBrk="1" fontAlgn="auto" latinLnBrk="0" hangingPunct="1">
              <a:lnSpc>
                <a:spcPct val="90000"/>
              </a:lnSpc>
              <a:spcBef>
                <a:spcPct val="4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And supports IEEE 754 single</a:t>
            </a:r>
          </a:p>
          <a:p>
            <a:pPr marL="228600" marR="0" lvl="0" indent="-228600" algn="l" defTabSz="914400" rtl="0" eaLnBrk="1" fontAlgn="auto" latinLnBrk="0" hangingPunct="1">
              <a:lnSpc>
                <a:spcPct val="90000"/>
              </a:lnSpc>
              <a:spcBef>
                <a:spcPct val="3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fadd.s</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f2,f4,f6	 </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and double precision operations</a:t>
            </a:r>
            <a:endPar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228600" marR="0" lvl="0" indent="-228600" algn="l" defTabSz="914400" rtl="0" eaLnBrk="1" fontAlgn="auto" latinLnBrk="0" hangingPunct="1">
              <a:lnSpc>
                <a:spcPct val="90000"/>
              </a:lnSpc>
              <a:spcBef>
                <a:spcPct val="30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fadd.d</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f2,f4,f6   							</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similarly for</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fsub.s</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fsub.d</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fmul.s</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fmul.d</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fdiv.s</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fdiv.d</a:t>
            </a:r>
            <a:endPar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p:txBody>
      </p:sp>
    </p:spTree>
    <p:extLst>
      <p:ext uri="{BB962C8B-B14F-4D97-AF65-F5344CB8AC3E}">
        <p14:creationId xmlns:p14="http://schemas.microsoft.com/office/powerpoint/2010/main" val="271360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19A1A-4316-4A4C-B310-78CD3FDB371F}"/>
              </a:ext>
            </a:extLst>
          </p:cNvPr>
          <p:cNvSpPr>
            <a:spLocks noGrp="1"/>
          </p:cNvSpPr>
          <p:nvPr>
            <p:ph type="title"/>
          </p:nvPr>
        </p:nvSpPr>
        <p:spPr/>
        <p:txBody>
          <a:bodyPr/>
          <a:lstStyle/>
          <a:p>
            <a:r>
              <a:rPr lang="en-US" altLang="zh-CN" dirty="0"/>
              <a:t>RISC-V Floating Point Instructions, </a:t>
            </a:r>
            <a:r>
              <a:rPr lang="en-US" altLang="zh-CN" dirty="0" err="1"/>
              <a:t>Con’t</a:t>
            </a:r>
            <a:endParaRPr lang="zh-CN" altLang="en-US" dirty="0"/>
          </a:p>
        </p:txBody>
      </p:sp>
      <p:sp>
        <p:nvSpPr>
          <p:cNvPr id="5" name="文本占位符 4">
            <a:extLst>
              <a:ext uri="{FF2B5EF4-FFF2-40B4-BE49-F238E27FC236}">
                <a16:creationId xmlns:a16="http://schemas.microsoft.com/office/drawing/2014/main" id="{77D5FDF4-15E7-E745-61FF-7E18174380BA}"/>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4B83A7DE-0609-40E6-9AAB-5926A8251482}"/>
              </a:ext>
            </a:extLst>
          </p:cNvPr>
          <p:cNvSpPr txBox="1">
            <a:spLocks noChangeArrowheads="1"/>
          </p:cNvSpPr>
          <p:nvPr/>
        </p:nvSpPr>
        <p:spPr>
          <a:xfrm>
            <a:off x="313267" y="910828"/>
            <a:ext cx="9525000" cy="5403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And floating-point single precision comparison operations</a:t>
            </a:r>
          </a:p>
          <a:p>
            <a:pPr marL="228600" marR="0" lvl="0" indent="-228600" algn="l" defTabSz="914400" rtl="0" eaLnBrk="1" fontAlgn="auto" latinLnBrk="0" hangingPunct="1">
              <a:lnSpc>
                <a:spcPct val="90000"/>
              </a:lnSpc>
              <a:spcBef>
                <a:spcPct val="30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flt.s</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x5,f2,f4  	 #if(f2 &lt; f4) x5=1;						  else x5=0</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where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lt</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can also be</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eq, le</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And double precision comparison operations</a:t>
            </a:r>
            <a:endPar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228600" marR="0" lvl="0" indent="-228600" algn="l" defTabSz="914400" rtl="0" eaLnBrk="1" fontAlgn="auto" latinLnBrk="0" hangingPunct="1">
              <a:lnSpc>
                <a:spcPct val="90000"/>
              </a:lnSpc>
              <a:spcBef>
                <a:spcPct val="30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flt.d</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x5,f2,f4 		#if (f2 &lt; f4) 						      x5=1; else x5=0</a:t>
            </a:r>
          </a:p>
        </p:txBody>
      </p:sp>
    </p:spTree>
    <p:extLst>
      <p:ext uri="{BB962C8B-B14F-4D97-AF65-F5344CB8AC3E}">
        <p14:creationId xmlns:p14="http://schemas.microsoft.com/office/powerpoint/2010/main" val="3096787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D5273-8159-46F6-A20A-19EE7C6C1B22}"/>
              </a:ext>
            </a:extLst>
          </p:cNvPr>
          <p:cNvSpPr>
            <a:spLocks noGrp="1"/>
          </p:cNvSpPr>
          <p:nvPr>
            <p:ph type="title"/>
          </p:nvPr>
        </p:nvSpPr>
        <p:spPr/>
        <p:txBody>
          <a:bodyPr/>
          <a:lstStyle/>
          <a:p>
            <a:r>
              <a:rPr lang="en-US" altLang="zh-CN" dirty="0"/>
              <a:t>Architecture</a:t>
            </a:r>
            <a:endParaRPr lang="zh-CN" altLang="en-US" dirty="0"/>
          </a:p>
        </p:txBody>
      </p:sp>
      <p:sp>
        <p:nvSpPr>
          <p:cNvPr id="3" name="文本占位符 2">
            <a:extLst>
              <a:ext uri="{FF2B5EF4-FFF2-40B4-BE49-F238E27FC236}">
                <a16:creationId xmlns:a16="http://schemas.microsoft.com/office/drawing/2014/main" id="{C4DB5575-99A1-4238-A6B0-9FCECBD66D40}"/>
              </a:ext>
            </a:extLst>
          </p:cNvPr>
          <p:cNvSpPr>
            <a:spLocks noGrp="1"/>
          </p:cNvSpPr>
          <p:nvPr>
            <p:ph type="body" idx="1"/>
          </p:nvPr>
        </p:nvSpPr>
        <p:spPr/>
        <p:txBody>
          <a:bodyPr/>
          <a:lstStyle/>
          <a:p>
            <a:endParaRPr lang="zh-CN" altLang="en-US"/>
          </a:p>
        </p:txBody>
      </p:sp>
      <p:sp>
        <p:nvSpPr>
          <p:cNvPr id="4" name="文本占位符 3">
            <a:extLst>
              <a:ext uri="{FF2B5EF4-FFF2-40B4-BE49-F238E27FC236}">
                <a16:creationId xmlns:a16="http://schemas.microsoft.com/office/drawing/2014/main" id="{1774B03E-F46F-4217-B438-E7F6743FBB6D}"/>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40963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2879-77DB-4936-9784-07CC96F133BC}"/>
              </a:ext>
            </a:extLst>
          </p:cNvPr>
          <p:cNvSpPr>
            <a:spLocks noGrp="1"/>
          </p:cNvSpPr>
          <p:nvPr>
            <p:ph type="title"/>
          </p:nvPr>
        </p:nvSpPr>
        <p:spPr/>
        <p:txBody>
          <a:bodyPr/>
          <a:lstStyle/>
          <a:p>
            <a:r>
              <a:rPr lang="en-US" altLang="ko-KR" dirty="0"/>
              <a:t>Recall: Processor Organization</a:t>
            </a:r>
            <a:endParaRPr lang="ko-KR" altLang="en-US" dirty="0"/>
          </a:p>
        </p:txBody>
      </p:sp>
      <p:sp>
        <p:nvSpPr>
          <p:cNvPr id="94" name="内容占位符 93">
            <a:extLst>
              <a:ext uri="{FF2B5EF4-FFF2-40B4-BE49-F238E27FC236}">
                <a16:creationId xmlns:a16="http://schemas.microsoft.com/office/drawing/2014/main" id="{E1BD07BE-E1DC-FAFB-C131-B6ADA4B25E42}"/>
              </a:ext>
            </a:extLst>
          </p:cNvPr>
          <p:cNvSpPr>
            <a:spLocks noGrp="1"/>
          </p:cNvSpPr>
          <p:nvPr>
            <p:ph idx="1"/>
          </p:nvPr>
        </p:nvSpPr>
        <p:spPr/>
        <p:txBody>
          <a:bodyPr/>
          <a:lstStyle/>
          <a:p>
            <a:endParaRPr lang="zh-CN" altLang="en-US" dirty="0"/>
          </a:p>
        </p:txBody>
      </p:sp>
      <p:sp>
        <p:nvSpPr>
          <p:cNvPr id="95" name="文本占位符 94">
            <a:extLst>
              <a:ext uri="{FF2B5EF4-FFF2-40B4-BE49-F238E27FC236}">
                <a16:creationId xmlns:a16="http://schemas.microsoft.com/office/drawing/2014/main" id="{54F59218-2B9B-9156-9FAF-EFD61246FB26}"/>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F7C54F1E-02EA-4B65-A4E2-B4A30745F2A3}"/>
              </a:ext>
            </a:extLst>
          </p:cNvPr>
          <p:cNvGrpSpPr/>
          <p:nvPr/>
        </p:nvGrpSpPr>
        <p:grpSpPr>
          <a:xfrm>
            <a:off x="1656988" y="2109134"/>
            <a:ext cx="4298949" cy="4109342"/>
            <a:chOff x="713616" y="2177685"/>
            <a:chExt cx="4298949" cy="4109342"/>
          </a:xfrm>
        </p:grpSpPr>
        <p:grpSp>
          <p:nvGrpSpPr>
            <p:cNvPr id="5" name="Group 4">
              <a:extLst>
                <a:ext uri="{FF2B5EF4-FFF2-40B4-BE49-F238E27FC236}">
                  <a16:creationId xmlns:a16="http://schemas.microsoft.com/office/drawing/2014/main" id="{F5356A2A-7C8D-4B92-9B1E-DB474A0DB3C5}"/>
                </a:ext>
              </a:extLst>
            </p:cNvPr>
            <p:cNvGrpSpPr/>
            <p:nvPr/>
          </p:nvGrpSpPr>
          <p:grpSpPr>
            <a:xfrm>
              <a:off x="815536" y="5961817"/>
              <a:ext cx="4107379" cy="325210"/>
              <a:chOff x="815536" y="5961817"/>
              <a:chExt cx="4107379" cy="325210"/>
            </a:xfrm>
          </p:grpSpPr>
          <p:sp>
            <p:nvSpPr>
              <p:cNvPr id="9" name="Freeform: Shape 8">
                <a:extLst>
                  <a:ext uri="{FF2B5EF4-FFF2-40B4-BE49-F238E27FC236}">
                    <a16:creationId xmlns:a16="http://schemas.microsoft.com/office/drawing/2014/main" id="{840D5C99-D1F2-466D-A346-86A0D85257A4}"/>
                  </a:ext>
                </a:extLst>
              </p:cNvPr>
              <p:cNvSpPr/>
              <p:nvPr/>
            </p:nvSpPr>
            <p:spPr>
              <a:xfrm rot="5400000">
                <a:off x="68802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0" name="Freeform: Shape 9">
                <a:extLst>
                  <a:ext uri="{FF2B5EF4-FFF2-40B4-BE49-F238E27FC236}">
                    <a16:creationId xmlns:a16="http://schemas.microsoft.com/office/drawing/2014/main" id="{749EC467-C307-4A26-868A-C662B61F410F}"/>
                  </a:ext>
                </a:extLst>
              </p:cNvPr>
              <p:cNvSpPr/>
              <p:nvPr/>
            </p:nvSpPr>
            <p:spPr>
              <a:xfrm rot="5400000">
                <a:off x="900505"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1" name="Freeform: Shape 10">
                <a:extLst>
                  <a:ext uri="{FF2B5EF4-FFF2-40B4-BE49-F238E27FC236}">
                    <a16:creationId xmlns:a16="http://schemas.microsoft.com/office/drawing/2014/main" id="{31D33B81-7117-4B71-8FD4-20202065B16B}"/>
                  </a:ext>
                </a:extLst>
              </p:cNvPr>
              <p:cNvSpPr/>
              <p:nvPr/>
            </p:nvSpPr>
            <p:spPr>
              <a:xfrm rot="5400000">
                <a:off x="111299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2" name="Freeform: Shape 11">
                <a:extLst>
                  <a:ext uri="{FF2B5EF4-FFF2-40B4-BE49-F238E27FC236}">
                    <a16:creationId xmlns:a16="http://schemas.microsoft.com/office/drawing/2014/main" id="{A638197A-3596-4099-A5A2-AD28EE4F1BB2}"/>
                  </a:ext>
                </a:extLst>
              </p:cNvPr>
              <p:cNvSpPr/>
              <p:nvPr/>
            </p:nvSpPr>
            <p:spPr>
              <a:xfrm rot="5400000">
                <a:off x="1325474"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3" name="Freeform: Shape 12">
                <a:extLst>
                  <a:ext uri="{FF2B5EF4-FFF2-40B4-BE49-F238E27FC236}">
                    <a16:creationId xmlns:a16="http://schemas.microsoft.com/office/drawing/2014/main" id="{1EA962E1-C5C9-4248-B196-A46AC1C68E4A}"/>
                  </a:ext>
                </a:extLst>
              </p:cNvPr>
              <p:cNvSpPr/>
              <p:nvPr/>
            </p:nvSpPr>
            <p:spPr>
              <a:xfrm rot="5400000">
                <a:off x="1537959"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4" name="Freeform: Shape 13">
                <a:extLst>
                  <a:ext uri="{FF2B5EF4-FFF2-40B4-BE49-F238E27FC236}">
                    <a16:creationId xmlns:a16="http://schemas.microsoft.com/office/drawing/2014/main" id="{C6C763EF-21D0-4741-9A3F-CC33554632A4}"/>
                  </a:ext>
                </a:extLst>
              </p:cNvPr>
              <p:cNvSpPr/>
              <p:nvPr/>
            </p:nvSpPr>
            <p:spPr>
              <a:xfrm rot="5400000">
                <a:off x="1750443" y="6089337"/>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5" name="Freeform: Shape 14">
                <a:extLst>
                  <a:ext uri="{FF2B5EF4-FFF2-40B4-BE49-F238E27FC236}">
                    <a16:creationId xmlns:a16="http://schemas.microsoft.com/office/drawing/2014/main" id="{18AC3860-BC72-42B1-BFAE-1D75A2C8D3F0}"/>
                  </a:ext>
                </a:extLst>
              </p:cNvPr>
              <p:cNvSpPr/>
              <p:nvPr/>
            </p:nvSpPr>
            <p:spPr>
              <a:xfrm rot="5400000">
                <a:off x="1962928"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6" name="Freeform: Shape 15">
                <a:extLst>
                  <a:ext uri="{FF2B5EF4-FFF2-40B4-BE49-F238E27FC236}">
                    <a16:creationId xmlns:a16="http://schemas.microsoft.com/office/drawing/2014/main" id="{196336C8-0710-4DE2-9663-0B830C0B5FA3}"/>
                  </a:ext>
                </a:extLst>
              </p:cNvPr>
              <p:cNvSpPr/>
              <p:nvPr/>
            </p:nvSpPr>
            <p:spPr>
              <a:xfrm rot="5400000">
                <a:off x="2175413" y="6089337"/>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7" name="Freeform: Shape 16">
                <a:extLst>
                  <a:ext uri="{FF2B5EF4-FFF2-40B4-BE49-F238E27FC236}">
                    <a16:creationId xmlns:a16="http://schemas.microsoft.com/office/drawing/2014/main" id="{636917EF-FFAA-4760-B7B9-08F0B069AEB9}"/>
                  </a:ext>
                </a:extLst>
              </p:cNvPr>
              <p:cNvSpPr/>
              <p:nvPr/>
            </p:nvSpPr>
            <p:spPr>
              <a:xfrm rot="5400000">
                <a:off x="2387897"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8" name="Freeform: Shape 17">
                <a:extLst>
                  <a:ext uri="{FF2B5EF4-FFF2-40B4-BE49-F238E27FC236}">
                    <a16:creationId xmlns:a16="http://schemas.microsoft.com/office/drawing/2014/main" id="{E1AA1E56-8A68-412F-9380-53283C1FB0E0}"/>
                  </a:ext>
                </a:extLst>
              </p:cNvPr>
              <p:cNvSpPr/>
              <p:nvPr/>
            </p:nvSpPr>
            <p:spPr>
              <a:xfrm rot="5400000">
                <a:off x="2600382"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9" name="Freeform: Shape 18">
                <a:extLst>
                  <a:ext uri="{FF2B5EF4-FFF2-40B4-BE49-F238E27FC236}">
                    <a16:creationId xmlns:a16="http://schemas.microsoft.com/office/drawing/2014/main" id="{3728FE1E-E1D1-4FF7-84AE-44510C8F9989}"/>
                  </a:ext>
                </a:extLst>
              </p:cNvPr>
              <p:cNvSpPr/>
              <p:nvPr/>
            </p:nvSpPr>
            <p:spPr>
              <a:xfrm rot="5400000">
                <a:off x="2812866"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0" name="Freeform: Shape 19">
                <a:extLst>
                  <a:ext uri="{FF2B5EF4-FFF2-40B4-BE49-F238E27FC236}">
                    <a16:creationId xmlns:a16="http://schemas.microsoft.com/office/drawing/2014/main" id="{D3461A6B-879E-44F3-A87C-FD4D4E4F0F6D}"/>
                  </a:ext>
                </a:extLst>
              </p:cNvPr>
              <p:cNvSpPr/>
              <p:nvPr/>
            </p:nvSpPr>
            <p:spPr>
              <a:xfrm rot="5400000">
                <a:off x="3025351"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1" name="Freeform: Shape 20">
                <a:extLst>
                  <a:ext uri="{FF2B5EF4-FFF2-40B4-BE49-F238E27FC236}">
                    <a16:creationId xmlns:a16="http://schemas.microsoft.com/office/drawing/2014/main" id="{970B5113-2E4A-4679-98AF-9976AD368181}"/>
                  </a:ext>
                </a:extLst>
              </p:cNvPr>
              <p:cNvSpPr/>
              <p:nvPr/>
            </p:nvSpPr>
            <p:spPr>
              <a:xfrm rot="5400000">
                <a:off x="3237836" y="6089333"/>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2" name="Freeform: Shape 21">
                <a:extLst>
                  <a:ext uri="{FF2B5EF4-FFF2-40B4-BE49-F238E27FC236}">
                    <a16:creationId xmlns:a16="http://schemas.microsoft.com/office/drawing/2014/main" id="{896F793C-DC75-4379-84F4-AB960793E1D6}"/>
                  </a:ext>
                </a:extLst>
              </p:cNvPr>
              <p:cNvSpPr/>
              <p:nvPr/>
            </p:nvSpPr>
            <p:spPr>
              <a:xfrm rot="5400000">
                <a:off x="345032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3" name="Freeform: Shape 22">
                <a:extLst>
                  <a:ext uri="{FF2B5EF4-FFF2-40B4-BE49-F238E27FC236}">
                    <a16:creationId xmlns:a16="http://schemas.microsoft.com/office/drawing/2014/main" id="{84A30098-1883-4CD1-8B9C-0AC188605815}"/>
                  </a:ext>
                </a:extLst>
              </p:cNvPr>
              <p:cNvSpPr/>
              <p:nvPr/>
            </p:nvSpPr>
            <p:spPr>
              <a:xfrm rot="5400000">
                <a:off x="3662805" y="6089333"/>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4" name="Freeform: Shape 23">
                <a:extLst>
                  <a:ext uri="{FF2B5EF4-FFF2-40B4-BE49-F238E27FC236}">
                    <a16:creationId xmlns:a16="http://schemas.microsoft.com/office/drawing/2014/main" id="{2E786186-D118-497D-8C4B-33A99866A271}"/>
                  </a:ext>
                </a:extLst>
              </p:cNvPr>
              <p:cNvSpPr/>
              <p:nvPr/>
            </p:nvSpPr>
            <p:spPr>
              <a:xfrm rot="5400000">
                <a:off x="387529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5" name="Freeform: Shape 24">
                <a:extLst>
                  <a:ext uri="{FF2B5EF4-FFF2-40B4-BE49-F238E27FC236}">
                    <a16:creationId xmlns:a16="http://schemas.microsoft.com/office/drawing/2014/main" id="{3940074C-2227-4634-970A-3F7502001086}"/>
                  </a:ext>
                </a:extLst>
              </p:cNvPr>
              <p:cNvSpPr/>
              <p:nvPr/>
            </p:nvSpPr>
            <p:spPr>
              <a:xfrm rot="5400000">
                <a:off x="4087774"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6" name="Freeform: Shape 25">
                <a:extLst>
                  <a:ext uri="{FF2B5EF4-FFF2-40B4-BE49-F238E27FC236}">
                    <a16:creationId xmlns:a16="http://schemas.microsoft.com/office/drawing/2014/main" id="{D33966D2-C623-495E-83FD-E01C3BDCD5DD}"/>
                  </a:ext>
                </a:extLst>
              </p:cNvPr>
              <p:cNvSpPr/>
              <p:nvPr/>
            </p:nvSpPr>
            <p:spPr>
              <a:xfrm rot="5400000">
                <a:off x="4300259"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7" name="Freeform: Shape 26">
                <a:extLst>
                  <a:ext uri="{FF2B5EF4-FFF2-40B4-BE49-F238E27FC236}">
                    <a16:creationId xmlns:a16="http://schemas.microsoft.com/office/drawing/2014/main" id="{B010E5E4-A859-4977-BAD7-A154D10A7B03}"/>
                  </a:ext>
                </a:extLst>
              </p:cNvPr>
              <p:cNvSpPr/>
              <p:nvPr/>
            </p:nvSpPr>
            <p:spPr>
              <a:xfrm rot="5400000">
                <a:off x="4512743"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8" name="Freeform: Shape 27">
                <a:extLst>
                  <a:ext uri="{FF2B5EF4-FFF2-40B4-BE49-F238E27FC236}">
                    <a16:creationId xmlns:a16="http://schemas.microsoft.com/office/drawing/2014/main" id="{3F87F482-DA82-49F4-9310-B7165A0FCA72}"/>
                  </a:ext>
                </a:extLst>
              </p:cNvPr>
              <p:cNvSpPr/>
              <p:nvPr/>
            </p:nvSpPr>
            <p:spPr>
              <a:xfrm rot="5400000">
                <a:off x="4725225"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grpSp>
        <p:grpSp>
          <p:nvGrpSpPr>
            <p:cNvPr id="6" name="Group 5">
              <a:extLst>
                <a:ext uri="{FF2B5EF4-FFF2-40B4-BE49-F238E27FC236}">
                  <a16:creationId xmlns:a16="http://schemas.microsoft.com/office/drawing/2014/main" id="{69735862-5977-4CA5-A999-C2041918FB1B}"/>
                </a:ext>
              </a:extLst>
            </p:cNvPr>
            <p:cNvGrpSpPr/>
            <p:nvPr/>
          </p:nvGrpSpPr>
          <p:grpSpPr>
            <a:xfrm>
              <a:off x="713616" y="2177685"/>
              <a:ext cx="4298949" cy="3824153"/>
              <a:chOff x="713616" y="2177685"/>
              <a:chExt cx="4298949" cy="3824153"/>
            </a:xfrm>
          </p:grpSpPr>
          <p:sp>
            <p:nvSpPr>
              <p:cNvPr id="7" name="Rectangle: Rounded Corners 6">
                <a:extLst>
                  <a:ext uri="{FF2B5EF4-FFF2-40B4-BE49-F238E27FC236}">
                    <a16:creationId xmlns:a16="http://schemas.microsoft.com/office/drawing/2014/main" id="{B0BFAB76-7554-40E6-9BF4-91038858A5FB}"/>
                  </a:ext>
                </a:extLst>
              </p:cNvPr>
              <p:cNvSpPr/>
              <p:nvPr/>
            </p:nvSpPr>
            <p:spPr>
              <a:xfrm>
                <a:off x="713616" y="2177685"/>
                <a:ext cx="4298949" cy="3824153"/>
              </a:xfrm>
              <a:prstGeom prst="roundRect">
                <a:avLst>
                  <a:gd name="adj" fmla="val 4803"/>
                </a:avLst>
              </a:prstGeom>
              <a:solidFill>
                <a:srgbClr val="01652F"/>
              </a:solidFill>
              <a:scene3d>
                <a:camera prst="perspectiveAbove"/>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8" name="Rectangle: Rounded Corners 7">
                <a:extLst>
                  <a:ext uri="{FF2B5EF4-FFF2-40B4-BE49-F238E27FC236}">
                    <a16:creationId xmlns:a16="http://schemas.microsoft.com/office/drawing/2014/main" id="{E9B8E87D-FE35-4ABD-87CB-02E8A0C5FE7D}"/>
                  </a:ext>
                </a:extLst>
              </p:cNvPr>
              <p:cNvSpPr/>
              <p:nvPr/>
            </p:nvSpPr>
            <p:spPr>
              <a:xfrm>
                <a:off x="1112341" y="2462873"/>
                <a:ext cx="3499476" cy="3098213"/>
              </a:xfrm>
              <a:prstGeom prst="roundRect">
                <a:avLst>
                  <a:gd name="adj" fmla="val 0"/>
                </a:avLst>
              </a:prstGeom>
              <a:solidFill>
                <a:srgbClr val="009446"/>
              </a:solidFill>
              <a:ln w="28575">
                <a:solidFill>
                  <a:schemeClr val="tx1"/>
                </a:solidFill>
              </a:ln>
              <a:scene3d>
                <a:camera prst="perspectiveAbove"/>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grpSp>
      </p:grpSp>
      <p:grpSp>
        <p:nvGrpSpPr>
          <p:cNvPr id="29" name="Group 28">
            <a:extLst>
              <a:ext uri="{FF2B5EF4-FFF2-40B4-BE49-F238E27FC236}">
                <a16:creationId xmlns:a16="http://schemas.microsoft.com/office/drawing/2014/main" id="{CFD78C98-3693-4D08-8F0D-0AE1BDC1ADB0}"/>
              </a:ext>
            </a:extLst>
          </p:cNvPr>
          <p:cNvGrpSpPr/>
          <p:nvPr/>
        </p:nvGrpSpPr>
        <p:grpSpPr>
          <a:xfrm>
            <a:off x="2935687" y="4099447"/>
            <a:ext cx="244011" cy="328541"/>
            <a:chOff x="1829427" y="3100459"/>
            <a:chExt cx="244011" cy="328541"/>
          </a:xfrm>
        </p:grpSpPr>
        <p:cxnSp>
          <p:nvCxnSpPr>
            <p:cNvPr id="30" name="Straight Connector 29">
              <a:extLst>
                <a:ext uri="{FF2B5EF4-FFF2-40B4-BE49-F238E27FC236}">
                  <a16:creationId xmlns:a16="http://schemas.microsoft.com/office/drawing/2014/main" id="{22BD7FE7-E16E-4E84-AAC8-9CF801EA967D}"/>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35F868-92CE-43AB-8ECA-2FC4F96CC17E}"/>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3721A9-95B8-4B60-933B-2F6F01E10F5C}"/>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B7FBD3-7ED9-4123-ABD7-6963C604405E}"/>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25D7751-5F0A-4A59-AB4F-37BE33AA40F9}"/>
              </a:ext>
            </a:extLst>
          </p:cNvPr>
          <p:cNvGrpSpPr/>
          <p:nvPr/>
        </p:nvGrpSpPr>
        <p:grpSpPr>
          <a:xfrm>
            <a:off x="4554570" y="4081394"/>
            <a:ext cx="244011" cy="328541"/>
            <a:chOff x="1829427" y="3100459"/>
            <a:chExt cx="244011" cy="328541"/>
          </a:xfrm>
        </p:grpSpPr>
        <p:cxnSp>
          <p:nvCxnSpPr>
            <p:cNvPr id="35" name="Straight Connector 34">
              <a:extLst>
                <a:ext uri="{FF2B5EF4-FFF2-40B4-BE49-F238E27FC236}">
                  <a16:creationId xmlns:a16="http://schemas.microsoft.com/office/drawing/2014/main" id="{38CC61FB-B8FD-4E21-B42B-52DD29EEF311}"/>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71FA32-91F0-464F-B63C-1EDBFCBB858D}"/>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3D8D0E-618D-40F9-A977-AF53F143B224}"/>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48CA407-E06F-4C4F-A3AE-2A872C5EE308}"/>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D5A5834-7401-4E3F-AB96-532334D86737}"/>
              </a:ext>
            </a:extLst>
          </p:cNvPr>
          <p:cNvGrpSpPr/>
          <p:nvPr/>
        </p:nvGrpSpPr>
        <p:grpSpPr>
          <a:xfrm>
            <a:off x="3353428" y="3100460"/>
            <a:ext cx="244011" cy="328541"/>
            <a:chOff x="1829427" y="3100459"/>
            <a:chExt cx="244011" cy="328541"/>
          </a:xfrm>
        </p:grpSpPr>
        <p:cxnSp>
          <p:nvCxnSpPr>
            <p:cNvPr id="40" name="Straight Connector 39">
              <a:extLst>
                <a:ext uri="{FF2B5EF4-FFF2-40B4-BE49-F238E27FC236}">
                  <a16:creationId xmlns:a16="http://schemas.microsoft.com/office/drawing/2014/main" id="{3433EC28-D206-49D6-9ACE-A9E378A0408D}"/>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76FC61-C964-49A0-BC49-05F8D71BA1EB}"/>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8FD4C68-799E-4D8D-BFEB-F688AE862A62}"/>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A0FCD4-5E71-444F-BF0D-80CDA2B15501}"/>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BC823B6-735B-4CE3-9523-8AF4F787117A}"/>
              </a:ext>
            </a:extLst>
          </p:cNvPr>
          <p:cNvGrpSpPr/>
          <p:nvPr/>
        </p:nvGrpSpPr>
        <p:grpSpPr>
          <a:xfrm rot="5400000">
            <a:off x="3677198" y="4630002"/>
            <a:ext cx="244011" cy="328541"/>
            <a:chOff x="1829427" y="3100459"/>
            <a:chExt cx="244011" cy="328541"/>
          </a:xfrm>
        </p:grpSpPr>
        <p:cxnSp>
          <p:nvCxnSpPr>
            <p:cNvPr id="45" name="Straight Connector 44">
              <a:extLst>
                <a:ext uri="{FF2B5EF4-FFF2-40B4-BE49-F238E27FC236}">
                  <a16:creationId xmlns:a16="http://schemas.microsoft.com/office/drawing/2014/main" id="{7029CA25-9630-4BF3-9C4A-F1EAE8247535}"/>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66EF7D-19FC-4E4B-A963-57C2649C7CA5}"/>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C2FFD3-67A8-4127-A425-B16188FA127B}"/>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DDEA23-D507-49BF-9783-F8BA9828D028}"/>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375E191-5B51-4494-875A-0D5210BDCDEB}"/>
              </a:ext>
            </a:extLst>
          </p:cNvPr>
          <p:cNvGrpSpPr/>
          <p:nvPr/>
        </p:nvGrpSpPr>
        <p:grpSpPr>
          <a:xfrm>
            <a:off x="1799749" y="895705"/>
            <a:ext cx="4090793" cy="1016850"/>
            <a:chOff x="761523" y="971905"/>
            <a:chExt cx="4090793" cy="1016850"/>
          </a:xfrm>
        </p:grpSpPr>
        <p:pic>
          <p:nvPicPr>
            <p:cNvPr id="50" name="Picture 2" descr="Related image">
              <a:extLst>
                <a:ext uri="{FF2B5EF4-FFF2-40B4-BE49-F238E27FC236}">
                  <a16:creationId xmlns:a16="http://schemas.microsoft.com/office/drawing/2014/main" id="{70DD3162-CF87-41A0-9B4E-26606BE0D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46" b="25540"/>
            <a:stretch/>
          </p:blipFill>
          <p:spPr bwMode="auto">
            <a:xfrm>
              <a:off x="761523" y="971905"/>
              <a:ext cx="4090793" cy="101685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2E579AB-0671-44E8-9F58-0AAB9E02C655}"/>
                </a:ext>
              </a:extLst>
            </p:cNvPr>
            <p:cNvSpPr txBox="1"/>
            <p:nvPr/>
          </p:nvSpPr>
          <p:spPr>
            <a:xfrm>
              <a:off x="3628597" y="1032593"/>
              <a:ext cx="107882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Memory</a:t>
              </a:r>
              <a:endParaRPr kumimoji="0" lang="ko-KR" altLang="en-US" sz="2000" b="0"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52" name="Group 51">
            <a:extLst>
              <a:ext uri="{FF2B5EF4-FFF2-40B4-BE49-F238E27FC236}">
                <a16:creationId xmlns:a16="http://schemas.microsoft.com/office/drawing/2014/main" id="{9E955384-0B40-4706-91B2-1C5F110CBE98}"/>
              </a:ext>
            </a:extLst>
          </p:cNvPr>
          <p:cNvGrpSpPr/>
          <p:nvPr/>
        </p:nvGrpSpPr>
        <p:grpSpPr>
          <a:xfrm>
            <a:off x="3911965" y="4135962"/>
            <a:ext cx="1494269" cy="1198868"/>
            <a:chOff x="1208949" y="4244751"/>
            <a:chExt cx="1494269" cy="1198868"/>
          </a:xfrm>
        </p:grpSpPr>
        <p:sp>
          <p:nvSpPr>
            <p:cNvPr id="53" name="Rectangle: Rounded Corners 52">
              <a:extLst>
                <a:ext uri="{FF2B5EF4-FFF2-40B4-BE49-F238E27FC236}">
                  <a16:creationId xmlns:a16="http://schemas.microsoft.com/office/drawing/2014/main" id="{62D23628-6DFE-4300-9020-E56EA9297C93}"/>
                </a:ext>
              </a:extLst>
            </p:cNvPr>
            <p:cNvSpPr/>
            <p:nvPr/>
          </p:nvSpPr>
          <p:spPr>
            <a:xfrm>
              <a:off x="1208949" y="4244751"/>
              <a:ext cx="1494269" cy="11988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fov="4800000">
                <a:rot lat="18573598" lon="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54" name="TextBox 53">
              <a:extLst>
                <a:ext uri="{FF2B5EF4-FFF2-40B4-BE49-F238E27FC236}">
                  <a16:creationId xmlns:a16="http://schemas.microsoft.com/office/drawing/2014/main" id="{CBC08BC7-C490-46F5-92A0-C47360FAC45B}"/>
                </a:ext>
              </a:extLst>
            </p:cNvPr>
            <p:cNvSpPr txBox="1"/>
            <p:nvPr/>
          </p:nvSpPr>
          <p:spPr>
            <a:xfrm>
              <a:off x="1295550" y="4671842"/>
              <a:ext cx="1140184" cy="400110"/>
            </a:xfrm>
            <a:prstGeom prst="rect">
              <a:avLst/>
            </a:prstGeom>
            <a:noFill/>
            <a:scene3d>
              <a:camera prst="perspectiveRelaxedModerately"/>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100" normalizeH="0" baseline="0" noProof="0" dirty="0">
                  <a:ln>
                    <a:noFill/>
                  </a:ln>
                  <a:solidFill>
                    <a:srgbClr val="FFFFFF"/>
                  </a:solidFill>
                  <a:effectLst/>
                  <a:uLnTx/>
                  <a:uFillTx/>
                  <a:latin typeface="Bell Gothic Std Black" panose="020B0706020202040204" pitchFamily="34" charset="0"/>
                  <a:ea typeface="微软雅黑"/>
                  <a:cs typeface="+mn-cs"/>
                </a:rPr>
                <a:t>ALU / FPU</a:t>
              </a:r>
              <a:endParaRPr kumimoji="0" lang="ko-KR" altLang="en-US" sz="2000" b="1" i="0" u="none" strike="noStrike" kern="1200" cap="none" spc="-10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55" name="Group 54">
            <a:extLst>
              <a:ext uri="{FF2B5EF4-FFF2-40B4-BE49-F238E27FC236}">
                <a16:creationId xmlns:a16="http://schemas.microsoft.com/office/drawing/2014/main" id="{BA1EBA47-0672-4896-B265-5501431370DA}"/>
              </a:ext>
            </a:extLst>
          </p:cNvPr>
          <p:cNvGrpSpPr/>
          <p:nvPr/>
        </p:nvGrpSpPr>
        <p:grpSpPr>
          <a:xfrm>
            <a:off x="2212088" y="4145109"/>
            <a:ext cx="1494269" cy="1198868"/>
            <a:chOff x="1208949" y="4244751"/>
            <a:chExt cx="1494269" cy="1198868"/>
          </a:xfrm>
        </p:grpSpPr>
        <p:sp>
          <p:nvSpPr>
            <p:cNvPr id="56" name="Rectangle: Rounded Corners 55">
              <a:extLst>
                <a:ext uri="{FF2B5EF4-FFF2-40B4-BE49-F238E27FC236}">
                  <a16:creationId xmlns:a16="http://schemas.microsoft.com/office/drawing/2014/main" id="{DDB32E69-F25A-4EA6-9166-1139458AD62C}"/>
                </a:ext>
              </a:extLst>
            </p:cNvPr>
            <p:cNvSpPr/>
            <p:nvPr/>
          </p:nvSpPr>
          <p:spPr>
            <a:xfrm>
              <a:off x="1208949" y="4244751"/>
              <a:ext cx="1494269" cy="11988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fov="4800000">
                <a:rot lat="18589389" lon="468000" rev="21238642"/>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57" name="TextBox 56">
              <a:extLst>
                <a:ext uri="{FF2B5EF4-FFF2-40B4-BE49-F238E27FC236}">
                  <a16:creationId xmlns:a16="http://schemas.microsoft.com/office/drawing/2014/main" id="{77163FC8-A4E0-4B3C-B1BC-4DA2E805CE5A}"/>
                </a:ext>
              </a:extLst>
            </p:cNvPr>
            <p:cNvSpPr txBox="1"/>
            <p:nvPr/>
          </p:nvSpPr>
          <p:spPr>
            <a:xfrm>
              <a:off x="1395190" y="4491405"/>
              <a:ext cx="1118133" cy="707886"/>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100" normalizeH="0" baseline="0" noProof="0" dirty="0">
                  <a:ln>
                    <a:noFill/>
                  </a:ln>
                  <a:solidFill>
                    <a:srgbClr val="FFFFFF"/>
                  </a:solidFill>
                  <a:effectLst/>
                  <a:uLnTx/>
                  <a:uFillTx/>
                  <a:latin typeface="Bell Gothic Std Black" panose="020B0706020202040204" pitchFamily="34" charset="0"/>
                  <a:ea typeface="微软雅黑"/>
                  <a:cs typeface="+mn-cs"/>
                </a:rPr>
                <a:t>Control Unit</a:t>
              </a:r>
              <a:endParaRPr kumimoji="0" lang="ko-KR" altLang="en-US" sz="2000" b="1" i="0" u="none" strike="noStrike" kern="1200" cap="none" spc="-100" normalizeH="0" baseline="0" noProof="0" dirty="0">
                <a:ln>
                  <a:noFill/>
                </a:ln>
                <a:solidFill>
                  <a:srgbClr val="FFFFFF"/>
                </a:solidFill>
                <a:effectLst/>
                <a:uLnTx/>
                <a:uFillTx/>
                <a:latin typeface="Bell Gothic Std Black" panose="020B0706020202040204" pitchFamily="34" charset="0"/>
                <a:cs typeface="+mn-cs"/>
              </a:endParaRPr>
            </a:p>
          </p:txBody>
        </p:sp>
      </p:grpSp>
      <p:sp>
        <p:nvSpPr>
          <p:cNvPr id="58" name="Trapezoid 57">
            <a:extLst>
              <a:ext uri="{FF2B5EF4-FFF2-40B4-BE49-F238E27FC236}">
                <a16:creationId xmlns:a16="http://schemas.microsoft.com/office/drawing/2014/main" id="{50A6B4FF-721A-4958-8990-DE225650C146}"/>
              </a:ext>
            </a:extLst>
          </p:cNvPr>
          <p:cNvSpPr/>
          <p:nvPr/>
        </p:nvSpPr>
        <p:spPr>
          <a:xfrm rot="10800000">
            <a:off x="2074708" y="1904706"/>
            <a:ext cx="3513622" cy="837324"/>
          </a:xfrm>
          <a:prstGeom prst="trapezoid">
            <a:avLst>
              <a:gd name="adj" fmla="val 50433"/>
            </a:avLst>
          </a:prstGeom>
          <a:solidFill>
            <a:schemeClr val="accent4">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59" name="Group 58">
            <a:extLst>
              <a:ext uri="{FF2B5EF4-FFF2-40B4-BE49-F238E27FC236}">
                <a16:creationId xmlns:a16="http://schemas.microsoft.com/office/drawing/2014/main" id="{7FAF92E7-598A-444A-A5EA-C1A0E2240920}"/>
              </a:ext>
            </a:extLst>
          </p:cNvPr>
          <p:cNvGrpSpPr/>
          <p:nvPr/>
        </p:nvGrpSpPr>
        <p:grpSpPr>
          <a:xfrm>
            <a:off x="2296160" y="2666793"/>
            <a:ext cx="3070721" cy="433668"/>
            <a:chOff x="1322905" y="2651706"/>
            <a:chExt cx="2968027" cy="433668"/>
          </a:xfrm>
        </p:grpSpPr>
        <p:sp>
          <p:nvSpPr>
            <p:cNvPr id="60" name="Rectangle: Rounded Corners 59">
              <a:extLst>
                <a:ext uri="{FF2B5EF4-FFF2-40B4-BE49-F238E27FC236}">
                  <a16:creationId xmlns:a16="http://schemas.microsoft.com/office/drawing/2014/main" id="{47E19868-231E-4E28-8480-B3FE97E19300}"/>
                </a:ext>
              </a:extLst>
            </p:cNvPr>
            <p:cNvSpPr/>
            <p:nvPr/>
          </p:nvSpPr>
          <p:spPr>
            <a:xfrm>
              <a:off x="1400697" y="2651706"/>
              <a:ext cx="2845784" cy="4336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1" name="TextBox 60">
              <a:extLst>
                <a:ext uri="{FF2B5EF4-FFF2-40B4-BE49-F238E27FC236}">
                  <a16:creationId xmlns:a16="http://schemas.microsoft.com/office/drawing/2014/main" id="{5B2B6823-3B6B-4FCC-9772-7B9238750E3C}"/>
                </a:ext>
              </a:extLst>
            </p:cNvPr>
            <p:cNvSpPr txBox="1"/>
            <p:nvPr/>
          </p:nvSpPr>
          <p:spPr>
            <a:xfrm>
              <a:off x="1322905" y="2735243"/>
              <a:ext cx="2968027" cy="321627"/>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Bus Interface Unit</a:t>
              </a:r>
              <a:endParaRPr kumimoji="0" lang="ko-KR" altLang="en-US" sz="2000" b="1"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62" name="Group 61">
            <a:extLst>
              <a:ext uri="{FF2B5EF4-FFF2-40B4-BE49-F238E27FC236}">
                <a16:creationId xmlns:a16="http://schemas.microsoft.com/office/drawing/2014/main" id="{F93EEFE5-70D0-47D3-88B9-22E326150AD4}"/>
              </a:ext>
            </a:extLst>
          </p:cNvPr>
          <p:cNvGrpSpPr/>
          <p:nvPr/>
        </p:nvGrpSpPr>
        <p:grpSpPr>
          <a:xfrm>
            <a:off x="2300994" y="3211735"/>
            <a:ext cx="3019897" cy="1011952"/>
            <a:chOff x="1262768" y="3297460"/>
            <a:chExt cx="3019897" cy="1011952"/>
          </a:xfrm>
        </p:grpSpPr>
        <p:sp>
          <p:nvSpPr>
            <p:cNvPr id="63" name="Rectangle: Rounded Corners 62">
              <a:extLst>
                <a:ext uri="{FF2B5EF4-FFF2-40B4-BE49-F238E27FC236}">
                  <a16:creationId xmlns:a16="http://schemas.microsoft.com/office/drawing/2014/main" id="{E299DF4F-B19C-44C9-8FDC-FDA36ED53E9E}"/>
                </a:ext>
              </a:extLst>
            </p:cNvPr>
            <p:cNvSpPr/>
            <p:nvPr/>
          </p:nvSpPr>
          <p:spPr>
            <a:xfrm>
              <a:off x="1262768" y="3297460"/>
              <a:ext cx="3019897" cy="1011952"/>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grpSp>
          <p:nvGrpSpPr>
            <p:cNvPr id="64" name="Group 63">
              <a:extLst>
                <a:ext uri="{FF2B5EF4-FFF2-40B4-BE49-F238E27FC236}">
                  <a16:creationId xmlns:a16="http://schemas.microsoft.com/office/drawing/2014/main" id="{059C9907-1EBE-4B7D-BDDD-039E3123E12E}"/>
                </a:ext>
              </a:extLst>
            </p:cNvPr>
            <p:cNvGrpSpPr/>
            <p:nvPr/>
          </p:nvGrpSpPr>
          <p:grpSpPr>
            <a:xfrm>
              <a:off x="1438953" y="3527705"/>
              <a:ext cx="2708681" cy="508015"/>
              <a:chOff x="1411755" y="3530079"/>
              <a:chExt cx="2831673" cy="508015"/>
            </a:xfrm>
          </p:grpSpPr>
          <p:sp>
            <p:nvSpPr>
              <p:cNvPr id="66" name="Rectangle: Rounded Corners 65">
                <a:extLst>
                  <a:ext uri="{FF2B5EF4-FFF2-40B4-BE49-F238E27FC236}">
                    <a16:creationId xmlns:a16="http://schemas.microsoft.com/office/drawing/2014/main" id="{219D6984-90C9-4AB4-AAC9-27B54EBB43CF}"/>
                  </a:ext>
                </a:extLst>
              </p:cNvPr>
              <p:cNvSpPr/>
              <p:nvPr/>
            </p:nvSpPr>
            <p:spPr>
              <a:xfrm>
                <a:off x="1411755" y="353929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7" name="Rectangle: Rounded Corners 66">
                <a:extLst>
                  <a:ext uri="{FF2B5EF4-FFF2-40B4-BE49-F238E27FC236}">
                    <a16:creationId xmlns:a16="http://schemas.microsoft.com/office/drawing/2014/main" id="{6D69579E-1072-400D-83FD-A4219334D6FF}"/>
                  </a:ext>
                </a:extLst>
              </p:cNvPr>
              <p:cNvSpPr/>
              <p:nvPr/>
            </p:nvSpPr>
            <p:spPr>
              <a:xfrm>
                <a:off x="1994697" y="353929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8" name="Rectangle: Rounded Corners 67">
                <a:extLst>
                  <a:ext uri="{FF2B5EF4-FFF2-40B4-BE49-F238E27FC236}">
                    <a16:creationId xmlns:a16="http://schemas.microsoft.com/office/drawing/2014/main" id="{FD9104CE-CDCB-4394-B238-0193E67CFFBD}"/>
                  </a:ext>
                </a:extLst>
              </p:cNvPr>
              <p:cNvSpPr/>
              <p:nvPr/>
            </p:nvSpPr>
            <p:spPr>
              <a:xfrm>
                <a:off x="1411755" y="3780557"/>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9" name="Rectangle: Rounded Corners 68">
                <a:extLst>
                  <a:ext uri="{FF2B5EF4-FFF2-40B4-BE49-F238E27FC236}">
                    <a16:creationId xmlns:a16="http://schemas.microsoft.com/office/drawing/2014/main" id="{0ABBC7B2-0786-4E49-B039-E3EB8699B357}"/>
                  </a:ext>
                </a:extLst>
              </p:cNvPr>
              <p:cNvSpPr/>
              <p:nvPr/>
            </p:nvSpPr>
            <p:spPr>
              <a:xfrm>
                <a:off x="1998239" y="3780556"/>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0" name="Rectangle: Rounded Corners 69">
                <a:extLst>
                  <a:ext uri="{FF2B5EF4-FFF2-40B4-BE49-F238E27FC236}">
                    <a16:creationId xmlns:a16="http://schemas.microsoft.com/office/drawing/2014/main" id="{FAC04240-7D1B-4FAF-9F95-E2B1A85BB24D}"/>
                  </a:ext>
                </a:extLst>
              </p:cNvPr>
              <p:cNvSpPr/>
              <p:nvPr/>
            </p:nvSpPr>
            <p:spPr>
              <a:xfrm>
                <a:off x="2582882" y="353534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1" name="Rectangle: Rounded Corners 70">
                <a:extLst>
                  <a:ext uri="{FF2B5EF4-FFF2-40B4-BE49-F238E27FC236}">
                    <a16:creationId xmlns:a16="http://schemas.microsoft.com/office/drawing/2014/main" id="{3F7A58A2-65D6-415A-9FCF-59CC12A1E494}"/>
                  </a:ext>
                </a:extLst>
              </p:cNvPr>
              <p:cNvSpPr/>
              <p:nvPr/>
            </p:nvSpPr>
            <p:spPr>
              <a:xfrm>
                <a:off x="3165824" y="353534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2" name="Rectangle: Rounded Corners 71">
                <a:extLst>
                  <a:ext uri="{FF2B5EF4-FFF2-40B4-BE49-F238E27FC236}">
                    <a16:creationId xmlns:a16="http://schemas.microsoft.com/office/drawing/2014/main" id="{BE94CF6E-840C-4F9B-9C17-81AB675DA83B}"/>
                  </a:ext>
                </a:extLst>
              </p:cNvPr>
              <p:cNvSpPr/>
              <p:nvPr/>
            </p:nvSpPr>
            <p:spPr>
              <a:xfrm>
                <a:off x="2582882" y="3776607"/>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3" name="Rectangle: Rounded Corners 72">
                <a:extLst>
                  <a:ext uri="{FF2B5EF4-FFF2-40B4-BE49-F238E27FC236}">
                    <a16:creationId xmlns:a16="http://schemas.microsoft.com/office/drawing/2014/main" id="{DC887250-5C93-406E-820D-EDBFCF6E3932}"/>
                  </a:ext>
                </a:extLst>
              </p:cNvPr>
              <p:cNvSpPr/>
              <p:nvPr/>
            </p:nvSpPr>
            <p:spPr>
              <a:xfrm>
                <a:off x="3169366" y="3776606"/>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4" name="Rectangle: Rounded Corners 73">
                <a:extLst>
                  <a:ext uri="{FF2B5EF4-FFF2-40B4-BE49-F238E27FC236}">
                    <a16:creationId xmlns:a16="http://schemas.microsoft.com/office/drawing/2014/main" id="{5D80E874-594E-44B1-AE43-CE6AE67388F2}"/>
                  </a:ext>
                </a:extLst>
              </p:cNvPr>
              <p:cNvSpPr/>
              <p:nvPr/>
            </p:nvSpPr>
            <p:spPr>
              <a:xfrm>
                <a:off x="3745224" y="3530079"/>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5" name="Rectangle: Rounded Corners 74">
                <a:extLst>
                  <a:ext uri="{FF2B5EF4-FFF2-40B4-BE49-F238E27FC236}">
                    <a16:creationId xmlns:a16="http://schemas.microsoft.com/office/drawing/2014/main" id="{969BFAB1-03AF-4EA2-B6E9-D7146E4E3E23}"/>
                  </a:ext>
                </a:extLst>
              </p:cNvPr>
              <p:cNvSpPr/>
              <p:nvPr/>
            </p:nvSpPr>
            <p:spPr>
              <a:xfrm>
                <a:off x="3748766" y="3771345"/>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grpSp>
        <p:sp>
          <p:nvSpPr>
            <p:cNvPr id="65" name="TextBox 64">
              <a:extLst>
                <a:ext uri="{FF2B5EF4-FFF2-40B4-BE49-F238E27FC236}">
                  <a16:creationId xmlns:a16="http://schemas.microsoft.com/office/drawing/2014/main" id="{BB324B1B-307B-4A24-B2F5-B0261BFDC19C}"/>
                </a:ext>
              </a:extLst>
            </p:cNvPr>
            <p:cNvSpPr txBox="1"/>
            <p:nvPr/>
          </p:nvSpPr>
          <p:spPr>
            <a:xfrm>
              <a:off x="1760983" y="3668597"/>
              <a:ext cx="1883460" cy="321627"/>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Registers</a:t>
              </a:r>
              <a:endParaRPr kumimoji="0" lang="ko-KR" altLang="en-US" sz="2000" b="1"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76" name="Group 75">
            <a:extLst>
              <a:ext uri="{FF2B5EF4-FFF2-40B4-BE49-F238E27FC236}">
                <a16:creationId xmlns:a16="http://schemas.microsoft.com/office/drawing/2014/main" id="{967F67EC-1BCB-4D6A-87C3-E29B8610C8A7}"/>
              </a:ext>
            </a:extLst>
          </p:cNvPr>
          <p:cNvGrpSpPr/>
          <p:nvPr/>
        </p:nvGrpSpPr>
        <p:grpSpPr>
          <a:xfrm>
            <a:off x="1915003" y="1493697"/>
            <a:ext cx="1898906" cy="2287357"/>
            <a:chOff x="1255149" y="1551719"/>
            <a:chExt cx="1918666" cy="2382547"/>
          </a:xfrm>
        </p:grpSpPr>
        <p:sp>
          <p:nvSpPr>
            <p:cNvPr id="77" name="Arrow: Bent 76">
              <a:extLst>
                <a:ext uri="{FF2B5EF4-FFF2-40B4-BE49-F238E27FC236}">
                  <a16:creationId xmlns:a16="http://schemas.microsoft.com/office/drawing/2014/main" id="{779AE434-F43E-45E9-82FD-05FF83E3B4DD}"/>
                </a:ext>
              </a:extLst>
            </p:cNvPr>
            <p:cNvSpPr/>
            <p:nvPr/>
          </p:nvSpPr>
          <p:spPr>
            <a:xfrm rot="16200000" flipH="1">
              <a:off x="1023208" y="1783660"/>
              <a:ext cx="2382547" cy="1918666"/>
            </a:xfrm>
            <a:prstGeom prst="bentArrow">
              <a:avLst>
                <a:gd name="adj1" fmla="val 16470"/>
                <a:gd name="adj2" fmla="val 19701"/>
                <a:gd name="adj3" fmla="val 31266"/>
                <a:gd name="adj4" fmla="val 43750"/>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TextBox 77">
              <a:extLst>
                <a:ext uri="{FF2B5EF4-FFF2-40B4-BE49-F238E27FC236}">
                  <a16:creationId xmlns:a16="http://schemas.microsoft.com/office/drawing/2014/main" id="{688271DC-F646-48E0-A137-F8EBE4CA4E46}"/>
                </a:ext>
              </a:extLst>
            </p:cNvPr>
            <p:cNvSpPr txBox="1"/>
            <p:nvPr/>
          </p:nvSpPr>
          <p:spPr>
            <a:xfrm rot="16200000" flipH="1">
              <a:off x="1287893" y="2601269"/>
              <a:ext cx="706489" cy="4042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100" normalizeH="0" baseline="0" noProof="0" dirty="0">
                  <a:ln>
                    <a:noFill/>
                  </a:ln>
                  <a:solidFill>
                    <a:srgbClr val="FF00FF"/>
                  </a:solidFill>
                  <a:effectLst/>
                  <a:uLnTx/>
                  <a:uFillTx/>
                  <a:latin typeface="Bell Gothic Std Black" panose="020B0706020202040204" pitchFamily="34" charset="0"/>
                  <a:ea typeface="微软雅黑"/>
                  <a:cs typeface="+mn-cs"/>
                </a:rPr>
                <a:t>Fetch</a:t>
              </a:r>
              <a:endParaRPr kumimoji="0" lang="ko-KR" altLang="en-US" sz="2000" b="0" i="1" u="none" strike="noStrike" kern="1200" cap="none" spc="-100" normalizeH="0" baseline="0" noProof="0" dirty="0">
                <a:ln>
                  <a:noFill/>
                </a:ln>
                <a:solidFill>
                  <a:srgbClr val="FF00FF"/>
                </a:solidFill>
                <a:effectLst/>
                <a:uLnTx/>
                <a:uFillTx/>
                <a:latin typeface="Bell Gothic Std Black" panose="020B0706020202040204" pitchFamily="34" charset="0"/>
                <a:cs typeface="+mn-cs"/>
              </a:endParaRPr>
            </a:p>
          </p:txBody>
        </p:sp>
      </p:grpSp>
      <p:grpSp>
        <p:nvGrpSpPr>
          <p:cNvPr id="79" name="Group 78">
            <a:extLst>
              <a:ext uri="{FF2B5EF4-FFF2-40B4-BE49-F238E27FC236}">
                <a16:creationId xmlns:a16="http://schemas.microsoft.com/office/drawing/2014/main" id="{4C46D15C-1D43-44EB-8002-C98E7A76F0F8}"/>
              </a:ext>
            </a:extLst>
          </p:cNvPr>
          <p:cNvGrpSpPr/>
          <p:nvPr/>
        </p:nvGrpSpPr>
        <p:grpSpPr>
          <a:xfrm>
            <a:off x="3933242" y="1370771"/>
            <a:ext cx="1685722" cy="2290477"/>
            <a:chOff x="2971219" y="1316235"/>
            <a:chExt cx="1147869" cy="2522840"/>
          </a:xfrm>
        </p:grpSpPr>
        <p:sp>
          <p:nvSpPr>
            <p:cNvPr id="80" name="Arrow: Bent 79">
              <a:extLst>
                <a:ext uri="{FF2B5EF4-FFF2-40B4-BE49-F238E27FC236}">
                  <a16:creationId xmlns:a16="http://schemas.microsoft.com/office/drawing/2014/main" id="{1168E6CA-D644-44B9-A473-74BAECD12717}"/>
                </a:ext>
              </a:extLst>
            </p:cNvPr>
            <p:cNvSpPr/>
            <p:nvPr/>
          </p:nvSpPr>
          <p:spPr>
            <a:xfrm rot="10800000" flipV="1">
              <a:off x="2971219" y="1316235"/>
              <a:ext cx="1120064" cy="2522840"/>
            </a:xfrm>
            <a:prstGeom prst="bentArrow">
              <a:avLst>
                <a:gd name="adj1" fmla="val 20922"/>
                <a:gd name="adj2" fmla="val 20578"/>
                <a:gd name="adj3" fmla="val 23745"/>
                <a:gd name="adj4" fmla="val 44424"/>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TextBox 80">
              <a:extLst>
                <a:ext uri="{FF2B5EF4-FFF2-40B4-BE49-F238E27FC236}">
                  <a16:creationId xmlns:a16="http://schemas.microsoft.com/office/drawing/2014/main" id="{B1CBD166-A48C-4E23-ACF2-C05B895100B1}"/>
                </a:ext>
              </a:extLst>
            </p:cNvPr>
            <p:cNvSpPr txBox="1"/>
            <p:nvPr/>
          </p:nvSpPr>
          <p:spPr>
            <a:xfrm rot="5400000">
              <a:off x="3546543" y="2559566"/>
              <a:ext cx="872642" cy="27244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100" normalizeH="0" baseline="0" noProof="0" dirty="0">
                  <a:ln>
                    <a:noFill/>
                  </a:ln>
                  <a:solidFill>
                    <a:srgbClr val="FF00FF"/>
                  </a:solidFill>
                  <a:effectLst/>
                  <a:uLnTx/>
                  <a:uFillTx/>
                  <a:latin typeface="Bell Gothic Std Black" panose="020B0706020202040204" pitchFamily="34" charset="0"/>
                  <a:ea typeface="微软雅黑"/>
                  <a:cs typeface="+mn-cs"/>
                </a:rPr>
                <a:t>(Store)</a:t>
              </a:r>
              <a:endParaRPr kumimoji="0" lang="ko-KR" altLang="en-US" sz="2000" b="0" i="1" u="none" strike="noStrike" kern="1200" cap="none" spc="-100" normalizeH="0" baseline="0" noProof="0" dirty="0">
                <a:ln>
                  <a:noFill/>
                </a:ln>
                <a:solidFill>
                  <a:srgbClr val="FF00FF"/>
                </a:solidFill>
                <a:effectLst/>
                <a:uLnTx/>
                <a:uFillTx/>
                <a:latin typeface="Bell Gothic Std Black" panose="020B0706020202040204" pitchFamily="34" charset="0"/>
                <a:cs typeface="+mn-cs"/>
              </a:endParaRPr>
            </a:p>
          </p:txBody>
        </p:sp>
      </p:grpSp>
      <p:grpSp>
        <p:nvGrpSpPr>
          <p:cNvPr id="82" name="Group 81">
            <a:extLst>
              <a:ext uri="{FF2B5EF4-FFF2-40B4-BE49-F238E27FC236}">
                <a16:creationId xmlns:a16="http://schemas.microsoft.com/office/drawing/2014/main" id="{A02DEBFF-627E-43F7-986A-D1090E1203B0}"/>
              </a:ext>
            </a:extLst>
          </p:cNvPr>
          <p:cNvGrpSpPr/>
          <p:nvPr/>
        </p:nvGrpSpPr>
        <p:grpSpPr>
          <a:xfrm>
            <a:off x="2110701" y="3886688"/>
            <a:ext cx="1630743" cy="1685188"/>
            <a:chOff x="1078872" y="3544342"/>
            <a:chExt cx="1806808" cy="1685188"/>
          </a:xfrm>
        </p:grpSpPr>
        <p:sp>
          <p:nvSpPr>
            <p:cNvPr id="83" name="Arrow: Bent 82">
              <a:extLst>
                <a:ext uri="{FF2B5EF4-FFF2-40B4-BE49-F238E27FC236}">
                  <a16:creationId xmlns:a16="http://schemas.microsoft.com/office/drawing/2014/main" id="{11A568C9-2EB6-433F-9360-7753DD79EF9B}"/>
                </a:ext>
              </a:extLst>
            </p:cNvPr>
            <p:cNvSpPr/>
            <p:nvPr/>
          </p:nvSpPr>
          <p:spPr>
            <a:xfrm rot="10800000" flipH="1">
              <a:off x="1078872" y="3544342"/>
              <a:ext cx="1806808" cy="1685188"/>
            </a:xfrm>
            <a:prstGeom prst="bentArrow">
              <a:avLst>
                <a:gd name="adj1" fmla="val 20083"/>
                <a:gd name="adj2" fmla="val 21154"/>
                <a:gd name="adj3" fmla="val 26383"/>
                <a:gd name="adj4" fmla="val 40486"/>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4" name="TextBox 83">
              <a:extLst>
                <a:ext uri="{FF2B5EF4-FFF2-40B4-BE49-F238E27FC236}">
                  <a16:creationId xmlns:a16="http://schemas.microsoft.com/office/drawing/2014/main" id="{351FCBAE-1BAA-4787-B46E-9304C449D900}"/>
                </a:ext>
              </a:extLst>
            </p:cNvPr>
            <p:cNvSpPr txBox="1"/>
            <p:nvPr/>
          </p:nvSpPr>
          <p:spPr>
            <a:xfrm flipH="1">
              <a:off x="1506473" y="4698959"/>
              <a:ext cx="97129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100" normalizeH="0" baseline="0" noProof="0" dirty="0">
                  <a:ln>
                    <a:noFill/>
                  </a:ln>
                  <a:solidFill>
                    <a:srgbClr val="FF00FF"/>
                  </a:solidFill>
                  <a:effectLst/>
                  <a:uLnTx/>
                  <a:uFillTx/>
                  <a:latin typeface="Bell Gothic Std Black" panose="020B0706020202040204" pitchFamily="34" charset="0"/>
                  <a:ea typeface="微软雅黑"/>
                  <a:cs typeface="+mn-cs"/>
                </a:rPr>
                <a:t>Decode</a:t>
              </a:r>
              <a:endParaRPr kumimoji="0" lang="ko-KR" altLang="en-US" sz="2000" b="0" i="1" u="none" strike="noStrike" kern="1200" cap="none" spc="-100" normalizeH="0" baseline="0" noProof="0" dirty="0">
                <a:ln>
                  <a:noFill/>
                </a:ln>
                <a:solidFill>
                  <a:srgbClr val="FF00FF"/>
                </a:solidFill>
                <a:effectLst/>
                <a:uLnTx/>
                <a:uFillTx/>
                <a:latin typeface="Bell Gothic Std Black" panose="020B0706020202040204" pitchFamily="34" charset="0"/>
                <a:cs typeface="+mn-cs"/>
              </a:endParaRPr>
            </a:p>
          </p:txBody>
        </p:sp>
      </p:grpSp>
      <p:grpSp>
        <p:nvGrpSpPr>
          <p:cNvPr id="85" name="Group 84">
            <a:extLst>
              <a:ext uri="{FF2B5EF4-FFF2-40B4-BE49-F238E27FC236}">
                <a16:creationId xmlns:a16="http://schemas.microsoft.com/office/drawing/2014/main" id="{732416A7-5AF1-442C-B542-A6E0D264E82A}"/>
              </a:ext>
            </a:extLst>
          </p:cNvPr>
          <p:cNvGrpSpPr/>
          <p:nvPr/>
        </p:nvGrpSpPr>
        <p:grpSpPr>
          <a:xfrm>
            <a:off x="3911964" y="3756667"/>
            <a:ext cx="1888844" cy="1712766"/>
            <a:chOff x="2788793" y="3912878"/>
            <a:chExt cx="1916606" cy="1128343"/>
          </a:xfrm>
        </p:grpSpPr>
        <p:sp>
          <p:nvSpPr>
            <p:cNvPr id="86" name="Arrow: Bent 85">
              <a:extLst>
                <a:ext uri="{FF2B5EF4-FFF2-40B4-BE49-F238E27FC236}">
                  <a16:creationId xmlns:a16="http://schemas.microsoft.com/office/drawing/2014/main" id="{F747A703-530A-4541-9658-8F325DF32026}"/>
                </a:ext>
              </a:extLst>
            </p:cNvPr>
            <p:cNvSpPr/>
            <p:nvPr/>
          </p:nvSpPr>
          <p:spPr>
            <a:xfrm rot="5400000" flipH="1">
              <a:off x="3196263" y="3505408"/>
              <a:ext cx="1101665" cy="1916606"/>
            </a:xfrm>
            <a:prstGeom prst="bentArrow">
              <a:avLst>
                <a:gd name="adj1" fmla="val 20221"/>
                <a:gd name="adj2" fmla="val 22706"/>
                <a:gd name="adj3" fmla="val 27776"/>
                <a:gd name="adj4" fmla="val 40486"/>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TextBox 86">
              <a:extLst>
                <a:ext uri="{FF2B5EF4-FFF2-40B4-BE49-F238E27FC236}">
                  <a16:creationId xmlns:a16="http://schemas.microsoft.com/office/drawing/2014/main" id="{DF0D4AFB-8D57-4755-80F9-D68AADDF8695}"/>
                </a:ext>
              </a:extLst>
            </p:cNvPr>
            <p:cNvSpPr txBox="1"/>
            <p:nvPr/>
          </p:nvSpPr>
          <p:spPr>
            <a:xfrm flipH="1">
              <a:off x="2913139" y="4777635"/>
              <a:ext cx="904695" cy="2635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1" u="none" strike="noStrike" kern="1200" cap="none" spc="-100" normalizeH="0" baseline="0" noProof="0" dirty="0">
                  <a:ln>
                    <a:noFill/>
                  </a:ln>
                  <a:solidFill>
                    <a:srgbClr val="FF00FF"/>
                  </a:solidFill>
                  <a:effectLst/>
                  <a:uLnTx/>
                  <a:uFillTx/>
                  <a:latin typeface="Bell Gothic Std Black" panose="020B0706020202040204" pitchFamily="34" charset="0"/>
                  <a:ea typeface="微软雅黑"/>
                  <a:cs typeface="+mn-cs"/>
                </a:rPr>
                <a:t>Execute</a:t>
              </a:r>
              <a:endParaRPr kumimoji="0" lang="ko-KR" altLang="en-US" sz="2000" b="0" i="1" u="none" strike="noStrike" kern="1200" cap="none" spc="-100" normalizeH="0" baseline="0" noProof="0" dirty="0">
                <a:ln>
                  <a:noFill/>
                </a:ln>
                <a:solidFill>
                  <a:srgbClr val="FF00FF"/>
                </a:solidFill>
                <a:effectLst/>
                <a:uLnTx/>
                <a:uFillTx/>
                <a:latin typeface="Bell Gothic Std Black" panose="020B0706020202040204" pitchFamily="34" charset="0"/>
                <a:cs typeface="+mn-cs"/>
              </a:endParaRPr>
            </a:p>
          </p:txBody>
        </p:sp>
      </p:grpSp>
      <p:sp>
        <p:nvSpPr>
          <p:cNvPr id="88" name="Rectangle 33">
            <a:extLst>
              <a:ext uri="{FF2B5EF4-FFF2-40B4-BE49-F238E27FC236}">
                <a16:creationId xmlns:a16="http://schemas.microsoft.com/office/drawing/2014/main" id="{9029AFBC-F08C-4E0C-9B44-A269A028432E}"/>
              </a:ext>
            </a:extLst>
          </p:cNvPr>
          <p:cNvSpPr>
            <a:spLocks noChangeArrowheads="1"/>
          </p:cNvSpPr>
          <p:nvPr/>
        </p:nvSpPr>
        <p:spPr bwMode="auto">
          <a:xfrm>
            <a:off x="6206766" y="884714"/>
            <a:ext cx="5705833" cy="216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defRPr>
                <a:solidFill>
                  <a:schemeClr val="accent1"/>
                </a:solidFill>
                <a:latin typeface="Arial" panose="020B0604020202020204" pitchFamily="34" charset="0"/>
              </a:defRPr>
            </a:lvl1pPr>
            <a:lvl2pPr marL="741363" indent="-246063">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90000"/>
              </a:lnSpc>
              <a:spcBef>
                <a:spcPct val="65000"/>
              </a:spcBef>
              <a:spcAft>
                <a:spcPts val="0"/>
              </a:spcAft>
              <a:buClr>
                <a:srgbClr val="4E67C8"/>
              </a:buClr>
              <a:buSzPct val="75000"/>
              <a:buFontTx/>
              <a:buNone/>
              <a:tabLst/>
              <a:defRPr/>
            </a:pPr>
            <a:r>
              <a:rPr kumimoji="0" lang="en-US" altLang="ko-KR" sz="2400" b="1" i="0" u="none" strike="noStrike" kern="1200" cap="none" spc="0" normalizeH="0" baseline="0" noProof="0" dirty="0">
                <a:ln>
                  <a:noFill/>
                </a:ln>
                <a:solidFill>
                  <a:srgbClr val="000000">
                    <a:lumMod val="50000"/>
                    <a:lumOff val="50000"/>
                  </a:srgbClr>
                </a:solidFill>
                <a:effectLst/>
                <a:uLnTx/>
                <a:uFillTx/>
                <a:latin typeface="Calibri"/>
                <a:ea typeface="굴림" panose="020B0600000101010101" pitchFamily="50" charset="-127"/>
                <a:cs typeface="Arial" panose="020B0604020202020204" pitchFamily="34" charset="0"/>
              </a:rPr>
              <a:t>Datapath</a:t>
            </a:r>
            <a:endPar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endParaRPr>
          </a:p>
          <a:p>
            <a:pPr marL="361950" marR="0" lvl="1" indent="-180975" algn="l" defTabSz="457200" rtl="0" eaLnBrk="1" fontAlgn="auto" latinLnBrk="0" hangingPunct="1">
              <a:lnSpc>
                <a:spcPct val="100000"/>
              </a:lnSpc>
              <a:spcBef>
                <a:spcPct val="40000"/>
              </a:spcBef>
              <a:spcAft>
                <a:spcPts val="0"/>
              </a:spcAft>
              <a:buClr>
                <a:srgbClr val="000000">
                  <a:lumMod val="75000"/>
                  <a:lumOff val="25000"/>
                </a:srgbClr>
              </a:buClr>
              <a:buSzPct val="75000"/>
              <a:buFont typeface="Arial" panose="020B0604020202020204" pitchFamily="34" charset="0"/>
              <a:buChar char="•"/>
              <a:tabLst/>
              <a:defRPr/>
            </a:pPr>
            <a:r>
              <a:rPr kumimoji="0" lang="en-US" altLang="ko-KR" sz="2000" b="1" i="0" u="none" strike="noStrike" kern="1200" cap="none" spc="0" normalizeH="0" baseline="0" noProof="0" dirty="0">
                <a:ln>
                  <a:noFill/>
                </a:ln>
                <a:solidFill>
                  <a:srgbClr val="000000">
                    <a:lumMod val="50000"/>
                    <a:lumOff val="50000"/>
                  </a:srgbClr>
                </a:solidFill>
                <a:effectLst/>
                <a:uLnTx/>
                <a:uFillTx/>
                <a:latin typeface="Calibri"/>
                <a:ea typeface="굴림" panose="020B0600000101010101" pitchFamily="50" charset="-127"/>
                <a:cs typeface="Arial" panose="020B0604020202020204" pitchFamily="34" charset="0"/>
              </a:rPr>
              <a:t>Components</a:t>
            </a:r>
            <a:r>
              <a:rPr kumimoji="0" lang="en-US" altLang="ko-KR" sz="20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 – the functional units and storage (e.g., register file) needed to execute instructions</a:t>
            </a:r>
          </a:p>
          <a:p>
            <a:pPr marL="361950" marR="0" lvl="1" indent="-180975" algn="l" defTabSz="457200" rtl="0" eaLnBrk="1" fontAlgn="auto" latinLnBrk="0" hangingPunct="1">
              <a:lnSpc>
                <a:spcPct val="100000"/>
              </a:lnSpc>
              <a:spcBef>
                <a:spcPct val="40000"/>
              </a:spcBef>
              <a:spcAft>
                <a:spcPts val="0"/>
              </a:spcAft>
              <a:buClr>
                <a:srgbClr val="000000">
                  <a:lumMod val="75000"/>
                  <a:lumOff val="25000"/>
                </a:srgbClr>
              </a:buClr>
              <a:buSzPct val="75000"/>
              <a:buFont typeface="Arial" panose="020B0604020202020204" pitchFamily="34" charset="0"/>
              <a:buChar char="•"/>
              <a:tabLst/>
              <a:defRPr/>
            </a:pPr>
            <a:r>
              <a:rPr kumimoji="0" lang="en-US" altLang="ko-KR" sz="2000" b="1" i="0" u="none" strike="noStrike" kern="1200" cap="none" spc="0" normalizeH="0" baseline="0" noProof="0" dirty="0">
                <a:ln>
                  <a:noFill/>
                </a:ln>
                <a:solidFill>
                  <a:srgbClr val="000000">
                    <a:lumMod val="50000"/>
                    <a:lumOff val="50000"/>
                  </a:srgbClr>
                </a:solidFill>
                <a:effectLst/>
                <a:uLnTx/>
                <a:uFillTx/>
                <a:latin typeface="Calibri"/>
                <a:ea typeface="굴림" panose="020B0600000101010101" pitchFamily="50" charset="-127"/>
                <a:cs typeface="Arial" panose="020B0604020202020204" pitchFamily="34" charset="0"/>
              </a:rPr>
              <a:t>Interconnects</a:t>
            </a:r>
            <a:r>
              <a:rPr kumimoji="0" lang="en-US" altLang="ko-KR" sz="20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 - components connected so that the instructions can be accomplished and so that data can be loaded from and stored to Memory</a:t>
            </a:r>
          </a:p>
        </p:txBody>
      </p:sp>
      <p:sp>
        <p:nvSpPr>
          <p:cNvPr id="89" name="Rectangle 33">
            <a:extLst>
              <a:ext uri="{FF2B5EF4-FFF2-40B4-BE49-F238E27FC236}">
                <a16:creationId xmlns:a16="http://schemas.microsoft.com/office/drawing/2014/main" id="{8399A10F-126E-4E48-99D4-A97CE0C95C0E}"/>
              </a:ext>
            </a:extLst>
          </p:cNvPr>
          <p:cNvSpPr>
            <a:spLocks noChangeArrowheads="1"/>
          </p:cNvSpPr>
          <p:nvPr/>
        </p:nvSpPr>
        <p:spPr bwMode="auto">
          <a:xfrm>
            <a:off x="6244917" y="3458998"/>
            <a:ext cx="5534836" cy="254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defRPr>
                <a:solidFill>
                  <a:schemeClr val="accent1"/>
                </a:solidFill>
                <a:latin typeface="Arial" panose="020B0604020202020204" pitchFamily="34" charset="0"/>
              </a:defRPr>
            </a:lvl1pPr>
            <a:lvl2pPr marL="741363" indent="-246063">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90000"/>
              </a:lnSpc>
              <a:spcBef>
                <a:spcPct val="65000"/>
              </a:spcBef>
              <a:spcAft>
                <a:spcPts val="0"/>
              </a:spcAft>
              <a:buClr>
                <a:srgbClr val="4E67C8"/>
              </a:buClr>
              <a:buSzPct val="75000"/>
              <a:buFontTx/>
              <a:buNone/>
              <a:tabLst/>
              <a:defRPr/>
            </a:pPr>
            <a:r>
              <a:rPr kumimoji="0" lang="en-US" altLang="ko-KR" sz="2400" b="1" i="0" u="none" strike="noStrike" kern="1200" cap="none" spc="0" normalizeH="0" baseline="0" noProof="0" dirty="0">
                <a:ln>
                  <a:noFill/>
                </a:ln>
                <a:solidFill>
                  <a:srgbClr val="143D88"/>
                </a:solidFill>
                <a:effectLst/>
                <a:uLnTx/>
                <a:uFillTx/>
                <a:latin typeface="Calibri"/>
                <a:ea typeface="굴림" panose="020B0600000101010101" pitchFamily="50" charset="-127"/>
                <a:cs typeface="Arial" panose="020B0604020202020204" pitchFamily="34" charset="0"/>
              </a:rPr>
              <a:t>Control</a:t>
            </a:r>
            <a:endPar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endParaRPr>
          </a:p>
          <a:p>
            <a:pPr marL="361950" marR="0" lvl="1" indent="-180975" algn="l" defTabSz="457200" rtl="0" eaLnBrk="1" fontAlgn="auto" latinLnBrk="0" hangingPunct="1">
              <a:lnSpc>
                <a:spcPct val="120000"/>
              </a:lnSpc>
              <a:spcBef>
                <a:spcPts val="0"/>
              </a:spcBef>
              <a:spcAft>
                <a:spcPts val="0"/>
              </a:spcAft>
              <a:buClrTx/>
              <a:buSzTx/>
              <a:buFont typeface="Monotype Sorts" pitchFamily="2" charset="2"/>
              <a:buAutoNum type="arabicPeriod"/>
              <a:tabLst/>
              <a:defRPr/>
            </a:pPr>
            <a:r>
              <a:rPr kumimoji="0" lang="en-US" altLang="ko-KR" sz="20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Bring input instructions from Memory</a:t>
            </a:r>
          </a:p>
          <a:p>
            <a:pPr marL="361950" marR="0" lvl="1" indent="-180975" algn="l" defTabSz="457200" rtl="0" eaLnBrk="1" fontAlgn="auto" latinLnBrk="0" hangingPunct="1">
              <a:lnSpc>
                <a:spcPct val="120000"/>
              </a:lnSpc>
              <a:spcBef>
                <a:spcPts val="0"/>
              </a:spcBef>
              <a:spcAft>
                <a:spcPts val="0"/>
              </a:spcAft>
              <a:buClrTx/>
              <a:buSzTx/>
              <a:buFont typeface="Monotype Sorts" pitchFamily="2" charset="2"/>
              <a:buAutoNum type="arabicPeriod"/>
              <a:tabLst/>
              <a:defRPr/>
            </a:pPr>
            <a:r>
              <a:rPr kumimoji="0" lang="en-US" altLang="ko-KR" sz="20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Issue signals to control the information flow between the Datapath components and to control what operations they perform</a:t>
            </a:r>
          </a:p>
          <a:p>
            <a:pPr marL="361950" marR="0" lvl="1" indent="-180975" algn="l" defTabSz="457200" rtl="0" eaLnBrk="1" fontAlgn="auto" latinLnBrk="0" hangingPunct="1">
              <a:lnSpc>
                <a:spcPct val="120000"/>
              </a:lnSpc>
              <a:spcBef>
                <a:spcPts val="0"/>
              </a:spcBef>
              <a:spcAft>
                <a:spcPts val="0"/>
              </a:spcAft>
              <a:buClrTx/>
              <a:buSzTx/>
              <a:buFont typeface="Monotype Sorts" pitchFamily="2" charset="2"/>
              <a:buAutoNum type="arabicPeriod"/>
              <a:tabLst/>
              <a:defRPr/>
            </a:pPr>
            <a:r>
              <a:rPr kumimoji="0" lang="en-US" altLang="ko-KR" sz="20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Manage instruction sequencing</a:t>
            </a:r>
          </a:p>
          <a:p>
            <a:pPr marL="361950" marR="0" lvl="1" indent="-180975" algn="l" defTabSz="457200" rtl="0" eaLnBrk="1" fontAlgn="auto" latinLnBrk="0" hangingPunct="1">
              <a:lnSpc>
                <a:spcPct val="120000"/>
              </a:lnSpc>
              <a:spcBef>
                <a:spcPts val="0"/>
              </a:spcBef>
              <a:spcAft>
                <a:spcPts val="0"/>
              </a:spcAft>
              <a:buClrTx/>
              <a:buSzTx/>
              <a:buFont typeface="Monotype Sorts" pitchFamily="2" charset="2"/>
              <a:buAutoNum type="arabicPeriod"/>
              <a:tabLst/>
              <a:defRPr/>
            </a:pPr>
            <a:endParaRPr kumimoji="0" lang="en-US" altLang="ko-KR" sz="18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endParaRPr>
          </a:p>
        </p:txBody>
      </p:sp>
      <p:sp>
        <p:nvSpPr>
          <p:cNvPr id="90" name="Rectangle 89">
            <a:extLst>
              <a:ext uri="{FF2B5EF4-FFF2-40B4-BE49-F238E27FC236}">
                <a16:creationId xmlns:a16="http://schemas.microsoft.com/office/drawing/2014/main" id="{01A38C8A-7CA0-462E-B2C2-F8980F06FA4A}"/>
              </a:ext>
            </a:extLst>
          </p:cNvPr>
          <p:cNvSpPr/>
          <p:nvPr/>
        </p:nvSpPr>
        <p:spPr>
          <a:xfrm>
            <a:off x="7445425" y="816613"/>
            <a:ext cx="241771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needs to have the</a:t>
            </a:r>
            <a:endParaRPr kumimoji="0" lang="ko-KR" altLang="en-US" sz="2400" b="0" i="0" u="none" strike="noStrike" kern="1200" cap="none" spc="0" normalizeH="0" baseline="0" noProof="0" dirty="0">
              <a:ln>
                <a:noFill/>
              </a:ln>
              <a:solidFill>
                <a:srgbClr val="000000"/>
              </a:solidFill>
              <a:effectLst/>
              <a:uLnTx/>
              <a:uFillTx/>
              <a:latin typeface="Calibri"/>
              <a:cs typeface="Arial" panose="020B0604020202020204" pitchFamily="34" charset="0"/>
            </a:endParaRPr>
          </a:p>
        </p:txBody>
      </p:sp>
      <p:sp>
        <p:nvSpPr>
          <p:cNvPr id="91" name="Rectangle 90">
            <a:extLst>
              <a:ext uri="{FF2B5EF4-FFF2-40B4-BE49-F238E27FC236}">
                <a16:creationId xmlns:a16="http://schemas.microsoft.com/office/drawing/2014/main" id="{A9E7105C-F319-4081-9354-1A33DB6E4C14}"/>
              </a:ext>
            </a:extLst>
          </p:cNvPr>
          <p:cNvSpPr/>
          <p:nvPr/>
        </p:nvSpPr>
        <p:spPr>
          <a:xfrm>
            <a:off x="7267292" y="3384092"/>
            <a:ext cx="1266885"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needs to</a:t>
            </a:r>
            <a:endParaRPr kumimoji="0" lang="ko-KR" altLang="en-US" sz="2400" b="0" i="0" u="none" strike="noStrike" kern="1200" cap="none" spc="0" normalizeH="0" baseline="0" noProof="0" dirty="0">
              <a:ln>
                <a:noFill/>
              </a:ln>
              <a:solidFill>
                <a:srgbClr val="000000"/>
              </a:solidFill>
              <a:effectLst/>
              <a:uLnTx/>
              <a:uFillTx/>
              <a:latin typeface="Calibri"/>
              <a:cs typeface="Arial" panose="020B0604020202020204" pitchFamily="34" charset="0"/>
            </a:endParaRPr>
          </a:p>
        </p:txBody>
      </p:sp>
      <p:sp>
        <p:nvSpPr>
          <p:cNvPr id="93" name="Speech Bubble: Rectangle 92">
            <a:extLst>
              <a:ext uri="{FF2B5EF4-FFF2-40B4-BE49-F238E27FC236}">
                <a16:creationId xmlns:a16="http://schemas.microsoft.com/office/drawing/2014/main" id="{9ACC2DBD-0F9F-4965-88ED-C128322C45FB}"/>
              </a:ext>
            </a:extLst>
          </p:cNvPr>
          <p:cNvSpPr/>
          <p:nvPr/>
        </p:nvSpPr>
        <p:spPr>
          <a:xfrm>
            <a:off x="3246299" y="5676669"/>
            <a:ext cx="3350443" cy="1048961"/>
          </a:xfrm>
          <a:prstGeom prst="wedgeRectCallout">
            <a:avLst>
              <a:gd name="adj1" fmla="val 2216"/>
              <a:gd name="adj2" fmla="val -66613"/>
            </a:avLst>
          </a:prstGeom>
          <a:solidFill>
            <a:srgbClr val="143D8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Bell Gothic Std Light" panose="020B0606020203020204" pitchFamily="34" charset="0"/>
                <a:ea typeface="微软雅黑"/>
                <a:cs typeface="+mn-cs"/>
              </a:rPr>
              <a:t>RISC-V instructions we reviewed</a:t>
            </a:r>
          </a:p>
          <a:p>
            <a:pPr marL="285750" marR="0" lvl="0" indent="-285750" algn="l" defTabSz="457200"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FFFFFF"/>
                </a:solidFill>
                <a:effectLst/>
                <a:uLnTx/>
                <a:uFillTx/>
                <a:latin typeface="Bell Gothic Std Light" panose="020B0606020203020204" pitchFamily="34" charset="0"/>
                <a:ea typeface="微软雅黑"/>
                <a:cs typeface="+mn-cs"/>
              </a:rPr>
              <a:t>Memory-reference</a:t>
            </a:r>
          </a:p>
          <a:p>
            <a:pPr marL="285750" marR="0" lvl="0" indent="-285750" algn="l" defTabSz="457200"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FFFFFF"/>
                </a:solidFill>
                <a:effectLst/>
                <a:uLnTx/>
                <a:uFillTx/>
                <a:latin typeface="Bell Gothic Std Light" panose="020B0606020203020204" pitchFamily="34" charset="0"/>
                <a:ea typeface="微软雅黑"/>
                <a:cs typeface="+mn-cs"/>
              </a:rPr>
              <a:t>Arithmetic/logical</a:t>
            </a:r>
          </a:p>
          <a:p>
            <a:pPr marL="285750" marR="0" lvl="0" indent="-285750" algn="l" defTabSz="457200" rtl="0" eaLnBrk="1" fontAlgn="auto" latinLnBrk="0" hangingPunct="1">
              <a:lnSpc>
                <a:spcPct val="80000"/>
              </a:lnSpc>
              <a:spcBef>
                <a:spcPts val="0"/>
              </a:spcBef>
              <a:spcAft>
                <a:spcPts val="0"/>
              </a:spcAft>
              <a:buClrTx/>
              <a:buSzTx/>
              <a:buFont typeface="Arial" panose="020B0604020202020204" pitchFamily="34" charset="0"/>
              <a:buChar char="•"/>
              <a:tabLst/>
              <a:defRPr/>
            </a:pPr>
            <a:r>
              <a:rPr kumimoji="0" lang="en-US" altLang="ko-KR" sz="1800" b="0" i="0" u="none" strike="noStrike" kern="1200" cap="none" spc="0" normalizeH="0" baseline="0" noProof="0" dirty="0">
                <a:ln>
                  <a:noFill/>
                </a:ln>
                <a:solidFill>
                  <a:srgbClr val="FFFFFF"/>
                </a:solidFill>
                <a:effectLst/>
                <a:uLnTx/>
                <a:uFillTx/>
                <a:latin typeface="Bell Gothic Std Light" panose="020B0606020203020204" pitchFamily="34" charset="0"/>
                <a:ea typeface="微软雅黑"/>
                <a:cs typeface="+mn-cs"/>
              </a:rPr>
              <a:t>Control flow</a:t>
            </a:r>
            <a:endParaRPr kumimoji="0" lang="ko-KR" altLang="en-US" sz="1800" b="0" i="0" u="none" strike="noStrike" kern="1200" cap="none" spc="0" normalizeH="0" baseline="0" noProof="0" dirty="0">
              <a:ln>
                <a:noFill/>
              </a:ln>
              <a:solidFill>
                <a:srgbClr val="FFFFFF"/>
              </a:solidFill>
              <a:effectLst/>
              <a:uLnTx/>
              <a:uFillTx/>
              <a:latin typeface="Bell Gothic Std Light" panose="020B0606020203020204" pitchFamily="34" charset="0"/>
              <a:cs typeface="+mn-cs"/>
            </a:endParaRPr>
          </a:p>
        </p:txBody>
      </p:sp>
    </p:spTree>
    <p:extLst>
      <p:ext uri="{BB962C8B-B14F-4D97-AF65-F5344CB8AC3E}">
        <p14:creationId xmlns:p14="http://schemas.microsoft.com/office/powerpoint/2010/main" val="10850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88">
                                            <p:txEl>
                                              <p:pRg st="0" end="0"/>
                                            </p:txEl>
                                          </p:spTgt>
                                        </p:tgtEl>
                                        <p:attrNameLst>
                                          <p:attrName>style.visibility</p:attrName>
                                        </p:attrNameLst>
                                      </p:cBhvr>
                                      <p:to>
                                        <p:strVal val="visible"/>
                                      </p:to>
                                    </p:set>
                                    <p:animEffect transition="in" filter="wipe(left)">
                                      <p:cBhvr>
                                        <p:cTn id="10" dur="500"/>
                                        <p:tgtEl>
                                          <p:spTgt spid="88">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89">
                                            <p:txEl>
                                              <p:pRg st="0" end="0"/>
                                            </p:txEl>
                                          </p:spTgt>
                                        </p:tgtEl>
                                        <p:attrNameLst>
                                          <p:attrName>style.visibility</p:attrName>
                                        </p:attrNameLst>
                                      </p:cBhvr>
                                      <p:to>
                                        <p:strVal val="visible"/>
                                      </p:to>
                                    </p:set>
                                    <p:animEffect transition="in" filter="wipe(left)">
                                      <p:cBhvr>
                                        <p:cTn id="13" dur="500"/>
                                        <p:tgtEl>
                                          <p:spTgt spid="8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500"/>
                                        <p:tgtEl>
                                          <p:spTgt spid="90"/>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88">
                                            <p:txEl>
                                              <p:pRg st="1" end="1"/>
                                            </p:txEl>
                                          </p:spTgt>
                                        </p:tgtEl>
                                        <p:attrNameLst>
                                          <p:attrName>style.visibility</p:attrName>
                                        </p:attrNameLst>
                                      </p:cBhvr>
                                      <p:to>
                                        <p:strVal val="visible"/>
                                      </p:to>
                                    </p:set>
                                    <p:animEffect transition="in" filter="wipe(left)">
                                      <p:cBhvr>
                                        <p:cTn id="22" dur="500"/>
                                        <p:tgtEl>
                                          <p:spTgt spid="88">
                                            <p:txEl>
                                              <p:pRg st="1" end="1"/>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250"/>
                                        <p:tgtEl>
                                          <p:spTgt spid="62"/>
                                        </p:tgtEl>
                                      </p:cBhvr>
                                    </p:animEffect>
                                  </p:childTnLst>
                                </p:cTn>
                              </p:par>
                            </p:childTnLst>
                          </p:cTn>
                        </p:par>
                        <p:par>
                          <p:cTn id="27" fill="hold">
                            <p:stCondLst>
                              <p:cond delay="1250"/>
                            </p:stCondLst>
                            <p:childTnLst>
                              <p:par>
                                <p:cTn id="28" presetID="10"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250"/>
                                        <p:tgtEl>
                                          <p:spTgt spid="55"/>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8">
                                            <p:txEl>
                                              <p:pRg st="2" end="2"/>
                                            </p:txEl>
                                          </p:spTgt>
                                        </p:tgtEl>
                                        <p:attrNameLst>
                                          <p:attrName>style.visibility</p:attrName>
                                        </p:attrNameLst>
                                      </p:cBhvr>
                                      <p:to>
                                        <p:strVal val="visible"/>
                                      </p:to>
                                    </p:set>
                                    <p:animEffect transition="in" filter="wipe(left)">
                                      <p:cBhvr>
                                        <p:cTn id="39" dur="500"/>
                                        <p:tgtEl>
                                          <p:spTgt spid="88">
                                            <p:txEl>
                                              <p:pRg st="2" end="2"/>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250"/>
                                        <p:tgtEl>
                                          <p:spTgt spid="49"/>
                                        </p:tgtEl>
                                      </p:cBhvr>
                                    </p:animEffect>
                                  </p:childTnLst>
                                </p:cTn>
                              </p:par>
                            </p:childTnLst>
                          </p:cTn>
                        </p:par>
                        <p:par>
                          <p:cTn id="48" fill="hold">
                            <p:stCondLst>
                              <p:cond delay="1250"/>
                            </p:stCondLst>
                            <p:childTnLst>
                              <p:par>
                                <p:cTn id="49" presetID="22" presetClass="entr" presetSubtype="1"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up)">
                                      <p:cBhvr>
                                        <p:cTn id="51" dur="250"/>
                                        <p:tgtEl>
                                          <p:spTgt spid="58"/>
                                        </p:tgtEl>
                                      </p:cBhvr>
                                    </p:animEffect>
                                  </p:childTnLst>
                                </p:cTn>
                              </p:par>
                            </p:childTnLst>
                          </p:cTn>
                        </p:par>
                        <p:par>
                          <p:cTn id="52" fill="hold">
                            <p:stCondLst>
                              <p:cond delay="1500"/>
                            </p:stCondLst>
                            <p:childTnLst>
                              <p:par>
                                <p:cTn id="53" presetID="22" presetClass="entr" presetSubtype="4"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250"/>
                                        <p:tgtEl>
                                          <p:spTgt spid="39"/>
                                        </p:tgtEl>
                                      </p:cBhvr>
                                    </p:animEffect>
                                  </p:childTnLst>
                                </p:cTn>
                              </p:par>
                              <p:par>
                                <p:cTn id="56" presetID="22" presetClass="entr" presetSubtype="4"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25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down)">
                                      <p:cBhvr>
                                        <p:cTn id="61" dur="250"/>
                                        <p:tgtEl>
                                          <p:spTgt spid="34"/>
                                        </p:tgtEl>
                                      </p:cBhvr>
                                    </p:animEffect>
                                  </p:childTnLst>
                                </p:cTn>
                              </p:par>
                              <p:par>
                                <p:cTn id="62" presetID="22" presetClass="entr" presetSubtype="8"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25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wipe(left)">
                                      <p:cBhvr>
                                        <p:cTn id="69" dur="500"/>
                                        <p:tgtEl>
                                          <p:spTgt spid="91"/>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wipe(up)">
                                      <p:cBhvr>
                                        <p:cTn id="73" dur="500"/>
                                        <p:tgtEl>
                                          <p:spTgt spid="76"/>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wipe(left)">
                                      <p:cBhvr>
                                        <p:cTn id="81" dur="500"/>
                                        <p:tgtEl>
                                          <p:spTgt spid="85"/>
                                        </p:tgtEl>
                                      </p:cBhvr>
                                    </p:animEffect>
                                  </p:childTnLst>
                                </p:cTn>
                              </p:par>
                            </p:childTnLst>
                          </p:cTn>
                        </p:par>
                        <p:par>
                          <p:cTn id="82" fill="hold">
                            <p:stCondLst>
                              <p:cond delay="2000"/>
                            </p:stCondLst>
                            <p:childTnLst>
                              <p:par>
                                <p:cTn id="83" presetID="22" presetClass="entr" presetSubtype="4" fill="hold" nodeType="after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down)">
                                      <p:cBhvr>
                                        <p:cTn id="85" dur="500"/>
                                        <p:tgtEl>
                                          <p:spTgt spid="7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89">
                                            <p:txEl>
                                              <p:pRg st="1" end="1"/>
                                            </p:txEl>
                                          </p:spTgt>
                                        </p:tgtEl>
                                        <p:attrNameLst>
                                          <p:attrName>style.visibility</p:attrName>
                                        </p:attrNameLst>
                                      </p:cBhvr>
                                      <p:to>
                                        <p:strVal val="visible"/>
                                      </p:to>
                                    </p:set>
                                    <p:animEffect transition="in" filter="wipe(left)">
                                      <p:cBhvr>
                                        <p:cTn id="90" dur="500"/>
                                        <p:tgtEl>
                                          <p:spTgt spid="89">
                                            <p:txEl>
                                              <p:pRg st="1" end="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9">
                                            <p:txEl>
                                              <p:pRg st="2" end="2"/>
                                            </p:txEl>
                                          </p:spTgt>
                                        </p:tgtEl>
                                        <p:attrNameLst>
                                          <p:attrName>style.visibility</p:attrName>
                                        </p:attrNameLst>
                                      </p:cBhvr>
                                      <p:to>
                                        <p:strVal val="visible"/>
                                      </p:to>
                                    </p:set>
                                    <p:animEffect transition="in" filter="wipe(left)">
                                      <p:cBhvr>
                                        <p:cTn id="95" dur="500"/>
                                        <p:tgtEl>
                                          <p:spTgt spid="89">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89">
                                            <p:txEl>
                                              <p:pRg st="3" end="3"/>
                                            </p:txEl>
                                          </p:spTgt>
                                        </p:tgtEl>
                                        <p:attrNameLst>
                                          <p:attrName>style.visibility</p:attrName>
                                        </p:attrNameLst>
                                      </p:cBhvr>
                                      <p:to>
                                        <p:strVal val="visible"/>
                                      </p:to>
                                    </p:set>
                                    <p:animEffect transition="in" filter="wipe(left)">
                                      <p:cBhvr>
                                        <p:cTn id="100" dur="500"/>
                                        <p:tgtEl>
                                          <p:spTgt spid="89">
                                            <p:txEl>
                                              <p:pRg st="3" end="3"/>
                                            </p:txEl>
                                          </p:spTgt>
                                        </p:tgtEl>
                                      </p:cBhvr>
                                    </p:animEffect>
                                  </p:childTnLst>
                                </p:cTn>
                              </p:par>
                            </p:childTnLst>
                          </p:cTn>
                        </p:par>
                        <p:par>
                          <p:cTn id="101" fill="hold">
                            <p:stCondLst>
                              <p:cond delay="500"/>
                            </p:stCondLst>
                            <p:childTnLst>
                              <p:par>
                                <p:cTn id="102" presetID="22" presetClass="entr" presetSubtype="1" fill="hold" nodeType="after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wipe(up)">
                                      <p:cBhvr>
                                        <p:cTn id="104" dur="300"/>
                                        <p:tgtEl>
                                          <p:spTgt spid="76"/>
                                        </p:tgtEl>
                                      </p:cBhvr>
                                    </p:animEffect>
                                  </p:childTnLst>
                                </p:cTn>
                              </p:par>
                              <p:par>
                                <p:cTn id="105" presetID="22" presetClass="entr" presetSubtype="8" fill="hold" nodeType="withEffect">
                                  <p:stCondLst>
                                    <p:cond delay="200"/>
                                  </p:stCondLst>
                                  <p:childTnLst>
                                    <p:set>
                                      <p:cBhvr>
                                        <p:cTn id="106" dur="1" fill="hold">
                                          <p:stCondLst>
                                            <p:cond delay="0"/>
                                          </p:stCondLst>
                                        </p:cTn>
                                        <p:tgtEl>
                                          <p:spTgt spid="82"/>
                                        </p:tgtEl>
                                        <p:attrNameLst>
                                          <p:attrName>style.visibility</p:attrName>
                                        </p:attrNameLst>
                                      </p:cBhvr>
                                      <p:to>
                                        <p:strVal val="visible"/>
                                      </p:to>
                                    </p:set>
                                    <p:animEffect transition="in" filter="wipe(left)">
                                      <p:cBhvr>
                                        <p:cTn id="107" dur="300"/>
                                        <p:tgtEl>
                                          <p:spTgt spid="82"/>
                                        </p:tgtEl>
                                      </p:cBhvr>
                                    </p:animEffect>
                                  </p:childTnLst>
                                </p:cTn>
                              </p:par>
                              <p:par>
                                <p:cTn id="108" presetID="22" presetClass="entr" presetSubtype="4" fill="hold" nodeType="withEffect">
                                  <p:stCondLst>
                                    <p:cond delay="400"/>
                                  </p:stCondLst>
                                  <p:childTnLst>
                                    <p:set>
                                      <p:cBhvr>
                                        <p:cTn id="109" dur="1" fill="hold">
                                          <p:stCondLst>
                                            <p:cond delay="0"/>
                                          </p:stCondLst>
                                        </p:cTn>
                                        <p:tgtEl>
                                          <p:spTgt spid="85"/>
                                        </p:tgtEl>
                                        <p:attrNameLst>
                                          <p:attrName>style.visibility</p:attrName>
                                        </p:attrNameLst>
                                      </p:cBhvr>
                                      <p:to>
                                        <p:strVal val="visible"/>
                                      </p:to>
                                    </p:set>
                                    <p:animEffect transition="in" filter="wipe(down)">
                                      <p:cBhvr>
                                        <p:cTn id="110" dur="300"/>
                                        <p:tgtEl>
                                          <p:spTgt spid="85"/>
                                        </p:tgtEl>
                                      </p:cBhvr>
                                    </p:animEffect>
                                  </p:childTnLst>
                                </p:cTn>
                              </p:par>
                              <p:par>
                                <p:cTn id="111" presetID="22" presetClass="entr" presetSubtype="4" fill="hold" nodeType="withEffect">
                                  <p:stCondLst>
                                    <p:cond delay="600"/>
                                  </p:stCondLst>
                                  <p:childTnLst>
                                    <p:set>
                                      <p:cBhvr>
                                        <p:cTn id="112" dur="1" fill="hold">
                                          <p:stCondLst>
                                            <p:cond delay="0"/>
                                          </p:stCondLst>
                                        </p:cTn>
                                        <p:tgtEl>
                                          <p:spTgt spid="79"/>
                                        </p:tgtEl>
                                        <p:attrNameLst>
                                          <p:attrName>style.visibility</p:attrName>
                                        </p:attrNameLst>
                                      </p:cBhvr>
                                      <p:to>
                                        <p:strVal val="visible"/>
                                      </p:to>
                                    </p:set>
                                    <p:animEffect transition="in" filter="wipe(down)">
                                      <p:cBhvr>
                                        <p:cTn id="113" dur="300"/>
                                        <p:tgtEl>
                                          <p:spTgt spid="79"/>
                                        </p:tgtEl>
                                      </p:cBhvr>
                                    </p:animEffect>
                                  </p:childTnLst>
                                </p:cTn>
                              </p:par>
                            </p:childTnLst>
                          </p:cTn>
                        </p:par>
                        <p:par>
                          <p:cTn id="114" fill="hold">
                            <p:stCondLst>
                              <p:cond delay="1400"/>
                            </p:stCondLst>
                            <p:childTnLst>
                              <p:par>
                                <p:cTn id="115" presetID="22" presetClass="entr" presetSubtype="1" fill="hold" grpId="0" nodeType="after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wipe(up)">
                                      <p:cBhvr>
                                        <p:cTn id="117" dur="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p:bldP spid="91" grpId="0"/>
      <p:bldP spid="9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DA92-D6C0-4BAC-A62F-9830F31BB9C8}"/>
              </a:ext>
            </a:extLst>
          </p:cNvPr>
          <p:cNvSpPr>
            <a:spLocks noGrp="1"/>
          </p:cNvSpPr>
          <p:nvPr>
            <p:ph type="title"/>
          </p:nvPr>
        </p:nvSpPr>
        <p:spPr/>
        <p:txBody>
          <a:bodyPr/>
          <a:lstStyle/>
          <a:p>
            <a:r>
              <a:rPr lang="en-US" altLang="ko-KR" dirty="0"/>
              <a:t>Register Transfer Level</a:t>
            </a:r>
            <a:endParaRPr lang="ko-KR" altLang="en-US" dirty="0"/>
          </a:p>
        </p:txBody>
      </p:sp>
      <p:sp>
        <p:nvSpPr>
          <p:cNvPr id="72" name="文本占位符 71">
            <a:extLst>
              <a:ext uri="{FF2B5EF4-FFF2-40B4-BE49-F238E27FC236}">
                <a16:creationId xmlns:a16="http://schemas.microsoft.com/office/drawing/2014/main" id="{03F54DF5-B193-7808-91D6-4739E76997A7}"/>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3F833DC9-4F22-4E78-9F4A-B2E4862BD3BE}"/>
              </a:ext>
            </a:extLst>
          </p:cNvPr>
          <p:cNvGrpSpPr/>
          <p:nvPr/>
        </p:nvGrpSpPr>
        <p:grpSpPr>
          <a:xfrm>
            <a:off x="1656988" y="2109134"/>
            <a:ext cx="4298949" cy="4109342"/>
            <a:chOff x="713616" y="2177685"/>
            <a:chExt cx="4298949" cy="4109342"/>
          </a:xfrm>
        </p:grpSpPr>
        <p:grpSp>
          <p:nvGrpSpPr>
            <p:cNvPr id="5" name="Group 4">
              <a:extLst>
                <a:ext uri="{FF2B5EF4-FFF2-40B4-BE49-F238E27FC236}">
                  <a16:creationId xmlns:a16="http://schemas.microsoft.com/office/drawing/2014/main" id="{A810A64A-85FF-4E00-9107-E43FB277FB74}"/>
                </a:ext>
              </a:extLst>
            </p:cNvPr>
            <p:cNvGrpSpPr/>
            <p:nvPr/>
          </p:nvGrpSpPr>
          <p:grpSpPr>
            <a:xfrm>
              <a:off x="815536" y="5961817"/>
              <a:ext cx="4107379" cy="325210"/>
              <a:chOff x="815536" y="5961817"/>
              <a:chExt cx="4107379" cy="325210"/>
            </a:xfrm>
          </p:grpSpPr>
          <p:sp>
            <p:nvSpPr>
              <p:cNvPr id="9" name="Freeform: Shape 8">
                <a:extLst>
                  <a:ext uri="{FF2B5EF4-FFF2-40B4-BE49-F238E27FC236}">
                    <a16:creationId xmlns:a16="http://schemas.microsoft.com/office/drawing/2014/main" id="{99023B53-B665-4D49-B9D3-A19B2B9A19B5}"/>
                  </a:ext>
                </a:extLst>
              </p:cNvPr>
              <p:cNvSpPr/>
              <p:nvPr/>
            </p:nvSpPr>
            <p:spPr>
              <a:xfrm rot="5400000">
                <a:off x="68802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0" name="Freeform: Shape 9">
                <a:extLst>
                  <a:ext uri="{FF2B5EF4-FFF2-40B4-BE49-F238E27FC236}">
                    <a16:creationId xmlns:a16="http://schemas.microsoft.com/office/drawing/2014/main" id="{1916904C-96D4-44CD-8E43-DB9AD1C28ED7}"/>
                  </a:ext>
                </a:extLst>
              </p:cNvPr>
              <p:cNvSpPr/>
              <p:nvPr/>
            </p:nvSpPr>
            <p:spPr>
              <a:xfrm rot="5400000">
                <a:off x="900505"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1" name="Freeform: Shape 10">
                <a:extLst>
                  <a:ext uri="{FF2B5EF4-FFF2-40B4-BE49-F238E27FC236}">
                    <a16:creationId xmlns:a16="http://schemas.microsoft.com/office/drawing/2014/main" id="{D83A72F5-F1A7-44A8-A2CA-4E6E8E74167E}"/>
                  </a:ext>
                </a:extLst>
              </p:cNvPr>
              <p:cNvSpPr/>
              <p:nvPr/>
            </p:nvSpPr>
            <p:spPr>
              <a:xfrm rot="5400000">
                <a:off x="111299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2" name="Freeform: Shape 11">
                <a:extLst>
                  <a:ext uri="{FF2B5EF4-FFF2-40B4-BE49-F238E27FC236}">
                    <a16:creationId xmlns:a16="http://schemas.microsoft.com/office/drawing/2014/main" id="{E8473FAF-C10F-4DC3-9198-B3E737A2718A}"/>
                  </a:ext>
                </a:extLst>
              </p:cNvPr>
              <p:cNvSpPr/>
              <p:nvPr/>
            </p:nvSpPr>
            <p:spPr>
              <a:xfrm rot="5400000">
                <a:off x="1325474"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3" name="Freeform: Shape 12">
                <a:extLst>
                  <a:ext uri="{FF2B5EF4-FFF2-40B4-BE49-F238E27FC236}">
                    <a16:creationId xmlns:a16="http://schemas.microsoft.com/office/drawing/2014/main" id="{C7B52D97-42C9-4B11-8B30-6FCDF34BA079}"/>
                  </a:ext>
                </a:extLst>
              </p:cNvPr>
              <p:cNvSpPr/>
              <p:nvPr/>
            </p:nvSpPr>
            <p:spPr>
              <a:xfrm rot="5400000">
                <a:off x="1537959"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4" name="Freeform: Shape 13">
                <a:extLst>
                  <a:ext uri="{FF2B5EF4-FFF2-40B4-BE49-F238E27FC236}">
                    <a16:creationId xmlns:a16="http://schemas.microsoft.com/office/drawing/2014/main" id="{D9C56F16-1300-4BBC-AA30-6D825A192345}"/>
                  </a:ext>
                </a:extLst>
              </p:cNvPr>
              <p:cNvSpPr/>
              <p:nvPr/>
            </p:nvSpPr>
            <p:spPr>
              <a:xfrm rot="5400000">
                <a:off x="1750443" y="6089337"/>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5" name="Freeform: Shape 14">
                <a:extLst>
                  <a:ext uri="{FF2B5EF4-FFF2-40B4-BE49-F238E27FC236}">
                    <a16:creationId xmlns:a16="http://schemas.microsoft.com/office/drawing/2014/main" id="{05D75C47-31F6-4592-82FF-A481A255AA5C}"/>
                  </a:ext>
                </a:extLst>
              </p:cNvPr>
              <p:cNvSpPr/>
              <p:nvPr/>
            </p:nvSpPr>
            <p:spPr>
              <a:xfrm rot="5400000">
                <a:off x="1962928"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6" name="Freeform: Shape 15">
                <a:extLst>
                  <a:ext uri="{FF2B5EF4-FFF2-40B4-BE49-F238E27FC236}">
                    <a16:creationId xmlns:a16="http://schemas.microsoft.com/office/drawing/2014/main" id="{60B27DC2-50D4-412E-8949-0784A9F7B4FA}"/>
                  </a:ext>
                </a:extLst>
              </p:cNvPr>
              <p:cNvSpPr/>
              <p:nvPr/>
            </p:nvSpPr>
            <p:spPr>
              <a:xfrm rot="5400000">
                <a:off x="2175413" y="6089337"/>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7" name="Freeform: Shape 16">
                <a:extLst>
                  <a:ext uri="{FF2B5EF4-FFF2-40B4-BE49-F238E27FC236}">
                    <a16:creationId xmlns:a16="http://schemas.microsoft.com/office/drawing/2014/main" id="{60D24D43-F2E9-4051-A127-1FDDDE66BF8E}"/>
                  </a:ext>
                </a:extLst>
              </p:cNvPr>
              <p:cNvSpPr/>
              <p:nvPr/>
            </p:nvSpPr>
            <p:spPr>
              <a:xfrm rot="5400000">
                <a:off x="2387897"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8" name="Freeform: Shape 17">
                <a:extLst>
                  <a:ext uri="{FF2B5EF4-FFF2-40B4-BE49-F238E27FC236}">
                    <a16:creationId xmlns:a16="http://schemas.microsoft.com/office/drawing/2014/main" id="{C4B3DC9F-F058-4739-8C26-44FF66D4CE86}"/>
                  </a:ext>
                </a:extLst>
              </p:cNvPr>
              <p:cNvSpPr/>
              <p:nvPr/>
            </p:nvSpPr>
            <p:spPr>
              <a:xfrm rot="5400000">
                <a:off x="2600382"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19" name="Freeform: Shape 18">
                <a:extLst>
                  <a:ext uri="{FF2B5EF4-FFF2-40B4-BE49-F238E27FC236}">
                    <a16:creationId xmlns:a16="http://schemas.microsoft.com/office/drawing/2014/main" id="{342B64D6-7FD1-4FB6-AAA7-CA0F829AF16E}"/>
                  </a:ext>
                </a:extLst>
              </p:cNvPr>
              <p:cNvSpPr/>
              <p:nvPr/>
            </p:nvSpPr>
            <p:spPr>
              <a:xfrm rot="5400000">
                <a:off x="2812866"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0" name="Freeform: Shape 19">
                <a:extLst>
                  <a:ext uri="{FF2B5EF4-FFF2-40B4-BE49-F238E27FC236}">
                    <a16:creationId xmlns:a16="http://schemas.microsoft.com/office/drawing/2014/main" id="{A8C27534-3B3F-40AD-BBB7-BF2993D4E40F}"/>
                  </a:ext>
                </a:extLst>
              </p:cNvPr>
              <p:cNvSpPr/>
              <p:nvPr/>
            </p:nvSpPr>
            <p:spPr>
              <a:xfrm rot="5400000">
                <a:off x="3025351"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1" name="Freeform: Shape 20">
                <a:extLst>
                  <a:ext uri="{FF2B5EF4-FFF2-40B4-BE49-F238E27FC236}">
                    <a16:creationId xmlns:a16="http://schemas.microsoft.com/office/drawing/2014/main" id="{0C3C1BCD-F42C-48E7-A383-D86F539CAADE}"/>
                  </a:ext>
                </a:extLst>
              </p:cNvPr>
              <p:cNvSpPr/>
              <p:nvPr/>
            </p:nvSpPr>
            <p:spPr>
              <a:xfrm rot="5400000">
                <a:off x="3237836" y="6089333"/>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2" name="Freeform: Shape 21">
                <a:extLst>
                  <a:ext uri="{FF2B5EF4-FFF2-40B4-BE49-F238E27FC236}">
                    <a16:creationId xmlns:a16="http://schemas.microsoft.com/office/drawing/2014/main" id="{B74A8C83-B7DE-4B04-A9DD-19D2866BA6BF}"/>
                  </a:ext>
                </a:extLst>
              </p:cNvPr>
              <p:cNvSpPr/>
              <p:nvPr/>
            </p:nvSpPr>
            <p:spPr>
              <a:xfrm rot="5400000">
                <a:off x="345032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3" name="Freeform: Shape 22">
                <a:extLst>
                  <a:ext uri="{FF2B5EF4-FFF2-40B4-BE49-F238E27FC236}">
                    <a16:creationId xmlns:a16="http://schemas.microsoft.com/office/drawing/2014/main" id="{2EBF9CAB-5BDB-4681-BB00-151BEBABE2BC}"/>
                  </a:ext>
                </a:extLst>
              </p:cNvPr>
              <p:cNvSpPr/>
              <p:nvPr/>
            </p:nvSpPr>
            <p:spPr>
              <a:xfrm rot="5400000">
                <a:off x="3662805" y="6089333"/>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4" name="Freeform: Shape 23">
                <a:extLst>
                  <a:ext uri="{FF2B5EF4-FFF2-40B4-BE49-F238E27FC236}">
                    <a16:creationId xmlns:a16="http://schemas.microsoft.com/office/drawing/2014/main" id="{490E7E4A-DFA0-4BED-BDBB-765C09C8AF7C}"/>
                  </a:ext>
                </a:extLst>
              </p:cNvPr>
              <p:cNvSpPr/>
              <p:nvPr/>
            </p:nvSpPr>
            <p:spPr>
              <a:xfrm rot="5400000">
                <a:off x="3875290"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5" name="Freeform: Shape 24">
                <a:extLst>
                  <a:ext uri="{FF2B5EF4-FFF2-40B4-BE49-F238E27FC236}">
                    <a16:creationId xmlns:a16="http://schemas.microsoft.com/office/drawing/2014/main" id="{1D4CDDE5-B8AB-4533-A791-67A68EFB950A}"/>
                  </a:ext>
                </a:extLst>
              </p:cNvPr>
              <p:cNvSpPr/>
              <p:nvPr/>
            </p:nvSpPr>
            <p:spPr>
              <a:xfrm rot="5400000">
                <a:off x="4087774"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6" name="Freeform: Shape 25">
                <a:extLst>
                  <a:ext uri="{FF2B5EF4-FFF2-40B4-BE49-F238E27FC236}">
                    <a16:creationId xmlns:a16="http://schemas.microsoft.com/office/drawing/2014/main" id="{52390B68-2245-45E1-969C-6E0F11A0DAFE}"/>
                  </a:ext>
                </a:extLst>
              </p:cNvPr>
              <p:cNvSpPr/>
              <p:nvPr/>
            </p:nvSpPr>
            <p:spPr>
              <a:xfrm rot="5400000">
                <a:off x="4300259"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7" name="Freeform: Shape 26">
                <a:extLst>
                  <a:ext uri="{FF2B5EF4-FFF2-40B4-BE49-F238E27FC236}">
                    <a16:creationId xmlns:a16="http://schemas.microsoft.com/office/drawing/2014/main" id="{80292A5C-CDE5-40FC-BB48-DA3C86354A82}"/>
                  </a:ext>
                </a:extLst>
              </p:cNvPr>
              <p:cNvSpPr/>
              <p:nvPr/>
            </p:nvSpPr>
            <p:spPr>
              <a:xfrm rot="5400000">
                <a:off x="4512743" y="6089334"/>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28" name="Freeform: Shape 27">
                <a:extLst>
                  <a:ext uri="{FF2B5EF4-FFF2-40B4-BE49-F238E27FC236}">
                    <a16:creationId xmlns:a16="http://schemas.microsoft.com/office/drawing/2014/main" id="{CBB93F25-CD1F-4B58-80FA-C446FE13E9D0}"/>
                  </a:ext>
                </a:extLst>
              </p:cNvPr>
              <p:cNvSpPr/>
              <p:nvPr/>
            </p:nvSpPr>
            <p:spPr>
              <a:xfrm rot="5400000">
                <a:off x="4725225" y="6089335"/>
                <a:ext cx="325206" cy="70174"/>
              </a:xfrm>
              <a:custGeom>
                <a:avLst/>
                <a:gdLst>
                  <a:gd name="connsiteX0" fmla="*/ 0 w 249873"/>
                  <a:gd name="connsiteY0" fmla="*/ 48014 h 49848"/>
                  <a:gd name="connsiteX1" fmla="*/ 0 w 249873"/>
                  <a:gd name="connsiteY1" fmla="*/ 1834 h 49848"/>
                  <a:gd name="connsiteX2" fmla="*/ 8230 w 249873"/>
                  <a:gd name="connsiteY2" fmla="*/ 0 h 49848"/>
                  <a:gd name="connsiteX3" fmla="*/ 203544 w 249873"/>
                  <a:gd name="connsiteY3" fmla="*/ 0 h 49848"/>
                  <a:gd name="connsiteX4" fmla="*/ 249873 w 249873"/>
                  <a:gd name="connsiteY4" fmla="*/ 24924 h 49848"/>
                  <a:gd name="connsiteX5" fmla="*/ 203544 w 249873"/>
                  <a:gd name="connsiteY5" fmla="*/ 49848 h 49848"/>
                  <a:gd name="connsiteX6" fmla="*/ 8230 w 249873"/>
                  <a:gd name="connsiteY6" fmla="*/ 49848 h 49848"/>
                  <a:gd name="connsiteX7" fmla="*/ 0 w 249873"/>
                  <a:gd name="connsiteY7" fmla="*/ 48014 h 4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73" h="49848">
                    <a:moveTo>
                      <a:pt x="0" y="48014"/>
                    </a:moveTo>
                    <a:lnTo>
                      <a:pt x="0" y="1834"/>
                    </a:lnTo>
                    <a:lnTo>
                      <a:pt x="8230" y="0"/>
                    </a:lnTo>
                    <a:lnTo>
                      <a:pt x="203544" y="0"/>
                    </a:lnTo>
                    <a:cubicBezTo>
                      <a:pt x="229129" y="0"/>
                      <a:pt x="249873" y="11158"/>
                      <a:pt x="249873" y="24924"/>
                    </a:cubicBezTo>
                    <a:cubicBezTo>
                      <a:pt x="249873" y="38690"/>
                      <a:pt x="229129" y="49848"/>
                      <a:pt x="203544" y="49848"/>
                    </a:cubicBezTo>
                    <a:lnTo>
                      <a:pt x="8230" y="49848"/>
                    </a:lnTo>
                    <a:lnTo>
                      <a:pt x="0" y="48014"/>
                    </a:lnTo>
                    <a:close/>
                  </a:path>
                </a:pathLst>
              </a:custGeom>
              <a:solidFill>
                <a:srgbClr val="FFB48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grpSp>
        <p:grpSp>
          <p:nvGrpSpPr>
            <p:cNvPr id="6" name="Group 5">
              <a:extLst>
                <a:ext uri="{FF2B5EF4-FFF2-40B4-BE49-F238E27FC236}">
                  <a16:creationId xmlns:a16="http://schemas.microsoft.com/office/drawing/2014/main" id="{50D292FD-A6C5-4170-86AB-E5772137CF5B}"/>
                </a:ext>
              </a:extLst>
            </p:cNvPr>
            <p:cNvGrpSpPr/>
            <p:nvPr/>
          </p:nvGrpSpPr>
          <p:grpSpPr>
            <a:xfrm>
              <a:off x="713616" y="2177685"/>
              <a:ext cx="4298949" cy="3824153"/>
              <a:chOff x="713616" y="2177685"/>
              <a:chExt cx="4298949" cy="3824153"/>
            </a:xfrm>
          </p:grpSpPr>
          <p:sp>
            <p:nvSpPr>
              <p:cNvPr id="7" name="Rectangle: Rounded Corners 6">
                <a:extLst>
                  <a:ext uri="{FF2B5EF4-FFF2-40B4-BE49-F238E27FC236}">
                    <a16:creationId xmlns:a16="http://schemas.microsoft.com/office/drawing/2014/main" id="{57274311-FEE3-4651-9DC5-6F237761B9AC}"/>
                  </a:ext>
                </a:extLst>
              </p:cNvPr>
              <p:cNvSpPr/>
              <p:nvPr/>
            </p:nvSpPr>
            <p:spPr>
              <a:xfrm>
                <a:off x="713616" y="2177685"/>
                <a:ext cx="4298949" cy="3824153"/>
              </a:xfrm>
              <a:prstGeom prst="roundRect">
                <a:avLst>
                  <a:gd name="adj" fmla="val 4803"/>
                </a:avLst>
              </a:prstGeom>
              <a:solidFill>
                <a:srgbClr val="01652F"/>
              </a:solidFill>
              <a:scene3d>
                <a:camera prst="perspectiveAbove"/>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sp>
            <p:nvSpPr>
              <p:cNvPr id="8" name="Rectangle: Rounded Corners 7">
                <a:extLst>
                  <a:ext uri="{FF2B5EF4-FFF2-40B4-BE49-F238E27FC236}">
                    <a16:creationId xmlns:a16="http://schemas.microsoft.com/office/drawing/2014/main" id="{303F7B84-1296-4EC8-AB6C-0FD4F083CB17}"/>
                  </a:ext>
                </a:extLst>
              </p:cNvPr>
              <p:cNvSpPr/>
              <p:nvPr/>
            </p:nvSpPr>
            <p:spPr>
              <a:xfrm>
                <a:off x="1112341" y="2462873"/>
                <a:ext cx="3499476" cy="3098213"/>
              </a:xfrm>
              <a:prstGeom prst="roundRect">
                <a:avLst>
                  <a:gd name="adj" fmla="val 0"/>
                </a:avLst>
              </a:prstGeom>
              <a:solidFill>
                <a:srgbClr val="009446"/>
              </a:solidFill>
              <a:ln w="28575">
                <a:solidFill>
                  <a:schemeClr val="tx1"/>
                </a:solidFill>
              </a:ln>
              <a:scene3d>
                <a:camera prst="perspectiveAbove"/>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FFFFFF"/>
                  </a:solidFill>
                  <a:effectLst/>
                  <a:uLnTx/>
                  <a:uFillTx/>
                  <a:latin typeface="Calibri"/>
                  <a:cs typeface="+mn-cs"/>
                </a:endParaRPr>
              </a:p>
            </p:txBody>
          </p:sp>
        </p:grpSp>
      </p:grpSp>
      <p:grpSp>
        <p:nvGrpSpPr>
          <p:cNvPr id="29" name="Group 28">
            <a:extLst>
              <a:ext uri="{FF2B5EF4-FFF2-40B4-BE49-F238E27FC236}">
                <a16:creationId xmlns:a16="http://schemas.microsoft.com/office/drawing/2014/main" id="{1B6DC0AF-447E-4873-BFB0-5EBB1C38F7D3}"/>
              </a:ext>
            </a:extLst>
          </p:cNvPr>
          <p:cNvGrpSpPr/>
          <p:nvPr/>
        </p:nvGrpSpPr>
        <p:grpSpPr>
          <a:xfrm>
            <a:off x="2935687" y="4099447"/>
            <a:ext cx="244011" cy="328541"/>
            <a:chOff x="1829427" y="3100459"/>
            <a:chExt cx="244011" cy="328541"/>
          </a:xfrm>
        </p:grpSpPr>
        <p:cxnSp>
          <p:nvCxnSpPr>
            <p:cNvPr id="30" name="Straight Connector 29">
              <a:extLst>
                <a:ext uri="{FF2B5EF4-FFF2-40B4-BE49-F238E27FC236}">
                  <a16:creationId xmlns:a16="http://schemas.microsoft.com/office/drawing/2014/main" id="{139890E9-E90D-44C0-935C-65863C9769C1}"/>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EE2CD0-27D7-4C71-929A-A45680638E8F}"/>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ED2E40-EF2E-4C97-A0AA-39CDC7F513B7}"/>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FA8D0C-5FF3-41DB-AD6B-B559790F5F8B}"/>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9B3B558-5824-4D8B-A832-63786B3F8FFA}"/>
              </a:ext>
            </a:extLst>
          </p:cNvPr>
          <p:cNvGrpSpPr/>
          <p:nvPr/>
        </p:nvGrpSpPr>
        <p:grpSpPr>
          <a:xfrm>
            <a:off x="4554570" y="4081394"/>
            <a:ext cx="244011" cy="328541"/>
            <a:chOff x="1829427" y="3100459"/>
            <a:chExt cx="244011" cy="328541"/>
          </a:xfrm>
        </p:grpSpPr>
        <p:cxnSp>
          <p:nvCxnSpPr>
            <p:cNvPr id="35" name="Straight Connector 34">
              <a:extLst>
                <a:ext uri="{FF2B5EF4-FFF2-40B4-BE49-F238E27FC236}">
                  <a16:creationId xmlns:a16="http://schemas.microsoft.com/office/drawing/2014/main" id="{01800EA0-6A73-4EB6-8D33-E0E3522EDBC4}"/>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6CFAA6-56DF-4C0A-B668-58B9BDFA312E}"/>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83D833-CC71-4855-B3E4-3384011B911A}"/>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75AB4A-2F0A-4FD7-8B98-D9E51D3504CA}"/>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0A91D58-F198-44DD-9267-7F2C0B44FF83}"/>
              </a:ext>
            </a:extLst>
          </p:cNvPr>
          <p:cNvGrpSpPr/>
          <p:nvPr/>
        </p:nvGrpSpPr>
        <p:grpSpPr>
          <a:xfrm>
            <a:off x="3353428" y="3100460"/>
            <a:ext cx="244011" cy="328541"/>
            <a:chOff x="1829427" y="3100459"/>
            <a:chExt cx="244011" cy="328541"/>
          </a:xfrm>
        </p:grpSpPr>
        <p:cxnSp>
          <p:nvCxnSpPr>
            <p:cNvPr id="40" name="Straight Connector 39">
              <a:extLst>
                <a:ext uri="{FF2B5EF4-FFF2-40B4-BE49-F238E27FC236}">
                  <a16:creationId xmlns:a16="http://schemas.microsoft.com/office/drawing/2014/main" id="{E0170D9A-0726-496B-8E26-38847C555DB2}"/>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691441-E781-4487-A49A-EEB6B308F308}"/>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5CFA50-E94A-4E99-BB2C-D4219542B832}"/>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DDD1E8-1EC7-4091-BF1D-55CECDD2FD9E}"/>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EC362DE-D58C-459C-BFE7-AA028AEFD14A}"/>
              </a:ext>
            </a:extLst>
          </p:cNvPr>
          <p:cNvGrpSpPr/>
          <p:nvPr/>
        </p:nvGrpSpPr>
        <p:grpSpPr>
          <a:xfrm rot="5400000">
            <a:off x="3677198" y="4630002"/>
            <a:ext cx="244011" cy="328541"/>
            <a:chOff x="1829427" y="3100459"/>
            <a:chExt cx="244011" cy="328541"/>
          </a:xfrm>
        </p:grpSpPr>
        <p:cxnSp>
          <p:nvCxnSpPr>
            <p:cNvPr id="45" name="Straight Connector 44">
              <a:extLst>
                <a:ext uri="{FF2B5EF4-FFF2-40B4-BE49-F238E27FC236}">
                  <a16:creationId xmlns:a16="http://schemas.microsoft.com/office/drawing/2014/main" id="{DC4ECD32-2A0C-4276-AF89-E58B22A37D54}"/>
                </a:ext>
              </a:extLst>
            </p:cNvPr>
            <p:cNvCxnSpPr/>
            <p:nvPr/>
          </p:nvCxnSpPr>
          <p:spPr>
            <a:xfrm>
              <a:off x="1829427" y="3100461"/>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9CFE99-7F7E-4611-A24E-C51122A7ED35}"/>
                </a:ext>
              </a:extLst>
            </p:cNvPr>
            <p:cNvCxnSpPr/>
            <p:nvPr/>
          </p:nvCxnSpPr>
          <p:spPr>
            <a:xfrm>
              <a:off x="1910764" y="3100460"/>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8DFE954-CE4E-4952-A72A-F18ED42E3654}"/>
                </a:ext>
              </a:extLst>
            </p:cNvPr>
            <p:cNvCxnSpPr/>
            <p:nvPr/>
          </p:nvCxnSpPr>
          <p:spPr>
            <a:xfrm>
              <a:off x="1992101"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E5B4B00-B352-497E-8503-C916DBB9D3B7}"/>
                </a:ext>
              </a:extLst>
            </p:cNvPr>
            <p:cNvCxnSpPr/>
            <p:nvPr/>
          </p:nvCxnSpPr>
          <p:spPr>
            <a:xfrm>
              <a:off x="2073438" y="3100459"/>
              <a:ext cx="0" cy="328539"/>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033F6C81-7BB1-486F-88D1-8E6B73B45D89}"/>
              </a:ext>
            </a:extLst>
          </p:cNvPr>
          <p:cNvGrpSpPr/>
          <p:nvPr/>
        </p:nvGrpSpPr>
        <p:grpSpPr>
          <a:xfrm>
            <a:off x="3911965" y="4135962"/>
            <a:ext cx="1494269" cy="1198868"/>
            <a:chOff x="1208949" y="4244751"/>
            <a:chExt cx="1494269" cy="1198868"/>
          </a:xfrm>
        </p:grpSpPr>
        <p:sp>
          <p:nvSpPr>
            <p:cNvPr id="50" name="Rectangle: Rounded Corners 49">
              <a:extLst>
                <a:ext uri="{FF2B5EF4-FFF2-40B4-BE49-F238E27FC236}">
                  <a16:creationId xmlns:a16="http://schemas.microsoft.com/office/drawing/2014/main" id="{E26B4BDF-E38A-484C-8586-B0138A49C6CD}"/>
                </a:ext>
              </a:extLst>
            </p:cNvPr>
            <p:cNvSpPr/>
            <p:nvPr/>
          </p:nvSpPr>
          <p:spPr>
            <a:xfrm>
              <a:off x="1208949" y="4244751"/>
              <a:ext cx="1494269" cy="11988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fov="4800000">
                <a:rot lat="18573598" lon="0" rev="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51" name="TextBox 50">
              <a:extLst>
                <a:ext uri="{FF2B5EF4-FFF2-40B4-BE49-F238E27FC236}">
                  <a16:creationId xmlns:a16="http://schemas.microsoft.com/office/drawing/2014/main" id="{87623A43-7E2B-4A7A-80C5-161E8EAEBF33}"/>
                </a:ext>
              </a:extLst>
            </p:cNvPr>
            <p:cNvSpPr txBox="1"/>
            <p:nvPr/>
          </p:nvSpPr>
          <p:spPr>
            <a:xfrm>
              <a:off x="1295550" y="4671842"/>
              <a:ext cx="1140184" cy="400110"/>
            </a:xfrm>
            <a:prstGeom prst="rect">
              <a:avLst/>
            </a:prstGeom>
            <a:noFill/>
            <a:scene3d>
              <a:camera prst="perspectiveRelaxedModerately"/>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100" normalizeH="0" baseline="0" noProof="0" dirty="0">
                  <a:ln>
                    <a:noFill/>
                  </a:ln>
                  <a:solidFill>
                    <a:srgbClr val="FFFFFF"/>
                  </a:solidFill>
                  <a:effectLst/>
                  <a:uLnTx/>
                  <a:uFillTx/>
                  <a:latin typeface="Bell Gothic Std Black" panose="020B0706020202040204" pitchFamily="34" charset="0"/>
                  <a:ea typeface="微软雅黑"/>
                  <a:cs typeface="+mn-cs"/>
                </a:rPr>
                <a:t>ALU / FPU</a:t>
              </a:r>
              <a:endParaRPr kumimoji="0" lang="ko-KR" altLang="en-US" sz="2000" b="1" i="0" u="none" strike="noStrike" kern="1200" cap="none" spc="-10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52" name="Group 51">
            <a:extLst>
              <a:ext uri="{FF2B5EF4-FFF2-40B4-BE49-F238E27FC236}">
                <a16:creationId xmlns:a16="http://schemas.microsoft.com/office/drawing/2014/main" id="{70F6A8EC-5204-4E3A-9E49-D85D4C013DE2}"/>
              </a:ext>
            </a:extLst>
          </p:cNvPr>
          <p:cNvGrpSpPr/>
          <p:nvPr/>
        </p:nvGrpSpPr>
        <p:grpSpPr>
          <a:xfrm>
            <a:off x="2212088" y="4145109"/>
            <a:ext cx="1494269" cy="1198868"/>
            <a:chOff x="1208949" y="4244751"/>
            <a:chExt cx="1494269" cy="1198868"/>
          </a:xfrm>
        </p:grpSpPr>
        <p:sp>
          <p:nvSpPr>
            <p:cNvPr id="53" name="Rectangle: Rounded Corners 52">
              <a:extLst>
                <a:ext uri="{FF2B5EF4-FFF2-40B4-BE49-F238E27FC236}">
                  <a16:creationId xmlns:a16="http://schemas.microsoft.com/office/drawing/2014/main" id="{4C8972F2-78CC-4E53-9042-AA86AB3FB14C}"/>
                </a:ext>
              </a:extLst>
            </p:cNvPr>
            <p:cNvSpPr/>
            <p:nvPr/>
          </p:nvSpPr>
          <p:spPr>
            <a:xfrm>
              <a:off x="1208949" y="4244751"/>
              <a:ext cx="1494269" cy="11988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fov="4800000">
                <a:rot lat="18589389" lon="468000" rev="21238642"/>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dirty="0">
                <a:ln>
                  <a:noFill/>
                </a:ln>
                <a:solidFill>
                  <a:srgbClr val="FFFFFF"/>
                </a:solidFill>
                <a:effectLst/>
                <a:uLnTx/>
                <a:uFillTx/>
                <a:latin typeface="Calibri"/>
                <a:cs typeface="+mn-cs"/>
              </a:endParaRPr>
            </a:p>
          </p:txBody>
        </p:sp>
        <p:sp>
          <p:nvSpPr>
            <p:cNvPr id="54" name="TextBox 53">
              <a:extLst>
                <a:ext uri="{FF2B5EF4-FFF2-40B4-BE49-F238E27FC236}">
                  <a16:creationId xmlns:a16="http://schemas.microsoft.com/office/drawing/2014/main" id="{7730A6AA-59C1-485F-A365-6456A8CE284E}"/>
                </a:ext>
              </a:extLst>
            </p:cNvPr>
            <p:cNvSpPr txBox="1"/>
            <p:nvPr/>
          </p:nvSpPr>
          <p:spPr>
            <a:xfrm>
              <a:off x="1395190" y="4491405"/>
              <a:ext cx="1118133" cy="707886"/>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100" normalizeH="0" baseline="0" noProof="0" dirty="0">
                  <a:ln>
                    <a:noFill/>
                  </a:ln>
                  <a:solidFill>
                    <a:srgbClr val="FFFFFF"/>
                  </a:solidFill>
                  <a:effectLst/>
                  <a:uLnTx/>
                  <a:uFillTx/>
                  <a:latin typeface="Bell Gothic Std Black" panose="020B0706020202040204" pitchFamily="34" charset="0"/>
                  <a:ea typeface="微软雅黑"/>
                  <a:cs typeface="+mn-cs"/>
                </a:rPr>
                <a:t>Control Unit</a:t>
              </a:r>
              <a:endParaRPr kumimoji="0" lang="ko-KR" altLang="en-US" sz="2000" b="1" i="0" u="none" strike="noStrike" kern="1200" cap="none" spc="-10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55" name="Group 54">
            <a:extLst>
              <a:ext uri="{FF2B5EF4-FFF2-40B4-BE49-F238E27FC236}">
                <a16:creationId xmlns:a16="http://schemas.microsoft.com/office/drawing/2014/main" id="{23FD8FA6-FA2F-4C6C-95B4-3B8B341000B8}"/>
              </a:ext>
            </a:extLst>
          </p:cNvPr>
          <p:cNvGrpSpPr/>
          <p:nvPr/>
        </p:nvGrpSpPr>
        <p:grpSpPr>
          <a:xfrm>
            <a:off x="2296160" y="2666793"/>
            <a:ext cx="3070721" cy="433668"/>
            <a:chOff x="1322905" y="2651706"/>
            <a:chExt cx="2968027" cy="433668"/>
          </a:xfrm>
        </p:grpSpPr>
        <p:sp>
          <p:nvSpPr>
            <p:cNvPr id="56" name="Rectangle: Rounded Corners 55">
              <a:extLst>
                <a:ext uri="{FF2B5EF4-FFF2-40B4-BE49-F238E27FC236}">
                  <a16:creationId xmlns:a16="http://schemas.microsoft.com/office/drawing/2014/main" id="{811483DE-12E1-4741-B3E4-FC86CD4610D6}"/>
                </a:ext>
              </a:extLst>
            </p:cNvPr>
            <p:cNvSpPr/>
            <p:nvPr/>
          </p:nvSpPr>
          <p:spPr>
            <a:xfrm>
              <a:off x="1400697" y="2651706"/>
              <a:ext cx="2845784" cy="433668"/>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Moderately"/>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57" name="TextBox 56">
              <a:extLst>
                <a:ext uri="{FF2B5EF4-FFF2-40B4-BE49-F238E27FC236}">
                  <a16:creationId xmlns:a16="http://schemas.microsoft.com/office/drawing/2014/main" id="{F6B3E18D-5A2E-435B-B2FA-EE4CFE1B6078}"/>
                </a:ext>
              </a:extLst>
            </p:cNvPr>
            <p:cNvSpPr txBox="1"/>
            <p:nvPr/>
          </p:nvSpPr>
          <p:spPr>
            <a:xfrm>
              <a:off x="1322905" y="2735243"/>
              <a:ext cx="2968027" cy="321627"/>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Bus Interface Unit</a:t>
              </a:r>
              <a:endParaRPr kumimoji="0" lang="ko-KR" altLang="en-US" sz="2000" b="1"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grpSp>
        <p:nvGrpSpPr>
          <p:cNvPr id="58" name="Group 57">
            <a:extLst>
              <a:ext uri="{FF2B5EF4-FFF2-40B4-BE49-F238E27FC236}">
                <a16:creationId xmlns:a16="http://schemas.microsoft.com/office/drawing/2014/main" id="{A6DB759D-2119-456F-9143-70AF3331C67A}"/>
              </a:ext>
            </a:extLst>
          </p:cNvPr>
          <p:cNvGrpSpPr/>
          <p:nvPr/>
        </p:nvGrpSpPr>
        <p:grpSpPr>
          <a:xfrm>
            <a:off x="2300994" y="3211735"/>
            <a:ext cx="3019897" cy="1011952"/>
            <a:chOff x="1262768" y="3297460"/>
            <a:chExt cx="3019897" cy="1011952"/>
          </a:xfrm>
        </p:grpSpPr>
        <p:sp>
          <p:nvSpPr>
            <p:cNvPr id="59" name="Rectangle: Rounded Corners 58">
              <a:extLst>
                <a:ext uri="{FF2B5EF4-FFF2-40B4-BE49-F238E27FC236}">
                  <a16:creationId xmlns:a16="http://schemas.microsoft.com/office/drawing/2014/main" id="{9593ADB6-6CD4-4060-8CC4-36A0D09E14C6}"/>
                </a:ext>
              </a:extLst>
            </p:cNvPr>
            <p:cNvSpPr/>
            <p:nvPr/>
          </p:nvSpPr>
          <p:spPr>
            <a:xfrm>
              <a:off x="1262768" y="3297460"/>
              <a:ext cx="3019897" cy="1011952"/>
            </a:xfrm>
            <a:prstGeom prst="roundRect">
              <a:avLst>
                <a:gd name="adj" fmla="val 0"/>
              </a:avLst>
            </a:prstGeom>
            <a:solidFill>
              <a:schemeClr val="tx1">
                <a:lumMod val="85000"/>
                <a:lumOff val="15000"/>
              </a:schemeClr>
            </a:solidFill>
            <a:ln w="12700">
              <a:solidFill>
                <a:schemeClr val="tx1">
                  <a:lumMod val="95000"/>
                  <a:lumOff val="5000"/>
                </a:schemeClr>
              </a:solidFill>
            </a:ln>
            <a:scene3d>
              <a:camera prst="perspectiveRelaxed"/>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grpSp>
          <p:nvGrpSpPr>
            <p:cNvPr id="60" name="Group 59">
              <a:extLst>
                <a:ext uri="{FF2B5EF4-FFF2-40B4-BE49-F238E27FC236}">
                  <a16:creationId xmlns:a16="http://schemas.microsoft.com/office/drawing/2014/main" id="{3495F8B3-6FFC-4F9B-A3F1-B9C1096D7A00}"/>
                </a:ext>
              </a:extLst>
            </p:cNvPr>
            <p:cNvGrpSpPr/>
            <p:nvPr/>
          </p:nvGrpSpPr>
          <p:grpSpPr>
            <a:xfrm>
              <a:off x="1438953" y="3527705"/>
              <a:ext cx="2708681" cy="508015"/>
              <a:chOff x="1411755" y="3530079"/>
              <a:chExt cx="2831673" cy="508015"/>
            </a:xfrm>
          </p:grpSpPr>
          <p:sp>
            <p:nvSpPr>
              <p:cNvPr id="62" name="Rectangle: Rounded Corners 61">
                <a:extLst>
                  <a:ext uri="{FF2B5EF4-FFF2-40B4-BE49-F238E27FC236}">
                    <a16:creationId xmlns:a16="http://schemas.microsoft.com/office/drawing/2014/main" id="{9EA2B257-1C9C-4BC9-A6DC-358C6E683DED}"/>
                  </a:ext>
                </a:extLst>
              </p:cNvPr>
              <p:cNvSpPr/>
              <p:nvPr/>
            </p:nvSpPr>
            <p:spPr>
              <a:xfrm>
                <a:off x="1411755" y="353929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3" name="Rectangle: Rounded Corners 62">
                <a:extLst>
                  <a:ext uri="{FF2B5EF4-FFF2-40B4-BE49-F238E27FC236}">
                    <a16:creationId xmlns:a16="http://schemas.microsoft.com/office/drawing/2014/main" id="{21B99AA4-F296-4617-94BD-07882F109717}"/>
                  </a:ext>
                </a:extLst>
              </p:cNvPr>
              <p:cNvSpPr/>
              <p:nvPr/>
            </p:nvSpPr>
            <p:spPr>
              <a:xfrm>
                <a:off x="1994697" y="353929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4" name="Rectangle: Rounded Corners 63">
                <a:extLst>
                  <a:ext uri="{FF2B5EF4-FFF2-40B4-BE49-F238E27FC236}">
                    <a16:creationId xmlns:a16="http://schemas.microsoft.com/office/drawing/2014/main" id="{4A01C5E9-763E-4511-90C1-CBA53CF5F582}"/>
                  </a:ext>
                </a:extLst>
              </p:cNvPr>
              <p:cNvSpPr/>
              <p:nvPr/>
            </p:nvSpPr>
            <p:spPr>
              <a:xfrm>
                <a:off x="1411755" y="3780557"/>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5" name="Rectangle: Rounded Corners 64">
                <a:extLst>
                  <a:ext uri="{FF2B5EF4-FFF2-40B4-BE49-F238E27FC236}">
                    <a16:creationId xmlns:a16="http://schemas.microsoft.com/office/drawing/2014/main" id="{23919889-01E5-4571-995F-FFA104ED140F}"/>
                  </a:ext>
                </a:extLst>
              </p:cNvPr>
              <p:cNvSpPr/>
              <p:nvPr/>
            </p:nvSpPr>
            <p:spPr>
              <a:xfrm>
                <a:off x="1998239" y="3780556"/>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6" name="Rectangle: Rounded Corners 65">
                <a:extLst>
                  <a:ext uri="{FF2B5EF4-FFF2-40B4-BE49-F238E27FC236}">
                    <a16:creationId xmlns:a16="http://schemas.microsoft.com/office/drawing/2014/main" id="{243D9728-69BC-43A0-81F9-B08BFB1AF72B}"/>
                  </a:ext>
                </a:extLst>
              </p:cNvPr>
              <p:cNvSpPr/>
              <p:nvPr/>
            </p:nvSpPr>
            <p:spPr>
              <a:xfrm>
                <a:off x="2582882" y="353534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7" name="Rectangle: Rounded Corners 66">
                <a:extLst>
                  <a:ext uri="{FF2B5EF4-FFF2-40B4-BE49-F238E27FC236}">
                    <a16:creationId xmlns:a16="http://schemas.microsoft.com/office/drawing/2014/main" id="{782F423C-1B95-4997-BDB0-9A488A6DD83F}"/>
                  </a:ext>
                </a:extLst>
              </p:cNvPr>
              <p:cNvSpPr/>
              <p:nvPr/>
            </p:nvSpPr>
            <p:spPr>
              <a:xfrm>
                <a:off x="3165824" y="3535340"/>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8" name="Rectangle: Rounded Corners 67">
                <a:extLst>
                  <a:ext uri="{FF2B5EF4-FFF2-40B4-BE49-F238E27FC236}">
                    <a16:creationId xmlns:a16="http://schemas.microsoft.com/office/drawing/2014/main" id="{FF47E682-D13F-4FA3-988A-249F387DB72C}"/>
                  </a:ext>
                </a:extLst>
              </p:cNvPr>
              <p:cNvSpPr/>
              <p:nvPr/>
            </p:nvSpPr>
            <p:spPr>
              <a:xfrm>
                <a:off x="2582882" y="3776607"/>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69" name="Rectangle: Rounded Corners 68">
                <a:extLst>
                  <a:ext uri="{FF2B5EF4-FFF2-40B4-BE49-F238E27FC236}">
                    <a16:creationId xmlns:a16="http://schemas.microsoft.com/office/drawing/2014/main" id="{DFEC11C8-D7D8-423C-A398-DBC6F3B72B05}"/>
                  </a:ext>
                </a:extLst>
              </p:cNvPr>
              <p:cNvSpPr/>
              <p:nvPr/>
            </p:nvSpPr>
            <p:spPr>
              <a:xfrm>
                <a:off x="3169366" y="3776606"/>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0" name="Rectangle: Rounded Corners 69">
                <a:extLst>
                  <a:ext uri="{FF2B5EF4-FFF2-40B4-BE49-F238E27FC236}">
                    <a16:creationId xmlns:a16="http://schemas.microsoft.com/office/drawing/2014/main" id="{00F3A360-BF4E-402F-AD8F-044E201DF4BE}"/>
                  </a:ext>
                </a:extLst>
              </p:cNvPr>
              <p:cNvSpPr/>
              <p:nvPr/>
            </p:nvSpPr>
            <p:spPr>
              <a:xfrm>
                <a:off x="3745224" y="3530079"/>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sp>
            <p:nvSpPr>
              <p:cNvPr id="71" name="Rectangle: Rounded Corners 70">
                <a:extLst>
                  <a:ext uri="{FF2B5EF4-FFF2-40B4-BE49-F238E27FC236}">
                    <a16:creationId xmlns:a16="http://schemas.microsoft.com/office/drawing/2014/main" id="{35A75F20-E8E7-4152-A1A3-E8C1B31E99BB}"/>
                  </a:ext>
                </a:extLst>
              </p:cNvPr>
              <p:cNvSpPr/>
              <p:nvPr/>
            </p:nvSpPr>
            <p:spPr>
              <a:xfrm>
                <a:off x="3748766" y="3771345"/>
                <a:ext cx="494662" cy="257537"/>
              </a:xfrm>
              <a:prstGeom prst="roundRect">
                <a:avLst>
                  <a:gd name="adj" fmla="val 0"/>
                </a:avLst>
              </a:prstGeom>
              <a:solidFill>
                <a:srgbClr val="545557"/>
              </a:solidFill>
              <a:ln w="12700">
                <a:solidFill>
                  <a:schemeClr val="tx1">
                    <a:lumMod val="95000"/>
                    <a:lumOff val="5000"/>
                  </a:schemeClr>
                </a:solidFill>
              </a:ln>
              <a:scene3d>
                <a:camera prst="perspectiveRelaxed"/>
                <a:lightRig rig="threePt" dir="t"/>
              </a:scene3d>
              <a:sp3d>
                <a:bevelT w="508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srgbClr val="FFFFFF"/>
                  </a:solidFill>
                  <a:effectLst/>
                  <a:uLnTx/>
                  <a:uFillTx/>
                  <a:latin typeface="Calibri"/>
                  <a:cs typeface="+mn-cs"/>
                </a:endParaRPr>
              </a:p>
            </p:txBody>
          </p:sp>
        </p:grpSp>
        <p:sp>
          <p:nvSpPr>
            <p:cNvPr id="61" name="TextBox 60">
              <a:extLst>
                <a:ext uri="{FF2B5EF4-FFF2-40B4-BE49-F238E27FC236}">
                  <a16:creationId xmlns:a16="http://schemas.microsoft.com/office/drawing/2014/main" id="{7D44ADC7-F90C-4E1F-B67E-A3EBB5F01ACD}"/>
                </a:ext>
              </a:extLst>
            </p:cNvPr>
            <p:cNvSpPr txBox="1"/>
            <p:nvPr/>
          </p:nvSpPr>
          <p:spPr>
            <a:xfrm>
              <a:off x="1760983" y="3668597"/>
              <a:ext cx="1883460" cy="321627"/>
            </a:xfrm>
            <a:prstGeom prst="rect">
              <a:avLst/>
            </a:prstGeom>
            <a:noFill/>
            <a:scene3d>
              <a:camera prst="perspectiveRelaxedModerately"/>
              <a:lightRig rig="threePt" dir="t"/>
            </a:scene3d>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Registers</a:t>
              </a:r>
              <a:endParaRPr kumimoji="0" lang="ko-KR" altLang="en-US" sz="2000" b="1" i="0"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grpSp>
      <p:sp>
        <p:nvSpPr>
          <p:cNvPr id="78" name="Rectangle 77">
            <a:extLst>
              <a:ext uri="{FF2B5EF4-FFF2-40B4-BE49-F238E27FC236}">
                <a16:creationId xmlns:a16="http://schemas.microsoft.com/office/drawing/2014/main" id="{F73D7390-C28E-49C9-A6AF-867C038A94FC}"/>
              </a:ext>
            </a:extLst>
          </p:cNvPr>
          <p:cNvSpPr/>
          <p:nvPr/>
        </p:nvSpPr>
        <p:spPr>
          <a:xfrm>
            <a:off x="379087" y="838499"/>
            <a:ext cx="7489871" cy="1200329"/>
          </a:xfrm>
          <a:prstGeom prst="rect">
            <a:avLst/>
          </a:prstGeom>
        </p:spPr>
        <p:txBody>
          <a:bodyPr wrap="non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RTL is a description of data flow between registers</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RTL gives a meaning to the instructions</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All instructions are fetched from memory at address PC</a:t>
            </a:r>
          </a:p>
        </p:txBody>
      </p:sp>
      <p:pic>
        <p:nvPicPr>
          <p:cNvPr id="79" name="Picture 2" descr="Image">
            <a:extLst>
              <a:ext uri="{FF2B5EF4-FFF2-40B4-BE49-F238E27FC236}">
                <a16:creationId xmlns:a16="http://schemas.microsoft.com/office/drawing/2014/main" id="{0E6C0488-DB45-4EC4-BBD3-26C3367B3E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6" t="1049" r="3045" b="2505"/>
          <a:stretch/>
        </p:blipFill>
        <p:spPr bwMode="auto">
          <a:xfrm>
            <a:off x="2024038" y="2356785"/>
            <a:ext cx="3559593" cy="3272859"/>
          </a:xfrm>
          <a:prstGeom prst="rect">
            <a:avLst/>
          </a:prstGeom>
          <a:scene3d>
            <a:camera prst="perspectiveAbove"/>
            <a:lightRig rig="threePt" dir="t"/>
          </a:scene3d>
          <a:extLst>
            <a:ext uri="{909E8E84-426E-40DD-AFC4-6F175D3DCCD1}">
              <a14:hiddenFill xmlns:a14="http://schemas.microsoft.com/office/drawing/2010/main">
                <a:solidFill>
                  <a:srgbClr val="FFFFFF"/>
                </a:solidFill>
              </a14:hiddenFill>
            </a:ext>
          </a:extLst>
        </p:spPr>
      </p:pic>
      <p:graphicFrame>
        <p:nvGraphicFramePr>
          <p:cNvPr id="80" name="Table 79">
            <a:extLst>
              <a:ext uri="{FF2B5EF4-FFF2-40B4-BE49-F238E27FC236}">
                <a16:creationId xmlns:a16="http://schemas.microsoft.com/office/drawing/2014/main" id="{7D96FDAF-A496-499F-9906-D2A30E1EAE12}"/>
              </a:ext>
            </a:extLst>
          </p:cNvPr>
          <p:cNvGraphicFramePr>
            <a:graphicFrameLocks noGrp="1"/>
          </p:cNvGraphicFramePr>
          <p:nvPr/>
        </p:nvGraphicFramePr>
        <p:xfrm>
          <a:off x="6147436" y="3022894"/>
          <a:ext cx="4470454" cy="2397760"/>
        </p:xfrm>
        <a:graphic>
          <a:graphicData uri="http://schemas.openxmlformats.org/drawingml/2006/table">
            <a:tbl>
              <a:tblPr firstRow="1" bandRow="1">
                <a:tableStyleId>{74C1A8A3-306A-4EB7-A6B1-4F7E0EB9C5D6}</a:tableStyleId>
              </a:tblPr>
              <a:tblGrid>
                <a:gridCol w="776700">
                  <a:extLst>
                    <a:ext uri="{9D8B030D-6E8A-4147-A177-3AD203B41FA5}">
                      <a16:colId xmlns:a16="http://schemas.microsoft.com/office/drawing/2014/main" val="80447820"/>
                    </a:ext>
                  </a:extLst>
                </a:gridCol>
                <a:gridCol w="3693754">
                  <a:extLst>
                    <a:ext uri="{9D8B030D-6E8A-4147-A177-3AD203B41FA5}">
                      <a16:colId xmlns:a16="http://schemas.microsoft.com/office/drawing/2014/main" val="98075929"/>
                    </a:ext>
                  </a:extLst>
                </a:gridCol>
              </a:tblGrid>
              <a:tr h="370840">
                <a:tc>
                  <a:txBody>
                    <a:bodyPr/>
                    <a:lstStyle/>
                    <a:p>
                      <a:pPr algn="ctr" latinLnBrk="1"/>
                      <a:r>
                        <a:rPr lang="en-US" altLang="ko-KR" sz="1600" dirty="0">
                          <a:latin typeface="Bell Gothic Std Black" panose="020B0706020202040204" pitchFamily="34" charset="0"/>
                        </a:rPr>
                        <a:t>Inst.</a:t>
                      </a:r>
                      <a:endParaRPr lang="ko-KR" altLang="en-US" sz="1600" dirty="0">
                        <a:latin typeface="Bell Gothic Std Black" panose="020B0706020202040204" pitchFamily="34" charset="0"/>
                      </a:endParaRPr>
                    </a:p>
                  </a:txBody>
                  <a:tcPr marL="0" marR="0" marT="0" marB="0" anchor="ctr">
                    <a:solidFill>
                      <a:srgbClr val="143D88"/>
                    </a:solidFill>
                  </a:tcPr>
                </a:tc>
                <a:tc>
                  <a:txBody>
                    <a:bodyPr/>
                    <a:lstStyle/>
                    <a:p>
                      <a:pPr algn="ctr" latinLnBrk="1"/>
                      <a:r>
                        <a:rPr lang="en-US" altLang="ko-KR" sz="1600" dirty="0">
                          <a:latin typeface="Bell Gothic Std Black" panose="020B0706020202040204" pitchFamily="34" charset="0"/>
                        </a:rPr>
                        <a:t>RTL Description</a:t>
                      </a:r>
                      <a:endParaRPr lang="ko-KR" altLang="en-US" sz="1600" dirty="0">
                        <a:latin typeface="Bell Gothic Std Black" panose="020B0706020202040204" pitchFamily="34" charset="0"/>
                      </a:endParaRPr>
                    </a:p>
                  </a:txBody>
                  <a:tcPr marL="0" marR="0" marT="0" marB="0" anchor="ctr">
                    <a:solidFill>
                      <a:srgbClr val="143D88"/>
                    </a:solidFill>
                  </a:tcPr>
                </a:tc>
                <a:extLst>
                  <a:ext uri="{0D108BD9-81ED-4DB2-BD59-A6C34878D82A}">
                    <a16:rowId xmlns:a16="http://schemas.microsoft.com/office/drawing/2014/main" val="1183533445"/>
                  </a:ext>
                </a:extLst>
              </a:tr>
              <a:tr h="370840">
                <a:tc>
                  <a:txBody>
                    <a:bodyPr/>
                    <a:lstStyle/>
                    <a:p>
                      <a:pPr algn="ctr" latinLnBrk="1"/>
                      <a:r>
                        <a:rPr lang="en-US" altLang="ko-KR" sz="1500" dirty="0">
                          <a:latin typeface="Bell Gothic Std Light" panose="020B0606020203020204" pitchFamily="34" charset="0"/>
                        </a:rPr>
                        <a:t>ADD</a:t>
                      </a:r>
                      <a:endParaRPr lang="ko-KR" altLang="en-US" sz="1500" dirty="0">
                        <a:latin typeface="Bell Gothic Std Light" panose="020B0606020203020204" pitchFamily="34" charset="0"/>
                      </a:endParaRPr>
                    </a:p>
                  </a:txBody>
                  <a:tcPr marL="0" marR="0" marT="0" marB="0" anchor="ctr"/>
                </a:tc>
                <a:tc>
                  <a:txBody>
                    <a:bodyPr/>
                    <a:lstStyle/>
                    <a:p>
                      <a:pPr algn="l" latinLnBrk="1"/>
                      <a:endParaRPr lang="ko-KR" altLang="en-US" sz="1500" spc="-100" baseline="0" dirty="0">
                        <a:latin typeface="Bell Gothic Std Light" panose="020B0606020203020204" pitchFamily="34" charset="0"/>
                      </a:endParaRPr>
                    </a:p>
                  </a:txBody>
                  <a:tcPr marL="0" marR="0" marT="0" marB="0" anchor="ctr"/>
                </a:tc>
                <a:extLst>
                  <a:ext uri="{0D108BD9-81ED-4DB2-BD59-A6C34878D82A}">
                    <a16:rowId xmlns:a16="http://schemas.microsoft.com/office/drawing/2014/main" val="875436350"/>
                  </a:ext>
                </a:extLst>
              </a:tr>
              <a:tr h="370840">
                <a:tc>
                  <a:txBody>
                    <a:bodyPr/>
                    <a:lstStyle/>
                    <a:p>
                      <a:pPr algn="ctr" latinLnBrk="1"/>
                      <a:r>
                        <a:rPr lang="en-US" altLang="ko-KR" sz="1500" dirty="0">
                          <a:latin typeface="Bell Gothic Std Light" panose="020B0606020203020204" pitchFamily="34" charset="0"/>
                        </a:rPr>
                        <a:t>Load </a:t>
                      </a:r>
                      <a:endParaRPr lang="ko-KR" altLang="en-US" sz="1500" dirty="0">
                        <a:latin typeface="Bell Gothic Std Light" panose="020B0606020203020204" pitchFamily="34" charset="0"/>
                      </a:endParaRPr>
                    </a:p>
                  </a:txBody>
                  <a:tcPr marL="0" marR="0" marT="0" marB="0" anchor="ctr"/>
                </a:tc>
                <a:tc>
                  <a:txBody>
                    <a:bodyPr/>
                    <a:lstStyle/>
                    <a:p>
                      <a:pPr algn="l" latinLnBrk="1"/>
                      <a:r>
                        <a:rPr lang="en-US" altLang="ko-KR" sz="1500" spc="-100" baseline="0" dirty="0">
                          <a:latin typeface="Bell Gothic Std Light" panose="020B0606020203020204" pitchFamily="34" charset="0"/>
                        </a:rPr>
                        <a:t> </a:t>
                      </a:r>
                      <a:endParaRPr lang="ko-KR" altLang="en-US" sz="1500" spc="-100" baseline="0" dirty="0">
                        <a:latin typeface="Bell Gothic Std Light" panose="020B0606020203020204" pitchFamily="34" charset="0"/>
                      </a:endParaRPr>
                    </a:p>
                  </a:txBody>
                  <a:tcPr marL="0" marR="0" marT="0" marB="0" anchor="ctr"/>
                </a:tc>
                <a:extLst>
                  <a:ext uri="{0D108BD9-81ED-4DB2-BD59-A6C34878D82A}">
                    <a16:rowId xmlns:a16="http://schemas.microsoft.com/office/drawing/2014/main" val="3149854239"/>
                  </a:ext>
                </a:extLst>
              </a:tr>
              <a:tr h="370840">
                <a:tc>
                  <a:txBody>
                    <a:bodyPr/>
                    <a:lstStyle/>
                    <a:p>
                      <a:pPr algn="ctr" latinLnBrk="1"/>
                      <a:r>
                        <a:rPr lang="en-US" altLang="ko-KR" sz="1500" dirty="0">
                          <a:latin typeface="Bell Gothic Std Light" panose="020B0606020203020204" pitchFamily="34" charset="0"/>
                        </a:rPr>
                        <a:t>Store</a:t>
                      </a:r>
                      <a:endParaRPr lang="ko-KR" altLang="en-US" sz="1500" dirty="0">
                        <a:latin typeface="Bell Gothic Std Light" panose="020B0606020203020204" pitchFamily="34" charset="0"/>
                      </a:endParaRPr>
                    </a:p>
                  </a:txBody>
                  <a:tcPr marL="0" marR="0" marT="0" marB="0" anchor="ctr"/>
                </a:tc>
                <a:tc>
                  <a:txBody>
                    <a:bodyPr/>
                    <a:lstStyle/>
                    <a:p>
                      <a:pPr algn="l" latinLnBrk="1"/>
                      <a:r>
                        <a:rPr lang="en-US" altLang="ko-KR" sz="1500" dirty="0">
                          <a:latin typeface="Bell Gothic Std Light" panose="020B0606020203020204" pitchFamily="34" charset="0"/>
                        </a:rPr>
                        <a:t> </a:t>
                      </a:r>
                      <a:endParaRPr lang="ko-KR" altLang="en-US" sz="1500" dirty="0">
                        <a:latin typeface="Bell Gothic Std Light" panose="020B0606020203020204" pitchFamily="34" charset="0"/>
                      </a:endParaRPr>
                    </a:p>
                  </a:txBody>
                  <a:tcPr marL="0" marR="0" marT="0" marB="0" anchor="ctr"/>
                </a:tc>
                <a:extLst>
                  <a:ext uri="{0D108BD9-81ED-4DB2-BD59-A6C34878D82A}">
                    <a16:rowId xmlns:a16="http://schemas.microsoft.com/office/drawing/2014/main" val="4101865776"/>
                  </a:ext>
                </a:extLst>
              </a:tr>
              <a:tr h="370840">
                <a:tc>
                  <a:txBody>
                    <a:bodyPr/>
                    <a:lstStyle/>
                    <a:p>
                      <a:pPr algn="ctr" latinLnBrk="1"/>
                      <a:r>
                        <a:rPr lang="en-US" altLang="ko-KR" sz="1500" dirty="0" err="1">
                          <a:latin typeface="Bell Gothic Std Light" panose="020B0606020203020204" pitchFamily="34" charset="0"/>
                        </a:rPr>
                        <a:t>Beq</a:t>
                      </a:r>
                      <a:endParaRPr lang="ko-KR" altLang="en-US" sz="1500" dirty="0">
                        <a:latin typeface="Bell Gothic Std Light" panose="020B0606020203020204" pitchFamily="34" charset="0"/>
                      </a:endParaRPr>
                    </a:p>
                  </a:txBody>
                  <a:tcPr marL="0" marR="0" marT="0" marB="0" anchor="ctr"/>
                </a:tc>
                <a:tc>
                  <a:txBody>
                    <a:bodyPr/>
                    <a:lstStyle/>
                    <a:p>
                      <a:pPr algn="l" latinLnBrk="1"/>
                      <a:r>
                        <a:rPr lang="en-US" altLang="ko-KR" sz="1500" dirty="0">
                          <a:latin typeface="Bell Gothic Std Light" panose="020B0606020203020204" pitchFamily="34" charset="0"/>
                        </a:rPr>
                        <a:t> </a:t>
                      </a:r>
                    </a:p>
                    <a:p>
                      <a:pPr algn="l" latinLnBrk="1"/>
                      <a:endParaRPr lang="en-US" altLang="ko-KR" sz="1500" dirty="0">
                        <a:latin typeface="Bell Gothic Std Light" panose="020B0606020203020204" pitchFamily="34" charset="0"/>
                      </a:endParaRPr>
                    </a:p>
                    <a:p>
                      <a:pPr algn="l" latinLnBrk="1"/>
                      <a:endParaRPr lang="en-US" altLang="ko-KR" sz="1500" dirty="0">
                        <a:latin typeface="Bell Gothic Std Light" panose="020B0606020203020204" pitchFamily="34" charset="0"/>
                      </a:endParaRPr>
                    </a:p>
                    <a:p>
                      <a:pPr algn="l" latinLnBrk="1"/>
                      <a:endParaRPr lang="ko-KR" altLang="en-US" sz="1500" dirty="0">
                        <a:latin typeface="Bell Gothic Std Light" panose="020B0606020203020204" pitchFamily="34" charset="0"/>
                      </a:endParaRPr>
                    </a:p>
                  </a:txBody>
                  <a:tcPr marL="0" marR="0" marT="0" marB="0" anchor="ctr"/>
                </a:tc>
                <a:extLst>
                  <a:ext uri="{0D108BD9-81ED-4DB2-BD59-A6C34878D82A}">
                    <a16:rowId xmlns:a16="http://schemas.microsoft.com/office/drawing/2014/main" val="766767331"/>
                  </a:ext>
                </a:extLst>
              </a:tr>
            </a:tbl>
          </a:graphicData>
        </a:graphic>
      </p:graphicFrame>
      <p:sp>
        <p:nvSpPr>
          <p:cNvPr id="81" name="Rectangle 80">
            <a:extLst>
              <a:ext uri="{FF2B5EF4-FFF2-40B4-BE49-F238E27FC236}">
                <a16:creationId xmlns:a16="http://schemas.microsoft.com/office/drawing/2014/main" id="{8C371DC1-DA8F-4910-9AE0-01283BE457AE}"/>
              </a:ext>
            </a:extLst>
          </p:cNvPr>
          <p:cNvSpPr/>
          <p:nvPr/>
        </p:nvSpPr>
        <p:spPr>
          <a:xfrm>
            <a:off x="6200997" y="2653562"/>
            <a:ext cx="1338828" cy="369332"/>
          </a:xfrm>
          <a:prstGeom prst="rect">
            <a:avLst/>
          </a:prstGeom>
        </p:spPr>
        <p:txBody>
          <a:bodyPr wrap="none">
            <a:spAutoFit/>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PC </a:t>
            </a:r>
            <a:r>
              <a:rPr kumimoji="0" lang="en-US" altLang="ko-KR" sz="18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sym typeface="Wingdings" panose="05000000000000000000" pitchFamily="2" charset="2"/>
              </a:rPr>
              <a:t> PC + 4</a:t>
            </a:r>
            <a:endParaRPr kumimoji="0" lang="ko-KR" altLang="en-US" sz="1800" b="0" i="0"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
        <p:nvSpPr>
          <p:cNvPr id="82" name="Flowchart: Process 81">
            <a:extLst>
              <a:ext uri="{FF2B5EF4-FFF2-40B4-BE49-F238E27FC236}">
                <a16:creationId xmlns:a16="http://schemas.microsoft.com/office/drawing/2014/main" id="{7AAF8C04-ABB5-4D96-B808-CB516F0FB93C}"/>
              </a:ext>
            </a:extLst>
          </p:cNvPr>
          <p:cNvSpPr/>
          <p:nvPr/>
        </p:nvSpPr>
        <p:spPr>
          <a:xfrm>
            <a:off x="6139488" y="3022308"/>
            <a:ext cx="740588" cy="2406972"/>
          </a:xfrm>
          <a:prstGeom prst="flowChartProcess">
            <a:avLst/>
          </a:prstGeom>
          <a:solidFill>
            <a:srgbClr val="143D88">
              <a:alpha val="2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83" name="Rectangle 82">
            <a:extLst>
              <a:ext uri="{FF2B5EF4-FFF2-40B4-BE49-F238E27FC236}">
                <a16:creationId xmlns:a16="http://schemas.microsoft.com/office/drawing/2014/main" id="{97A978B2-C52A-4483-BB73-03CD094227F1}"/>
              </a:ext>
            </a:extLst>
          </p:cNvPr>
          <p:cNvSpPr/>
          <p:nvPr/>
        </p:nvSpPr>
        <p:spPr>
          <a:xfrm>
            <a:off x="6938504" y="3468452"/>
            <a:ext cx="2480166" cy="230832"/>
          </a:xfrm>
          <a:prstGeom prst="rect">
            <a:avLst/>
          </a:prstGeom>
        </p:spPr>
        <p:txBody>
          <a:bodyPr wrap="square" lIns="0" tIns="0" rIns="0" bIns="0">
            <a:spAutoFit/>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 Reg(Rd) </a:t>
            </a:r>
            <a:r>
              <a:rPr kumimoji="0" lang="en-US" altLang="ko-KR" sz="15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 Reg(Rs) + Reg(Rt);</a:t>
            </a:r>
            <a:endParaRPr kumimoji="0" lang="ko-KR" altLang="en-US" sz="1500" b="0" i="0" u="none" strike="noStrike" kern="1200" cap="none" spc="-100" normalizeH="0" baseline="0" noProof="0" dirty="0">
              <a:ln>
                <a:noFill/>
              </a:ln>
              <a:solidFill>
                <a:srgbClr val="000000"/>
              </a:solidFill>
              <a:effectLst/>
              <a:uLnTx/>
              <a:uFillTx/>
              <a:latin typeface="Bell Gothic Std Light" panose="020B0606020203020204" pitchFamily="34" charset="0"/>
              <a:cs typeface="+mn-cs"/>
            </a:endParaRPr>
          </a:p>
        </p:txBody>
      </p:sp>
      <p:sp>
        <p:nvSpPr>
          <p:cNvPr id="84" name="Rectangle 83">
            <a:extLst>
              <a:ext uri="{FF2B5EF4-FFF2-40B4-BE49-F238E27FC236}">
                <a16:creationId xmlns:a16="http://schemas.microsoft.com/office/drawing/2014/main" id="{0E03AD18-DA64-4271-AC5D-0B3A1C25D95C}"/>
              </a:ext>
            </a:extLst>
          </p:cNvPr>
          <p:cNvSpPr/>
          <p:nvPr/>
        </p:nvSpPr>
        <p:spPr>
          <a:xfrm>
            <a:off x="6938505" y="3825952"/>
            <a:ext cx="3340533" cy="230832"/>
          </a:xfrm>
          <a:prstGeom prst="rect">
            <a:avLst/>
          </a:prstGeom>
        </p:spPr>
        <p:txBody>
          <a:bodyPr wrap="square" lIns="0" tIns="0" rIns="0" bIns="0">
            <a:spAutoFit/>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Reg(Rt) </a:t>
            </a:r>
            <a:r>
              <a:rPr kumimoji="0" lang="en-US" altLang="ko-KR" sz="15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 MEM[Reg(Rs) + </a:t>
            </a:r>
            <a:r>
              <a:rPr kumimoji="0" lang="en-US" altLang="ko-KR" sz="15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sign_ext</a:t>
            </a:r>
            <a:r>
              <a:rPr kumimoji="0" lang="en-US" altLang="ko-KR" sz="15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(lm16)];</a:t>
            </a:r>
            <a:endParaRPr kumimoji="0" lang="ko-KR" altLang="en-US" sz="1500" b="0" i="0" u="none" strike="noStrike" kern="1200" cap="none" spc="-100" normalizeH="0" baseline="0" noProof="0" dirty="0">
              <a:ln>
                <a:noFill/>
              </a:ln>
              <a:solidFill>
                <a:srgbClr val="000000"/>
              </a:solidFill>
              <a:effectLst/>
              <a:uLnTx/>
              <a:uFillTx/>
              <a:latin typeface="Bell Gothic Std Light" panose="020B0606020203020204" pitchFamily="34" charset="0"/>
              <a:cs typeface="+mn-cs"/>
            </a:endParaRPr>
          </a:p>
        </p:txBody>
      </p:sp>
      <p:sp>
        <p:nvSpPr>
          <p:cNvPr id="85" name="Rectangle 84">
            <a:extLst>
              <a:ext uri="{FF2B5EF4-FFF2-40B4-BE49-F238E27FC236}">
                <a16:creationId xmlns:a16="http://schemas.microsoft.com/office/drawing/2014/main" id="{CE228F8A-60BF-44D1-8DFF-03741A0DE28C}"/>
              </a:ext>
            </a:extLst>
          </p:cNvPr>
          <p:cNvSpPr/>
          <p:nvPr/>
        </p:nvSpPr>
        <p:spPr>
          <a:xfrm>
            <a:off x="6938505" y="4209408"/>
            <a:ext cx="3521261" cy="230832"/>
          </a:xfrm>
          <a:prstGeom prst="rect">
            <a:avLst/>
          </a:prstGeom>
        </p:spPr>
        <p:txBody>
          <a:bodyPr wrap="square" lIns="0" tIns="0" rIns="0" bIns="0">
            <a:spAutoFit/>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MEM[Reg(Rs)+</a:t>
            </a:r>
            <a:r>
              <a:rPr kumimoji="0" lang="en-US" altLang="ko-KR" sz="1500" b="0"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rPr>
              <a:t>sign_ext</a:t>
            </a: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(lm16)] </a:t>
            </a: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Reg(Rt)</a:t>
            </a:r>
            <a:endParaRPr kumimoji="0" lang="ko-KR" altLang="en-US" sz="1500" b="0" i="0" u="none" strike="noStrike" kern="1200" cap="none" spc="-100" normalizeH="0" baseline="0" noProof="0" dirty="0">
              <a:ln>
                <a:noFill/>
              </a:ln>
              <a:solidFill>
                <a:srgbClr val="000000"/>
              </a:solidFill>
              <a:effectLst/>
              <a:uLnTx/>
              <a:uFillTx/>
              <a:latin typeface="Bell Gothic Std Light" panose="020B0606020203020204" pitchFamily="34" charset="0"/>
              <a:cs typeface="+mn-cs"/>
            </a:endParaRPr>
          </a:p>
        </p:txBody>
      </p:sp>
      <p:sp>
        <p:nvSpPr>
          <p:cNvPr id="86" name="Rectangle 85">
            <a:extLst>
              <a:ext uri="{FF2B5EF4-FFF2-40B4-BE49-F238E27FC236}">
                <a16:creationId xmlns:a16="http://schemas.microsoft.com/office/drawing/2014/main" id="{E61E6C3F-866D-46AF-A1E2-DF8F86DF2DD6}"/>
              </a:ext>
            </a:extLst>
          </p:cNvPr>
          <p:cNvSpPr/>
          <p:nvPr/>
        </p:nvSpPr>
        <p:spPr>
          <a:xfrm>
            <a:off x="6938505" y="4514588"/>
            <a:ext cx="3521261" cy="923330"/>
          </a:xfrm>
          <a:prstGeom prst="rect">
            <a:avLst/>
          </a:prstGeom>
        </p:spPr>
        <p:txBody>
          <a:bodyPr wrap="square" lIns="0" tIns="0" rIns="0" bIns="0">
            <a:spAutoFit/>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If (Reg(Rs) == Reg(Rt))</a:t>
            </a:r>
          </a:p>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        PC </a:t>
            </a: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 PC + 4 + 4 x </a:t>
            </a:r>
            <a:r>
              <a:rPr kumimoji="0" lang="en-US" altLang="ko-KR" sz="1500" b="0"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sign_extend</a:t>
            </a: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(lm16)</a:t>
            </a:r>
          </a:p>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Else</a:t>
            </a:r>
          </a:p>
          <a:p>
            <a:pPr marL="0" marR="0" lvl="0" indent="0" algn="l" defTabSz="457200" rtl="0" eaLnBrk="1" fontAlgn="auto" latinLnBrk="1"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sym typeface="Wingdings" panose="05000000000000000000" pitchFamily="2" charset="2"/>
              </a:rPr>
              <a:t>        PC PC + 4</a:t>
            </a:r>
            <a:endParaRPr kumimoji="0" lang="ko-KR" altLang="en-US" sz="15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Tree>
    <p:extLst>
      <p:ext uri="{BB962C8B-B14F-4D97-AF65-F5344CB8AC3E}">
        <p14:creationId xmlns:p14="http://schemas.microsoft.com/office/powerpoint/2010/main" val="108403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wipe(left)">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8">
                                            <p:txEl>
                                              <p:pRg st="1" end="1"/>
                                            </p:txEl>
                                          </p:spTgt>
                                        </p:tgtEl>
                                        <p:attrNameLst>
                                          <p:attrName>style.visibility</p:attrName>
                                        </p:attrNameLst>
                                      </p:cBhvr>
                                      <p:to>
                                        <p:strVal val="visible"/>
                                      </p:to>
                                    </p:set>
                                    <p:animEffect transition="in" filter="wipe(left)">
                                      <p:cBhvr>
                                        <p:cTn id="16" dur="500"/>
                                        <p:tgtEl>
                                          <p:spTgt spid="78">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left)">
                                      <p:cBhvr>
                                        <p:cTn id="24" dur="500"/>
                                        <p:tgtEl>
                                          <p:spTgt spid="8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left)">
                                      <p:cBhvr>
                                        <p:cTn id="30" dur="500"/>
                                        <p:tgtEl>
                                          <p:spTgt spid="8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500"/>
                                        <p:tgtEl>
                                          <p:spTgt spid="8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8">
                                            <p:txEl>
                                              <p:pRg st="2" end="2"/>
                                            </p:txEl>
                                          </p:spTgt>
                                        </p:tgtEl>
                                        <p:attrNameLst>
                                          <p:attrName>style.visibility</p:attrName>
                                        </p:attrNameLst>
                                      </p:cBhvr>
                                      <p:to>
                                        <p:strVal val="visible"/>
                                      </p:to>
                                    </p:set>
                                    <p:animEffect transition="in" filter="wipe(left)">
                                      <p:cBhvr>
                                        <p:cTn id="38" dur="500"/>
                                        <p:tgtEl>
                                          <p:spTgt spid="78">
                                            <p:txEl>
                                              <p:pRg st="2" end="2"/>
                                            </p:txEl>
                                          </p:spTgt>
                                        </p:tgtEl>
                                      </p:cBhvr>
                                    </p:animEffect>
                                  </p:childTnLst>
                                </p:cTn>
                              </p:par>
                            </p:childTnLst>
                          </p:cTn>
                        </p:par>
                        <p:par>
                          <p:cTn id="39" fill="hold">
                            <p:stCondLst>
                              <p:cond delay="500"/>
                            </p:stCondLst>
                            <p:childTnLst>
                              <p:par>
                                <p:cTn id="40" presetID="21" presetClass="entr" presetSubtype="1"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heel(1)">
                                      <p:cBhvr>
                                        <p:cTn id="42" dur="500"/>
                                        <p:tgtEl>
                                          <p:spTgt spid="82"/>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left)">
                                      <p:cBhvr>
                                        <p:cTn id="4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83" grpId="0"/>
      <p:bldP spid="84" grpId="0"/>
      <p:bldP spid="85" grpId="0"/>
      <p:bldP spid="8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6438-6D68-412C-8B7C-F7E2FBD115BB}"/>
              </a:ext>
            </a:extLst>
          </p:cNvPr>
          <p:cNvSpPr>
            <a:spLocks noGrp="1"/>
          </p:cNvSpPr>
          <p:nvPr>
            <p:ph type="title"/>
          </p:nvPr>
        </p:nvSpPr>
        <p:spPr/>
        <p:txBody>
          <a:bodyPr/>
          <a:lstStyle/>
          <a:p>
            <a:r>
              <a:rPr lang="en-US" altLang="ko-KR" dirty="0"/>
              <a:t>ARM1 Gate-Level Simulation</a:t>
            </a:r>
            <a:endParaRPr lang="ko-KR" altLang="en-US" dirty="0"/>
          </a:p>
        </p:txBody>
      </p:sp>
      <p:sp>
        <p:nvSpPr>
          <p:cNvPr id="5" name="内容占位符 4">
            <a:extLst>
              <a:ext uri="{FF2B5EF4-FFF2-40B4-BE49-F238E27FC236}">
                <a16:creationId xmlns:a16="http://schemas.microsoft.com/office/drawing/2014/main" id="{2CF89671-FF3D-3CFE-BEC5-C1823D308AE1}"/>
              </a:ext>
            </a:extLst>
          </p:cNvPr>
          <p:cNvSpPr>
            <a:spLocks noGrp="1"/>
          </p:cNvSpPr>
          <p:nvPr>
            <p:ph idx="1"/>
          </p:nvPr>
        </p:nvSpPr>
        <p:spPr/>
        <p:txBody>
          <a:bodyPr/>
          <a:lstStyle/>
          <a:p>
            <a:endParaRPr lang="zh-CN" altLang="en-US"/>
          </a:p>
        </p:txBody>
      </p:sp>
      <p:sp>
        <p:nvSpPr>
          <p:cNvPr id="9" name="文本占位符 8">
            <a:extLst>
              <a:ext uri="{FF2B5EF4-FFF2-40B4-BE49-F238E27FC236}">
                <a16:creationId xmlns:a16="http://schemas.microsoft.com/office/drawing/2014/main" id="{F38D6184-EB8D-F127-F271-1945FC7735FE}"/>
              </a:ext>
            </a:extLst>
          </p:cNvPr>
          <p:cNvSpPr>
            <a:spLocks noGrp="1"/>
          </p:cNvSpPr>
          <p:nvPr>
            <p:ph type="body" sz="quarter" idx="10"/>
          </p:nvPr>
        </p:nvSpPr>
        <p:spPr/>
        <p:txBody>
          <a:bodyPr/>
          <a:lstStyle/>
          <a:p>
            <a:r>
              <a:rPr lang="en-US" altLang="zh-CN" dirty="0"/>
              <a:t>Source: </a:t>
            </a:r>
            <a:r>
              <a:rPr lang="en-US" altLang="ko-KR" dirty="0">
                <a:hlinkClick r:id="rId2"/>
              </a:rPr>
              <a:t>http://visual6502.org/sim/varm/armgl.html</a:t>
            </a:r>
            <a:endParaRPr lang="ko-KR" altLang="en-US" dirty="0"/>
          </a:p>
        </p:txBody>
      </p:sp>
      <p:pic>
        <p:nvPicPr>
          <p:cNvPr id="7" name="Picture 6">
            <a:extLst>
              <a:ext uri="{FF2B5EF4-FFF2-40B4-BE49-F238E27FC236}">
                <a16:creationId xmlns:a16="http://schemas.microsoft.com/office/drawing/2014/main" id="{7EE6BE37-AA7F-468F-968B-EA90AB9DF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362" y="845389"/>
            <a:ext cx="7768557" cy="5335511"/>
          </a:xfrm>
          <a:prstGeom prst="rect">
            <a:avLst/>
          </a:prstGeom>
        </p:spPr>
      </p:pic>
      <p:sp>
        <p:nvSpPr>
          <p:cNvPr id="6" name="Rectangle: Rounded Corners 5">
            <a:extLst>
              <a:ext uri="{FF2B5EF4-FFF2-40B4-BE49-F238E27FC236}">
                <a16:creationId xmlns:a16="http://schemas.microsoft.com/office/drawing/2014/main" id="{AC10DE58-1CA2-431C-9C45-1FFDCA837D7A}"/>
              </a:ext>
            </a:extLst>
          </p:cNvPr>
          <p:cNvSpPr/>
          <p:nvPr/>
        </p:nvSpPr>
        <p:spPr>
          <a:xfrm>
            <a:off x="2731699" y="4002657"/>
            <a:ext cx="4209691" cy="1604514"/>
          </a:xfrm>
          <a:prstGeom prst="roundRect">
            <a:avLst>
              <a:gd name="adj" fmla="val 0"/>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Let’s check which </a:t>
            </a:r>
            <a:r>
              <a:rPr kumimoji="0" lang="en-US" altLang="ko-KR" sz="24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datapath</a:t>
            </a: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 components exist on RISC-V architecture and how RISC-V instructions work on it.</a:t>
            </a:r>
            <a:endParaRPr kumimoji="0" lang="ko-KR" alt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56FB41F-890C-468F-93DF-8A193467CE0F}"/>
              </a:ext>
            </a:extLst>
          </p:cNvPr>
          <p:cNvSpPr/>
          <p:nvPr/>
        </p:nvSpPr>
        <p:spPr>
          <a:xfrm>
            <a:off x="7448877" y="845389"/>
            <a:ext cx="2089060" cy="3450567"/>
          </a:xfrm>
          <a:prstGeom prst="rect">
            <a:avLst/>
          </a:prstGeom>
          <a:solidFill>
            <a:srgbClr val="143D88">
              <a:alpha val="22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8" name="TextBox 7">
            <a:extLst>
              <a:ext uri="{FF2B5EF4-FFF2-40B4-BE49-F238E27FC236}">
                <a16:creationId xmlns:a16="http://schemas.microsoft.com/office/drawing/2014/main" id="{5DB0F539-61A9-4B0D-8BCA-B0863917D958}"/>
              </a:ext>
            </a:extLst>
          </p:cNvPr>
          <p:cNvSpPr txBox="1"/>
          <p:nvPr/>
        </p:nvSpPr>
        <p:spPr>
          <a:xfrm>
            <a:off x="7767216" y="3926623"/>
            <a:ext cx="25819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Instructions are executing</a:t>
            </a:r>
            <a:endParaRPr kumimoji="0" lang="ko-KR" altLang="en-US" sz="1800" b="0" i="1"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27671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4037-EADB-445C-A61A-37EF6F1BE38E}"/>
              </a:ext>
            </a:extLst>
          </p:cNvPr>
          <p:cNvSpPr>
            <a:spLocks noGrp="1"/>
          </p:cNvSpPr>
          <p:nvPr>
            <p:ph type="title"/>
          </p:nvPr>
        </p:nvSpPr>
        <p:spPr/>
        <p:txBody>
          <a:bodyPr/>
          <a:lstStyle/>
          <a:p>
            <a:r>
              <a:rPr lang="en-US" altLang="ko-KR" dirty="0">
                <a:latin typeface="+mj-lt"/>
              </a:rPr>
              <a:t>Datapath Components</a:t>
            </a:r>
            <a:endParaRPr lang="ko-KR" altLang="en-US" dirty="0">
              <a:latin typeface="+mj-lt"/>
            </a:endParaRPr>
          </a:p>
        </p:txBody>
      </p:sp>
      <p:sp>
        <p:nvSpPr>
          <p:cNvPr id="6" name="文本占位符 5">
            <a:extLst>
              <a:ext uri="{FF2B5EF4-FFF2-40B4-BE49-F238E27FC236}">
                <a16:creationId xmlns:a16="http://schemas.microsoft.com/office/drawing/2014/main" id="{BC590557-C2B8-675A-DBEB-7011C2AB63DA}"/>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A0CC1E7-FD32-4F47-8937-350C6012E8ED}"/>
              </a:ext>
            </a:extLst>
          </p:cNvPr>
          <p:cNvSpPr/>
          <p:nvPr/>
        </p:nvSpPr>
        <p:spPr>
          <a:xfrm>
            <a:off x="357530" y="866120"/>
            <a:ext cx="7390678" cy="461665"/>
          </a:xfrm>
          <a:prstGeom prst="rect">
            <a:avLst/>
          </a:prstGeom>
        </p:spPr>
        <p:txBody>
          <a:bodyPr wrap="non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Two types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of functional hardware elements are needed</a:t>
            </a:r>
            <a:endPar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endParaRPr>
          </a:p>
        </p:txBody>
      </p:sp>
      <p:sp>
        <p:nvSpPr>
          <p:cNvPr id="5" name="Rectangle 4">
            <a:extLst>
              <a:ext uri="{FF2B5EF4-FFF2-40B4-BE49-F238E27FC236}">
                <a16:creationId xmlns:a16="http://schemas.microsoft.com/office/drawing/2014/main" id="{D713F475-A505-40CB-8EA3-8AE10F1CE375}"/>
              </a:ext>
            </a:extLst>
          </p:cNvPr>
          <p:cNvSpPr/>
          <p:nvPr/>
        </p:nvSpPr>
        <p:spPr>
          <a:xfrm>
            <a:off x="2010727" y="1193109"/>
            <a:ext cx="7724935"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ko-KR" sz="2400" b="1" i="0" u="none" strike="noStrike" kern="1200" cap="none" spc="0" normalizeH="0" baseline="0" noProof="0" dirty="0">
                <a:ln>
                  <a:noFill/>
                </a:ln>
                <a:solidFill>
                  <a:srgbClr val="FF6405"/>
                </a:solidFill>
                <a:effectLst/>
                <a:uLnTx/>
                <a:uFillTx/>
                <a:latin typeface="Calibri"/>
                <a:ea typeface="微软雅黑"/>
                <a:cs typeface="Arial" panose="020B0604020202020204" pitchFamily="34" charset="0"/>
              </a:rPr>
              <a:t>Combinational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operate on data</a:t>
            </a:r>
          </a:p>
        </p:txBody>
      </p:sp>
      <p:sp>
        <p:nvSpPr>
          <p:cNvPr id="89" name="Rectangle 88">
            <a:extLst>
              <a:ext uri="{FF2B5EF4-FFF2-40B4-BE49-F238E27FC236}">
                <a16:creationId xmlns:a16="http://schemas.microsoft.com/office/drawing/2014/main" id="{2847C95E-8681-4A87-A8AE-61B9DA97EFB5}"/>
              </a:ext>
            </a:extLst>
          </p:cNvPr>
          <p:cNvSpPr/>
          <p:nvPr/>
        </p:nvSpPr>
        <p:spPr>
          <a:xfrm>
            <a:off x="2038351" y="3279449"/>
            <a:ext cx="6769033"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en-US" altLang="ko-KR" sz="2400" b="1" i="0" u="none" strike="noStrike" kern="1200" cap="none" spc="0" normalizeH="0" baseline="0" noProof="0" dirty="0">
                <a:ln>
                  <a:noFill/>
                </a:ln>
                <a:solidFill>
                  <a:srgbClr val="9E5ECE"/>
                </a:solidFill>
                <a:effectLst/>
                <a:uLnTx/>
                <a:uFillTx/>
                <a:latin typeface="Calibri"/>
                <a:ea typeface="微软雅黑"/>
                <a:cs typeface="Arial" panose="020B0604020202020204" pitchFamily="34" charset="0"/>
              </a:rPr>
              <a:t>Storage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contain on data</a:t>
            </a:r>
          </a:p>
        </p:txBody>
      </p:sp>
      <p:sp>
        <p:nvSpPr>
          <p:cNvPr id="190" name="Flowchart: Process 189">
            <a:extLst>
              <a:ext uri="{FF2B5EF4-FFF2-40B4-BE49-F238E27FC236}">
                <a16:creationId xmlns:a16="http://schemas.microsoft.com/office/drawing/2014/main" id="{B5BBA45D-9581-40B2-A95F-0CDC1AB29DBB}"/>
              </a:ext>
            </a:extLst>
          </p:cNvPr>
          <p:cNvSpPr/>
          <p:nvPr/>
        </p:nvSpPr>
        <p:spPr>
          <a:xfrm rot="16200000">
            <a:off x="1825716" y="4502146"/>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92" name="Group 91">
            <a:extLst>
              <a:ext uri="{FF2B5EF4-FFF2-40B4-BE49-F238E27FC236}">
                <a16:creationId xmlns:a16="http://schemas.microsoft.com/office/drawing/2014/main" id="{C818D856-DE54-4945-8711-235257E00FFA}"/>
              </a:ext>
            </a:extLst>
          </p:cNvPr>
          <p:cNvGrpSpPr/>
          <p:nvPr/>
        </p:nvGrpSpPr>
        <p:grpSpPr>
          <a:xfrm>
            <a:off x="1651478" y="4287505"/>
            <a:ext cx="517792" cy="559373"/>
            <a:chOff x="2379644" y="878328"/>
            <a:chExt cx="517792" cy="559373"/>
          </a:xfrm>
        </p:grpSpPr>
        <p:cxnSp>
          <p:nvCxnSpPr>
            <p:cNvPr id="187" name="Straight Arrow Connector 186">
              <a:extLst>
                <a:ext uri="{FF2B5EF4-FFF2-40B4-BE49-F238E27FC236}">
                  <a16:creationId xmlns:a16="http://schemas.microsoft.com/office/drawing/2014/main" id="{97791E80-3E34-4950-BADE-35169E570FF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2034834-42BD-4077-9867-66F9DB96EBE3}"/>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6B055FD5-1BB6-4213-B3A4-B39B7EAD1C1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93" name="Group 92">
            <a:extLst>
              <a:ext uri="{FF2B5EF4-FFF2-40B4-BE49-F238E27FC236}">
                <a16:creationId xmlns:a16="http://schemas.microsoft.com/office/drawing/2014/main" id="{C8536B6F-9D48-4704-9D72-26530AB0D6DF}"/>
              </a:ext>
            </a:extLst>
          </p:cNvPr>
          <p:cNvGrpSpPr/>
          <p:nvPr/>
        </p:nvGrpSpPr>
        <p:grpSpPr>
          <a:xfrm>
            <a:off x="2556433" y="4285017"/>
            <a:ext cx="517792" cy="559373"/>
            <a:chOff x="2379644" y="878328"/>
            <a:chExt cx="517792" cy="559373"/>
          </a:xfrm>
        </p:grpSpPr>
        <p:cxnSp>
          <p:nvCxnSpPr>
            <p:cNvPr id="184" name="Straight Arrow Connector 183">
              <a:extLst>
                <a:ext uri="{FF2B5EF4-FFF2-40B4-BE49-F238E27FC236}">
                  <a16:creationId xmlns:a16="http://schemas.microsoft.com/office/drawing/2014/main" id="{503B356B-2E2D-4699-A343-F9CBAF663B0E}"/>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CBC367F-550B-4DD8-8E9E-4C38755CC13A}"/>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4E2352F8-4DD2-43F8-A746-6F50EF1E5D8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97" name="Group 96">
            <a:extLst>
              <a:ext uri="{FF2B5EF4-FFF2-40B4-BE49-F238E27FC236}">
                <a16:creationId xmlns:a16="http://schemas.microsoft.com/office/drawing/2014/main" id="{AB28A12B-3B0D-40D8-B813-9F3E82230A97}"/>
              </a:ext>
            </a:extLst>
          </p:cNvPr>
          <p:cNvGrpSpPr/>
          <p:nvPr/>
        </p:nvGrpSpPr>
        <p:grpSpPr>
          <a:xfrm>
            <a:off x="3218929" y="4166778"/>
            <a:ext cx="539272" cy="446741"/>
            <a:chOff x="2358164" y="990960"/>
            <a:chExt cx="539272" cy="446741"/>
          </a:xfrm>
        </p:grpSpPr>
        <p:cxnSp>
          <p:nvCxnSpPr>
            <p:cNvPr id="171" name="Straight Arrow Connector 170">
              <a:extLst>
                <a:ext uri="{FF2B5EF4-FFF2-40B4-BE49-F238E27FC236}">
                  <a16:creationId xmlns:a16="http://schemas.microsoft.com/office/drawing/2014/main" id="{ED594B9F-F797-498D-85FF-1F19DB693B6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D776CA1-4FE0-42FB-A453-03631254947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4CA76A33-659D-4B59-9667-D9632BE2B7DD}"/>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98" name="Group 97">
            <a:extLst>
              <a:ext uri="{FF2B5EF4-FFF2-40B4-BE49-F238E27FC236}">
                <a16:creationId xmlns:a16="http://schemas.microsoft.com/office/drawing/2014/main" id="{4833DB89-9A42-4E50-B318-1AF0DBA17770}"/>
              </a:ext>
            </a:extLst>
          </p:cNvPr>
          <p:cNvGrpSpPr/>
          <p:nvPr/>
        </p:nvGrpSpPr>
        <p:grpSpPr>
          <a:xfrm>
            <a:off x="3204557" y="4526697"/>
            <a:ext cx="539272" cy="446741"/>
            <a:chOff x="2358164" y="990960"/>
            <a:chExt cx="539272" cy="446741"/>
          </a:xfrm>
        </p:grpSpPr>
        <p:cxnSp>
          <p:nvCxnSpPr>
            <p:cNvPr id="168" name="Straight Arrow Connector 167">
              <a:extLst>
                <a:ext uri="{FF2B5EF4-FFF2-40B4-BE49-F238E27FC236}">
                  <a16:creationId xmlns:a16="http://schemas.microsoft.com/office/drawing/2014/main" id="{55BAD21D-F514-4BEC-8E20-8DFE176795C6}"/>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A8F0752-9728-4C38-967A-272DC4F890F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7A30E22C-C8A3-4461-A1FB-07695AA8F100}"/>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99" name="Group 98">
            <a:extLst>
              <a:ext uri="{FF2B5EF4-FFF2-40B4-BE49-F238E27FC236}">
                <a16:creationId xmlns:a16="http://schemas.microsoft.com/office/drawing/2014/main" id="{0086F28B-D31E-4159-AB9D-859D5FB61874}"/>
              </a:ext>
            </a:extLst>
          </p:cNvPr>
          <p:cNvGrpSpPr/>
          <p:nvPr/>
        </p:nvGrpSpPr>
        <p:grpSpPr>
          <a:xfrm>
            <a:off x="3204557" y="4875124"/>
            <a:ext cx="539272" cy="446741"/>
            <a:chOff x="2358164" y="990960"/>
            <a:chExt cx="539272" cy="446741"/>
          </a:xfrm>
        </p:grpSpPr>
        <p:cxnSp>
          <p:nvCxnSpPr>
            <p:cNvPr id="165" name="Straight Arrow Connector 164">
              <a:extLst>
                <a:ext uri="{FF2B5EF4-FFF2-40B4-BE49-F238E27FC236}">
                  <a16:creationId xmlns:a16="http://schemas.microsoft.com/office/drawing/2014/main" id="{6254859A-8244-4A57-8DA7-C12490E2BC6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38AE042-E37D-41F8-B201-29BD4217569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26776FFC-C82A-4761-9A97-4646370C7A39}"/>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0" name="Group 99">
            <a:extLst>
              <a:ext uri="{FF2B5EF4-FFF2-40B4-BE49-F238E27FC236}">
                <a16:creationId xmlns:a16="http://schemas.microsoft.com/office/drawing/2014/main" id="{06324078-0929-4D26-9CD8-E044C08832F8}"/>
              </a:ext>
            </a:extLst>
          </p:cNvPr>
          <p:cNvGrpSpPr/>
          <p:nvPr/>
        </p:nvGrpSpPr>
        <p:grpSpPr>
          <a:xfrm>
            <a:off x="3733228" y="3979625"/>
            <a:ext cx="1244032" cy="1569180"/>
            <a:chOff x="3496732" y="2564236"/>
            <a:chExt cx="1244032" cy="1569180"/>
          </a:xfrm>
        </p:grpSpPr>
        <p:sp>
          <p:nvSpPr>
            <p:cNvPr id="163" name="Flowchart: Process 162">
              <a:extLst>
                <a:ext uri="{FF2B5EF4-FFF2-40B4-BE49-F238E27FC236}">
                  <a16:creationId xmlns:a16="http://schemas.microsoft.com/office/drawing/2014/main" id="{30C57C8C-5DF0-4BC3-9A39-3CD4AD9EC150}"/>
                </a:ext>
              </a:extLst>
            </p:cNvPr>
            <p:cNvSpPr/>
            <p:nvPr/>
          </p:nvSpPr>
          <p:spPr>
            <a:xfrm>
              <a:off x="3521705" y="256423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7" name="TextBox 156">
              <a:extLst>
                <a:ext uri="{FF2B5EF4-FFF2-40B4-BE49-F238E27FC236}">
                  <a16:creationId xmlns:a16="http://schemas.microsoft.com/office/drawing/2014/main" id="{F88C370F-8298-436C-B837-A7D337C06CE8}"/>
                </a:ext>
              </a:extLst>
            </p:cNvPr>
            <p:cNvSpPr txBox="1"/>
            <p:nvPr/>
          </p:nvSpPr>
          <p:spPr>
            <a:xfrm>
              <a:off x="3496732" y="2877358"/>
              <a:ext cx="40588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Rs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8" name="TextBox 157">
              <a:extLst>
                <a:ext uri="{FF2B5EF4-FFF2-40B4-BE49-F238E27FC236}">
                  <a16:creationId xmlns:a16="http://schemas.microsoft.com/office/drawing/2014/main" id="{A079D7C9-B658-47F1-ACE9-80B01F42D6F2}"/>
                </a:ext>
              </a:extLst>
            </p:cNvPr>
            <p:cNvSpPr txBox="1"/>
            <p:nvPr/>
          </p:nvSpPr>
          <p:spPr>
            <a:xfrm>
              <a:off x="3496732" y="3228388"/>
              <a:ext cx="40588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Rt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9" name="TextBox 158">
              <a:extLst>
                <a:ext uri="{FF2B5EF4-FFF2-40B4-BE49-F238E27FC236}">
                  <a16:creationId xmlns:a16="http://schemas.microsoft.com/office/drawing/2014/main" id="{198C505B-D38C-44CD-BA6F-17796575C20B}"/>
                </a:ext>
              </a:extLst>
            </p:cNvPr>
            <p:cNvSpPr txBox="1"/>
            <p:nvPr/>
          </p:nvSpPr>
          <p:spPr>
            <a:xfrm>
              <a:off x="3496732" y="3570006"/>
              <a:ext cx="43633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Rd</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0" name="TextBox 159">
              <a:extLst>
                <a:ext uri="{FF2B5EF4-FFF2-40B4-BE49-F238E27FC236}">
                  <a16:creationId xmlns:a16="http://schemas.microsoft.com/office/drawing/2014/main" id="{280961AB-3ED7-4088-AB46-A0CA77637790}"/>
                </a:ext>
              </a:extLst>
            </p:cNvPr>
            <p:cNvSpPr txBox="1"/>
            <p:nvPr/>
          </p:nvSpPr>
          <p:spPr>
            <a:xfrm>
              <a:off x="4088749" y="2877358"/>
              <a:ext cx="63511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BusS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1" name="TextBox 160">
              <a:extLst>
                <a:ext uri="{FF2B5EF4-FFF2-40B4-BE49-F238E27FC236}">
                  <a16:creationId xmlns:a16="http://schemas.microsoft.com/office/drawing/2014/main" id="{14859F71-A37B-421C-83E0-BCF2EDC42CBA}"/>
                </a:ext>
              </a:extLst>
            </p:cNvPr>
            <p:cNvSpPr txBox="1"/>
            <p:nvPr/>
          </p:nvSpPr>
          <p:spPr>
            <a:xfrm>
              <a:off x="4079224" y="3228388"/>
              <a:ext cx="6415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BusT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2" name="TextBox 161">
              <a:extLst>
                <a:ext uri="{FF2B5EF4-FFF2-40B4-BE49-F238E27FC236}">
                  <a16:creationId xmlns:a16="http://schemas.microsoft.com/office/drawing/2014/main" id="{6EBB95F8-5F0D-4A39-AECA-A3741BD05905}"/>
                </a:ext>
              </a:extLst>
            </p:cNvPr>
            <p:cNvSpPr txBox="1"/>
            <p:nvPr/>
          </p:nvSpPr>
          <p:spPr>
            <a:xfrm>
              <a:off x="4067182" y="3764084"/>
              <a:ext cx="6735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BusD</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01" name="Group 100">
            <a:extLst>
              <a:ext uri="{FF2B5EF4-FFF2-40B4-BE49-F238E27FC236}">
                <a16:creationId xmlns:a16="http://schemas.microsoft.com/office/drawing/2014/main" id="{24651DE6-7F3F-4C73-B6C3-DB02A52EFC03}"/>
              </a:ext>
            </a:extLst>
          </p:cNvPr>
          <p:cNvGrpSpPr/>
          <p:nvPr/>
        </p:nvGrpSpPr>
        <p:grpSpPr>
          <a:xfrm>
            <a:off x="4933388" y="4101153"/>
            <a:ext cx="631809" cy="502840"/>
            <a:chOff x="2379644" y="934861"/>
            <a:chExt cx="631809" cy="502840"/>
          </a:xfrm>
        </p:grpSpPr>
        <p:cxnSp>
          <p:nvCxnSpPr>
            <p:cNvPr id="153" name="Straight Arrow Connector 152">
              <a:extLst>
                <a:ext uri="{FF2B5EF4-FFF2-40B4-BE49-F238E27FC236}">
                  <a16:creationId xmlns:a16="http://schemas.microsoft.com/office/drawing/2014/main" id="{85C55850-1A1E-4F6C-8EA2-D13BF6412D0B}"/>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2C35A1F-B465-4F09-B218-89DED1484996}"/>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489A6821-42F3-4DA9-BDBC-7E5AA643657D}"/>
                </a:ext>
              </a:extLst>
            </p:cNvPr>
            <p:cNvSpPr txBox="1"/>
            <p:nvPr/>
          </p:nvSpPr>
          <p:spPr>
            <a:xfrm>
              <a:off x="2592749" y="9348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2" name="Group 101">
            <a:extLst>
              <a:ext uri="{FF2B5EF4-FFF2-40B4-BE49-F238E27FC236}">
                <a16:creationId xmlns:a16="http://schemas.microsoft.com/office/drawing/2014/main" id="{319FB724-8758-45B0-B406-DE4F8B2A54BE}"/>
              </a:ext>
            </a:extLst>
          </p:cNvPr>
          <p:cNvGrpSpPr/>
          <p:nvPr/>
        </p:nvGrpSpPr>
        <p:grpSpPr>
          <a:xfrm>
            <a:off x="4937391" y="4471693"/>
            <a:ext cx="631809" cy="493315"/>
            <a:chOff x="2379644" y="944386"/>
            <a:chExt cx="631809" cy="493315"/>
          </a:xfrm>
        </p:grpSpPr>
        <p:cxnSp>
          <p:nvCxnSpPr>
            <p:cNvPr id="150" name="Straight Arrow Connector 149">
              <a:extLst>
                <a:ext uri="{FF2B5EF4-FFF2-40B4-BE49-F238E27FC236}">
                  <a16:creationId xmlns:a16="http://schemas.microsoft.com/office/drawing/2014/main" id="{744FC8E0-1F32-4E53-BD41-DC20A954DEE9}"/>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B5F5932-05B8-4FD4-A086-4A64FFBE44DE}"/>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9632BC1E-265F-4BBA-9DDA-B3F6E895794A}"/>
                </a:ext>
              </a:extLst>
            </p:cNvPr>
            <p:cNvSpPr txBox="1"/>
            <p:nvPr/>
          </p:nvSpPr>
          <p:spPr>
            <a:xfrm>
              <a:off x="2592749" y="94438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3" name="Group 102">
            <a:extLst>
              <a:ext uri="{FF2B5EF4-FFF2-40B4-BE49-F238E27FC236}">
                <a16:creationId xmlns:a16="http://schemas.microsoft.com/office/drawing/2014/main" id="{A4904B37-DEDB-4D19-8A7B-0CBF47E86ED4}"/>
              </a:ext>
            </a:extLst>
          </p:cNvPr>
          <p:cNvGrpSpPr/>
          <p:nvPr/>
        </p:nvGrpSpPr>
        <p:grpSpPr>
          <a:xfrm>
            <a:off x="4513441" y="5512634"/>
            <a:ext cx="545397" cy="517792"/>
            <a:chOff x="4335000" y="4097245"/>
            <a:chExt cx="545397" cy="517792"/>
          </a:xfrm>
        </p:grpSpPr>
        <p:cxnSp>
          <p:nvCxnSpPr>
            <p:cNvPr id="147" name="Straight Arrow Connector 146">
              <a:extLst>
                <a:ext uri="{FF2B5EF4-FFF2-40B4-BE49-F238E27FC236}">
                  <a16:creationId xmlns:a16="http://schemas.microsoft.com/office/drawing/2014/main" id="{968637B9-A83F-4A33-91BA-45F16358A95C}"/>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2C84DC8-61CE-41B8-9F16-A45BA64F113E}"/>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6626DE3A-E763-48AF-B902-2E967AE225B6}"/>
                </a:ext>
              </a:extLst>
            </p:cNvPr>
            <p:cNvSpPr txBox="1"/>
            <p:nvPr/>
          </p:nvSpPr>
          <p:spPr>
            <a:xfrm>
              <a:off x="4461693" y="417147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5" name="Group 104">
            <a:extLst>
              <a:ext uri="{FF2B5EF4-FFF2-40B4-BE49-F238E27FC236}">
                <a16:creationId xmlns:a16="http://schemas.microsoft.com/office/drawing/2014/main" id="{7C53315A-CF90-486D-906F-502FC7BBF584}"/>
              </a:ext>
            </a:extLst>
          </p:cNvPr>
          <p:cNvGrpSpPr/>
          <p:nvPr/>
        </p:nvGrpSpPr>
        <p:grpSpPr>
          <a:xfrm>
            <a:off x="6048193" y="3932106"/>
            <a:ext cx="1467237" cy="1534039"/>
            <a:chOff x="5203878" y="2911462"/>
            <a:chExt cx="1483451" cy="1534039"/>
          </a:xfrm>
        </p:grpSpPr>
        <p:sp>
          <p:nvSpPr>
            <p:cNvPr id="144" name="Flowchart: Process 143">
              <a:extLst>
                <a:ext uri="{FF2B5EF4-FFF2-40B4-BE49-F238E27FC236}">
                  <a16:creationId xmlns:a16="http://schemas.microsoft.com/office/drawing/2014/main" id="{89F8C2DE-65DF-4D51-ABEE-5F0C9BE75F52}"/>
                </a:ext>
              </a:extLst>
            </p:cNvPr>
            <p:cNvSpPr/>
            <p:nvPr/>
          </p:nvSpPr>
          <p:spPr>
            <a:xfrm>
              <a:off x="5223896" y="2911462"/>
              <a:ext cx="1356308"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5" name="TextBox 144">
              <a:extLst>
                <a:ext uri="{FF2B5EF4-FFF2-40B4-BE49-F238E27FC236}">
                  <a16:creationId xmlns:a16="http://schemas.microsoft.com/office/drawing/2014/main" id="{8FACC923-8232-42F3-865B-FD96417F9DE8}"/>
                </a:ext>
              </a:extLst>
            </p:cNvPr>
            <p:cNvSpPr txBox="1"/>
            <p:nvPr/>
          </p:nvSpPr>
          <p:spPr>
            <a:xfrm>
              <a:off x="5203878" y="3826150"/>
              <a:ext cx="9565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6" name="TextBox 145">
              <a:extLst>
                <a:ext uri="{FF2B5EF4-FFF2-40B4-BE49-F238E27FC236}">
                  <a16:creationId xmlns:a16="http://schemas.microsoft.com/office/drawing/2014/main" id="{9A58E921-D210-46AA-B7E6-33A255C982E8}"/>
                </a:ext>
              </a:extLst>
            </p:cNvPr>
            <p:cNvSpPr txBox="1"/>
            <p:nvPr/>
          </p:nvSpPr>
          <p:spPr>
            <a:xfrm>
              <a:off x="5410967" y="3408646"/>
              <a:ext cx="1276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Instruction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06" name="Group 105">
            <a:extLst>
              <a:ext uri="{FF2B5EF4-FFF2-40B4-BE49-F238E27FC236}">
                <a16:creationId xmlns:a16="http://schemas.microsoft.com/office/drawing/2014/main" id="{06871EE7-D009-481B-B47D-9BD8E3D5223A}"/>
              </a:ext>
            </a:extLst>
          </p:cNvPr>
          <p:cNvGrpSpPr/>
          <p:nvPr/>
        </p:nvGrpSpPr>
        <p:grpSpPr>
          <a:xfrm>
            <a:off x="5550418" y="4618215"/>
            <a:ext cx="517792" cy="559373"/>
            <a:chOff x="2379644" y="878328"/>
            <a:chExt cx="517792" cy="559373"/>
          </a:xfrm>
        </p:grpSpPr>
        <p:cxnSp>
          <p:nvCxnSpPr>
            <p:cNvPr id="141" name="Straight Arrow Connector 140">
              <a:extLst>
                <a:ext uri="{FF2B5EF4-FFF2-40B4-BE49-F238E27FC236}">
                  <a16:creationId xmlns:a16="http://schemas.microsoft.com/office/drawing/2014/main" id="{8B0F8804-582D-4435-A72C-417CBD54602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B382C1C-C3BF-43DE-A90B-BAC129D38DEE}"/>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48F03450-639B-4492-AB8C-69A255FAAC1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7" name="Group 106">
            <a:extLst>
              <a:ext uri="{FF2B5EF4-FFF2-40B4-BE49-F238E27FC236}">
                <a16:creationId xmlns:a16="http://schemas.microsoft.com/office/drawing/2014/main" id="{D7CBA9E8-F9BE-4348-AB8B-876985322722}"/>
              </a:ext>
            </a:extLst>
          </p:cNvPr>
          <p:cNvGrpSpPr/>
          <p:nvPr/>
        </p:nvGrpSpPr>
        <p:grpSpPr>
          <a:xfrm>
            <a:off x="7414772" y="4197930"/>
            <a:ext cx="517792" cy="559373"/>
            <a:chOff x="2379644" y="878328"/>
            <a:chExt cx="517792" cy="559373"/>
          </a:xfrm>
        </p:grpSpPr>
        <p:cxnSp>
          <p:nvCxnSpPr>
            <p:cNvPr id="138" name="Straight Arrow Connector 137">
              <a:extLst>
                <a:ext uri="{FF2B5EF4-FFF2-40B4-BE49-F238E27FC236}">
                  <a16:creationId xmlns:a16="http://schemas.microsoft.com/office/drawing/2014/main" id="{FEB98026-16C6-46FB-8385-CDFB23F95D3B}"/>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62887F-BD5D-451E-90EE-C07E1321C4E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13BED6ED-6AA5-4B27-A3DA-CD6E28841B6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8" name="Group 107">
            <a:extLst>
              <a:ext uri="{FF2B5EF4-FFF2-40B4-BE49-F238E27FC236}">
                <a16:creationId xmlns:a16="http://schemas.microsoft.com/office/drawing/2014/main" id="{BD2952BE-E360-4F6B-832B-D3C5686378DB}"/>
              </a:ext>
            </a:extLst>
          </p:cNvPr>
          <p:cNvGrpSpPr/>
          <p:nvPr/>
        </p:nvGrpSpPr>
        <p:grpSpPr>
          <a:xfrm>
            <a:off x="8114110" y="4149603"/>
            <a:ext cx="517792" cy="559373"/>
            <a:chOff x="2379644" y="878328"/>
            <a:chExt cx="517792" cy="559373"/>
          </a:xfrm>
        </p:grpSpPr>
        <p:cxnSp>
          <p:nvCxnSpPr>
            <p:cNvPr id="135" name="Straight Arrow Connector 134">
              <a:extLst>
                <a:ext uri="{FF2B5EF4-FFF2-40B4-BE49-F238E27FC236}">
                  <a16:creationId xmlns:a16="http://schemas.microsoft.com/office/drawing/2014/main" id="{1311D952-5E21-47A7-9D5B-3E7978E15BD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0174BD4-A37A-4186-A9D0-316FEEADBA8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60FAEBD3-2E5C-4396-9D30-5A381F98252A}"/>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9" name="Group 108">
            <a:extLst>
              <a:ext uri="{FF2B5EF4-FFF2-40B4-BE49-F238E27FC236}">
                <a16:creationId xmlns:a16="http://schemas.microsoft.com/office/drawing/2014/main" id="{9F0449F1-6590-45F6-8E76-96599F8016CD}"/>
              </a:ext>
            </a:extLst>
          </p:cNvPr>
          <p:cNvGrpSpPr/>
          <p:nvPr/>
        </p:nvGrpSpPr>
        <p:grpSpPr>
          <a:xfrm>
            <a:off x="8114110" y="4720338"/>
            <a:ext cx="517792" cy="559373"/>
            <a:chOff x="2379644" y="878328"/>
            <a:chExt cx="517792" cy="559373"/>
          </a:xfrm>
        </p:grpSpPr>
        <p:cxnSp>
          <p:nvCxnSpPr>
            <p:cNvPr id="132" name="Straight Arrow Connector 131">
              <a:extLst>
                <a:ext uri="{FF2B5EF4-FFF2-40B4-BE49-F238E27FC236}">
                  <a16:creationId xmlns:a16="http://schemas.microsoft.com/office/drawing/2014/main" id="{0AAFB0A5-9BB2-415A-9C80-F958E1D204F0}"/>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224394A-3D21-4B5A-9F1E-7FD66650886F}"/>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387B9A3-A3D4-45C4-A496-660746892076}"/>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10" name="Group 109">
            <a:extLst>
              <a:ext uri="{FF2B5EF4-FFF2-40B4-BE49-F238E27FC236}">
                <a16:creationId xmlns:a16="http://schemas.microsoft.com/office/drawing/2014/main" id="{45FA9B58-2A2F-46A4-9FB4-6EF85C6C8C8C}"/>
              </a:ext>
            </a:extLst>
          </p:cNvPr>
          <p:cNvGrpSpPr/>
          <p:nvPr/>
        </p:nvGrpSpPr>
        <p:grpSpPr>
          <a:xfrm>
            <a:off x="8587898" y="3932106"/>
            <a:ext cx="1398730" cy="1534039"/>
            <a:chOff x="7013718" y="2885845"/>
            <a:chExt cx="1398730" cy="1534039"/>
          </a:xfrm>
        </p:grpSpPr>
        <p:sp>
          <p:nvSpPr>
            <p:cNvPr id="127" name="Flowchart: Process 126">
              <a:extLst>
                <a:ext uri="{FF2B5EF4-FFF2-40B4-BE49-F238E27FC236}">
                  <a16:creationId xmlns:a16="http://schemas.microsoft.com/office/drawing/2014/main" id="{E1D5EF7F-9B54-4774-B73B-8B1D950736FC}"/>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8" name="TextBox 127">
              <a:extLst>
                <a:ext uri="{FF2B5EF4-FFF2-40B4-BE49-F238E27FC236}">
                  <a16:creationId xmlns:a16="http://schemas.microsoft.com/office/drawing/2014/main" id="{F0D5C5BE-4260-4349-9270-F898D492B36C}"/>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29" name="TextBox 128">
              <a:extLst>
                <a:ext uri="{FF2B5EF4-FFF2-40B4-BE49-F238E27FC236}">
                  <a16:creationId xmlns:a16="http://schemas.microsoft.com/office/drawing/2014/main" id="{6AA0F2B0-1ABC-46F4-88AB-99A9A913B884}"/>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31" name="TextBox 130">
              <a:extLst>
                <a:ext uri="{FF2B5EF4-FFF2-40B4-BE49-F238E27FC236}">
                  <a16:creationId xmlns:a16="http://schemas.microsoft.com/office/drawing/2014/main" id="{DE7C779F-F8D5-41E4-892B-16DC5070FDAF}"/>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11" name="Group 110">
            <a:extLst>
              <a:ext uri="{FF2B5EF4-FFF2-40B4-BE49-F238E27FC236}">
                <a16:creationId xmlns:a16="http://schemas.microsoft.com/office/drawing/2014/main" id="{5094A30D-14C1-4C0F-B72D-3833B5342549}"/>
              </a:ext>
            </a:extLst>
          </p:cNvPr>
          <p:cNvGrpSpPr/>
          <p:nvPr/>
        </p:nvGrpSpPr>
        <p:grpSpPr>
          <a:xfrm>
            <a:off x="9952499" y="4429190"/>
            <a:ext cx="517792" cy="559373"/>
            <a:chOff x="2379644" y="878328"/>
            <a:chExt cx="517792" cy="559373"/>
          </a:xfrm>
        </p:grpSpPr>
        <p:cxnSp>
          <p:nvCxnSpPr>
            <p:cNvPr id="124" name="Straight Arrow Connector 123">
              <a:extLst>
                <a:ext uri="{FF2B5EF4-FFF2-40B4-BE49-F238E27FC236}">
                  <a16:creationId xmlns:a16="http://schemas.microsoft.com/office/drawing/2014/main" id="{8A369DCE-F08F-4CEC-831E-9A645F7B98E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98028C-8330-4368-9391-683897767D98}"/>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D82BF94C-9199-44DC-A151-0A4DD6226E3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sp>
        <p:nvSpPr>
          <p:cNvPr id="48" name="Oval 47">
            <a:extLst>
              <a:ext uri="{FF2B5EF4-FFF2-40B4-BE49-F238E27FC236}">
                <a16:creationId xmlns:a16="http://schemas.microsoft.com/office/drawing/2014/main" id="{50BF3C72-7E8E-44B8-9417-2DAEE907ED3E}"/>
              </a:ext>
            </a:extLst>
          </p:cNvPr>
          <p:cNvSpPr/>
          <p:nvPr/>
        </p:nvSpPr>
        <p:spPr>
          <a:xfrm>
            <a:off x="2949601" y="2074331"/>
            <a:ext cx="1079654"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Extend</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nvGrpSpPr>
          <p:cNvPr id="49" name="Group 48">
            <a:extLst>
              <a:ext uri="{FF2B5EF4-FFF2-40B4-BE49-F238E27FC236}">
                <a16:creationId xmlns:a16="http://schemas.microsoft.com/office/drawing/2014/main" id="{6B7C8A87-DB3F-4C7F-B9EA-710FEF148E20}"/>
              </a:ext>
            </a:extLst>
          </p:cNvPr>
          <p:cNvGrpSpPr/>
          <p:nvPr/>
        </p:nvGrpSpPr>
        <p:grpSpPr>
          <a:xfrm>
            <a:off x="2431809" y="1994193"/>
            <a:ext cx="517792" cy="559373"/>
            <a:chOff x="782198" y="878328"/>
            <a:chExt cx="517792" cy="559373"/>
          </a:xfrm>
        </p:grpSpPr>
        <p:cxnSp>
          <p:nvCxnSpPr>
            <p:cNvPr id="86" name="Straight Arrow Connector 85">
              <a:extLst>
                <a:ext uri="{FF2B5EF4-FFF2-40B4-BE49-F238E27FC236}">
                  <a16:creationId xmlns:a16="http://schemas.microsoft.com/office/drawing/2014/main" id="{3ABE3E69-F577-45DE-94F7-644AEDFB4EA2}"/>
                </a:ext>
              </a:extLst>
            </p:cNvPr>
            <p:cNvCxnSpPr>
              <a:cxnSpLocks/>
              <a:endCxn id="48" idx="2"/>
            </p:cNvCxnSpPr>
            <p:nvPr/>
          </p:nvCxnSpPr>
          <p:spPr>
            <a:xfrm>
              <a:off x="782198"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8E39F68-C501-4581-8336-F7598D6B83A9}"/>
                </a:ext>
              </a:extLst>
            </p:cNvPr>
            <p:cNvCxnSpPr/>
            <p:nvPr/>
          </p:nvCxnSpPr>
          <p:spPr>
            <a:xfrm flipH="1">
              <a:off x="897875"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4F52112-D126-43CE-9376-E65DB0780475}"/>
                </a:ext>
              </a:extLst>
            </p:cNvPr>
            <p:cNvSpPr txBox="1"/>
            <p:nvPr/>
          </p:nvSpPr>
          <p:spPr>
            <a:xfrm>
              <a:off x="828956"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16</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50" name="Group 49">
            <a:extLst>
              <a:ext uri="{FF2B5EF4-FFF2-40B4-BE49-F238E27FC236}">
                <a16:creationId xmlns:a16="http://schemas.microsoft.com/office/drawing/2014/main" id="{44EDBF08-7BE7-496B-8CF9-277BF4689FDF}"/>
              </a:ext>
            </a:extLst>
          </p:cNvPr>
          <p:cNvGrpSpPr/>
          <p:nvPr/>
        </p:nvGrpSpPr>
        <p:grpSpPr>
          <a:xfrm>
            <a:off x="4029255" y="1994193"/>
            <a:ext cx="517792" cy="559373"/>
            <a:chOff x="2379644" y="878328"/>
            <a:chExt cx="517792" cy="559373"/>
          </a:xfrm>
        </p:grpSpPr>
        <p:cxnSp>
          <p:nvCxnSpPr>
            <p:cNvPr id="83" name="Straight Arrow Connector 82">
              <a:extLst>
                <a:ext uri="{FF2B5EF4-FFF2-40B4-BE49-F238E27FC236}">
                  <a16:creationId xmlns:a16="http://schemas.microsoft.com/office/drawing/2014/main" id="{355FCC91-5DDC-4F8F-8EDA-57DD7FD22BD0}"/>
                </a:ext>
              </a:extLst>
            </p:cNvPr>
            <p:cNvCxnSpPr>
              <a:cxnSpLocks/>
              <a:stCxn id="48" idx="6"/>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8146771-FB90-4989-9474-40BE32187BDF}"/>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BDC81A9-546B-4334-BFB7-C4632C4654D4}"/>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57" name="Group 56">
            <a:extLst>
              <a:ext uri="{FF2B5EF4-FFF2-40B4-BE49-F238E27FC236}">
                <a16:creationId xmlns:a16="http://schemas.microsoft.com/office/drawing/2014/main" id="{E2C1EE6C-66D0-42A1-B6BC-E31AC269D465}"/>
              </a:ext>
            </a:extLst>
          </p:cNvPr>
          <p:cNvGrpSpPr/>
          <p:nvPr/>
        </p:nvGrpSpPr>
        <p:grpSpPr>
          <a:xfrm>
            <a:off x="5324246" y="1831965"/>
            <a:ext cx="540003" cy="1236842"/>
            <a:chOff x="6356677" y="660683"/>
            <a:chExt cx="540003" cy="1236842"/>
          </a:xfrm>
        </p:grpSpPr>
        <p:sp>
          <p:nvSpPr>
            <p:cNvPr id="74" name="Freeform: Shape 73">
              <a:extLst>
                <a:ext uri="{FF2B5EF4-FFF2-40B4-BE49-F238E27FC236}">
                  <a16:creationId xmlns:a16="http://schemas.microsoft.com/office/drawing/2014/main" id="{F6D91E11-DDA8-4DD9-AE08-271B5983B0F7}"/>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75" name="Rectangle 74">
              <a:extLst>
                <a:ext uri="{FF2B5EF4-FFF2-40B4-BE49-F238E27FC236}">
                  <a16:creationId xmlns:a16="http://schemas.microsoft.com/office/drawing/2014/main" id="{3B21FB77-BD02-4BD6-8D28-D39BB285EC75}"/>
                </a:ext>
              </a:extLst>
            </p:cNvPr>
            <p:cNvSpPr/>
            <p:nvPr/>
          </p:nvSpPr>
          <p:spPr>
            <a:xfrm rot="16200000">
              <a:off x="6432995" y="1084794"/>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58" name="Group 57">
            <a:extLst>
              <a:ext uri="{FF2B5EF4-FFF2-40B4-BE49-F238E27FC236}">
                <a16:creationId xmlns:a16="http://schemas.microsoft.com/office/drawing/2014/main" id="{05AE62DA-5F62-4E6A-808F-CC264579A3AE}"/>
              </a:ext>
            </a:extLst>
          </p:cNvPr>
          <p:cNvGrpSpPr/>
          <p:nvPr/>
        </p:nvGrpSpPr>
        <p:grpSpPr>
          <a:xfrm>
            <a:off x="4809216" y="2404705"/>
            <a:ext cx="517792" cy="559373"/>
            <a:chOff x="2379644" y="878328"/>
            <a:chExt cx="517792" cy="559373"/>
          </a:xfrm>
        </p:grpSpPr>
        <p:cxnSp>
          <p:nvCxnSpPr>
            <p:cNvPr id="71" name="Straight Arrow Connector 70">
              <a:extLst>
                <a:ext uri="{FF2B5EF4-FFF2-40B4-BE49-F238E27FC236}">
                  <a16:creationId xmlns:a16="http://schemas.microsoft.com/office/drawing/2014/main" id="{06C8F5AB-7E26-43EC-A7C2-5CBCC7CDAF3E}"/>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44F30C4-D4F2-4EFC-AA00-D70DDAE1C23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7283104-9806-4555-B0B6-CACCBEEC352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94" name="Group 193">
            <a:extLst>
              <a:ext uri="{FF2B5EF4-FFF2-40B4-BE49-F238E27FC236}">
                <a16:creationId xmlns:a16="http://schemas.microsoft.com/office/drawing/2014/main" id="{871A9E01-3E47-41A1-A318-77ABC5E45864}"/>
              </a:ext>
            </a:extLst>
          </p:cNvPr>
          <p:cNvGrpSpPr/>
          <p:nvPr/>
        </p:nvGrpSpPr>
        <p:grpSpPr>
          <a:xfrm>
            <a:off x="5852969" y="1994193"/>
            <a:ext cx="1694233" cy="621585"/>
            <a:chOff x="6723831" y="1834536"/>
            <a:chExt cx="1694233" cy="621585"/>
          </a:xfrm>
        </p:grpSpPr>
        <p:sp>
          <p:nvSpPr>
            <p:cNvPr id="60" name="TextBox 59">
              <a:extLst>
                <a:ext uri="{FF2B5EF4-FFF2-40B4-BE49-F238E27FC236}">
                  <a16:creationId xmlns:a16="http://schemas.microsoft.com/office/drawing/2014/main" id="{C605ECAF-0797-4A01-A36C-EECDD0DE78B5}"/>
                </a:ext>
              </a:extLst>
            </p:cNvPr>
            <p:cNvSpPr txBox="1"/>
            <p:nvPr/>
          </p:nvSpPr>
          <p:spPr>
            <a:xfrm>
              <a:off x="7252552" y="2086789"/>
              <a:ext cx="11655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ALU result</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nvGrpSpPr>
            <p:cNvPr id="63" name="Group 62">
              <a:extLst>
                <a:ext uri="{FF2B5EF4-FFF2-40B4-BE49-F238E27FC236}">
                  <a16:creationId xmlns:a16="http://schemas.microsoft.com/office/drawing/2014/main" id="{07F5EE53-9654-453D-B863-B83050CCE5B5}"/>
                </a:ext>
              </a:extLst>
            </p:cNvPr>
            <p:cNvGrpSpPr/>
            <p:nvPr/>
          </p:nvGrpSpPr>
          <p:grpSpPr>
            <a:xfrm>
              <a:off x="6723831" y="1834536"/>
              <a:ext cx="517792" cy="559373"/>
              <a:chOff x="2379644" y="878328"/>
              <a:chExt cx="517792" cy="559373"/>
            </a:xfrm>
          </p:grpSpPr>
          <p:cxnSp>
            <p:nvCxnSpPr>
              <p:cNvPr id="66" name="Straight Arrow Connector 65">
                <a:extLst>
                  <a:ext uri="{FF2B5EF4-FFF2-40B4-BE49-F238E27FC236}">
                    <a16:creationId xmlns:a16="http://schemas.microsoft.com/office/drawing/2014/main" id="{5B084911-E70A-473A-B800-B82658C79ECC}"/>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2789CF-1BB9-43F6-BC7A-4913C12FECD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9886669-0092-4564-A85F-1E48C2159AF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95" name="Group 194">
            <a:extLst>
              <a:ext uri="{FF2B5EF4-FFF2-40B4-BE49-F238E27FC236}">
                <a16:creationId xmlns:a16="http://schemas.microsoft.com/office/drawing/2014/main" id="{C00F6719-FF32-4272-A8B4-8B9D55ADF50F}"/>
              </a:ext>
            </a:extLst>
          </p:cNvPr>
          <p:cNvGrpSpPr/>
          <p:nvPr/>
        </p:nvGrpSpPr>
        <p:grpSpPr>
          <a:xfrm>
            <a:off x="4814637" y="1668478"/>
            <a:ext cx="517792" cy="559373"/>
            <a:chOff x="2379644" y="878328"/>
            <a:chExt cx="517792" cy="559373"/>
          </a:xfrm>
        </p:grpSpPr>
        <p:cxnSp>
          <p:nvCxnSpPr>
            <p:cNvPr id="196" name="Straight Arrow Connector 195">
              <a:extLst>
                <a:ext uri="{FF2B5EF4-FFF2-40B4-BE49-F238E27FC236}">
                  <a16:creationId xmlns:a16="http://schemas.microsoft.com/office/drawing/2014/main" id="{1A8657DE-95C8-4537-A58E-28EC29D42CC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00EC40C-B969-43AB-8DC0-53F30627511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F4744838-488A-4568-AD55-6B05D19406EF}"/>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00" name="Group 199">
            <a:extLst>
              <a:ext uri="{FF2B5EF4-FFF2-40B4-BE49-F238E27FC236}">
                <a16:creationId xmlns:a16="http://schemas.microsoft.com/office/drawing/2014/main" id="{B5359EA3-E7D5-4E73-BEDE-3E5E045E4CF3}"/>
              </a:ext>
            </a:extLst>
          </p:cNvPr>
          <p:cNvGrpSpPr/>
          <p:nvPr/>
        </p:nvGrpSpPr>
        <p:grpSpPr>
          <a:xfrm>
            <a:off x="3755327" y="3978594"/>
            <a:ext cx="1163741" cy="1534039"/>
            <a:chOff x="2179586" y="5262976"/>
            <a:chExt cx="1163741" cy="1534039"/>
          </a:xfrm>
        </p:grpSpPr>
        <p:sp>
          <p:nvSpPr>
            <p:cNvPr id="208" name="Flowchart: Process 207">
              <a:extLst>
                <a:ext uri="{FF2B5EF4-FFF2-40B4-BE49-F238E27FC236}">
                  <a16:creationId xmlns:a16="http://schemas.microsoft.com/office/drawing/2014/main" id="{5ADABD77-7176-4692-B4B8-FF65D8B7F2C3}"/>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2" name="TextBox 201">
              <a:extLst>
                <a:ext uri="{FF2B5EF4-FFF2-40B4-BE49-F238E27FC236}">
                  <a16:creationId xmlns:a16="http://schemas.microsoft.com/office/drawing/2014/main" id="{8271864E-3198-497E-AF53-ABE4E4162D12}"/>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03" name="TextBox 202">
              <a:extLst>
                <a:ext uri="{FF2B5EF4-FFF2-40B4-BE49-F238E27FC236}">
                  <a16:creationId xmlns:a16="http://schemas.microsoft.com/office/drawing/2014/main" id="{64318EDD-336C-457A-901F-C221F058CFBC}"/>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04" name="TextBox 203">
              <a:extLst>
                <a:ext uri="{FF2B5EF4-FFF2-40B4-BE49-F238E27FC236}">
                  <a16:creationId xmlns:a16="http://schemas.microsoft.com/office/drawing/2014/main" id="{DE365A7D-5D8A-4F4F-9951-595CC3563D15}"/>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05" name="TextBox 204">
              <a:extLst>
                <a:ext uri="{FF2B5EF4-FFF2-40B4-BE49-F238E27FC236}">
                  <a16:creationId xmlns:a16="http://schemas.microsoft.com/office/drawing/2014/main" id="{FA7DEF9C-EDB0-4752-8689-C8023E27D631}"/>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06" name="TextBox 205">
              <a:extLst>
                <a:ext uri="{FF2B5EF4-FFF2-40B4-BE49-F238E27FC236}">
                  <a16:creationId xmlns:a16="http://schemas.microsoft.com/office/drawing/2014/main" id="{AE53DD8A-1C5D-4EC1-8A1D-AAA36A34E3B1}"/>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07" name="TextBox 206">
              <a:extLst>
                <a:ext uri="{FF2B5EF4-FFF2-40B4-BE49-F238E27FC236}">
                  <a16:creationId xmlns:a16="http://schemas.microsoft.com/office/drawing/2014/main" id="{AE55A57E-8A77-4DD7-BCE7-8A4387ABC13E}"/>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Tree>
    <p:extLst>
      <p:ext uri="{BB962C8B-B14F-4D97-AF65-F5344CB8AC3E}">
        <p14:creationId xmlns:p14="http://schemas.microsoft.com/office/powerpoint/2010/main" val="14936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25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250"/>
                                        <p:tgtEl>
                                          <p:spTgt spid="48"/>
                                        </p:tgtEl>
                                      </p:cBhvr>
                                    </p:animEffect>
                                  </p:childTnLst>
                                </p:cTn>
                              </p:par>
                            </p:childTnLst>
                          </p:cTn>
                        </p:par>
                        <p:par>
                          <p:cTn id="18" fill="hold">
                            <p:stCondLst>
                              <p:cond delay="250"/>
                            </p:stCondLst>
                            <p:childTnLst>
                              <p:par>
                                <p:cTn id="19" presetID="22" presetClass="entr" presetSubtype="8"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250"/>
                                        <p:tgtEl>
                                          <p:spTgt spid="4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25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250"/>
                                        <p:tgtEl>
                                          <p:spTgt spid="57"/>
                                        </p:tgtEl>
                                      </p:cBhvr>
                                    </p:animEffec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195"/>
                                        </p:tgtEl>
                                        <p:attrNameLst>
                                          <p:attrName>style.visibility</p:attrName>
                                        </p:attrNameLst>
                                      </p:cBhvr>
                                      <p:to>
                                        <p:strVal val="visible"/>
                                      </p:to>
                                    </p:set>
                                    <p:animEffect transition="in" filter="wipe(left)">
                                      <p:cBhvr>
                                        <p:cTn id="34" dur="250"/>
                                        <p:tgtEl>
                                          <p:spTgt spid="19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250"/>
                                        <p:tgtEl>
                                          <p:spTgt spid="58"/>
                                        </p:tgtEl>
                                      </p:cBhvr>
                                    </p:animEffect>
                                  </p:childTnLst>
                                </p:cTn>
                              </p:par>
                            </p:childTnLst>
                          </p:cTn>
                        </p:par>
                        <p:par>
                          <p:cTn id="39" fill="hold">
                            <p:stCondLst>
                              <p:cond delay="750"/>
                            </p:stCondLst>
                            <p:childTnLst>
                              <p:par>
                                <p:cTn id="40" presetID="22" presetClass="entr" presetSubtype="8" fill="hold" nodeType="afterEffect">
                                  <p:stCondLst>
                                    <p:cond delay="0"/>
                                  </p:stCondLst>
                                  <p:childTnLst>
                                    <p:set>
                                      <p:cBhvr>
                                        <p:cTn id="41" dur="1" fill="hold">
                                          <p:stCondLst>
                                            <p:cond delay="0"/>
                                          </p:stCondLst>
                                        </p:cTn>
                                        <p:tgtEl>
                                          <p:spTgt spid="194"/>
                                        </p:tgtEl>
                                        <p:attrNameLst>
                                          <p:attrName>style.visibility</p:attrName>
                                        </p:attrNameLst>
                                      </p:cBhvr>
                                      <p:to>
                                        <p:strVal val="visible"/>
                                      </p:to>
                                    </p:set>
                                    <p:animEffect transition="in" filter="wipe(left)">
                                      <p:cBhvr>
                                        <p:cTn id="42" dur="250"/>
                                        <p:tgtEl>
                                          <p:spTgt spid="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25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fade">
                                      <p:cBhvr>
                                        <p:cTn id="52" dur="250"/>
                                        <p:tgtEl>
                                          <p:spTgt spid="190"/>
                                        </p:tgtEl>
                                      </p:cBhvr>
                                    </p:animEffect>
                                  </p:childTnLst>
                                </p:cTn>
                              </p:par>
                            </p:childTnLst>
                          </p:cTn>
                        </p:par>
                        <p:par>
                          <p:cTn id="53" fill="hold">
                            <p:stCondLst>
                              <p:cond delay="250"/>
                            </p:stCondLst>
                            <p:childTnLst>
                              <p:par>
                                <p:cTn id="54" presetID="22" presetClass="entr" presetSubtype="8" fill="hold" nodeType="after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left)">
                                      <p:cBhvr>
                                        <p:cTn id="56" dur="250"/>
                                        <p:tgtEl>
                                          <p:spTgt spid="92"/>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93"/>
                                        </p:tgtEl>
                                        <p:attrNameLst>
                                          <p:attrName>style.visibility</p:attrName>
                                        </p:attrNameLst>
                                      </p:cBhvr>
                                      <p:to>
                                        <p:strVal val="visible"/>
                                      </p:to>
                                    </p:set>
                                    <p:animEffect transition="in" filter="wipe(left)">
                                      <p:cBhvr>
                                        <p:cTn id="60" dur="250"/>
                                        <p:tgtEl>
                                          <p:spTgt spid="9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250"/>
                                        <p:tgtEl>
                                          <p:spTgt spid="100"/>
                                        </p:tgtEl>
                                      </p:cBhvr>
                                    </p:animEffect>
                                  </p:childTnLst>
                                </p:cTn>
                              </p:par>
                            </p:childTnLst>
                          </p:cTn>
                        </p:par>
                        <p:par>
                          <p:cTn id="66" fill="hold">
                            <p:stCondLst>
                              <p:cond delay="250"/>
                            </p:stCondLst>
                            <p:childTnLst>
                              <p:par>
                                <p:cTn id="67" presetID="22" presetClass="entr" presetSubtype="8" fill="hold" nodeType="after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left)">
                                      <p:cBhvr>
                                        <p:cTn id="69" dur="250"/>
                                        <p:tgtEl>
                                          <p:spTgt spid="97"/>
                                        </p:tgtEl>
                                      </p:cBhvr>
                                    </p:animEffect>
                                  </p:childTnLst>
                                </p:cTn>
                              </p:par>
                              <p:par>
                                <p:cTn id="70" presetID="22" presetClass="entr" presetSubtype="8" fill="hold" nodeType="with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wipe(left)">
                                      <p:cBhvr>
                                        <p:cTn id="72" dur="250"/>
                                        <p:tgtEl>
                                          <p:spTgt spid="98"/>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wipe(left)">
                                      <p:cBhvr>
                                        <p:cTn id="76" dur="250"/>
                                        <p:tgtEl>
                                          <p:spTgt spid="101"/>
                                        </p:tgtEl>
                                      </p:cBhvr>
                                    </p:animEffect>
                                  </p:childTnLst>
                                </p:cTn>
                              </p:par>
                              <p:par>
                                <p:cTn id="77" presetID="22" presetClass="entr" presetSubtype="8"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animEffect transition="in" filter="wipe(left)">
                                      <p:cBhvr>
                                        <p:cTn id="79" dur="250"/>
                                        <p:tgtEl>
                                          <p:spTgt spid="10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wipe(left)">
                                      <p:cBhvr>
                                        <p:cTn id="84" dur="250"/>
                                        <p:tgtEl>
                                          <p:spTgt spid="99"/>
                                        </p:tgtEl>
                                      </p:cBhvr>
                                    </p:animEffect>
                                  </p:childTnLst>
                                </p:cTn>
                              </p:par>
                              <p:par>
                                <p:cTn id="85" presetID="22" presetClass="entr" presetSubtype="4" fill="hold" nodeType="withEffect">
                                  <p:stCondLst>
                                    <p:cond delay="0"/>
                                  </p:stCondLst>
                                  <p:childTnLst>
                                    <p:set>
                                      <p:cBhvr>
                                        <p:cTn id="86" dur="1" fill="hold">
                                          <p:stCondLst>
                                            <p:cond delay="0"/>
                                          </p:stCondLst>
                                        </p:cTn>
                                        <p:tgtEl>
                                          <p:spTgt spid="103"/>
                                        </p:tgtEl>
                                        <p:attrNameLst>
                                          <p:attrName>style.visibility</p:attrName>
                                        </p:attrNameLst>
                                      </p:cBhvr>
                                      <p:to>
                                        <p:strVal val="visible"/>
                                      </p:to>
                                    </p:set>
                                    <p:animEffect transition="in" filter="wipe(down)">
                                      <p:cBhvr>
                                        <p:cTn id="87" dur="250"/>
                                        <p:tgtEl>
                                          <p:spTgt spid="10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0"/>
                                        </p:tgtEl>
                                        <p:attrNameLst>
                                          <p:attrName>style.visibility</p:attrName>
                                        </p:attrNameLst>
                                      </p:cBhvr>
                                      <p:to>
                                        <p:strVal val="visible"/>
                                      </p:to>
                                    </p:set>
                                    <p:animEffect transition="in" filter="fade">
                                      <p:cBhvr>
                                        <p:cTn id="92" dur="250"/>
                                        <p:tgtEl>
                                          <p:spTgt spid="20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fade">
                                      <p:cBhvr>
                                        <p:cTn id="97" dur="250"/>
                                        <p:tgtEl>
                                          <p:spTgt spid="105"/>
                                        </p:tgtEl>
                                      </p:cBhvr>
                                    </p:animEffect>
                                  </p:childTnLst>
                                </p:cTn>
                              </p:par>
                            </p:childTnLst>
                          </p:cTn>
                        </p:par>
                        <p:par>
                          <p:cTn id="98" fill="hold">
                            <p:stCondLst>
                              <p:cond delay="250"/>
                            </p:stCondLst>
                            <p:childTnLst>
                              <p:par>
                                <p:cTn id="99" presetID="22" presetClass="entr" presetSubtype="8" fill="hold" nodeType="afterEffect">
                                  <p:stCondLst>
                                    <p:cond delay="0"/>
                                  </p:stCondLst>
                                  <p:childTnLst>
                                    <p:set>
                                      <p:cBhvr>
                                        <p:cTn id="100" dur="1" fill="hold">
                                          <p:stCondLst>
                                            <p:cond delay="0"/>
                                          </p:stCondLst>
                                        </p:cTn>
                                        <p:tgtEl>
                                          <p:spTgt spid="106"/>
                                        </p:tgtEl>
                                        <p:attrNameLst>
                                          <p:attrName>style.visibility</p:attrName>
                                        </p:attrNameLst>
                                      </p:cBhvr>
                                      <p:to>
                                        <p:strVal val="visible"/>
                                      </p:to>
                                    </p:set>
                                    <p:animEffect transition="in" filter="wipe(left)">
                                      <p:cBhvr>
                                        <p:cTn id="101" dur="250"/>
                                        <p:tgtEl>
                                          <p:spTgt spid="106"/>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07"/>
                                        </p:tgtEl>
                                        <p:attrNameLst>
                                          <p:attrName>style.visibility</p:attrName>
                                        </p:attrNameLst>
                                      </p:cBhvr>
                                      <p:to>
                                        <p:strVal val="visible"/>
                                      </p:to>
                                    </p:set>
                                    <p:animEffect transition="in" filter="wipe(left)">
                                      <p:cBhvr>
                                        <p:cTn id="105" dur="250"/>
                                        <p:tgtEl>
                                          <p:spTgt spid="10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0"/>
                                        </p:tgtEl>
                                        <p:attrNameLst>
                                          <p:attrName>style.visibility</p:attrName>
                                        </p:attrNameLst>
                                      </p:cBhvr>
                                      <p:to>
                                        <p:strVal val="visible"/>
                                      </p:to>
                                    </p:set>
                                    <p:animEffect transition="in" filter="fade">
                                      <p:cBhvr>
                                        <p:cTn id="110" dur="250"/>
                                        <p:tgtEl>
                                          <p:spTgt spid="110"/>
                                        </p:tgtEl>
                                      </p:cBhvr>
                                    </p:animEffect>
                                  </p:childTnLst>
                                </p:cTn>
                              </p:par>
                            </p:childTnLst>
                          </p:cTn>
                        </p:par>
                        <p:par>
                          <p:cTn id="111" fill="hold">
                            <p:stCondLst>
                              <p:cond delay="250"/>
                            </p:stCondLst>
                            <p:childTnLst>
                              <p:par>
                                <p:cTn id="112" presetID="22" presetClass="entr" presetSubtype="8" fill="hold" nodeType="afterEffect">
                                  <p:stCondLst>
                                    <p:cond delay="0"/>
                                  </p:stCondLst>
                                  <p:childTnLst>
                                    <p:set>
                                      <p:cBhvr>
                                        <p:cTn id="113" dur="1" fill="hold">
                                          <p:stCondLst>
                                            <p:cond delay="0"/>
                                          </p:stCondLst>
                                        </p:cTn>
                                        <p:tgtEl>
                                          <p:spTgt spid="108"/>
                                        </p:tgtEl>
                                        <p:attrNameLst>
                                          <p:attrName>style.visibility</p:attrName>
                                        </p:attrNameLst>
                                      </p:cBhvr>
                                      <p:to>
                                        <p:strVal val="visible"/>
                                      </p:to>
                                    </p:set>
                                    <p:animEffect transition="in" filter="wipe(left)">
                                      <p:cBhvr>
                                        <p:cTn id="114" dur="250"/>
                                        <p:tgtEl>
                                          <p:spTgt spid="108"/>
                                        </p:tgtEl>
                                      </p:cBhvr>
                                    </p:animEffect>
                                  </p:childTnLst>
                                </p:cTn>
                              </p:par>
                              <p:par>
                                <p:cTn id="115" presetID="22" presetClass="entr" presetSubtype="8" fill="hold" nodeType="withEffect">
                                  <p:stCondLst>
                                    <p:cond delay="0"/>
                                  </p:stCondLst>
                                  <p:childTnLst>
                                    <p:set>
                                      <p:cBhvr>
                                        <p:cTn id="116" dur="1" fill="hold">
                                          <p:stCondLst>
                                            <p:cond delay="0"/>
                                          </p:stCondLst>
                                        </p:cTn>
                                        <p:tgtEl>
                                          <p:spTgt spid="109"/>
                                        </p:tgtEl>
                                        <p:attrNameLst>
                                          <p:attrName>style.visibility</p:attrName>
                                        </p:attrNameLst>
                                      </p:cBhvr>
                                      <p:to>
                                        <p:strVal val="visible"/>
                                      </p:to>
                                    </p:set>
                                    <p:animEffect transition="in" filter="wipe(left)">
                                      <p:cBhvr>
                                        <p:cTn id="117" dur="250"/>
                                        <p:tgtEl>
                                          <p:spTgt spid="109"/>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wipe(left)">
                                      <p:cBhvr>
                                        <p:cTn id="121"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90"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4037-EADB-445C-A61A-37EF6F1BE38E}"/>
              </a:ext>
            </a:extLst>
          </p:cNvPr>
          <p:cNvSpPr>
            <a:spLocks noGrp="1"/>
          </p:cNvSpPr>
          <p:nvPr>
            <p:ph type="title"/>
          </p:nvPr>
        </p:nvSpPr>
        <p:spPr/>
        <p:txBody>
          <a:bodyPr/>
          <a:lstStyle/>
          <a:p>
            <a:r>
              <a:rPr lang="en-US" altLang="ko-KR" dirty="0"/>
              <a:t>Multiplexor</a:t>
            </a:r>
            <a:endParaRPr lang="ko-KR" altLang="en-US" dirty="0"/>
          </a:p>
        </p:txBody>
      </p:sp>
      <p:sp>
        <p:nvSpPr>
          <p:cNvPr id="7" name="文本占位符 6">
            <a:extLst>
              <a:ext uri="{FF2B5EF4-FFF2-40B4-BE49-F238E27FC236}">
                <a16:creationId xmlns:a16="http://schemas.microsoft.com/office/drawing/2014/main" id="{E834C950-9D59-600D-0DB0-6AAE0CBA0A9D}"/>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D713F475-A505-40CB-8EA3-8AE10F1CE375}"/>
              </a:ext>
            </a:extLst>
          </p:cNvPr>
          <p:cNvSpPr/>
          <p:nvPr/>
        </p:nvSpPr>
        <p:spPr>
          <a:xfrm>
            <a:off x="2010727" y="1193109"/>
            <a:ext cx="7724935"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ko-KR" sz="2400" b="1" i="0" u="none" strike="noStrike" kern="1200" cap="none" spc="0" normalizeH="0" baseline="0" noProof="0" dirty="0">
                <a:ln>
                  <a:noFill/>
                </a:ln>
                <a:solidFill>
                  <a:srgbClr val="FF6405"/>
                </a:solidFill>
                <a:effectLst/>
                <a:uLnTx/>
                <a:uFillTx/>
                <a:latin typeface="Calibri"/>
                <a:ea typeface="微软雅黑"/>
                <a:cs typeface="Arial" panose="020B0604020202020204" pitchFamily="34" charset="0"/>
              </a:rPr>
              <a:t>Combinational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operate on data</a:t>
            </a:r>
          </a:p>
        </p:txBody>
      </p:sp>
      <p:sp>
        <p:nvSpPr>
          <p:cNvPr id="89" name="Rectangle 88">
            <a:extLst>
              <a:ext uri="{FF2B5EF4-FFF2-40B4-BE49-F238E27FC236}">
                <a16:creationId xmlns:a16="http://schemas.microsoft.com/office/drawing/2014/main" id="{2847C95E-8681-4A87-A8AE-61B9DA97EFB5}"/>
              </a:ext>
            </a:extLst>
          </p:cNvPr>
          <p:cNvSpPr/>
          <p:nvPr/>
        </p:nvSpPr>
        <p:spPr>
          <a:xfrm>
            <a:off x="2038351" y="3279449"/>
            <a:ext cx="6769033"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en-US" altLang="ko-KR" sz="2400" b="1" i="0" u="none" strike="noStrike" kern="1200" cap="none" spc="0" normalizeH="0" baseline="0" noProof="0" dirty="0">
                <a:ln>
                  <a:noFill/>
                </a:ln>
                <a:solidFill>
                  <a:srgbClr val="9E5ECE"/>
                </a:solidFill>
                <a:effectLst/>
                <a:uLnTx/>
                <a:uFillTx/>
                <a:latin typeface="Calibri"/>
                <a:ea typeface="微软雅黑"/>
                <a:cs typeface="Arial" panose="020B0604020202020204" pitchFamily="34" charset="0"/>
              </a:rPr>
              <a:t>Storage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contain on data</a:t>
            </a:r>
          </a:p>
        </p:txBody>
      </p:sp>
      <p:grpSp>
        <p:nvGrpSpPr>
          <p:cNvPr id="8" name="Group 7">
            <a:extLst>
              <a:ext uri="{FF2B5EF4-FFF2-40B4-BE49-F238E27FC236}">
                <a16:creationId xmlns:a16="http://schemas.microsoft.com/office/drawing/2014/main" id="{ACA5F6E6-9F61-4C43-B410-AF1D45E9D5B2}"/>
              </a:ext>
            </a:extLst>
          </p:cNvPr>
          <p:cNvGrpSpPr/>
          <p:nvPr/>
        </p:nvGrpSpPr>
        <p:grpSpPr>
          <a:xfrm>
            <a:off x="2431809" y="1668477"/>
            <a:ext cx="5115392" cy="1400330"/>
            <a:chOff x="907809" y="1668477"/>
            <a:chExt cx="5115392" cy="1400330"/>
          </a:xfrm>
        </p:grpSpPr>
        <p:sp>
          <p:nvSpPr>
            <p:cNvPr id="215" name="Oval 214">
              <a:extLst>
                <a:ext uri="{FF2B5EF4-FFF2-40B4-BE49-F238E27FC236}">
                  <a16:creationId xmlns:a16="http://schemas.microsoft.com/office/drawing/2014/main" id="{BC23656C-5E6B-44C7-8D8D-68176E571279}"/>
                </a:ext>
              </a:extLst>
            </p:cNvPr>
            <p:cNvSpPr/>
            <p:nvPr/>
          </p:nvSpPr>
          <p:spPr>
            <a:xfrm>
              <a:off x="1425601" y="2074331"/>
              <a:ext cx="1079654"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Extend</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nvGrpSpPr>
            <p:cNvPr id="216" name="Group 215">
              <a:extLst>
                <a:ext uri="{FF2B5EF4-FFF2-40B4-BE49-F238E27FC236}">
                  <a16:creationId xmlns:a16="http://schemas.microsoft.com/office/drawing/2014/main" id="{EF1A792C-6C7B-4502-BD22-2973873462D7}"/>
                </a:ext>
              </a:extLst>
            </p:cNvPr>
            <p:cNvGrpSpPr/>
            <p:nvPr/>
          </p:nvGrpSpPr>
          <p:grpSpPr>
            <a:xfrm>
              <a:off x="907809" y="1994192"/>
              <a:ext cx="517792" cy="559373"/>
              <a:chOff x="782198" y="878328"/>
              <a:chExt cx="517792" cy="559373"/>
            </a:xfrm>
          </p:grpSpPr>
          <p:cxnSp>
            <p:nvCxnSpPr>
              <p:cNvPr id="217" name="Straight Arrow Connector 216">
                <a:extLst>
                  <a:ext uri="{FF2B5EF4-FFF2-40B4-BE49-F238E27FC236}">
                    <a16:creationId xmlns:a16="http://schemas.microsoft.com/office/drawing/2014/main" id="{2E2F9E02-7E05-43C3-A16D-2E4321260A2D}"/>
                  </a:ext>
                </a:extLst>
              </p:cNvPr>
              <p:cNvCxnSpPr>
                <a:cxnSpLocks/>
                <a:endCxn id="215" idx="2"/>
              </p:cNvCxnSpPr>
              <p:nvPr/>
            </p:nvCxnSpPr>
            <p:spPr>
              <a:xfrm>
                <a:off x="782198"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C4FC053-86DF-49BC-8A84-53C6039ADCB5}"/>
                  </a:ext>
                </a:extLst>
              </p:cNvPr>
              <p:cNvCxnSpPr/>
              <p:nvPr/>
            </p:nvCxnSpPr>
            <p:spPr>
              <a:xfrm flipH="1">
                <a:off x="897875"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F353A2CD-38CE-42B3-A0A7-35DBCB50F70B}"/>
                  </a:ext>
                </a:extLst>
              </p:cNvPr>
              <p:cNvSpPr txBox="1"/>
              <p:nvPr/>
            </p:nvSpPr>
            <p:spPr>
              <a:xfrm>
                <a:off x="828956"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16</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20" name="Group 219">
              <a:extLst>
                <a:ext uri="{FF2B5EF4-FFF2-40B4-BE49-F238E27FC236}">
                  <a16:creationId xmlns:a16="http://schemas.microsoft.com/office/drawing/2014/main" id="{F8EFA516-BA07-49D3-B7D5-D4BBD12ED7DD}"/>
                </a:ext>
              </a:extLst>
            </p:cNvPr>
            <p:cNvGrpSpPr/>
            <p:nvPr/>
          </p:nvGrpSpPr>
          <p:grpSpPr>
            <a:xfrm>
              <a:off x="2505255" y="1994192"/>
              <a:ext cx="517792" cy="559373"/>
              <a:chOff x="2379644" y="878328"/>
              <a:chExt cx="517792" cy="559373"/>
            </a:xfrm>
          </p:grpSpPr>
          <p:cxnSp>
            <p:nvCxnSpPr>
              <p:cNvPr id="221" name="Straight Arrow Connector 220">
                <a:extLst>
                  <a:ext uri="{FF2B5EF4-FFF2-40B4-BE49-F238E27FC236}">
                    <a16:creationId xmlns:a16="http://schemas.microsoft.com/office/drawing/2014/main" id="{4027F987-EA9F-4A9E-875D-D3E7A4CE296C}"/>
                  </a:ext>
                </a:extLst>
              </p:cNvPr>
              <p:cNvCxnSpPr>
                <a:cxnSpLocks/>
                <a:stCxn id="215" idx="6"/>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E1B2A9E-936A-491C-A2B5-640B1D46C88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60340667-59E1-44A3-ABEE-612BD38D78E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24" name="Group 223">
              <a:extLst>
                <a:ext uri="{FF2B5EF4-FFF2-40B4-BE49-F238E27FC236}">
                  <a16:creationId xmlns:a16="http://schemas.microsoft.com/office/drawing/2014/main" id="{714A668A-B6C9-4D47-9787-BEEB15A1239E}"/>
                </a:ext>
              </a:extLst>
            </p:cNvPr>
            <p:cNvGrpSpPr/>
            <p:nvPr/>
          </p:nvGrpSpPr>
          <p:grpSpPr>
            <a:xfrm>
              <a:off x="3800245" y="1831965"/>
              <a:ext cx="540003" cy="1236842"/>
              <a:chOff x="6356677" y="660683"/>
              <a:chExt cx="540003" cy="1236842"/>
            </a:xfrm>
          </p:grpSpPr>
          <p:sp>
            <p:nvSpPr>
              <p:cNvPr id="225" name="Freeform: Shape 224">
                <a:extLst>
                  <a:ext uri="{FF2B5EF4-FFF2-40B4-BE49-F238E27FC236}">
                    <a16:creationId xmlns:a16="http://schemas.microsoft.com/office/drawing/2014/main" id="{F60877E4-7A45-4001-8AD1-EB914412D872}"/>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26" name="Rectangle 225">
                <a:extLst>
                  <a:ext uri="{FF2B5EF4-FFF2-40B4-BE49-F238E27FC236}">
                    <a16:creationId xmlns:a16="http://schemas.microsoft.com/office/drawing/2014/main" id="{0F00B2A5-B262-4EA9-96A4-8F473B51B92F}"/>
                  </a:ext>
                </a:extLst>
              </p:cNvPr>
              <p:cNvSpPr/>
              <p:nvPr/>
            </p:nvSpPr>
            <p:spPr>
              <a:xfrm rot="16200000">
                <a:off x="6432995" y="1084794"/>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227" name="Group 226">
              <a:extLst>
                <a:ext uri="{FF2B5EF4-FFF2-40B4-BE49-F238E27FC236}">
                  <a16:creationId xmlns:a16="http://schemas.microsoft.com/office/drawing/2014/main" id="{F3F93BCC-607C-4F88-8B1E-EC1737947F6B}"/>
                </a:ext>
              </a:extLst>
            </p:cNvPr>
            <p:cNvGrpSpPr/>
            <p:nvPr/>
          </p:nvGrpSpPr>
          <p:grpSpPr>
            <a:xfrm>
              <a:off x="3285216" y="2404704"/>
              <a:ext cx="517792" cy="559373"/>
              <a:chOff x="2379644" y="878328"/>
              <a:chExt cx="517792" cy="559373"/>
            </a:xfrm>
          </p:grpSpPr>
          <p:cxnSp>
            <p:nvCxnSpPr>
              <p:cNvPr id="228" name="Straight Arrow Connector 227">
                <a:extLst>
                  <a:ext uri="{FF2B5EF4-FFF2-40B4-BE49-F238E27FC236}">
                    <a16:creationId xmlns:a16="http://schemas.microsoft.com/office/drawing/2014/main" id="{646C4FBF-3BEA-49ED-961C-DF53B573BDA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DFE6737-E074-4D45-8107-C580CECFC47F}"/>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89A870A6-78F1-456B-9CC2-36F416EA313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31" name="Group 230">
              <a:extLst>
                <a:ext uri="{FF2B5EF4-FFF2-40B4-BE49-F238E27FC236}">
                  <a16:creationId xmlns:a16="http://schemas.microsoft.com/office/drawing/2014/main" id="{165164FA-3D47-49FC-ADFC-7887D663DDA4}"/>
                </a:ext>
              </a:extLst>
            </p:cNvPr>
            <p:cNvGrpSpPr/>
            <p:nvPr/>
          </p:nvGrpSpPr>
          <p:grpSpPr>
            <a:xfrm>
              <a:off x="4328968" y="1994192"/>
              <a:ext cx="1694233" cy="621585"/>
              <a:chOff x="6723831" y="1834536"/>
              <a:chExt cx="1694233" cy="621585"/>
            </a:xfrm>
          </p:grpSpPr>
          <p:sp>
            <p:nvSpPr>
              <p:cNvPr id="232" name="TextBox 231">
                <a:extLst>
                  <a:ext uri="{FF2B5EF4-FFF2-40B4-BE49-F238E27FC236}">
                    <a16:creationId xmlns:a16="http://schemas.microsoft.com/office/drawing/2014/main" id="{24B27074-E157-4FB6-8375-8C0B168EEED3}"/>
                  </a:ext>
                </a:extLst>
              </p:cNvPr>
              <p:cNvSpPr txBox="1"/>
              <p:nvPr/>
            </p:nvSpPr>
            <p:spPr>
              <a:xfrm>
                <a:off x="7252552" y="2086789"/>
                <a:ext cx="11655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ALU result</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nvGrpSpPr>
              <p:cNvPr id="233" name="Group 232">
                <a:extLst>
                  <a:ext uri="{FF2B5EF4-FFF2-40B4-BE49-F238E27FC236}">
                    <a16:creationId xmlns:a16="http://schemas.microsoft.com/office/drawing/2014/main" id="{E38A9B7E-0633-42CA-BA43-B3477E2E85AE}"/>
                  </a:ext>
                </a:extLst>
              </p:cNvPr>
              <p:cNvGrpSpPr/>
              <p:nvPr/>
            </p:nvGrpSpPr>
            <p:grpSpPr>
              <a:xfrm>
                <a:off x="6723831" y="1834536"/>
                <a:ext cx="517792" cy="559373"/>
                <a:chOff x="2379644" y="878328"/>
                <a:chExt cx="517792" cy="559373"/>
              </a:xfrm>
            </p:grpSpPr>
            <p:cxnSp>
              <p:nvCxnSpPr>
                <p:cNvPr id="234" name="Straight Arrow Connector 233">
                  <a:extLst>
                    <a:ext uri="{FF2B5EF4-FFF2-40B4-BE49-F238E27FC236}">
                      <a16:creationId xmlns:a16="http://schemas.microsoft.com/office/drawing/2014/main" id="{94C92FFF-DF87-4EDC-9E71-F2EDC0B4888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109638D-34E5-4BCA-88C3-8BA48B4518A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7151BF79-DAF3-4053-BF5B-C4D2001232C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237" name="Group 236">
              <a:extLst>
                <a:ext uri="{FF2B5EF4-FFF2-40B4-BE49-F238E27FC236}">
                  <a16:creationId xmlns:a16="http://schemas.microsoft.com/office/drawing/2014/main" id="{A62CABBA-33A2-49BC-9A62-6D1313A740FA}"/>
                </a:ext>
              </a:extLst>
            </p:cNvPr>
            <p:cNvGrpSpPr/>
            <p:nvPr/>
          </p:nvGrpSpPr>
          <p:grpSpPr>
            <a:xfrm>
              <a:off x="3290637" y="1668477"/>
              <a:ext cx="517792" cy="559373"/>
              <a:chOff x="2379644" y="878328"/>
              <a:chExt cx="517792" cy="559373"/>
            </a:xfrm>
          </p:grpSpPr>
          <p:cxnSp>
            <p:nvCxnSpPr>
              <p:cNvPr id="238" name="Straight Arrow Connector 237">
                <a:extLst>
                  <a:ext uri="{FF2B5EF4-FFF2-40B4-BE49-F238E27FC236}">
                    <a16:creationId xmlns:a16="http://schemas.microsoft.com/office/drawing/2014/main" id="{8329DF7D-D1F6-41EF-A4E3-1EF84EC536D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3BE7BC5-115A-476E-A54D-E1DD8EC07740}"/>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55516705-177E-4DA6-8C69-DD010CBFDF4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0" name="Group 9">
            <a:extLst>
              <a:ext uri="{FF2B5EF4-FFF2-40B4-BE49-F238E27FC236}">
                <a16:creationId xmlns:a16="http://schemas.microsoft.com/office/drawing/2014/main" id="{C23A0DB3-0439-4BCD-B380-3A195B5B06CA}"/>
              </a:ext>
            </a:extLst>
          </p:cNvPr>
          <p:cNvGrpSpPr/>
          <p:nvPr/>
        </p:nvGrpSpPr>
        <p:grpSpPr>
          <a:xfrm>
            <a:off x="1651479" y="3932106"/>
            <a:ext cx="8818813" cy="2098321"/>
            <a:chOff x="127478" y="3932105"/>
            <a:chExt cx="8818813" cy="2098321"/>
          </a:xfrm>
        </p:grpSpPr>
        <p:grpSp>
          <p:nvGrpSpPr>
            <p:cNvPr id="311" name="Group 310">
              <a:extLst>
                <a:ext uri="{FF2B5EF4-FFF2-40B4-BE49-F238E27FC236}">
                  <a16:creationId xmlns:a16="http://schemas.microsoft.com/office/drawing/2014/main" id="{8E317860-405B-4BFA-AA54-6BC6E2BB7258}"/>
                </a:ext>
              </a:extLst>
            </p:cNvPr>
            <p:cNvGrpSpPr/>
            <p:nvPr/>
          </p:nvGrpSpPr>
          <p:grpSpPr>
            <a:xfrm>
              <a:off x="2231326" y="3978593"/>
              <a:ext cx="1163741" cy="1534039"/>
              <a:chOff x="2179586" y="5262976"/>
              <a:chExt cx="1163741" cy="1534039"/>
            </a:xfrm>
          </p:grpSpPr>
          <p:sp>
            <p:nvSpPr>
              <p:cNvPr id="312" name="Flowchart: Process 311">
                <a:extLst>
                  <a:ext uri="{FF2B5EF4-FFF2-40B4-BE49-F238E27FC236}">
                    <a16:creationId xmlns:a16="http://schemas.microsoft.com/office/drawing/2014/main" id="{0F298295-DD37-4D37-9190-8D97C0674516}"/>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313" name="TextBox 312">
                <a:extLst>
                  <a:ext uri="{FF2B5EF4-FFF2-40B4-BE49-F238E27FC236}">
                    <a16:creationId xmlns:a16="http://schemas.microsoft.com/office/drawing/2014/main" id="{B5FD5215-1B26-4146-827A-B8F321BEBA82}"/>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4" name="TextBox 313">
                <a:extLst>
                  <a:ext uri="{FF2B5EF4-FFF2-40B4-BE49-F238E27FC236}">
                    <a16:creationId xmlns:a16="http://schemas.microsoft.com/office/drawing/2014/main" id="{BFE07C3C-1415-497B-ABB4-0EEB263032C0}"/>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5" name="TextBox 314">
                <a:extLst>
                  <a:ext uri="{FF2B5EF4-FFF2-40B4-BE49-F238E27FC236}">
                    <a16:creationId xmlns:a16="http://schemas.microsoft.com/office/drawing/2014/main" id="{2350E6EF-1F40-41DC-A21C-5E87049659BC}"/>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6" name="TextBox 315">
                <a:extLst>
                  <a:ext uri="{FF2B5EF4-FFF2-40B4-BE49-F238E27FC236}">
                    <a16:creationId xmlns:a16="http://schemas.microsoft.com/office/drawing/2014/main" id="{F9C89A31-E6ED-42DC-B07D-C0425AE3C211}"/>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7" name="TextBox 316">
                <a:extLst>
                  <a:ext uri="{FF2B5EF4-FFF2-40B4-BE49-F238E27FC236}">
                    <a16:creationId xmlns:a16="http://schemas.microsoft.com/office/drawing/2014/main" id="{822FEDFD-E782-4B09-AD38-5505E1976949}"/>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8" name="TextBox 317">
                <a:extLst>
                  <a:ext uri="{FF2B5EF4-FFF2-40B4-BE49-F238E27FC236}">
                    <a16:creationId xmlns:a16="http://schemas.microsoft.com/office/drawing/2014/main" id="{DBE6917E-566A-44F0-AF5C-BABEB2B47413}"/>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241" name="Flowchart: Process 240">
              <a:extLst>
                <a:ext uri="{FF2B5EF4-FFF2-40B4-BE49-F238E27FC236}">
                  <a16:creationId xmlns:a16="http://schemas.microsoft.com/office/drawing/2014/main" id="{00EC41A1-8F56-4BC7-98EF-787AA59711D1}"/>
                </a:ext>
              </a:extLst>
            </p:cNvPr>
            <p:cNvSpPr/>
            <p:nvPr/>
          </p:nvSpPr>
          <p:spPr>
            <a:xfrm rot="16200000">
              <a:off x="301715" y="4502146"/>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242" name="Group 241">
              <a:extLst>
                <a:ext uri="{FF2B5EF4-FFF2-40B4-BE49-F238E27FC236}">
                  <a16:creationId xmlns:a16="http://schemas.microsoft.com/office/drawing/2014/main" id="{CDC1927D-A56A-4573-8FF4-C60DAD3DF4F6}"/>
                </a:ext>
              </a:extLst>
            </p:cNvPr>
            <p:cNvGrpSpPr/>
            <p:nvPr/>
          </p:nvGrpSpPr>
          <p:grpSpPr>
            <a:xfrm>
              <a:off x="127478" y="4287504"/>
              <a:ext cx="517792" cy="559373"/>
              <a:chOff x="2379644" y="878328"/>
              <a:chExt cx="517792" cy="559373"/>
            </a:xfrm>
          </p:grpSpPr>
          <p:cxnSp>
            <p:nvCxnSpPr>
              <p:cNvPr id="243" name="Straight Arrow Connector 242">
                <a:extLst>
                  <a:ext uri="{FF2B5EF4-FFF2-40B4-BE49-F238E27FC236}">
                    <a16:creationId xmlns:a16="http://schemas.microsoft.com/office/drawing/2014/main" id="{CF1650AE-84B0-4A83-924D-6E24495E2C4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55C9FC4-CBC2-41E1-BA97-0FD2E74D760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B46692DA-97A2-406D-B492-E09749D1AD7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46" name="Group 245">
              <a:extLst>
                <a:ext uri="{FF2B5EF4-FFF2-40B4-BE49-F238E27FC236}">
                  <a16:creationId xmlns:a16="http://schemas.microsoft.com/office/drawing/2014/main" id="{342A8179-CB77-4DE1-ABB5-7B4AEFEFC9DA}"/>
                </a:ext>
              </a:extLst>
            </p:cNvPr>
            <p:cNvGrpSpPr/>
            <p:nvPr/>
          </p:nvGrpSpPr>
          <p:grpSpPr>
            <a:xfrm>
              <a:off x="1032433" y="4285016"/>
              <a:ext cx="517792" cy="559373"/>
              <a:chOff x="2379644" y="878328"/>
              <a:chExt cx="517792" cy="559373"/>
            </a:xfrm>
          </p:grpSpPr>
          <p:cxnSp>
            <p:nvCxnSpPr>
              <p:cNvPr id="247" name="Straight Arrow Connector 246">
                <a:extLst>
                  <a:ext uri="{FF2B5EF4-FFF2-40B4-BE49-F238E27FC236}">
                    <a16:creationId xmlns:a16="http://schemas.microsoft.com/office/drawing/2014/main" id="{206C9147-8DF1-421B-8ECC-E991DE676DA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03F0475-7545-4B31-B74C-D23138A13F2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885F1E22-08B8-468C-8AAB-B51B0026107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50" name="Group 249">
              <a:extLst>
                <a:ext uri="{FF2B5EF4-FFF2-40B4-BE49-F238E27FC236}">
                  <a16:creationId xmlns:a16="http://schemas.microsoft.com/office/drawing/2014/main" id="{6F785DC3-CC36-4403-9735-04072B3E43B1}"/>
                </a:ext>
              </a:extLst>
            </p:cNvPr>
            <p:cNvGrpSpPr/>
            <p:nvPr/>
          </p:nvGrpSpPr>
          <p:grpSpPr>
            <a:xfrm>
              <a:off x="1694929" y="4166777"/>
              <a:ext cx="539272" cy="446741"/>
              <a:chOff x="2358164" y="990960"/>
              <a:chExt cx="539272" cy="446741"/>
            </a:xfrm>
          </p:grpSpPr>
          <p:cxnSp>
            <p:nvCxnSpPr>
              <p:cNvPr id="251" name="Straight Arrow Connector 250">
                <a:extLst>
                  <a:ext uri="{FF2B5EF4-FFF2-40B4-BE49-F238E27FC236}">
                    <a16:creationId xmlns:a16="http://schemas.microsoft.com/office/drawing/2014/main" id="{7D0CA7F0-5375-4B95-A94B-DAD7156F385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D226D88-216F-45C8-8294-4D31F674875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A84281B3-EBD9-4EEC-823D-C2C11FD010F3}"/>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54" name="Group 253">
              <a:extLst>
                <a:ext uri="{FF2B5EF4-FFF2-40B4-BE49-F238E27FC236}">
                  <a16:creationId xmlns:a16="http://schemas.microsoft.com/office/drawing/2014/main" id="{6B2F5C68-D779-4B92-B6F2-56B985A6A752}"/>
                </a:ext>
              </a:extLst>
            </p:cNvPr>
            <p:cNvGrpSpPr/>
            <p:nvPr/>
          </p:nvGrpSpPr>
          <p:grpSpPr>
            <a:xfrm>
              <a:off x="1680557" y="4526696"/>
              <a:ext cx="539272" cy="446741"/>
              <a:chOff x="2358164" y="990960"/>
              <a:chExt cx="539272" cy="446741"/>
            </a:xfrm>
          </p:grpSpPr>
          <p:cxnSp>
            <p:nvCxnSpPr>
              <p:cNvPr id="255" name="Straight Arrow Connector 254">
                <a:extLst>
                  <a:ext uri="{FF2B5EF4-FFF2-40B4-BE49-F238E27FC236}">
                    <a16:creationId xmlns:a16="http://schemas.microsoft.com/office/drawing/2014/main" id="{8E6117AF-AA27-4499-8E5A-66A4771F71DB}"/>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636B964-745C-421C-BF23-9B00417A723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9F891851-15E8-45BD-8BD4-C8870821FA45}"/>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58" name="Group 257">
              <a:extLst>
                <a:ext uri="{FF2B5EF4-FFF2-40B4-BE49-F238E27FC236}">
                  <a16:creationId xmlns:a16="http://schemas.microsoft.com/office/drawing/2014/main" id="{0DC42050-0868-45A3-8D54-A7E65B607CAD}"/>
                </a:ext>
              </a:extLst>
            </p:cNvPr>
            <p:cNvGrpSpPr/>
            <p:nvPr/>
          </p:nvGrpSpPr>
          <p:grpSpPr>
            <a:xfrm>
              <a:off x="1680557" y="4875123"/>
              <a:ext cx="539272" cy="446741"/>
              <a:chOff x="2358164" y="990960"/>
              <a:chExt cx="539272" cy="446741"/>
            </a:xfrm>
          </p:grpSpPr>
          <p:cxnSp>
            <p:nvCxnSpPr>
              <p:cNvPr id="259" name="Straight Arrow Connector 258">
                <a:extLst>
                  <a:ext uri="{FF2B5EF4-FFF2-40B4-BE49-F238E27FC236}">
                    <a16:creationId xmlns:a16="http://schemas.microsoft.com/office/drawing/2014/main" id="{710DBEC7-4F8C-4EA5-BBBA-4A0549CA1B97}"/>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91210AD-8E52-4EE3-BDCE-CE44F206189C}"/>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943D45E4-91AD-4C6A-9CF7-151FBA9CBF79}"/>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0" name="Group 269">
              <a:extLst>
                <a:ext uri="{FF2B5EF4-FFF2-40B4-BE49-F238E27FC236}">
                  <a16:creationId xmlns:a16="http://schemas.microsoft.com/office/drawing/2014/main" id="{230B45F7-7298-4852-8D89-220C936B3922}"/>
                </a:ext>
              </a:extLst>
            </p:cNvPr>
            <p:cNvGrpSpPr/>
            <p:nvPr/>
          </p:nvGrpSpPr>
          <p:grpSpPr>
            <a:xfrm>
              <a:off x="3409387" y="4101153"/>
              <a:ext cx="631809" cy="502840"/>
              <a:chOff x="2379644" y="934861"/>
              <a:chExt cx="631809" cy="502840"/>
            </a:xfrm>
          </p:grpSpPr>
          <p:cxnSp>
            <p:nvCxnSpPr>
              <p:cNvPr id="271" name="Straight Arrow Connector 270">
                <a:extLst>
                  <a:ext uri="{FF2B5EF4-FFF2-40B4-BE49-F238E27FC236}">
                    <a16:creationId xmlns:a16="http://schemas.microsoft.com/office/drawing/2014/main" id="{CF8C1860-4E2C-42E3-B433-5AE0740C246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0019790-3F95-4F38-80A2-B26FDBE44EB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1D4DF1D5-ACD0-4132-925C-4B8B56C0575F}"/>
                  </a:ext>
                </a:extLst>
              </p:cNvPr>
              <p:cNvSpPr txBox="1"/>
              <p:nvPr/>
            </p:nvSpPr>
            <p:spPr>
              <a:xfrm>
                <a:off x="2592749" y="9348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4" name="Group 273">
              <a:extLst>
                <a:ext uri="{FF2B5EF4-FFF2-40B4-BE49-F238E27FC236}">
                  <a16:creationId xmlns:a16="http://schemas.microsoft.com/office/drawing/2014/main" id="{289734F8-BF9D-44AC-941B-6EF7C1496867}"/>
                </a:ext>
              </a:extLst>
            </p:cNvPr>
            <p:cNvGrpSpPr/>
            <p:nvPr/>
          </p:nvGrpSpPr>
          <p:grpSpPr>
            <a:xfrm>
              <a:off x="3413390" y="4471692"/>
              <a:ext cx="631809" cy="493315"/>
              <a:chOff x="2379644" y="944386"/>
              <a:chExt cx="631809" cy="493315"/>
            </a:xfrm>
          </p:grpSpPr>
          <p:cxnSp>
            <p:nvCxnSpPr>
              <p:cNvPr id="275" name="Straight Arrow Connector 274">
                <a:extLst>
                  <a:ext uri="{FF2B5EF4-FFF2-40B4-BE49-F238E27FC236}">
                    <a16:creationId xmlns:a16="http://schemas.microsoft.com/office/drawing/2014/main" id="{2E2B264F-6379-47F1-9C72-9642475C0020}"/>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104606A-8902-49BE-8FE4-BEF2FE2897B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6C2B5B-F4C6-4AC6-9756-D92AECDFCE8A}"/>
                  </a:ext>
                </a:extLst>
              </p:cNvPr>
              <p:cNvSpPr txBox="1"/>
              <p:nvPr/>
            </p:nvSpPr>
            <p:spPr>
              <a:xfrm>
                <a:off x="2592749" y="94438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8" name="Group 277">
              <a:extLst>
                <a:ext uri="{FF2B5EF4-FFF2-40B4-BE49-F238E27FC236}">
                  <a16:creationId xmlns:a16="http://schemas.microsoft.com/office/drawing/2014/main" id="{F64A2D65-2C3B-4161-AF02-8982F7FE7532}"/>
                </a:ext>
              </a:extLst>
            </p:cNvPr>
            <p:cNvGrpSpPr/>
            <p:nvPr/>
          </p:nvGrpSpPr>
          <p:grpSpPr>
            <a:xfrm>
              <a:off x="2989440" y="5512634"/>
              <a:ext cx="545397" cy="517792"/>
              <a:chOff x="4335000" y="4097245"/>
              <a:chExt cx="545397" cy="517792"/>
            </a:xfrm>
          </p:grpSpPr>
          <p:cxnSp>
            <p:nvCxnSpPr>
              <p:cNvPr id="279" name="Straight Arrow Connector 278">
                <a:extLst>
                  <a:ext uri="{FF2B5EF4-FFF2-40B4-BE49-F238E27FC236}">
                    <a16:creationId xmlns:a16="http://schemas.microsoft.com/office/drawing/2014/main" id="{545B7AD7-73D9-4B44-9C0E-1B393E8839B9}"/>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66D3F6E-EC2F-451A-AC50-2071B6D723BE}"/>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5969A11A-499A-4B20-896E-CECD52B27B0E}"/>
                  </a:ext>
                </a:extLst>
              </p:cNvPr>
              <p:cNvSpPr txBox="1"/>
              <p:nvPr/>
            </p:nvSpPr>
            <p:spPr>
              <a:xfrm>
                <a:off x="4461693" y="417147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82" name="Group 281">
              <a:extLst>
                <a:ext uri="{FF2B5EF4-FFF2-40B4-BE49-F238E27FC236}">
                  <a16:creationId xmlns:a16="http://schemas.microsoft.com/office/drawing/2014/main" id="{9DA91F99-2CD6-4B59-B1BE-AA267675A6D2}"/>
                </a:ext>
              </a:extLst>
            </p:cNvPr>
            <p:cNvGrpSpPr/>
            <p:nvPr/>
          </p:nvGrpSpPr>
          <p:grpSpPr>
            <a:xfrm>
              <a:off x="4524192" y="3932105"/>
              <a:ext cx="1467237" cy="1534039"/>
              <a:chOff x="5203878" y="2911462"/>
              <a:chExt cx="1483451" cy="1534039"/>
            </a:xfrm>
          </p:grpSpPr>
          <p:sp>
            <p:nvSpPr>
              <p:cNvPr id="283" name="Flowchart: Process 282">
                <a:extLst>
                  <a:ext uri="{FF2B5EF4-FFF2-40B4-BE49-F238E27FC236}">
                    <a16:creationId xmlns:a16="http://schemas.microsoft.com/office/drawing/2014/main" id="{072E6BCF-7CB4-4B27-8DD6-2031C415B73A}"/>
                  </a:ext>
                </a:extLst>
              </p:cNvPr>
              <p:cNvSpPr/>
              <p:nvPr/>
            </p:nvSpPr>
            <p:spPr>
              <a:xfrm>
                <a:off x="5223896" y="2911462"/>
                <a:ext cx="1356308"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84" name="TextBox 283">
                <a:extLst>
                  <a:ext uri="{FF2B5EF4-FFF2-40B4-BE49-F238E27FC236}">
                    <a16:creationId xmlns:a16="http://schemas.microsoft.com/office/drawing/2014/main" id="{F5DE3F24-F78E-4709-ABAF-E523560FB517}"/>
                  </a:ext>
                </a:extLst>
              </p:cNvPr>
              <p:cNvSpPr txBox="1"/>
              <p:nvPr/>
            </p:nvSpPr>
            <p:spPr>
              <a:xfrm>
                <a:off x="5203878" y="3826150"/>
                <a:ext cx="9565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85" name="TextBox 284">
                <a:extLst>
                  <a:ext uri="{FF2B5EF4-FFF2-40B4-BE49-F238E27FC236}">
                    <a16:creationId xmlns:a16="http://schemas.microsoft.com/office/drawing/2014/main" id="{E31E2003-BF09-4189-A8C4-A4BFA9C807BE}"/>
                  </a:ext>
                </a:extLst>
              </p:cNvPr>
              <p:cNvSpPr txBox="1"/>
              <p:nvPr/>
            </p:nvSpPr>
            <p:spPr>
              <a:xfrm>
                <a:off x="5410967" y="3408646"/>
                <a:ext cx="1276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Instruction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286" name="Group 285">
              <a:extLst>
                <a:ext uri="{FF2B5EF4-FFF2-40B4-BE49-F238E27FC236}">
                  <a16:creationId xmlns:a16="http://schemas.microsoft.com/office/drawing/2014/main" id="{999262FF-136D-47FB-ACF2-B14A23B67615}"/>
                </a:ext>
              </a:extLst>
            </p:cNvPr>
            <p:cNvGrpSpPr/>
            <p:nvPr/>
          </p:nvGrpSpPr>
          <p:grpSpPr>
            <a:xfrm>
              <a:off x="4026418" y="4618214"/>
              <a:ext cx="517792" cy="559373"/>
              <a:chOff x="2379644" y="878328"/>
              <a:chExt cx="517792" cy="559373"/>
            </a:xfrm>
          </p:grpSpPr>
          <p:cxnSp>
            <p:nvCxnSpPr>
              <p:cNvPr id="287" name="Straight Arrow Connector 286">
                <a:extLst>
                  <a:ext uri="{FF2B5EF4-FFF2-40B4-BE49-F238E27FC236}">
                    <a16:creationId xmlns:a16="http://schemas.microsoft.com/office/drawing/2014/main" id="{3704B931-A5C8-41B9-8E59-CDF07665DB2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ED35F90-2C7F-423E-A0A6-CE2B9D1C4B0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4A4897D1-14E5-4CF3-96F2-F0B9BB961AA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90" name="Group 289">
              <a:extLst>
                <a:ext uri="{FF2B5EF4-FFF2-40B4-BE49-F238E27FC236}">
                  <a16:creationId xmlns:a16="http://schemas.microsoft.com/office/drawing/2014/main" id="{50F97623-3EE2-4EE4-8204-07F8CD155CE7}"/>
                </a:ext>
              </a:extLst>
            </p:cNvPr>
            <p:cNvGrpSpPr/>
            <p:nvPr/>
          </p:nvGrpSpPr>
          <p:grpSpPr>
            <a:xfrm>
              <a:off x="5890772" y="4197929"/>
              <a:ext cx="517792" cy="559373"/>
              <a:chOff x="2379644" y="878328"/>
              <a:chExt cx="517792" cy="559373"/>
            </a:xfrm>
          </p:grpSpPr>
          <p:cxnSp>
            <p:nvCxnSpPr>
              <p:cNvPr id="291" name="Straight Arrow Connector 290">
                <a:extLst>
                  <a:ext uri="{FF2B5EF4-FFF2-40B4-BE49-F238E27FC236}">
                    <a16:creationId xmlns:a16="http://schemas.microsoft.com/office/drawing/2014/main" id="{D471CF25-4764-4119-A76B-B54260E4226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B645479-F5D2-4CDD-AAE6-61B8F7C5D2EE}"/>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1CBB998-F89E-4A77-93C4-D4BDEFCB620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94" name="Group 293">
              <a:extLst>
                <a:ext uri="{FF2B5EF4-FFF2-40B4-BE49-F238E27FC236}">
                  <a16:creationId xmlns:a16="http://schemas.microsoft.com/office/drawing/2014/main" id="{7528C7EA-544D-453C-ABDA-234A8B230F9B}"/>
                </a:ext>
              </a:extLst>
            </p:cNvPr>
            <p:cNvGrpSpPr/>
            <p:nvPr/>
          </p:nvGrpSpPr>
          <p:grpSpPr>
            <a:xfrm>
              <a:off x="6590110" y="4149602"/>
              <a:ext cx="517792" cy="559373"/>
              <a:chOff x="2379644" y="878328"/>
              <a:chExt cx="517792" cy="559373"/>
            </a:xfrm>
          </p:grpSpPr>
          <p:cxnSp>
            <p:nvCxnSpPr>
              <p:cNvPr id="295" name="Straight Arrow Connector 294">
                <a:extLst>
                  <a:ext uri="{FF2B5EF4-FFF2-40B4-BE49-F238E27FC236}">
                    <a16:creationId xmlns:a16="http://schemas.microsoft.com/office/drawing/2014/main" id="{C3DD4B11-3400-4C40-8B5A-91B99CF3DB08}"/>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DDA5AD1A-BC88-4E75-810A-9CCECC122E1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D75C8008-A4AF-4BEE-A106-DCCF07FD5478}"/>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98" name="Group 297">
              <a:extLst>
                <a:ext uri="{FF2B5EF4-FFF2-40B4-BE49-F238E27FC236}">
                  <a16:creationId xmlns:a16="http://schemas.microsoft.com/office/drawing/2014/main" id="{D5C7F36C-51AE-44FC-95CC-AF5A58469C64}"/>
                </a:ext>
              </a:extLst>
            </p:cNvPr>
            <p:cNvGrpSpPr/>
            <p:nvPr/>
          </p:nvGrpSpPr>
          <p:grpSpPr>
            <a:xfrm>
              <a:off x="6590110" y="4720337"/>
              <a:ext cx="517792" cy="559373"/>
              <a:chOff x="2379644" y="878328"/>
              <a:chExt cx="517792" cy="559373"/>
            </a:xfrm>
          </p:grpSpPr>
          <p:cxnSp>
            <p:nvCxnSpPr>
              <p:cNvPr id="299" name="Straight Arrow Connector 298">
                <a:extLst>
                  <a:ext uri="{FF2B5EF4-FFF2-40B4-BE49-F238E27FC236}">
                    <a16:creationId xmlns:a16="http://schemas.microsoft.com/office/drawing/2014/main" id="{0788989F-0825-4C0A-A42C-F57DF58C133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6C5FD75-1385-484C-8187-AD4D5A016BBD}"/>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751A1083-152C-419A-A7E6-201EABD39422}"/>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302" name="Group 301">
              <a:extLst>
                <a:ext uri="{FF2B5EF4-FFF2-40B4-BE49-F238E27FC236}">
                  <a16:creationId xmlns:a16="http://schemas.microsoft.com/office/drawing/2014/main" id="{74958AC8-A15F-4A1E-B669-FDDD28DB6FF3}"/>
                </a:ext>
              </a:extLst>
            </p:cNvPr>
            <p:cNvGrpSpPr/>
            <p:nvPr/>
          </p:nvGrpSpPr>
          <p:grpSpPr>
            <a:xfrm>
              <a:off x="7063898" y="3932105"/>
              <a:ext cx="1398730" cy="1534039"/>
              <a:chOff x="7013718" y="2885845"/>
              <a:chExt cx="1398730" cy="1534039"/>
            </a:xfrm>
          </p:grpSpPr>
          <p:sp>
            <p:nvSpPr>
              <p:cNvPr id="303" name="Flowchart: Process 302">
                <a:extLst>
                  <a:ext uri="{FF2B5EF4-FFF2-40B4-BE49-F238E27FC236}">
                    <a16:creationId xmlns:a16="http://schemas.microsoft.com/office/drawing/2014/main" id="{2FC59912-5196-4D8A-9DB8-EB15040054EC}"/>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304" name="TextBox 303">
                <a:extLst>
                  <a:ext uri="{FF2B5EF4-FFF2-40B4-BE49-F238E27FC236}">
                    <a16:creationId xmlns:a16="http://schemas.microsoft.com/office/drawing/2014/main" id="{7DCBEA7C-804E-4C7A-A840-126E5DC0247B}"/>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05" name="TextBox 304">
                <a:extLst>
                  <a:ext uri="{FF2B5EF4-FFF2-40B4-BE49-F238E27FC236}">
                    <a16:creationId xmlns:a16="http://schemas.microsoft.com/office/drawing/2014/main" id="{E7A61782-5CAE-48DE-AF21-8E80CC8917AC}"/>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06" name="TextBox 305">
                <a:extLst>
                  <a:ext uri="{FF2B5EF4-FFF2-40B4-BE49-F238E27FC236}">
                    <a16:creationId xmlns:a16="http://schemas.microsoft.com/office/drawing/2014/main" id="{1453B8AB-23E0-4ECA-8068-511B515B14D4}"/>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307" name="Group 306">
              <a:extLst>
                <a:ext uri="{FF2B5EF4-FFF2-40B4-BE49-F238E27FC236}">
                  <a16:creationId xmlns:a16="http://schemas.microsoft.com/office/drawing/2014/main" id="{289CB5A6-29F0-4385-8F32-B7B886CBBFB2}"/>
                </a:ext>
              </a:extLst>
            </p:cNvPr>
            <p:cNvGrpSpPr/>
            <p:nvPr/>
          </p:nvGrpSpPr>
          <p:grpSpPr>
            <a:xfrm>
              <a:off x="8428499" y="4429189"/>
              <a:ext cx="517792" cy="559373"/>
              <a:chOff x="2379644" y="878328"/>
              <a:chExt cx="517792" cy="559373"/>
            </a:xfrm>
          </p:grpSpPr>
          <p:cxnSp>
            <p:nvCxnSpPr>
              <p:cNvPr id="308" name="Straight Arrow Connector 307">
                <a:extLst>
                  <a:ext uri="{FF2B5EF4-FFF2-40B4-BE49-F238E27FC236}">
                    <a16:creationId xmlns:a16="http://schemas.microsoft.com/office/drawing/2014/main" id="{567FB6AB-5F27-4CC0-BA95-4480419F3C5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8EE17D64-C532-4C45-B6F1-0211DC4B8E8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424C59AC-1321-4E9F-9CDA-A73E2D05967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93" name="Group 192">
            <a:extLst>
              <a:ext uri="{FF2B5EF4-FFF2-40B4-BE49-F238E27FC236}">
                <a16:creationId xmlns:a16="http://schemas.microsoft.com/office/drawing/2014/main" id="{F67DAF84-F044-4103-863B-FAAA814C12C8}"/>
              </a:ext>
            </a:extLst>
          </p:cNvPr>
          <p:cNvGrpSpPr/>
          <p:nvPr/>
        </p:nvGrpSpPr>
        <p:grpSpPr>
          <a:xfrm>
            <a:off x="7628099" y="2105466"/>
            <a:ext cx="517792" cy="560025"/>
            <a:chOff x="3410741" y="2019202"/>
            <a:chExt cx="517792" cy="560025"/>
          </a:xfrm>
        </p:grpSpPr>
        <p:cxnSp>
          <p:nvCxnSpPr>
            <p:cNvPr id="52" name="Straight Arrow Connector 51">
              <a:extLst>
                <a:ext uri="{FF2B5EF4-FFF2-40B4-BE49-F238E27FC236}">
                  <a16:creationId xmlns:a16="http://schemas.microsoft.com/office/drawing/2014/main" id="{C5561A96-70AD-4542-9448-F799FA5F7040}"/>
                </a:ext>
              </a:extLst>
            </p:cNvPr>
            <p:cNvCxnSpPr>
              <a:cxnSpLocks/>
            </p:cNvCxnSpPr>
            <p:nvPr/>
          </p:nvCxnSpPr>
          <p:spPr>
            <a:xfrm>
              <a:off x="3410741" y="2019202"/>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D796AD-F248-4930-8E22-4265FB23163B}"/>
                </a:ext>
              </a:extLst>
            </p:cNvPr>
            <p:cNvCxnSpPr>
              <a:cxnSpLocks/>
            </p:cNvCxnSpPr>
            <p:nvPr/>
          </p:nvCxnSpPr>
          <p:spPr>
            <a:xfrm>
              <a:off x="3410741" y="257922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1EA8E38A-98BB-4354-AADD-505285DA00E1}"/>
              </a:ext>
            </a:extLst>
          </p:cNvPr>
          <p:cNvCxnSpPr>
            <a:cxnSpLocks/>
          </p:cNvCxnSpPr>
          <p:nvPr/>
        </p:nvCxnSpPr>
        <p:spPr>
          <a:xfrm>
            <a:off x="8545196" y="235347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C371431-135C-45CB-8159-ECB0FDD22524}"/>
              </a:ext>
            </a:extLst>
          </p:cNvPr>
          <p:cNvGrpSpPr/>
          <p:nvPr/>
        </p:nvGrpSpPr>
        <p:grpSpPr>
          <a:xfrm>
            <a:off x="8116399" y="1826273"/>
            <a:ext cx="467600" cy="1053429"/>
            <a:chOff x="7670695" y="1740009"/>
            <a:chExt cx="467600" cy="1053429"/>
          </a:xfrm>
        </p:grpSpPr>
        <p:sp>
          <p:nvSpPr>
            <p:cNvPr id="3" name="Trapezoid 2">
              <a:extLst>
                <a:ext uri="{FF2B5EF4-FFF2-40B4-BE49-F238E27FC236}">
                  <a16:creationId xmlns:a16="http://schemas.microsoft.com/office/drawing/2014/main" id="{FC0C74BF-0186-44DB-AA99-D3E6DFE53794}"/>
                </a:ext>
              </a:extLst>
            </p:cNvPr>
            <p:cNvSpPr/>
            <p:nvPr/>
          </p:nvSpPr>
          <p:spPr>
            <a:xfrm rot="5400000">
              <a:off x="7383858" y="2066895"/>
              <a:ext cx="1053429" cy="399658"/>
            </a:xfrm>
            <a:prstGeom prst="trapezoid">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77" name="TextBox 76">
              <a:extLst>
                <a:ext uri="{FF2B5EF4-FFF2-40B4-BE49-F238E27FC236}">
                  <a16:creationId xmlns:a16="http://schemas.microsoft.com/office/drawing/2014/main" id="{7C2856FE-B80B-4D32-A745-A5F2BB69A05A}"/>
                </a:ext>
              </a:extLst>
            </p:cNvPr>
            <p:cNvSpPr txBox="1"/>
            <p:nvPr/>
          </p:nvSpPr>
          <p:spPr>
            <a:xfrm>
              <a:off x="7670695" y="180952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78" name="TextBox 77">
              <a:extLst>
                <a:ext uri="{FF2B5EF4-FFF2-40B4-BE49-F238E27FC236}">
                  <a16:creationId xmlns:a16="http://schemas.microsoft.com/office/drawing/2014/main" id="{4146B8BD-2CD0-4A15-AC06-29208836714D}"/>
                </a:ext>
              </a:extLst>
            </p:cNvPr>
            <p:cNvSpPr txBox="1"/>
            <p:nvPr/>
          </p:nvSpPr>
          <p:spPr>
            <a:xfrm>
              <a:off x="7670695" y="237414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319" name="Rectangle 318">
              <a:extLst>
                <a:ext uri="{FF2B5EF4-FFF2-40B4-BE49-F238E27FC236}">
                  <a16:creationId xmlns:a16="http://schemas.microsoft.com/office/drawing/2014/main" id="{F07E470A-146A-49D6-BACA-B997EF5B60B2}"/>
                </a:ext>
              </a:extLst>
            </p:cNvPr>
            <p:cNvSpPr/>
            <p:nvPr/>
          </p:nvSpPr>
          <p:spPr>
            <a:xfrm rot="16200000">
              <a:off x="7633138" y="2082057"/>
              <a:ext cx="640981"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Mux</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sp>
        <p:nvSpPr>
          <p:cNvPr id="320" name="Rectangle 319">
            <a:extLst>
              <a:ext uri="{FF2B5EF4-FFF2-40B4-BE49-F238E27FC236}">
                <a16:creationId xmlns:a16="http://schemas.microsoft.com/office/drawing/2014/main" id="{8EF08595-97BB-407B-A796-CEE7F44B8864}"/>
              </a:ext>
            </a:extLst>
          </p:cNvPr>
          <p:cNvSpPr/>
          <p:nvPr/>
        </p:nvSpPr>
        <p:spPr>
          <a:xfrm>
            <a:off x="291180" y="845799"/>
            <a:ext cx="4601260" cy="461665"/>
          </a:xfrm>
          <a:prstGeom prst="rect">
            <a:avLst/>
          </a:prstGeom>
        </p:spPr>
        <p:txBody>
          <a:bodyPr wrap="non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A simple </a:t>
            </a:r>
            <a:r>
              <a:rPr kumimoji="0" lang="en-US" altLang="ko-KR" sz="2400" b="1" i="0" u="none" strike="noStrike" kern="1200" cap="none" spc="0" normalizeH="0" baseline="0" noProof="0" dirty="0">
                <a:ln>
                  <a:noFill/>
                </a:ln>
                <a:solidFill>
                  <a:srgbClr val="C00000"/>
                </a:solidFill>
                <a:effectLst/>
                <a:uLnTx/>
                <a:uFillTx/>
                <a:latin typeface="Calibri"/>
                <a:ea typeface="微软雅黑"/>
                <a:cs typeface="Arial" panose="020B0604020202020204" pitchFamily="34" charset="0"/>
              </a:rPr>
              <a:t>multifunction</a:t>
            </a: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 logic unit</a:t>
            </a:r>
          </a:p>
        </p:txBody>
      </p:sp>
    </p:spTree>
    <p:extLst>
      <p:ext uri="{BB962C8B-B14F-4D97-AF65-F5344CB8AC3E}">
        <p14:creationId xmlns:p14="http://schemas.microsoft.com/office/powerpoint/2010/main" val="31665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mph" presetSubtype="0" grpId="0" nodeType="withEffect">
                                  <p:stCondLst>
                                    <p:cond delay="0"/>
                                  </p:stCondLst>
                                  <p:childTnLst>
                                    <p:set>
                                      <p:cBhvr>
                                        <p:cTn id="9" dur="indefinite"/>
                                        <p:tgtEl>
                                          <p:spTgt spid="89"/>
                                        </p:tgtEl>
                                        <p:attrNameLst>
                                          <p:attrName>style.opacity</p:attrName>
                                        </p:attrNameLst>
                                      </p:cBhvr>
                                      <p:to>
                                        <p:strVal val="0.25"/>
                                      </p:to>
                                    </p:set>
                                    <p:animEffect filter="image" prLst="opacity: 0.25">
                                      <p:cBhvr rctx="IE">
                                        <p:cTn id="10" dur="indefinite"/>
                                        <p:tgtEl>
                                          <p:spTgt spid="89"/>
                                        </p:tgtEl>
                                      </p:cBhvr>
                                    </p:animEffect>
                                  </p:childTnLst>
                                </p:cTn>
                              </p:par>
                              <p:par>
                                <p:cTn id="11" presetID="9" presetClass="emph" presetSubtype="0" nodeType="with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0" nodeType="withEffect">
                                  <p:stCondLst>
                                    <p:cond delay="0"/>
                                  </p:stCondLst>
                                  <p:childTnLst>
                                    <p:set>
                                      <p:cBhvr>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320">
                                            <p:txEl>
                                              <p:pRg st="0" end="0"/>
                                            </p:txEl>
                                          </p:spTgt>
                                        </p:tgtEl>
                                        <p:attrNameLst>
                                          <p:attrName>style.visibility</p:attrName>
                                        </p:attrNameLst>
                                      </p:cBhvr>
                                      <p:to>
                                        <p:strVal val="visible"/>
                                      </p:to>
                                    </p:set>
                                    <p:animEffect transition="in" filter="wipe(left)">
                                      <p:cBhvr>
                                        <p:cTn id="19" dur="500"/>
                                        <p:tgtEl>
                                          <p:spTgt spid="320">
                                            <p:txEl>
                                              <p:pRg st="0" end="0"/>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par>
                          <p:cTn id="24" fill="hold">
                            <p:stCondLst>
                              <p:cond delay="750"/>
                            </p:stCondLst>
                            <p:childTnLst>
                              <p:par>
                                <p:cTn id="25" presetID="22" presetClass="entr" presetSubtype="8" fill="hold" nodeType="afterEffect">
                                  <p:stCondLst>
                                    <p:cond delay="0"/>
                                  </p:stCondLst>
                                  <p:childTnLst>
                                    <p:set>
                                      <p:cBhvr>
                                        <p:cTn id="26" dur="1" fill="hold">
                                          <p:stCondLst>
                                            <p:cond delay="0"/>
                                          </p:stCondLst>
                                        </p:cTn>
                                        <p:tgtEl>
                                          <p:spTgt spid="193"/>
                                        </p:tgtEl>
                                        <p:attrNameLst>
                                          <p:attrName>style.visibility</p:attrName>
                                        </p:attrNameLst>
                                      </p:cBhvr>
                                      <p:to>
                                        <p:strVal val="visible"/>
                                      </p:to>
                                    </p:set>
                                    <p:animEffect transition="in" filter="wipe(left)">
                                      <p:cBhvr>
                                        <p:cTn id="27" dur="250"/>
                                        <p:tgtEl>
                                          <p:spTgt spid="193"/>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4037-EADB-445C-A61A-37EF6F1BE38E}"/>
              </a:ext>
            </a:extLst>
          </p:cNvPr>
          <p:cNvSpPr>
            <a:spLocks noGrp="1"/>
          </p:cNvSpPr>
          <p:nvPr>
            <p:ph type="title"/>
          </p:nvPr>
        </p:nvSpPr>
        <p:spPr/>
        <p:txBody>
          <a:bodyPr/>
          <a:lstStyle/>
          <a:p>
            <a:r>
              <a:rPr lang="en-US" altLang="ko-KR" dirty="0"/>
              <a:t>Adding the Control Signal</a:t>
            </a:r>
            <a:endParaRPr lang="ko-KR" altLang="en-US" dirty="0"/>
          </a:p>
        </p:txBody>
      </p:sp>
      <p:sp>
        <p:nvSpPr>
          <p:cNvPr id="8" name="文本占位符 7">
            <a:extLst>
              <a:ext uri="{FF2B5EF4-FFF2-40B4-BE49-F238E27FC236}">
                <a16:creationId xmlns:a16="http://schemas.microsoft.com/office/drawing/2014/main" id="{724AB20B-6951-EAE1-A9BA-5AC23ADC4002}"/>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D713F475-A505-40CB-8EA3-8AE10F1CE375}"/>
              </a:ext>
            </a:extLst>
          </p:cNvPr>
          <p:cNvSpPr/>
          <p:nvPr/>
        </p:nvSpPr>
        <p:spPr>
          <a:xfrm>
            <a:off x="2010727" y="1193109"/>
            <a:ext cx="7724935"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ko-KR" sz="2400" b="1" i="0" u="none" strike="noStrike" kern="1200" cap="none" spc="0" normalizeH="0" baseline="0" noProof="0" dirty="0">
                <a:ln>
                  <a:noFill/>
                </a:ln>
                <a:solidFill>
                  <a:srgbClr val="FF6405"/>
                </a:solidFill>
                <a:effectLst/>
                <a:uLnTx/>
                <a:uFillTx/>
                <a:latin typeface="Calibri"/>
                <a:ea typeface="微软雅黑"/>
                <a:cs typeface="Arial" panose="020B0604020202020204" pitchFamily="34" charset="0"/>
              </a:rPr>
              <a:t>Combinational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operate on data</a:t>
            </a:r>
          </a:p>
        </p:txBody>
      </p:sp>
      <p:sp>
        <p:nvSpPr>
          <p:cNvPr id="89" name="Rectangle 88">
            <a:extLst>
              <a:ext uri="{FF2B5EF4-FFF2-40B4-BE49-F238E27FC236}">
                <a16:creationId xmlns:a16="http://schemas.microsoft.com/office/drawing/2014/main" id="{2847C95E-8681-4A87-A8AE-61B9DA97EFB5}"/>
              </a:ext>
            </a:extLst>
          </p:cNvPr>
          <p:cNvSpPr/>
          <p:nvPr/>
        </p:nvSpPr>
        <p:spPr>
          <a:xfrm>
            <a:off x="2038351" y="3279449"/>
            <a:ext cx="6769033"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en-US" altLang="ko-KR" sz="2400" b="1" i="0" u="none" strike="noStrike" kern="1200" cap="none" spc="0" normalizeH="0" baseline="0" noProof="0" dirty="0">
                <a:ln>
                  <a:noFill/>
                </a:ln>
                <a:solidFill>
                  <a:srgbClr val="9E5ECE"/>
                </a:solidFill>
                <a:effectLst/>
                <a:uLnTx/>
                <a:uFillTx/>
                <a:latin typeface="Calibri"/>
                <a:ea typeface="微软雅黑"/>
                <a:cs typeface="Arial" panose="020B0604020202020204" pitchFamily="34" charset="0"/>
              </a:rPr>
              <a:t>Storage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contain on data</a:t>
            </a:r>
          </a:p>
        </p:txBody>
      </p:sp>
      <p:grpSp>
        <p:nvGrpSpPr>
          <p:cNvPr id="12" name="Group 11">
            <a:extLst>
              <a:ext uri="{FF2B5EF4-FFF2-40B4-BE49-F238E27FC236}">
                <a16:creationId xmlns:a16="http://schemas.microsoft.com/office/drawing/2014/main" id="{73A7347C-68F3-4A91-A940-35E63C805110}"/>
              </a:ext>
            </a:extLst>
          </p:cNvPr>
          <p:cNvGrpSpPr/>
          <p:nvPr/>
        </p:nvGrpSpPr>
        <p:grpSpPr>
          <a:xfrm>
            <a:off x="1651479" y="4158591"/>
            <a:ext cx="1422747" cy="1074273"/>
            <a:chOff x="127478" y="4158590"/>
            <a:chExt cx="1422747" cy="1074273"/>
          </a:xfrm>
        </p:grpSpPr>
        <p:sp>
          <p:nvSpPr>
            <p:cNvPr id="241" name="Flowchart: Process 240">
              <a:extLst>
                <a:ext uri="{FF2B5EF4-FFF2-40B4-BE49-F238E27FC236}">
                  <a16:creationId xmlns:a16="http://schemas.microsoft.com/office/drawing/2014/main" id="{00EC41A1-8F56-4BC7-98EF-787AA59711D1}"/>
                </a:ext>
              </a:extLst>
            </p:cNvPr>
            <p:cNvSpPr/>
            <p:nvPr/>
          </p:nvSpPr>
          <p:spPr>
            <a:xfrm rot="16200000">
              <a:off x="301715" y="4502146"/>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242" name="Group 241">
              <a:extLst>
                <a:ext uri="{FF2B5EF4-FFF2-40B4-BE49-F238E27FC236}">
                  <a16:creationId xmlns:a16="http://schemas.microsoft.com/office/drawing/2014/main" id="{CDC1927D-A56A-4573-8FF4-C60DAD3DF4F6}"/>
                </a:ext>
              </a:extLst>
            </p:cNvPr>
            <p:cNvGrpSpPr/>
            <p:nvPr/>
          </p:nvGrpSpPr>
          <p:grpSpPr>
            <a:xfrm>
              <a:off x="127478" y="4287504"/>
              <a:ext cx="517792" cy="559373"/>
              <a:chOff x="2379644" y="878328"/>
              <a:chExt cx="517792" cy="559373"/>
            </a:xfrm>
          </p:grpSpPr>
          <p:cxnSp>
            <p:nvCxnSpPr>
              <p:cNvPr id="243" name="Straight Arrow Connector 242">
                <a:extLst>
                  <a:ext uri="{FF2B5EF4-FFF2-40B4-BE49-F238E27FC236}">
                    <a16:creationId xmlns:a16="http://schemas.microsoft.com/office/drawing/2014/main" id="{CF1650AE-84B0-4A83-924D-6E24495E2C4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55C9FC4-CBC2-41E1-BA97-0FD2E74D760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B46692DA-97A2-406D-B492-E09749D1AD7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46" name="Group 245">
              <a:extLst>
                <a:ext uri="{FF2B5EF4-FFF2-40B4-BE49-F238E27FC236}">
                  <a16:creationId xmlns:a16="http://schemas.microsoft.com/office/drawing/2014/main" id="{342A8179-CB77-4DE1-ABB5-7B4AEFEFC9DA}"/>
                </a:ext>
              </a:extLst>
            </p:cNvPr>
            <p:cNvGrpSpPr/>
            <p:nvPr/>
          </p:nvGrpSpPr>
          <p:grpSpPr>
            <a:xfrm>
              <a:off x="1032433" y="4285016"/>
              <a:ext cx="517792" cy="559373"/>
              <a:chOff x="2379644" y="878328"/>
              <a:chExt cx="517792" cy="559373"/>
            </a:xfrm>
          </p:grpSpPr>
          <p:cxnSp>
            <p:nvCxnSpPr>
              <p:cNvPr id="247" name="Straight Arrow Connector 246">
                <a:extLst>
                  <a:ext uri="{FF2B5EF4-FFF2-40B4-BE49-F238E27FC236}">
                    <a16:creationId xmlns:a16="http://schemas.microsoft.com/office/drawing/2014/main" id="{206C9147-8DF1-421B-8ECC-E991DE676DA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803F0475-7545-4B31-B74C-D23138A13F2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885F1E22-08B8-468C-8AAB-B51B0026107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3" name="Group 12">
            <a:extLst>
              <a:ext uri="{FF2B5EF4-FFF2-40B4-BE49-F238E27FC236}">
                <a16:creationId xmlns:a16="http://schemas.microsoft.com/office/drawing/2014/main" id="{CA82D836-172C-421A-8034-B2E30E15EA6D}"/>
              </a:ext>
            </a:extLst>
          </p:cNvPr>
          <p:cNvGrpSpPr/>
          <p:nvPr/>
        </p:nvGrpSpPr>
        <p:grpSpPr>
          <a:xfrm>
            <a:off x="3204557" y="3978594"/>
            <a:ext cx="2364642" cy="2051833"/>
            <a:chOff x="1680557" y="3978593"/>
            <a:chExt cx="2364642" cy="2051833"/>
          </a:xfrm>
        </p:grpSpPr>
        <p:grpSp>
          <p:nvGrpSpPr>
            <p:cNvPr id="311" name="Group 310">
              <a:extLst>
                <a:ext uri="{FF2B5EF4-FFF2-40B4-BE49-F238E27FC236}">
                  <a16:creationId xmlns:a16="http://schemas.microsoft.com/office/drawing/2014/main" id="{8E317860-405B-4BFA-AA54-6BC6E2BB7258}"/>
                </a:ext>
              </a:extLst>
            </p:cNvPr>
            <p:cNvGrpSpPr/>
            <p:nvPr/>
          </p:nvGrpSpPr>
          <p:grpSpPr>
            <a:xfrm>
              <a:off x="2231326" y="3978593"/>
              <a:ext cx="1163741" cy="1534039"/>
              <a:chOff x="2179586" y="5262976"/>
              <a:chExt cx="1163741" cy="1534039"/>
            </a:xfrm>
          </p:grpSpPr>
          <p:sp>
            <p:nvSpPr>
              <p:cNvPr id="312" name="Flowchart: Process 311">
                <a:extLst>
                  <a:ext uri="{FF2B5EF4-FFF2-40B4-BE49-F238E27FC236}">
                    <a16:creationId xmlns:a16="http://schemas.microsoft.com/office/drawing/2014/main" id="{0F298295-DD37-4D37-9190-8D97C0674516}"/>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313" name="TextBox 312">
                <a:extLst>
                  <a:ext uri="{FF2B5EF4-FFF2-40B4-BE49-F238E27FC236}">
                    <a16:creationId xmlns:a16="http://schemas.microsoft.com/office/drawing/2014/main" id="{B5FD5215-1B26-4146-827A-B8F321BEBA82}"/>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4" name="TextBox 313">
                <a:extLst>
                  <a:ext uri="{FF2B5EF4-FFF2-40B4-BE49-F238E27FC236}">
                    <a16:creationId xmlns:a16="http://schemas.microsoft.com/office/drawing/2014/main" id="{BFE07C3C-1415-497B-ABB4-0EEB263032C0}"/>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5" name="TextBox 314">
                <a:extLst>
                  <a:ext uri="{FF2B5EF4-FFF2-40B4-BE49-F238E27FC236}">
                    <a16:creationId xmlns:a16="http://schemas.microsoft.com/office/drawing/2014/main" id="{2350E6EF-1F40-41DC-A21C-5E87049659BC}"/>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6" name="TextBox 315">
                <a:extLst>
                  <a:ext uri="{FF2B5EF4-FFF2-40B4-BE49-F238E27FC236}">
                    <a16:creationId xmlns:a16="http://schemas.microsoft.com/office/drawing/2014/main" id="{F9C89A31-E6ED-42DC-B07D-C0425AE3C211}"/>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7" name="TextBox 316">
                <a:extLst>
                  <a:ext uri="{FF2B5EF4-FFF2-40B4-BE49-F238E27FC236}">
                    <a16:creationId xmlns:a16="http://schemas.microsoft.com/office/drawing/2014/main" id="{822FEDFD-E782-4B09-AD38-5505E1976949}"/>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18" name="TextBox 317">
                <a:extLst>
                  <a:ext uri="{FF2B5EF4-FFF2-40B4-BE49-F238E27FC236}">
                    <a16:creationId xmlns:a16="http://schemas.microsoft.com/office/drawing/2014/main" id="{DBE6917E-566A-44F0-AF5C-BABEB2B47413}"/>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250" name="Group 249">
              <a:extLst>
                <a:ext uri="{FF2B5EF4-FFF2-40B4-BE49-F238E27FC236}">
                  <a16:creationId xmlns:a16="http://schemas.microsoft.com/office/drawing/2014/main" id="{6F785DC3-CC36-4403-9735-04072B3E43B1}"/>
                </a:ext>
              </a:extLst>
            </p:cNvPr>
            <p:cNvGrpSpPr/>
            <p:nvPr/>
          </p:nvGrpSpPr>
          <p:grpSpPr>
            <a:xfrm>
              <a:off x="1694929" y="4166777"/>
              <a:ext cx="539272" cy="446741"/>
              <a:chOff x="2358164" y="990960"/>
              <a:chExt cx="539272" cy="446741"/>
            </a:xfrm>
          </p:grpSpPr>
          <p:cxnSp>
            <p:nvCxnSpPr>
              <p:cNvPr id="251" name="Straight Arrow Connector 250">
                <a:extLst>
                  <a:ext uri="{FF2B5EF4-FFF2-40B4-BE49-F238E27FC236}">
                    <a16:creationId xmlns:a16="http://schemas.microsoft.com/office/drawing/2014/main" id="{7D0CA7F0-5375-4B95-A94B-DAD7156F385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D226D88-216F-45C8-8294-4D31F674875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A84281B3-EBD9-4EEC-823D-C2C11FD010F3}"/>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54" name="Group 253">
              <a:extLst>
                <a:ext uri="{FF2B5EF4-FFF2-40B4-BE49-F238E27FC236}">
                  <a16:creationId xmlns:a16="http://schemas.microsoft.com/office/drawing/2014/main" id="{6B2F5C68-D779-4B92-B6F2-56B985A6A752}"/>
                </a:ext>
              </a:extLst>
            </p:cNvPr>
            <p:cNvGrpSpPr/>
            <p:nvPr/>
          </p:nvGrpSpPr>
          <p:grpSpPr>
            <a:xfrm>
              <a:off x="1680557" y="4526696"/>
              <a:ext cx="539272" cy="446741"/>
              <a:chOff x="2358164" y="990960"/>
              <a:chExt cx="539272" cy="446741"/>
            </a:xfrm>
          </p:grpSpPr>
          <p:cxnSp>
            <p:nvCxnSpPr>
              <p:cNvPr id="255" name="Straight Arrow Connector 254">
                <a:extLst>
                  <a:ext uri="{FF2B5EF4-FFF2-40B4-BE49-F238E27FC236}">
                    <a16:creationId xmlns:a16="http://schemas.microsoft.com/office/drawing/2014/main" id="{8E6117AF-AA27-4499-8E5A-66A4771F71DB}"/>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636B964-745C-421C-BF23-9B00417A723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9F891851-15E8-45BD-8BD4-C8870821FA45}"/>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58" name="Group 257">
              <a:extLst>
                <a:ext uri="{FF2B5EF4-FFF2-40B4-BE49-F238E27FC236}">
                  <a16:creationId xmlns:a16="http://schemas.microsoft.com/office/drawing/2014/main" id="{0DC42050-0868-45A3-8D54-A7E65B607CAD}"/>
                </a:ext>
              </a:extLst>
            </p:cNvPr>
            <p:cNvGrpSpPr/>
            <p:nvPr/>
          </p:nvGrpSpPr>
          <p:grpSpPr>
            <a:xfrm>
              <a:off x="1680557" y="4875123"/>
              <a:ext cx="539272" cy="446741"/>
              <a:chOff x="2358164" y="990960"/>
              <a:chExt cx="539272" cy="446741"/>
            </a:xfrm>
          </p:grpSpPr>
          <p:cxnSp>
            <p:nvCxnSpPr>
              <p:cNvPr id="259" name="Straight Arrow Connector 258">
                <a:extLst>
                  <a:ext uri="{FF2B5EF4-FFF2-40B4-BE49-F238E27FC236}">
                    <a16:creationId xmlns:a16="http://schemas.microsoft.com/office/drawing/2014/main" id="{710DBEC7-4F8C-4EA5-BBBA-4A0549CA1B97}"/>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91210AD-8E52-4EE3-BDCE-CE44F206189C}"/>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943D45E4-91AD-4C6A-9CF7-151FBA9CBF79}"/>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0" name="Group 269">
              <a:extLst>
                <a:ext uri="{FF2B5EF4-FFF2-40B4-BE49-F238E27FC236}">
                  <a16:creationId xmlns:a16="http://schemas.microsoft.com/office/drawing/2014/main" id="{230B45F7-7298-4852-8D89-220C936B3922}"/>
                </a:ext>
              </a:extLst>
            </p:cNvPr>
            <p:cNvGrpSpPr/>
            <p:nvPr/>
          </p:nvGrpSpPr>
          <p:grpSpPr>
            <a:xfrm>
              <a:off x="3409387" y="4101153"/>
              <a:ext cx="631809" cy="502840"/>
              <a:chOff x="2379644" y="934861"/>
              <a:chExt cx="631809" cy="502840"/>
            </a:xfrm>
          </p:grpSpPr>
          <p:cxnSp>
            <p:nvCxnSpPr>
              <p:cNvPr id="271" name="Straight Arrow Connector 270">
                <a:extLst>
                  <a:ext uri="{FF2B5EF4-FFF2-40B4-BE49-F238E27FC236}">
                    <a16:creationId xmlns:a16="http://schemas.microsoft.com/office/drawing/2014/main" id="{CF8C1860-4E2C-42E3-B433-5AE0740C246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0019790-3F95-4F38-80A2-B26FDBE44EB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1D4DF1D5-ACD0-4132-925C-4B8B56C0575F}"/>
                  </a:ext>
                </a:extLst>
              </p:cNvPr>
              <p:cNvSpPr txBox="1"/>
              <p:nvPr/>
            </p:nvSpPr>
            <p:spPr>
              <a:xfrm>
                <a:off x="2592749" y="9348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4" name="Group 273">
              <a:extLst>
                <a:ext uri="{FF2B5EF4-FFF2-40B4-BE49-F238E27FC236}">
                  <a16:creationId xmlns:a16="http://schemas.microsoft.com/office/drawing/2014/main" id="{289734F8-BF9D-44AC-941B-6EF7C1496867}"/>
                </a:ext>
              </a:extLst>
            </p:cNvPr>
            <p:cNvGrpSpPr/>
            <p:nvPr/>
          </p:nvGrpSpPr>
          <p:grpSpPr>
            <a:xfrm>
              <a:off x="3413390" y="4471692"/>
              <a:ext cx="631809" cy="493315"/>
              <a:chOff x="2379644" y="944386"/>
              <a:chExt cx="631809" cy="493315"/>
            </a:xfrm>
          </p:grpSpPr>
          <p:cxnSp>
            <p:nvCxnSpPr>
              <p:cNvPr id="275" name="Straight Arrow Connector 274">
                <a:extLst>
                  <a:ext uri="{FF2B5EF4-FFF2-40B4-BE49-F238E27FC236}">
                    <a16:creationId xmlns:a16="http://schemas.microsoft.com/office/drawing/2014/main" id="{2E2B264F-6379-47F1-9C72-9642475C0020}"/>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104606A-8902-49BE-8FE4-BEF2FE2897B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6C2B5B-F4C6-4AC6-9756-D92AECDFCE8A}"/>
                  </a:ext>
                </a:extLst>
              </p:cNvPr>
              <p:cNvSpPr txBox="1"/>
              <p:nvPr/>
            </p:nvSpPr>
            <p:spPr>
              <a:xfrm>
                <a:off x="2592749" y="94438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78" name="Group 277">
              <a:extLst>
                <a:ext uri="{FF2B5EF4-FFF2-40B4-BE49-F238E27FC236}">
                  <a16:creationId xmlns:a16="http://schemas.microsoft.com/office/drawing/2014/main" id="{F64A2D65-2C3B-4161-AF02-8982F7FE7532}"/>
                </a:ext>
              </a:extLst>
            </p:cNvPr>
            <p:cNvGrpSpPr/>
            <p:nvPr/>
          </p:nvGrpSpPr>
          <p:grpSpPr>
            <a:xfrm>
              <a:off x="2989440" y="5512634"/>
              <a:ext cx="545397" cy="517792"/>
              <a:chOff x="4335000" y="4097245"/>
              <a:chExt cx="545397" cy="517792"/>
            </a:xfrm>
          </p:grpSpPr>
          <p:cxnSp>
            <p:nvCxnSpPr>
              <p:cNvPr id="279" name="Straight Arrow Connector 278">
                <a:extLst>
                  <a:ext uri="{FF2B5EF4-FFF2-40B4-BE49-F238E27FC236}">
                    <a16:creationId xmlns:a16="http://schemas.microsoft.com/office/drawing/2014/main" id="{545B7AD7-73D9-4B44-9C0E-1B393E8839B9}"/>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66D3F6E-EC2F-451A-AC50-2071B6D723BE}"/>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5969A11A-499A-4B20-896E-CECD52B27B0E}"/>
                  </a:ext>
                </a:extLst>
              </p:cNvPr>
              <p:cNvSpPr txBox="1"/>
              <p:nvPr/>
            </p:nvSpPr>
            <p:spPr>
              <a:xfrm>
                <a:off x="4461693" y="417147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4" name="Group 13">
            <a:extLst>
              <a:ext uri="{FF2B5EF4-FFF2-40B4-BE49-F238E27FC236}">
                <a16:creationId xmlns:a16="http://schemas.microsoft.com/office/drawing/2014/main" id="{C1D819D8-8D85-437A-9E8C-DDCE2AADD52A}"/>
              </a:ext>
            </a:extLst>
          </p:cNvPr>
          <p:cNvGrpSpPr/>
          <p:nvPr/>
        </p:nvGrpSpPr>
        <p:grpSpPr>
          <a:xfrm>
            <a:off x="5550418" y="3932106"/>
            <a:ext cx="2382146" cy="1534039"/>
            <a:chOff x="4026418" y="3932105"/>
            <a:chExt cx="2382146" cy="1534039"/>
          </a:xfrm>
        </p:grpSpPr>
        <p:grpSp>
          <p:nvGrpSpPr>
            <p:cNvPr id="282" name="Group 281">
              <a:extLst>
                <a:ext uri="{FF2B5EF4-FFF2-40B4-BE49-F238E27FC236}">
                  <a16:creationId xmlns:a16="http://schemas.microsoft.com/office/drawing/2014/main" id="{9DA91F99-2CD6-4B59-B1BE-AA267675A6D2}"/>
                </a:ext>
              </a:extLst>
            </p:cNvPr>
            <p:cNvGrpSpPr/>
            <p:nvPr/>
          </p:nvGrpSpPr>
          <p:grpSpPr>
            <a:xfrm>
              <a:off x="4524192" y="3932105"/>
              <a:ext cx="1467237" cy="1534039"/>
              <a:chOff x="5203878" y="2911462"/>
              <a:chExt cx="1483451" cy="1534039"/>
            </a:xfrm>
          </p:grpSpPr>
          <p:sp>
            <p:nvSpPr>
              <p:cNvPr id="283" name="Flowchart: Process 282">
                <a:extLst>
                  <a:ext uri="{FF2B5EF4-FFF2-40B4-BE49-F238E27FC236}">
                    <a16:creationId xmlns:a16="http://schemas.microsoft.com/office/drawing/2014/main" id="{072E6BCF-7CB4-4B27-8DD6-2031C415B73A}"/>
                  </a:ext>
                </a:extLst>
              </p:cNvPr>
              <p:cNvSpPr/>
              <p:nvPr/>
            </p:nvSpPr>
            <p:spPr>
              <a:xfrm>
                <a:off x="5223896" y="2911462"/>
                <a:ext cx="1356308"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84" name="TextBox 283">
                <a:extLst>
                  <a:ext uri="{FF2B5EF4-FFF2-40B4-BE49-F238E27FC236}">
                    <a16:creationId xmlns:a16="http://schemas.microsoft.com/office/drawing/2014/main" id="{F5DE3F24-F78E-4709-ABAF-E523560FB517}"/>
                  </a:ext>
                </a:extLst>
              </p:cNvPr>
              <p:cNvSpPr txBox="1"/>
              <p:nvPr/>
            </p:nvSpPr>
            <p:spPr>
              <a:xfrm>
                <a:off x="5203878" y="3826150"/>
                <a:ext cx="9565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85" name="TextBox 284">
                <a:extLst>
                  <a:ext uri="{FF2B5EF4-FFF2-40B4-BE49-F238E27FC236}">
                    <a16:creationId xmlns:a16="http://schemas.microsoft.com/office/drawing/2014/main" id="{E31E2003-BF09-4189-A8C4-A4BFA9C807BE}"/>
                  </a:ext>
                </a:extLst>
              </p:cNvPr>
              <p:cNvSpPr txBox="1"/>
              <p:nvPr/>
            </p:nvSpPr>
            <p:spPr>
              <a:xfrm>
                <a:off x="5410967" y="3408646"/>
                <a:ext cx="1276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Instruction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286" name="Group 285">
              <a:extLst>
                <a:ext uri="{FF2B5EF4-FFF2-40B4-BE49-F238E27FC236}">
                  <a16:creationId xmlns:a16="http://schemas.microsoft.com/office/drawing/2014/main" id="{999262FF-136D-47FB-ACF2-B14A23B67615}"/>
                </a:ext>
              </a:extLst>
            </p:cNvPr>
            <p:cNvGrpSpPr/>
            <p:nvPr/>
          </p:nvGrpSpPr>
          <p:grpSpPr>
            <a:xfrm>
              <a:off x="4026418" y="4618214"/>
              <a:ext cx="517792" cy="559373"/>
              <a:chOff x="2379644" y="878328"/>
              <a:chExt cx="517792" cy="559373"/>
            </a:xfrm>
          </p:grpSpPr>
          <p:cxnSp>
            <p:nvCxnSpPr>
              <p:cNvPr id="287" name="Straight Arrow Connector 286">
                <a:extLst>
                  <a:ext uri="{FF2B5EF4-FFF2-40B4-BE49-F238E27FC236}">
                    <a16:creationId xmlns:a16="http://schemas.microsoft.com/office/drawing/2014/main" id="{3704B931-A5C8-41B9-8E59-CDF07665DB2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ED35F90-2C7F-423E-A0A6-CE2B9D1C4B0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4A4897D1-14E5-4CF3-96F2-F0B9BB961AA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90" name="Group 289">
              <a:extLst>
                <a:ext uri="{FF2B5EF4-FFF2-40B4-BE49-F238E27FC236}">
                  <a16:creationId xmlns:a16="http://schemas.microsoft.com/office/drawing/2014/main" id="{50F97623-3EE2-4EE4-8204-07F8CD155CE7}"/>
                </a:ext>
              </a:extLst>
            </p:cNvPr>
            <p:cNvGrpSpPr/>
            <p:nvPr/>
          </p:nvGrpSpPr>
          <p:grpSpPr>
            <a:xfrm>
              <a:off x="5890772" y="4197929"/>
              <a:ext cx="517792" cy="559373"/>
              <a:chOff x="2379644" y="878328"/>
              <a:chExt cx="517792" cy="559373"/>
            </a:xfrm>
          </p:grpSpPr>
          <p:cxnSp>
            <p:nvCxnSpPr>
              <p:cNvPr id="291" name="Straight Arrow Connector 290">
                <a:extLst>
                  <a:ext uri="{FF2B5EF4-FFF2-40B4-BE49-F238E27FC236}">
                    <a16:creationId xmlns:a16="http://schemas.microsoft.com/office/drawing/2014/main" id="{D471CF25-4764-4119-A76B-B54260E4226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B645479-F5D2-4CDD-AAE6-61B8F7C5D2EE}"/>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B1CBB998-F89E-4A77-93C4-D4BDEFCB620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5" name="Group 14">
            <a:extLst>
              <a:ext uri="{FF2B5EF4-FFF2-40B4-BE49-F238E27FC236}">
                <a16:creationId xmlns:a16="http://schemas.microsoft.com/office/drawing/2014/main" id="{257E02F8-F049-4B2F-ABE4-12C8510077C2}"/>
              </a:ext>
            </a:extLst>
          </p:cNvPr>
          <p:cNvGrpSpPr/>
          <p:nvPr/>
        </p:nvGrpSpPr>
        <p:grpSpPr>
          <a:xfrm>
            <a:off x="8114111" y="3932106"/>
            <a:ext cx="2356181" cy="1534039"/>
            <a:chOff x="6590110" y="3932105"/>
            <a:chExt cx="2356181" cy="1534039"/>
          </a:xfrm>
        </p:grpSpPr>
        <p:grpSp>
          <p:nvGrpSpPr>
            <p:cNvPr id="294" name="Group 293">
              <a:extLst>
                <a:ext uri="{FF2B5EF4-FFF2-40B4-BE49-F238E27FC236}">
                  <a16:creationId xmlns:a16="http://schemas.microsoft.com/office/drawing/2014/main" id="{7528C7EA-544D-453C-ABDA-234A8B230F9B}"/>
                </a:ext>
              </a:extLst>
            </p:cNvPr>
            <p:cNvGrpSpPr/>
            <p:nvPr/>
          </p:nvGrpSpPr>
          <p:grpSpPr>
            <a:xfrm>
              <a:off x="6590110" y="4149602"/>
              <a:ext cx="517792" cy="559373"/>
              <a:chOff x="2379644" y="878328"/>
              <a:chExt cx="517792" cy="559373"/>
            </a:xfrm>
          </p:grpSpPr>
          <p:cxnSp>
            <p:nvCxnSpPr>
              <p:cNvPr id="295" name="Straight Arrow Connector 294">
                <a:extLst>
                  <a:ext uri="{FF2B5EF4-FFF2-40B4-BE49-F238E27FC236}">
                    <a16:creationId xmlns:a16="http://schemas.microsoft.com/office/drawing/2014/main" id="{C3DD4B11-3400-4C40-8B5A-91B99CF3DB08}"/>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DDA5AD1A-BC88-4E75-810A-9CCECC122E1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D75C8008-A4AF-4BEE-A106-DCCF07FD5478}"/>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98" name="Group 297">
              <a:extLst>
                <a:ext uri="{FF2B5EF4-FFF2-40B4-BE49-F238E27FC236}">
                  <a16:creationId xmlns:a16="http://schemas.microsoft.com/office/drawing/2014/main" id="{D5C7F36C-51AE-44FC-95CC-AF5A58469C64}"/>
                </a:ext>
              </a:extLst>
            </p:cNvPr>
            <p:cNvGrpSpPr/>
            <p:nvPr/>
          </p:nvGrpSpPr>
          <p:grpSpPr>
            <a:xfrm>
              <a:off x="6590110" y="4720337"/>
              <a:ext cx="517792" cy="559373"/>
              <a:chOff x="2379644" y="878328"/>
              <a:chExt cx="517792" cy="559373"/>
            </a:xfrm>
          </p:grpSpPr>
          <p:cxnSp>
            <p:nvCxnSpPr>
              <p:cNvPr id="299" name="Straight Arrow Connector 298">
                <a:extLst>
                  <a:ext uri="{FF2B5EF4-FFF2-40B4-BE49-F238E27FC236}">
                    <a16:creationId xmlns:a16="http://schemas.microsoft.com/office/drawing/2014/main" id="{0788989F-0825-4C0A-A42C-F57DF58C133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6C5FD75-1385-484C-8187-AD4D5A016BBD}"/>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751A1083-152C-419A-A7E6-201EABD39422}"/>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302" name="Group 301">
              <a:extLst>
                <a:ext uri="{FF2B5EF4-FFF2-40B4-BE49-F238E27FC236}">
                  <a16:creationId xmlns:a16="http://schemas.microsoft.com/office/drawing/2014/main" id="{74958AC8-A15F-4A1E-B669-FDDD28DB6FF3}"/>
                </a:ext>
              </a:extLst>
            </p:cNvPr>
            <p:cNvGrpSpPr/>
            <p:nvPr/>
          </p:nvGrpSpPr>
          <p:grpSpPr>
            <a:xfrm>
              <a:off x="7063898" y="3932105"/>
              <a:ext cx="1398730" cy="1534039"/>
              <a:chOff x="7013718" y="2885845"/>
              <a:chExt cx="1398730" cy="1534039"/>
            </a:xfrm>
          </p:grpSpPr>
          <p:sp>
            <p:nvSpPr>
              <p:cNvPr id="303" name="Flowchart: Process 302">
                <a:extLst>
                  <a:ext uri="{FF2B5EF4-FFF2-40B4-BE49-F238E27FC236}">
                    <a16:creationId xmlns:a16="http://schemas.microsoft.com/office/drawing/2014/main" id="{2FC59912-5196-4D8A-9DB8-EB15040054EC}"/>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304" name="TextBox 303">
                <a:extLst>
                  <a:ext uri="{FF2B5EF4-FFF2-40B4-BE49-F238E27FC236}">
                    <a16:creationId xmlns:a16="http://schemas.microsoft.com/office/drawing/2014/main" id="{7DCBEA7C-804E-4C7A-A840-126E5DC0247B}"/>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05" name="TextBox 304">
                <a:extLst>
                  <a:ext uri="{FF2B5EF4-FFF2-40B4-BE49-F238E27FC236}">
                    <a16:creationId xmlns:a16="http://schemas.microsoft.com/office/drawing/2014/main" id="{E7A61782-5CAE-48DE-AF21-8E80CC8917AC}"/>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06" name="TextBox 305">
                <a:extLst>
                  <a:ext uri="{FF2B5EF4-FFF2-40B4-BE49-F238E27FC236}">
                    <a16:creationId xmlns:a16="http://schemas.microsoft.com/office/drawing/2014/main" id="{1453B8AB-23E0-4ECA-8068-511B515B14D4}"/>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307" name="Group 306">
              <a:extLst>
                <a:ext uri="{FF2B5EF4-FFF2-40B4-BE49-F238E27FC236}">
                  <a16:creationId xmlns:a16="http://schemas.microsoft.com/office/drawing/2014/main" id="{289CB5A6-29F0-4385-8F32-B7B886CBBFB2}"/>
                </a:ext>
              </a:extLst>
            </p:cNvPr>
            <p:cNvGrpSpPr/>
            <p:nvPr/>
          </p:nvGrpSpPr>
          <p:grpSpPr>
            <a:xfrm>
              <a:off x="8428499" y="4429189"/>
              <a:ext cx="517792" cy="559373"/>
              <a:chOff x="2379644" y="878328"/>
              <a:chExt cx="517792" cy="559373"/>
            </a:xfrm>
          </p:grpSpPr>
          <p:cxnSp>
            <p:nvCxnSpPr>
              <p:cNvPr id="308" name="Straight Arrow Connector 307">
                <a:extLst>
                  <a:ext uri="{FF2B5EF4-FFF2-40B4-BE49-F238E27FC236}">
                    <a16:creationId xmlns:a16="http://schemas.microsoft.com/office/drawing/2014/main" id="{567FB6AB-5F27-4CC0-BA95-4480419F3C5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8EE17D64-C532-4C45-B6F1-0211DC4B8E8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424C59AC-1321-4E9F-9CDA-A73E2D05967C}"/>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7" name="Group 6">
            <a:extLst>
              <a:ext uri="{FF2B5EF4-FFF2-40B4-BE49-F238E27FC236}">
                <a16:creationId xmlns:a16="http://schemas.microsoft.com/office/drawing/2014/main" id="{C888D3FA-AC83-4F5E-B1FE-5293B66B1DBB}"/>
              </a:ext>
            </a:extLst>
          </p:cNvPr>
          <p:cNvGrpSpPr/>
          <p:nvPr/>
        </p:nvGrpSpPr>
        <p:grpSpPr>
          <a:xfrm>
            <a:off x="2431809" y="1994193"/>
            <a:ext cx="2115238" cy="785219"/>
            <a:chOff x="907809" y="1994192"/>
            <a:chExt cx="2115238" cy="785219"/>
          </a:xfrm>
        </p:grpSpPr>
        <p:sp>
          <p:nvSpPr>
            <p:cNvPr id="215" name="Oval 214">
              <a:extLst>
                <a:ext uri="{FF2B5EF4-FFF2-40B4-BE49-F238E27FC236}">
                  <a16:creationId xmlns:a16="http://schemas.microsoft.com/office/drawing/2014/main" id="{BC23656C-5E6B-44C7-8D8D-68176E571279}"/>
                </a:ext>
              </a:extLst>
            </p:cNvPr>
            <p:cNvSpPr/>
            <p:nvPr/>
          </p:nvSpPr>
          <p:spPr>
            <a:xfrm>
              <a:off x="1425601" y="2074331"/>
              <a:ext cx="1079654"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Extend</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nvGrpSpPr>
            <p:cNvPr id="216" name="Group 215">
              <a:extLst>
                <a:ext uri="{FF2B5EF4-FFF2-40B4-BE49-F238E27FC236}">
                  <a16:creationId xmlns:a16="http://schemas.microsoft.com/office/drawing/2014/main" id="{EF1A792C-6C7B-4502-BD22-2973873462D7}"/>
                </a:ext>
              </a:extLst>
            </p:cNvPr>
            <p:cNvGrpSpPr/>
            <p:nvPr/>
          </p:nvGrpSpPr>
          <p:grpSpPr>
            <a:xfrm>
              <a:off x="907809" y="1994192"/>
              <a:ext cx="517792" cy="559373"/>
              <a:chOff x="782198" y="878328"/>
              <a:chExt cx="517792" cy="559373"/>
            </a:xfrm>
          </p:grpSpPr>
          <p:cxnSp>
            <p:nvCxnSpPr>
              <p:cNvPr id="217" name="Straight Arrow Connector 216">
                <a:extLst>
                  <a:ext uri="{FF2B5EF4-FFF2-40B4-BE49-F238E27FC236}">
                    <a16:creationId xmlns:a16="http://schemas.microsoft.com/office/drawing/2014/main" id="{2E2F9E02-7E05-43C3-A16D-2E4321260A2D}"/>
                  </a:ext>
                </a:extLst>
              </p:cNvPr>
              <p:cNvCxnSpPr>
                <a:cxnSpLocks/>
                <a:endCxn id="215" idx="2"/>
              </p:cNvCxnSpPr>
              <p:nvPr/>
            </p:nvCxnSpPr>
            <p:spPr>
              <a:xfrm>
                <a:off x="782198"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C4FC053-86DF-49BC-8A84-53C6039ADCB5}"/>
                  </a:ext>
                </a:extLst>
              </p:cNvPr>
              <p:cNvCxnSpPr/>
              <p:nvPr/>
            </p:nvCxnSpPr>
            <p:spPr>
              <a:xfrm flipH="1">
                <a:off x="897875"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F353A2CD-38CE-42B3-A0A7-35DBCB50F70B}"/>
                  </a:ext>
                </a:extLst>
              </p:cNvPr>
              <p:cNvSpPr txBox="1"/>
              <p:nvPr/>
            </p:nvSpPr>
            <p:spPr>
              <a:xfrm>
                <a:off x="828956"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16</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20" name="Group 219">
              <a:extLst>
                <a:ext uri="{FF2B5EF4-FFF2-40B4-BE49-F238E27FC236}">
                  <a16:creationId xmlns:a16="http://schemas.microsoft.com/office/drawing/2014/main" id="{F8EFA516-BA07-49D3-B7D5-D4BBD12ED7DD}"/>
                </a:ext>
              </a:extLst>
            </p:cNvPr>
            <p:cNvGrpSpPr/>
            <p:nvPr/>
          </p:nvGrpSpPr>
          <p:grpSpPr>
            <a:xfrm>
              <a:off x="2505255" y="1994192"/>
              <a:ext cx="517792" cy="559373"/>
              <a:chOff x="2379644" y="878328"/>
              <a:chExt cx="517792" cy="559373"/>
            </a:xfrm>
          </p:grpSpPr>
          <p:cxnSp>
            <p:nvCxnSpPr>
              <p:cNvPr id="221" name="Straight Arrow Connector 220">
                <a:extLst>
                  <a:ext uri="{FF2B5EF4-FFF2-40B4-BE49-F238E27FC236}">
                    <a16:creationId xmlns:a16="http://schemas.microsoft.com/office/drawing/2014/main" id="{4027F987-EA9F-4A9E-875D-D3E7A4CE296C}"/>
                  </a:ext>
                </a:extLst>
              </p:cNvPr>
              <p:cNvCxnSpPr>
                <a:cxnSpLocks/>
                <a:stCxn id="215" idx="6"/>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E1B2A9E-936A-491C-A2B5-640B1D46C88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60340667-59E1-44A3-ABEE-612BD38D78E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9" name="Group 8">
            <a:extLst>
              <a:ext uri="{FF2B5EF4-FFF2-40B4-BE49-F238E27FC236}">
                <a16:creationId xmlns:a16="http://schemas.microsoft.com/office/drawing/2014/main" id="{66989F38-402A-4C82-9545-D13BA2F9DC0F}"/>
              </a:ext>
            </a:extLst>
          </p:cNvPr>
          <p:cNvGrpSpPr/>
          <p:nvPr/>
        </p:nvGrpSpPr>
        <p:grpSpPr>
          <a:xfrm>
            <a:off x="4809217" y="1668477"/>
            <a:ext cx="2737985" cy="1400330"/>
            <a:chOff x="3285216" y="1668477"/>
            <a:chExt cx="2737985" cy="1400330"/>
          </a:xfrm>
        </p:grpSpPr>
        <p:grpSp>
          <p:nvGrpSpPr>
            <p:cNvPr id="224" name="Group 223">
              <a:extLst>
                <a:ext uri="{FF2B5EF4-FFF2-40B4-BE49-F238E27FC236}">
                  <a16:creationId xmlns:a16="http://schemas.microsoft.com/office/drawing/2014/main" id="{714A668A-B6C9-4D47-9787-BEEB15A1239E}"/>
                </a:ext>
              </a:extLst>
            </p:cNvPr>
            <p:cNvGrpSpPr/>
            <p:nvPr/>
          </p:nvGrpSpPr>
          <p:grpSpPr>
            <a:xfrm>
              <a:off x="3800245" y="1831965"/>
              <a:ext cx="540003" cy="1236842"/>
              <a:chOff x="6356677" y="660683"/>
              <a:chExt cx="540003" cy="1236842"/>
            </a:xfrm>
          </p:grpSpPr>
          <p:sp>
            <p:nvSpPr>
              <p:cNvPr id="225" name="Freeform: Shape 224">
                <a:extLst>
                  <a:ext uri="{FF2B5EF4-FFF2-40B4-BE49-F238E27FC236}">
                    <a16:creationId xmlns:a16="http://schemas.microsoft.com/office/drawing/2014/main" id="{F60877E4-7A45-4001-8AD1-EB914412D872}"/>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26" name="Rectangle 225">
                <a:extLst>
                  <a:ext uri="{FF2B5EF4-FFF2-40B4-BE49-F238E27FC236}">
                    <a16:creationId xmlns:a16="http://schemas.microsoft.com/office/drawing/2014/main" id="{0F00B2A5-B262-4EA9-96A4-8F473B51B92F}"/>
                  </a:ext>
                </a:extLst>
              </p:cNvPr>
              <p:cNvSpPr/>
              <p:nvPr/>
            </p:nvSpPr>
            <p:spPr>
              <a:xfrm rot="16200000">
                <a:off x="6432995" y="1084794"/>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227" name="Group 226">
              <a:extLst>
                <a:ext uri="{FF2B5EF4-FFF2-40B4-BE49-F238E27FC236}">
                  <a16:creationId xmlns:a16="http://schemas.microsoft.com/office/drawing/2014/main" id="{F3F93BCC-607C-4F88-8B1E-EC1737947F6B}"/>
                </a:ext>
              </a:extLst>
            </p:cNvPr>
            <p:cNvGrpSpPr/>
            <p:nvPr/>
          </p:nvGrpSpPr>
          <p:grpSpPr>
            <a:xfrm>
              <a:off x="3285216" y="2404704"/>
              <a:ext cx="517792" cy="559373"/>
              <a:chOff x="2379644" y="878328"/>
              <a:chExt cx="517792" cy="559373"/>
            </a:xfrm>
          </p:grpSpPr>
          <p:cxnSp>
            <p:nvCxnSpPr>
              <p:cNvPr id="228" name="Straight Arrow Connector 227">
                <a:extLst>
                  <a:ext uri="{FF2B5EF4-FFF2-40B4-BE49-F238E27FC236}">
                    <a16:creationId xmlns:a16="http://schemas.microsoft.com/office/drawing/2014/main" id="{646C4FBF-3BEA-49ED-961C-DF53B573BDA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DFE6737-E074-4D45-8107-C580CECFC47F}"/>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89A870A6-78F1-456B-9CC2-36F416EA3137}"/>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31" name="Group 230">
              <a:extLst>
                <a:ext uri="{FF2B5EF4-FFF2-40B4-BE49-F238E27FC236}">
                  <a16:creationId xmlns:a16="http://schemas.microsoft.com/office/drawing/2014/main" id="{165164FA-3D47-49FC-ADFC-7887D663DDA4}"/>
                </a:ext>
              </a:extLst>
            </p:cNvPr>
            <p:cNvGrpSpPr/>
            <p:nvPr/>
          </p:nvGrpSpPr>
          <p:grpSpPr>
            <a:xfrm>
              <a:off x="4328968" y="1994192"/>
              <a:ext cx="1694233" cy="621585"/>
              <a:chOff x="6723831" y="1834536"/>
              <a:chExt cx="1694233" cy="621585"/>
            </a:xfrm>
          </p:grpSpPr>
          <p:sp>
            <p:nvSpPr>
              <p:cNvPr id="232" name="TextBox 231">
                <a:extLst>
                  <a:ext uri="{FF2B5EF4-FFF2-40B4-BE49-F238E27FC236}">
                    <a16:creationId xmlns:a16="http://schemas.microsoft.com/office/drawing/2014/main" id="{24B27074-E157-4FB6-8375-8C0B168EEED3}"/>
                  </a:ext>
                </a:extLst>
              </p:cNvPr>
              <p:cNvSpPr txBox="1"/>
              <p:nvPr/>
            </p:nvSpPr>
            <p:spPr>
              <a:xfrm>
                <a:off x="7252552" y="2086789"/>
                <a:ext cx="11655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ALU result</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nvGrpSpPr>
              <p:cNvPr id="233" name="Group 232">
                <a:extLst>
                  <a:ext uri="{FF2B5EF4-FFF2-40B4-BE49-F238E27FC236}">
                    <a16:creationId xmlns:a16="http://schemas.microsoft.com/office/drawing/2014/main" id="{E38A9B7E-0633-42CA-BA43-B3477E2E85AE}"/>
                  </a:ext>
                </a:extLst>
              </p:cNvPr>
              <p:cNvGrpSpPr/>
              <p:nvPr/>
            </p:nvGrpSpPr>
            <p:grpSpPr>
              <a:xfrm>
                <a:off x="6723831" y="1834536"/>
                <a:ext cx="517792" cy="559373"/>
                <a:chOff x="2379644" y="878328"/>
                <a:chExt cx="517792" cy="559373"/>
              </a:xfrm>
            </p:grpSpPr>
            <p:cxnSp>
              <p:nvCxnSpPr>
                <p:cNvPr id="234" name="Straight Arrow Connector 233">
                  <a:extLst>
                    <a:ext uri="{FF2B5EF4-FFF2-40B4-BE49-F238E27FC236}">
                      <a16:creationId xmlns:a16="http://schemas.microsoft.com/office/drawing/2014/main" id="{94C92FFF-DF87-4EDC-9E71-F2EDC0B4888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109638D-34E5-4BCA-88C3-8BA48B4518A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7151BF79-DAF3-4053-BF5B-C4D2001232C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237" name="Group 236">
              <a:extLst>
                <a:ext uri="{FF2B5EF4-FFF2-40B4-BE49-F238E27FC236}">
                  <a16:creationId xmlns:a16="http://schemas.microsoft.com/office/drawing/2014/main" id="{A62CABBA-33A2-49BC-9A62-6D1313A740FA}"/>
                </a:ext>
              </a:extLst>
            </p:cNvPr>
            <p:cNvGrpSpPr/>
            <p:nvPr/>
          </p:nvGrpSpPr>
          <p:grpSpPr>
            <a:xfrm>
              <a:off x="3290637" y="1668477"/>
              <a:ext cx="517792" cy="559373"/>
              <a:chOff x="2379644" y="878328"/>
              <a:chExt cx="517792" cy="559373"/>
            </a:xfrm>
          </p:grpSpPr>
          <p:cxnSp>
            <p:nvCxnSpPr>
              <p:cNvPr id="238" name="Straight Arrow Connector 237">
                <a:extLst>
                  <a:ext uri="{FF2B5EF4-FFF2-40B4-BE49-F238E27FC236}">
                    <a16:creationId xmlns:a16="http://schemas.microsoft.com/office/drawing/2014/main" id="{8329DF7D-D1F6-41EF-A4E3-1EF84EC536D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3BE7BC5-115A-476E-A54D-E1DD8EC07740}"/>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55516705-177E-4DA6-8C69-DD010CBFDF4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1" name="Group 10">
            <a:extLst>
              <a:ext uri="{FF2B5EF4-FFF2-40B4-BE49-F238E27FC236}">
                <a16:creationId xmlns:a16="http://schemas.microsoft.com/office/drawing/2014/main" id="{0907F1D6-067C-4EF0-BDBD-CFA5D7501F75}"/>
              </a:ext>
            </a:extLst>
          </p:cNvPr>
          <p:cNvGrpSpPr/>
          <p:nvPr/>
        </p:nvGrpSpPr>
        <p:grpSpPr>
          <a:xfrm>
            <a:off x="7628100" y="1826273"/>
            <a:ext cx="1434889" cy="1053429"/>
            <a:chOff x="6104099" y="1826272"/>
            <a:chExt cx="1434889" cy="1053429"/>
          </a:xfrm>
        </p:grpSpPr>
        <p:grpSp>
          <p:nvGrpSpPr>
            <p:cNvPr id="193" name="Group 192">
              <a:extLst>
                <a:ext uri="{FF2B5EF4-FFF2-40B4-BE49-F238E27FC236}">
                  <a16:creationId xmlns:a16="http://schemas.microsoft.com/office/drawing/2014/main" id="{F67DAF84-F044-4103-863B-FAAA814C12C8}"/>
                </a:ext>
              </a:extLst>
            </p:cNvPr>
            <p:cNvGrpSpPr/>
            <p:nvPr/>
          </p:nvGrpSpPr>
          <p:grpSpPr>
            <a:xfrm>
              <a:off x="6104099" y="2105465"/>
              <a:ext cx="517792" cy="560025"/>
              <a:chOff x="3410741" y="2019202"/>
              <a:chExt cx="517792" cy="560025"/>
            </a:xfrm>
          </p:grpSpPr>
          <p:cxnSp>
            <p:nvCxnSpPr>
              <p:cNvPr id="52" name="Straight Arrow Connector 51">
                <a:extLst>
                  <a:ext uri="{FF2B5EF4-FFF2-40B4-BE49-F238E27FC236}">
                    <a16:creationId xmlns:a16="http://schemas.microsoft.com/office/drawing/2014/main" id="{C5561A96-70AD-4542-9448-F799FA5F7040}"/>
                  </a:ext>
                </a:extLst>
              </p:cNvPr>
              <p:cNvCxnSpPr>
                <a:cxnSpLocks/>
              </p:cNvCxnSpPr>
              <p:nvPr/>
            </p:nvCxnSpPr>
            <p:spPr>
              <a:xfrm>
                <a:off x="3410741" y="2019202"/>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D796AD-F248-4930-8E22-4265FB23163B}"/>
                  </a:ext>
                </a:extLst>
              </p:cNvPr>
              <p:cNvCxnSpPr>
                <a:cxnSpLocks/>
              </p:cNvCxnSpPr>
              <p:nvPr/>
            </p:nvCxnSpPr>
            <p:spPr>
              <a:xfrm>
                <a:off x="3410741" y="257922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1EA8E38A-98BB-4354-AADD-505285DA00E1}"/>
                </a:ext>
              </a:extLst>
            </p:cNvPr>
            <p:cNvCxnSpPr>
              <a:cxnSpLocks/>
            </p:cNvCxnSpPr>
            <p:nvPr/>
          </p:nvCxnSpPr>
          <p:spPr>
            <a:xfrm>
              <a:off x="7021196" y="235347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C371431-135C-45CB-8159-ECB0FDD22524}"/>
                </a:ext>
              </a:extLst>
            </p:cNvPr>
            <p:cNvGrpSpPr/>
            <p:nvPr/>
          </p:nvGrpSpPr>
          <p:grpSpPr>
            <a:xfrm>
              <a:off x="6592399" y="1826272"/>
              <a:ext cx="467600" cy="1053429"/>
              <a:chOff x="7670695" y="1740009"/>
              <a:chExt cx="467600" cy="1053429"/>
            </a:xfrm>
          </p:grpSpPr>
          <p:sp>
            <p:nvSpPr>
              <p:cNvPr id="3" name="Trapezoid 2">
                <a:extLst>
                  <a:ext uri="{FF2B5EF4-FFF2-40B4-BE49-F238E27FC236}">
                    <a16:creationId xmlns:a16="http://schemas.microsoft.com/office/drawing/2014/main" id="{FC0C74BF-0186-44DB-AA99-D3E6DFE53794}"/>
                  </a:ext>
                </a:extLst>
              </p:cNvPr>
              <p:cNvSpPr/>
              <p:nvPr/>
            </p:nvSpPr>
            <p:spPr>
              <a:xfrm rot="5400000">
                <a:off x="7383858" y="2066895"/>
                <a:ext cx="1053429" cy="399658"/>
              </a:xfrm>
              <a:prstGeom prst="trapezoid">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77" name="TextBox 76">
                <a:extLst>
                  <a:ext uri="{FF2B5EF4-FFF2-40B4-BE49-F238E27FC236}">
                    <a16:creationId xmlns:a16="http://schemas.microsoft.com/office/drawing/2014/main" id="{7C2856FE-B80B-4D32-A745-A5F2BB69A05A}"/>
                  </a:ext>
                </a:extLst>
              </p:cNvPr>
              <p:cNvSpPr txBox="1"/>
              <p:nvPr/>
            </p:nvSpPr>
            <p:spPr>
              <a:xfrm>
                <a:off x="7670695" y="180952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78" name="TextBox 77">
                <a:extLst>
                  <a:ext uri="{FF2B5EF4-FFF2-40B4-BE49-F238E27FC236}">
                    <a16:creationId xmlns:a16="http://schemas.microsoft.com/office/drawing/2014/main" id="{4146B8BD-2CD0-4A15-AC06-29208836714D}"/>
                  </a:ext>
                </a:extLst>
              </p:cNvPr>
              <p:cNvSpPr txBox="1"/>
              <p:nvPr/>
            </p:nvSpPr>
            <p:spPr>
              <a:xfrm>
                <a:off x="7670695" y="237414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319" name="Rectangle 318">
                <a:extLst>
                  <a:ext uri="{FF2B5EF4-FFF2-40B4-BE49-F238E27FC236}">
                    <a16:creationId xmlns:a16="http://schemas.microsoft.com/office/drawing/2014/main" id="{F07E470A-146A-49D6-BACA-B997EF5B60B2}"/>
                  </a:ext>
                </a:extLst>
              </p:cNvPr>
              <p:cNvSpPr/>
              <p:nvPr/>
            </p:nvSpPr>
            <p:spPr>
              <a:xfrm rot="16200000">
                <a:off x="7633138" y="2082057"/>
                <a:ext cx="640981"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Mux</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sp>
        <p:nvSpPr>
          <p:cNvPr id="320" name="Rectangle 319">
            <a:extLst>
              <a:ext uri="{FF2B5EF4-FFF2-40B4-BE49-F238E27FC236}">
                <a16:creationId xmlns:a16="http://schemas.microsoft.com/office/drawing/2014/main" id="{8EF08595-97BB-407B-A796-CEE7F44B8864}"/>
              </a:ext>
            </a:extLst>
          </p:cNvPr>
          <p:cNvSpPr/>
          <p:nvPr/>
        </p:nvSpPr>
        <p:spPr>
          <a:xfrm>
            <a:off x="313267" y="863813"/>
            <a:ext cx="7324441" cy="461665"/>
          </a:xfrm>
          <a:prstGeom prst="rect">
            <a:avLst/>
          </a:prstGeom>
        </p:spPr>
        <p:txBody>
          <a:bodyPr wrap="non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Selecting the operations / Controlling the flow of data</a:t>
            </a:r>
          </a:p>
        </p:txBody>
      </p:sp>
      <p:grpSp>
        <p:nvGrpSpPr>
          <p:cNvPr id="121" name="Group 120">
            <a:extLst>
              <a:ext uri="{FF2B5EF4-FFF2-40B4-BE49-F238E27FC236}">
                <a16:creationId xmlns:a16="http://schemas.microsoft.com/office/drawing/2014/main" id="{548D6C93-213C-476F-AE87-1DA8817A0BFD}"/>
              </a:ext>
            </a:extLst>
          </p:cNvPr>
          <p:cNvGrpSpPr/>
          <p:nvPr/>
        </p:nvGrpSpPr>
        <p:grpSpPr>
          <a:xfrm>
            <a:off x="3246144" y="5493948"/>
            <a:ext cx="1416285" cy="771116"/>
            <a:chOff x="3059827" y="3839443"/>
            <a:chExt cx="1416285" cy="771116"/>
          </a:xfrm>
        </p:grpSpPr>
        <p:cxnSp>
          <p:nvCxnSpPr>
            <p:cNvPr id="122" name="Straight Arrow Connector 121">
              <a:extLst>
                <a:ext uri="{FF2B5EF4-FFF2-40B4-BE49-F238E27FC236}">
                  <a16:creationId xmlns:a16="http://schemas.microsoft.com/office/drawing/2014/main" id="{AA468CBF-2646-4181-8650-85E3F76D148B}"/>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42E33A2-A7C3-4F3A-A1A0-AC63F1096132}"/>
                </a:ext>
              </a:extLst>
            </p:cNvPr>
            <p:cNvSpPr txBox="1"/>
            <p:nvPr/>
          </p:nvSpPr>
          <p:spPr>
            <a:xfrm>
              <a:off x="3059827" y="4241227"/>
              <a:ext cx="141628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 Enable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4" name="Group 123">
            <a:extLst>
              <a:ext uri="{FF2B5EF4-FFF2-40B4-BE49-F238E27FC236}">
                <a16:creationId xmlns:a16="http://schemas.microsoft.com/office/drawing/2014/main" id="{059DCBDE-0D97-4C15-B82A-E73BB3F5FE03}"/>
              </a:ext>
            </a:extLst>
          </p:cNvPr>
          <p:cNvGrpSpPr/>
          <p:nvPr/>
        </p:nvGrpSpPr>
        <p:grpSpPr>
          <a:xfrm>
            <a:off x="8798239" y="5471770"/>
            <a:ext cx="689612" cy="910489"/>
            <a:chOff x="3670350" y="3839443"/>
            <a:chExt cx="689612" cy="910489"/>
          </a:xfrm>
        </p:grpSpPr>
        <p:cxnSp>
          <p:nvCxnSpPr>
            <p:cNvPr id="125" name="Straight Arrow Connector 124">
              <a:extLst>
                <a:ext uri="{FF2B5EF4-FFF2-40B4-BE49-F238E27FC236}">
                  <a16:creationId xmlns:a16="http://schemas.microsoft.com/office/drawing/2014/main" id="{48CB7A6E-F6AC-4219-B074-5EB505561DC1}"/>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12EB230-4287-489F-806C-877E084A31CF}"/>
                </a:ext>
              </a:extLst>
            </p:cNvPr>
            <p:cNvSpPr txBox="1"/>
            <p:nvPr/>
          </p:nvSpPr>
          <p:spPr>
            <a:xfrm>
              <a:off x="3670350" y="4257361"/>
              <a:ext cx="689612"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Read</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7" name="Group 126">
            <a:extLst>
              <a:ext uri="{FF2B5EF4-FFF2-40B4-BE49-F238E27FC236}">
                <a16:creationId xmlns:a16="http://schemas.microsoft.com/office/drawing/2014/main" id="{8FA1537B-E8E1-4B85-96CB-17DC5AB6FB0F}"/>
              </a:ext>
            </a:extLst>
          </p:cNvPr>
          <p:cNvGrpSpPr/>
          <p:nvPr/>
        </p:nvGrpSpPr>
        <p:grpSpPr>
          <a:xfrm>
            <a:off x="9371180" y="5471770"/>
            <a:ext cx="718979" cy="910489"/>
            <a:chOff x="3655667" y="3839443"/>
            <a:chExt cx="718979" cy="910489"/>
          </a:xfrm>
        </p:grpSpPr>
        <p:cxnSp>
          <p:nvCxnSpPr>
            <p:cNvPr id="128" name="Straight Arrow Connector 127">
              <a:extLst>
                <a:ext uri="{FF2B5EF4-FFF2-40B4-BE49-F238E27FC236}">
                  <a16:creationId xmlns:a16="http://schemas.microsoft.com/office/drawing/2014/main" id="{60D4CDB4-6C72-41A1-81D0-FCF932738672}"/>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8D51C55B-B516-42B0-AFFD-CBF2B8C063C5}"/>
                </a:ext>
              </a:extLst>
            </p:cNvPr>
            <p:cNvSpPr txBox="1"/>
            <p:nvPr/>
          </p:nvSpPr>
          <p:spPr>
            <a:xfrm>
              <a:off x="3655667" y="4257361"/>
              <a:ext cx="718979"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0" name="Group 129">
            <a:extLst>
              <a:ext uri="{FF2B5EF4-FFF2-40B4-BE49-F238E27FC236}">
                <a16:creationId xmlns:a16="http://schemas.microsoft.com/office/drawing/2014/main" id="{73C91FE9-1A44-442E-A050-65BFC290355E}"/>
              </a:ext>
            </a:extLst>
          </p:cNvPr>
          <p:cNvGrpSpPr/>
          <p:nvPr/>
        </p:nvGrpSpPr>
        <p:grpSpPr>
          <a:xfrm>
            <a:off x="3503740" y="2774688"/>
            <a:ext cx="809740" cy="418641"/>
            <a:chOff x="1608463" y="1619480"/>
            <a:chExt cx="809740" cy="418641"/>
          </a:xfrm>
        </p:grpSpPr>
        <p:cxnSp>
          <p:nvCxnSpPr>
            <p:cNvPr id="131" name="Straight Arrow Connector 130">
              <a:extLst>
                <a:ext uri="{FF2B5EF4-FFF2-40B4-BE49-F238E27FC236}">
                  <a16:creationId xmlns:a16="http://schemas.microsoft.com/office/drawing/2014/main" id="{5AAE9495-4238-4E88-98AE-83EAC3CF831B}"/>
                </a:ext>
              </a:extLst>
            </p:cNvPr>
            <p:cNvCxnSpPr>
              <a:cxnSpLocks/>
            </p:cNvCxnSpPr>
            <p:nvPr/>
          </p:nvCxnSpPr>
          <p:spPr>
            <a:xfrm flipV="1">
              <a:off x="1608463" y="1619480"/>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D7ECB52-E224-4E49-9A2C-757C5C8315ED}"/>
                </a:ext>
              </a:extLst>
            </p:cNvPr>
            <p:cNvSpPr txBox="1"/>
            <p:nvPr/>
          </p:nvSpPr>
          <p:spPr>
            <a:xfrm>
              <a:off x="1656456" y="1668789"/>
              <a:ext cx="76174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srgbClr val="C00000"/>
                  </a:solidFill>
                  <a:effectLst/>
                  <a:uLnTx/>
                  <a:uFillTx/>
                  <a:latin typeface="Calibri"/>
                  <a:ea typeface="微软雅黑"/>
                  <a:cs typeface="+mn-cs"/>
                </a:rPr>
                <a:t>ExtOp</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3" name="Group 132">
            <a:extLst>
              <a:ext uri="{FF2B5EF4-FFF2-40B4-BE49-F238E27FC236}">
                <a16:creationId xmlns:a16="http://schemas.microsoft.com/office/drawing/2014/main" id="{1B95F0B5-AC87-4476-AFB6-40EE62E31167}"/>
              </a:ext>
            </a:extLst>
          </p:cNvPr>
          <p:cNvGrpSpPr/>
          <p:nvPr/>
        </p:nvGrpSpPr>
        <p:grpSpPr>
          <a:xfrm>
            <a:off x="8404590" y="2828740"/>
            <a:ext cx="787298" cy="418641"/>
            <a:chOff x="3953220" y="1804146"/>
            <a:chExt cx="787298" cy="418641"/>
          </a:xfrm>
        </p:grpSpPr>
        <p:cxnSp>
          <p:nvCxnSpPr>
            <p:cNvPr id="134" name="Straight Arrow Connector 133">
              <a:extLst>
                <a:ext uri="{FF2B5EF4-FFF2-40B4-BE49-F238E27FC236}">
                  <a16:creationId xmlns:a16="http://schemas.microsoft.com/office/drawing/2014/main" id="{4AE47B2E-4EB8-4E28-9571-8115F9A6265E}"/>
                </a:ext>
              </a:extLst>
            </p:cNvPr>
            <p:cNvCxnSpPr>
              <a:cxnSpLocks/>
            </p:cNvCxnSpPr>
            <p:nvPr/>
          </p:nvCxnSpPr>
          <p:spPr>
            <a:xfrm flipV="1">
              <a:off x="3953220" y="1804146"/>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0B292D8-CA53-4398-8187-651E2B6A1510}"/>
                </a:ext>
              </a:extLst>
            </p:cNvPr>
            <p:cNvSpPr txBox="1"/>
            <p:nvPr/>
          </p:nvSpPr>
          <p:spPr>
            <a:xfrm>
              <a:off x="4001213" y="1853455"/>
              <a:ext cx="7393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select</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6" name="Group 135">
            <a:extLst>
              <a:ext uri="{FF2B5EF4-FFF2-40B4-BE49-F238E27FC236}">
                <a16:creationId xmlns:a16="http://schemas.microsoft.com/office/drawing/2014/main" id="{D1AA0458-5283-4B71-A649-A2A8DAB19BD9}"/>
              </a:ext>
            </a:extLst>
          </p:cNvPr>
          <p:cNvGrpSpPr/>
          <p:nvPr/>
        </p:nvGrpSpPr>
        <p:grpSpPr>
          <a:xfrm>
            <a:off x="5708572" y="2797623"/>
            <a:ext cx="1346234" cy="418641"/>
            <a:chOff x="3953220" y="1804146"/>
            <a:chExt cx="1346234" cy="418641"/>
          </a:xfrm>
        </p:grpSpPr>
        <p:cxnSp>
          <p:nvCxnSpPr>
            <p:cNvPr id="137" name="Straight Arrow Connector 136">
              <a:extLst>
                <a:ext uri="{FF2B5EF4-FFF2-40B4-BE49-F238E27FC236}">
                  <a16:creationId xmlns:a16="http://schemas.microsoft.com/office/drawing/2014/main" id="{ACCB9FAC-5EB2-45B8-BA86-C2C0805D036C}"/>
                </a:ext>
              </a:extLst>
            </p:cNvPr>
            <p:cNvCxnSpPr>
              <a:cxnSpLocks/>
            </p:cNvCxnSpPr>
            <p:nvPr/>
          </p:nvCxnSpPr>
          <p:spPr>
            <a:xfrm flipV="1">
              <a:off x="3953220" y="1804146"/>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899A37D-F0A7-43E1-8D89-FE40A17D3F83}"/>
                </a:ext>
              </a:extLst>
            </p:cNvPr>
            <p:cNvSpPr txBox="1"/>
            <p:nvPr/>
          </p:nvSpPr>
          <p:spPr>
            <a:xfrm>
              <a:off x="4001213" y="1853455"/>
              <a:ext cx="129824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ALU control</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48" name="Group 147">
            <a:extLst>
              <a:ext uri="{FF2B5EF4-FFF2-40B4-BE49-F238E27FC236}">
                <a16:creationId xmlns:a16="http://schemas.microsoft.com/office/drawing/2014/main" id="{30C7AF1E-5480-4ABC-875F-A2B4CECA9166}"/>
              </a:ext>
            </a:extLst>
          </p:cNvPr>
          <p:cNvGrpSpPr/>
          <p:nvPr/>
        </p:nvGrpSpPr>
        <p:grpSpPr>
          <a:xfrm>
            <a:off x="5837944" y="2022111"/>
            <a:ext cx="1280245" cy="369332"/>
            <a:chOff x="6530104" y="854495"/>
            <a:chExt cx="1280245" cy="369332"/>
          </a:xfrm>
        </p:grpSpPr>
        <p:cxnSp>
          <p:nvCxnSpPr>
            <p:cNvPr id="149" name="Straight Arrow Connector 148">
              <a:extLst>
                <a:ext uri="{FF2B5EF4-FFF2-40B4-BE49-F238E27FC236}">
                  <a16:creationId xmlns:a16="http://schemas.microsoft.com/office/drawing/2014/main" id="{76569649-EEB2-4CA8-845C-D064ACA27A45}"/>
                </a:ext>
              </a:extLst>
            </p:cNvPr>
            <p:cNvCxnSpPr>
              <a:cxnSpLocks/>
            </p:cNvCxnSpPr>
            <p:nvPr/>
          </p:nvCxnSpPr>
          <p:spPr>
            <a:xfrm>
              <a:off x="6530104" y="1087850"/>
              <a:ext cx="71275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7C48C39-8DDA-4119-9417-DE66925DBD98}"/>
                </a:ext>
              </a:extLst>
            </p:cNvPr>
            <p:cNvSpPr txBox="1"/>
            <p:nvPr/>
          </p:nvSpPr>
          <p:spPr>
            <a:xfrm>
              <a:off x="7220829" y="854495"/>
              <a:ext cx="5895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zero</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51" name="Group 150">
            <a:extLst>
              <a:ext uri="{FF2B5EF4-FFF2-40B4-BE49-F238E27FC236}">
                <a16:creationId xmlns:a16="http://schemas.microsoft.com/office/drawing/2014/main" id="{331E3581-028B-49B4-A79A-A924FA98DAC4}"/>
              </a:ext>
            </a:extLst>
          </p:cNvPr>
          <p:cNvGrpSpPr/>
          <p:nvPr/>
        </p:nvGrpSpPr>
        <p:grpSpPr>
          <a:xfrm>
            <a:off x="5837944" y="2461831"/>
            <a:ext cx="1705163" cy="369332"/>
            <a:chOff x="6530104" y="1294215"/>
            <a:chExt cx="1705163" cy="369332"/>
          </a:xfrm>
        </p:grpSpPr>
        <p:cxnSp>
          <p:nvCxnSpPr>
            <p:cNvPr id="152" name="Straight Arrow Connector 151">
              <a:extLst>
                <a:ext uri="{FF2B5EF4-FFF2-40B4-BE49-F238E27FC236}">
                  <a16:creationId xmlns:a16="http://schemas.microsoft.com/office/drawing/2014/main" id="{FCEE59BC-63EA-4B03-85E6-3833BBD19AFF}"/>
                </a:ext>
              </a:extLst>
            </p:cNvPr>
            <p:cNvCxnSpPr>
              <a:cxnSpLocks/>
            </p:cNvCxnSpPr>
            <p:nvPr/>
          </p:nvCxnSpPr>
          <p:spPr>
            <a:xfrm>
              <a:off x="6530104" y="1468062"/>
              <a:ext cx="71275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31FB7A57-05A4-441A-97B1-5DF2BB106BD8}"/>
                </a:ext>
              </a:extLst>
            </p:cNvPr>
            <p:cNvSpPr txBox="1"/>
            <p:nvPr/>
          </p:nvSpPr>
          <p:spPr>
            <a:xfrm>
              <a:off x="7199471" y="1294215"/>
              <a:ext cx="10357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overflow</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54" name="Group 153">
            <a:extLst>
              <a:ext uri="{FF2B5EF4-FFF2-40B4-BE49-F238E27FC236}">
                <a16:creationId xmlns:a16="http://schemas.microsoft.com/office/drawing/2014/main" id="{89FACD3B-ED3F-4084-B4C1-89E724179AD1}"/>
              </a:ext>
            </a:extLst>
          </p:cNvPr>
          <p:cNvGrpSpPr/>
          <p:nvPr/>
        </p:nvGrpSpPr>
        <p:grpSpPr>
          <a:xfrm>
            <a:off x="3203746" y="3978594"/>
            <a:ext cx="2365912" cy="2051833"/>
            <a:chOff x="1680557" y="3978593"/>
            <a:chExt cx="2365912" cy="2051833"/>
          </a:xfrm>
        </p:grpSpPr>
        <p:grpSp>
          <p:nvGrpSpPr>
            <p:cNvPr id="155" name="Group 154">
              <a:extLst>
                <a:ext uri="{FF2B5EF4-FFF2-40B4-BE49-F238E27FC236}">
                  <a16:creationId xmlns:a16="http://schemas.microsoft.com/office/drawing/2014/main" id="{6449F95F-D8D0-4A94-AC80-08D5EE2A9C0E}"/>
                </a:ext>
              </a:extLst>
            </p:cNvPr>
            <p:cNvGrpSpPr/>
            <p:nvPr/>
          </p:nvGrpSpPr>
          <p:grpSpPr>
            <a:xfrm>
              <a:off x="2231326" y="3978593"/>
              <a:ext cx="1163741" cy="1534039"/>
              <a:chOff x="2179586" y="5262976"/>
              <a:chExt cx="1163741" cy="1534039"/>
            </a:xfrm>
          </p:grpSpPr>
          <p:sp>
            <p:nvSpPr>
              <p:cNvPr id="180" name="Flowchart: Process 179">
                <a:extLst>
                  <a:ext uri="{FF2B5EF4-FFF2-40B4-BE49-F238E27FC236}">
                    <a16:creationId xmlns:a16="http://schemas.microsoft.com/office/drawing/2014/main" id="{21777F8D-1BED-4AB7-97C9-8D23373208A3}"/>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81" name="TextBox 180">
                <a:extLst>
                  <a:ext uri="{FF2B5EF4-FFF2-40B4-BE49-F238E27FC236}">
                    <a16:creationId xmlns:a16="http://schemas.microsoft.com/office/drawing/2014/main" id="{4F3C3001-6B4F-4A40-85AC-3F897B90FE92}"/>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82" name="TextBox 181">
                <a:extLst>
                  <a:ext uri="{FF2B5EF4-FFF2-40B4-BE49-F238E27FC236}">
                    <a16:creationId xmlns:a16="http://schemas.microsoft.com/office/drawing/2014/main" id="{B19EEBBA-1A40-4189-8F98-146D4459C32D}"/>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83" name="TextBox 182">
                <a:extLst>
                  <a:ext uri="{FF2B5EF4-FFF2-40B4-BE49-F238E27FC236}">
                    <a16:creationId xmlns:a16="http://schemas.microsoft.com/office/drawing/2014/main" id="{CF76E620-2F97-402B-8C45-29EAE6A7EC7F}"/>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84" name="TextBox 183">
                <a:extLst>
                  <a:ext uri="{FF2B5EF4-FFF2-40B4-BE49-F238E27FC236}">
                    <a16:creationId xmlns:a16="http://schemas.microsoft.com/office/drawing/2014/main" id="{6FFE83CC-FA21-4DC2-AD01-6A6EB1F62CD2}"/>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85" name="TextBox 184">
                <a:extLst>
                  <a:ext uri="{FF2B5EF4-FFF2-40B4-BE49-F238E27FC236}">
                    <a16:creationId xmlns:a16="http://schemas.microsoft.com/office/drawing/2014/main" id="{E2824EDA-24DF-4BFE-BD12-4BDAABE1AAC0}"/>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86" name="TextBox 185">
                <a:extLst>
                  <a:ext uri="{FF2B5EF4-FFF2-40B4-BE49-F238E27FC236}">
                    <a16:creationId xmlns:a16="http://schemas.microsoft.com/office/drawing/2014/main" id="{A40CBBEA-042C-4BF9-8F0F-E1C1EC2272C3}"/>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56" name="Group 155">
              <a:extLst>
                <a:ext uri="{FF2B5EF4-FFF2-40B4-BE49-F238E27FC236}">
                  <a16:creationId xmlns:a16="http://schemas.microsoft.com/office/drawing/2014/main" id="{849A5822-8472-4D29-BE2F-A09DDA29892F}"/>
                </a:ext>
              </a:extLst>
            </p:cNvPr>
            <p:cNvGrpSpPr/>
            <p:nvPr/>
          </p:nvGrpSpPr>
          <p:grpSpPr>
            <a:xfrm>
              <a:off x="1694929" y="4166777"/>
              <a:ext cx="539272" cy="446741"/>
              <a:chOff x="2358164" y="990960"/>
              <a:chExt cx="539272" cy="446741"/>
            </a:xfrm>
          </p:grpSpPr>
          <p:cxnSp>
            <p:nvCxnSpPr>
              <p:cNvPr id="177" name="Straight Arrow Connector 176">
                <a:extLst>
                  <a:ext uri="{FF2B5EF4-FFF2-40B4-BE49-F238E27FC236}">
                    <a16:creationId xmlns:a16="http://schemas.microsoft.com/office/drawing/2014/main" id="{747A8401-197C-4872-B927-337C44DF16DE}"/>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0BC81E7-5A2F-4595-9055-8D8DC05B76C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EE188155-FE47-4CBE-AB09-EFEFA7A80239}"/>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57" name="Group 156">
              <a:extLst>
                <a:ext uri="{FF2B5EF4-FFF2-40B4-BE49-F238E27FC236}">
                  <a16:creationId xmlns:a16="http://schemas.microsoft.com/office/drawing/2014/main" id="{0C712936-E4BA-401A-8A71-3F54C7C7FF57}"/>
                </a:ext>
              </a:extLst>
            </p:cNvPr>
            <p:cNvGrpSpPr/>
            <p:nvPr/>
          </p:nvGrpSpPr>
          <p:grpSpPr>
            <a:xfrm>
              <a:off x="1680557" y="4526696"/>
              <a:ext cx="539272" cy="446741"/>
              <a:chOff x="2358164" y="990960"/>
              <a:chExt cx="539272" cy="446741"/>
            </a:xfrm>
          </p:grpSpPr>
          <p:cxnSp>
            <p:nvCxnSpPr>
              <p:cNvPr id="174" name="Straight Arrow Connector 173">
                <a:extLst>
                  <a:ext uri="{FF2B5EF4-FFF2-40B4-BE49-F238E27FC236}">
                    <a16:creationId xmlns:a16="http://schemas.microsoft.com/office/drawing/2014/main" id="{AD4B49A4-67F1-4C08-898B-91388E92EF98}"/>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A7F12D-930C-4098-B5CF-6DFCDA3F5B6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9BED9B30-BDD3-4839-805E-851E6157A48D}"/>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58" name="Group 157">
              <a:extLst>
                <a:ext uri="{FF2B5EF4-FFF2-40B4-BE49-F238E27FC236}">
                  <a16:creationId xmlns:a16="http://schemas.microsoft.com/office/drawing/2014/main" id="{94176B9A-42CD-4923-8E1E-CAA02AD43192}"/>
                </a:ext>
              </a:extLst>
            </p:cNvPr>
            <p:cNvGrpSpPr/>
            <p:nvPr/>
          </p:nvGrpSpPr>
          <p:grpSpPr>
            <a:xfrm>
              <a:off x="1680557" y="4875123"/>
              <a:ext cx="539272" cy="446741"/>
              <a:chOff x="2358164" y="990960"/>
              <a:chExt cx="539272" cy="446741"/>
            </a:xfrm>
          </p:grpSpPr>
          <p:cxnSp>
            <p:nvCxnSpPr>
              <p:cNvPr id="171" name="Straight Arrow Connector 170">
                <a:extLst>
                  <a:ext uri="{FF2B5EF4-FFF2-40B4-BE49-F238E27FC236}">
                    <a16:creationId xmlns:a16="http://schemas.microsoft.com/office/drawing/2014/main" id="{87331064-FAF5-4D3A-BE65-9C5F96CDB708}"/>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5801B02-5F33-44F2-A483-00CA0D65F860}"/>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34B5CC0-6D32-4EDA-A312-BBB57FF0FF05}"/>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59" name="Group 158">
              <a:extLst>
                <a:ext uri="{FF2B5EF4-FFF2-40B4-BE49-F238E27FC236}">
                  <a16:creationId xmlns:a16="http://schemas.microsoft.com/office/drawing/2014/main" id="{C2C1E87D-8822-49F6-9F36-2E3450A8523D}"/>
                </a:ext>
              </a:extLst>
            </p:cNvPr>
            <p:cNvGrpSpPr/>
            <p:nvPr/>
          </p:nvGrpSpPr>
          <p:grpSpPr>
            <a:xfrm>
              <a:off x="3409387" y="4101149"/>
              <a:ext cx="635543" cy="502844"/>
              <a:chOff x="2379644" y="934857"/>
              <a:chExt cx="635543" cy="502844"/>
            </a:xfrm>
          </p:grpSpPr>
          <p:cxnSp>
            <p:nvCxnSpPr>
              <p:cNvPr id="168" name="Straight Arrow Connector 167">
                <a:extLst>
                  <a:ext uri="{FF2B5EF4-FFF2-40B4-BE49-F238E27FC236}">
                    <a16:creationId xmlns:a16="http://schemas.microsoft.com/office/drawing/2014/main" id="{2C1606E6-04BE-4E5F-A780-8D0E054A153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B4FD8C7-BC18-4CDF-8F0B-B76070A066FD}"/>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77F0BD1D-075E-48DC-9863-5DA1DA43F4E9}"/>
                  </a:ext>
                </a:extLst>
              </p:cNvPr>
              <p:cNvSpPr txBox="1"/>
              <p:nvPr/>
            </p:nvSpPr>
            <p:spPr>
              <a:xfrm>
                <a:off x="2596483" y="93485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60" name="Group 159">
              <a:extLst>
                <a:ext uri="{FF2B5EF4-FFF2-40B4-BE49-F238E27FC236}">
                  <a16:creationId xmlns:a16="http://schemas.microsoft.com/office/drawing/2014/main" id="{31EB1889-31F6-429F-94C5-FFA435A9EBAD}"/>
                </a:ext>
              </a:extLst>
            </p:cNvPr>
            <p:cNvGrpSpPr/>
            <p:nvPr/>
          </p:nvGrpSpPr>
          <p:grpSpPr>
            <a:xfrm>
              <a:off x="3413390" y="4463278"/>
              <a:ext cx="633079" cy="501729"/>
              <a:chOff x="2379644" y="935972"/>
              <a:chExt cx="633079" cy="501729"/>
            </a:xfrm>
          </p:grpSpPr>
          <p:cxnSp>
            <p:nvCxnSpPr>
              <p:cNvPr id="165" name="Straight Arrow Connector 164">
                <a:extLst>
                  <a:ext uri="{FF2B5EF4-FFF2-40B4-BE49-F238E27FC236}">
                    <a16:creationId xmlns:a16="http://schemas.microsoft.com/office/drawing/2014/main" id="{CCFA8F71-2360-4CAD-9085-F66ECD3CB0B7}"/>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78E7A6F-B1EB-43D3-9382-DBA7B05530BC}"/>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AFD902C7-1E63-4426-9788-07653A36A83E}"/>
                  </a:ext>
                </a:extLst>
              </p:cNvPr>
              <p:cNvSpPr txBox="1"/>
              <p:nvPr/>
            </p:nvSpPr>
            <p:spPr>
              <a:xfrm>
                <a:off x="2594019" y="935972"/>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61" name="Group 160">
              <a:extLst>
                <a:ext uri="{FF2B5EF4-FFF2-40B4-BE49-F238E27FC236}">
                  <a16:creationId xmlns:a16="http://schemas.microsoft.com/office/drawing/2014/main" id="{E167DE3C-BDDE-4EA4-AE99-B6F9EE76596C}"/>
                </a:ext>
              </a:extLst>
            </p:cNvPr>
            <p:cNvGrpSpPr/>
            <p:nvPr/>
          </p:nvGrpSpPr>
          <p:grpSpPr>
            <a:xfrm>
              <a:off x="2989440" y="5512634"/>
              <a:ext cx="548855" cy="517792"/>
              <a:chOff x="4335000" y="4097245"/>
              <a:chExt cx="548855" cy="517792"/>
            </a:xfrm>
          </p:grpSpPr>
          <p:cxnSp>
            <p:nvCxnSpPr>
              <p:cNvPr id="162" name="Straight Arrow Connector 161">
                <a:extLst>
                  <a:ext uri="{FF2B5EF4-FFF2-40B4-BE49-F238E27FC236}">
                    <a16:creationId xmlns:a16="http://schemas.microsoft.com/office/drawing/2014/main" id="{1E18FE08-95FB-4474-81DA-4390A2A7246C}"/>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58AD278-7BFF-4BBA-9E21-651B35F5B74D}"/>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01373D-AC83-4F4F-989C-66F7BBEE06C9}"/>
                  </a:ext>
                </a:extLst>
              </p:cNvPr>
              <p:cNvSpPr txBox="1"/>
              <p:nvPr/>
            </p:nvSpPr>
            <p:spPr>
              <a:xfrm>
                <a:off x="4465151" y="417158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87" name="Group 186">
            <a:extLst>
              <a:ext uri="{FF2B5EF4-FFF2-40B4-BE49-F238E27FC236}">
                <a16:creationId xmlns:a16="http://schemas.microsoft.com/office/drawing/2014/main" id="{72CDEA3C-0E8D-4517-A0C5-B54AA7920CF5}"/>
              </a:ext>
            </a:extLst>
          </p:cNvPr>
          <p:cNvGrpSpPr/>
          <p:nvPr/>
        </p:nvGrpSpPr>
        <p:grpSpPr>
          <a:xfrm>
            <a:off x="8113782" y="3934190"/>
            <a:ext cx="2356181" cy="1534039"/>
            <a:chOff x="6590110" y="3932105"/>
            <a:chExt cx="2356181" cy="1534039"/>
          </a:xfrm>
        </p:grpSpPr>
        <p:grpSp>
          <p:nvGrpSpPr>
            <p:cNvPr id="188" name="Group 187">
              <a:extLst>
                <a:ext uri="{FF2B5EF4-FFF2-40B4-BE49-F238E27FC236}">
                  <a16:creationId xmlns:a16="http://schemas.microsoft.com/office/drawing/2014/main" id="{2C5FA05D-AD00-4FF6-BC73-E9A1FB785079}"/>
                </a:ext>
              </a:extLst>
            </p:cNvPr>
            <p:cNvGrpSpPr/>
            <p:nvPr/>
          </p:nvGrpSpPr>
          <p:grpSpPr>
            <a:xfrm>
              <a:off x="6590110" y="4149602"/>
              <a:ext cx="517792" cy="559373"/>
              <a:chOff x="2379644" y="878328"/>
              <a:chExt cx="517792" cy="559373"/>
            </a:xfrm>
          </p:grpSpPr>
          <p:cxnSp>
            <p:nvCxnSpPr>
              <p:cNvPr id="203" name="Straight Arrow Connector 202">
                <a:extLst>
                  <a:ext uri="{FF2B5EF4-FFF2-40B4-BE49-F238E27FC236}">
                    <a16:creationId xmlns:a16="http://schemas.microsoft.com/office/drawing/2014/main" id="{7DE4A4A6-8D01-4003-A7F2-2CC9293CE1D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C853736-3E16-4FF6-B202-B7AFD397ACE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2C8724FD-D29F-4E45-A70E-2BB058E15FD6}"/>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89" name="Group 188">
              <a:extLst>
                <a:ext uri="{FF2B5EF4-FFF2-40B4-BE49-F238E27FC236}">
                  <a16:creationId xmlns:a16="http://schemas.microsoft.com/office/drawing/2014/main" id="{77F0769A-343B-4054-B202-1CC080F13412}"/>
                </a:ext>
              </a:extLst>
            </p:cNvPr>
            <p:cNvGrpSpPr/>
            <p:nvPr/>
          </p:nvGrpSpPr>
          <p:grpSpPr>
            <a:xfrm>
              <a:off x="6590110" y="4721979"/>
              <a:ext cx="517792" cy="557731"/>
              <a:chOff x="2379644" y="879970"/>
              <a:chExt cx="517792" cy="557731"/>
            </a:xfrm>
          </p:grpSpPr>
          <p:cxnSp>
            <p:nvCxnSpPr>
              <p:cNvPr id="200" name="Straight Arrow Connector 199">
                <a:extLst>
                  <a:ext uri="{FF2B5EF4-FFF2-40B4-BE49-F238E27FC236}">
                    <a16:creationId xmlns:a16="http://schemas.microsoft.com/office/drawing/2014/main" id="{3717523A-1766-48C4-ACF1-FABD89E9992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2F730F6-B54C-4716-A840-C1BE6AD7AB68}"/>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73E4CFE-352D-42B8-9882-2FE2EF90E568}"/>
                  </a:ext>
                </a:extLst>
              </p:cNvPr>
              <p:cNvSpPr txBox="1"/>
              <p:nvPr/>
            </p:nvSpPr>
            <p:spPr>
              <a:xfrm>
                <a:off x="2436098" y="87997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90" name="Group 189">
              <a:extLst>
                <a:ext uri="{FF2B5EF4-FFF2-40B4-BE49-F238E27FC236}">
                  <a16:creationId xmlns:a16="http://schemas.microsoft.com/office/drawing/2014/main" id="{42DD42B0-A68B-4C4F-9EED-A9866A6B1127}"/>
                </a:ext>
              </a:extLst>
            </p:cNvPr>
            <p:cNvGrpSpPr/>
            <p:nvPr/>
          </p:nvGrpSpPr>
          <p:grpSpPr>
            <a:xfrm>
              <a:off x="7063898" y="3932105"/>
              <a:ext cx="1398730" cy="1534039"/>
              <a:chOff x="7013718" y="2885845"/>
              <a:chExt cx="1398730" cy="1534039"/>
            </a:xfrm>
          </p:grpSpPr>
          <p:sp>
            <p:nvSpPr>
              <p:cNvPr id="196" name="Flowchart: Process 195">
                <a:extLst>
                  <a:ext uri="{FF2B5EF4-FFF2-40B4-BE49-F238E27FC236}">
                    <a16:creationId xmlns:a16="http://schemas.microsoft.com/office/drawing/2014/main" id="{9AEC57CC-E1A1-4E12-BA05-7B2A9F22AAE3}"/>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97" name="TextBox 196">
                <a:extLst>
                  <a:ext uri="{FF2B5EF4-FFF2-40B4-BE49-F238E27FC236}">
                    <a16:creationId xmlns:a16="http://schemas.microsoft.com/office/drawing/2014/main" id="{8DC5CC27-2520-472C-8A02-53056D61CF6A}"/>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98" name="TextBox 197">
                <a:extLst>
                  <a:ext uri="{FF2B5EF4-FFF2-40B4-BE49-F238E27FC236}">
                    <a16:creationId xmlns:a16="http://schemas.microsoft.com/office/drawing/2014/main" id="{A25BE5E7-2D5E-4B69-902C-F4BBA77B8B6F}"/>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99" name="TextBox 198">
                <a:extLst>
                  <a:ext uri="{FF2B5EF4-FFF2-40B4-BE49-F238E27FC236}">
                    <a16:creationId xmlns:a16="http://schemas.microsoft.com/office/drawing/2014/main" id="{A3770832-AA30-46CD-A7EE-22D8EE2B4C8F}"/>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91" name="Group 190">
              <a:extLst>
                <a:ext uri="{FF2B5EF4-FFF2-40B4-BE49-F238E27FC236}">
                  <a16:creationId xmlns:a16="http://schemas.microsoft.com/office/drawing/2014/main" id="{67A60A24-62B5-42B8-8618-C00B2DCA6315}"/>
                </a:ext>
              </a:extLst>
            </p:cNvPr>
            <p:cNvGrpSpPr/>
            <p:nvPr/>
          </p:nvGrpSpPr>
          <p:grpSpPr>
            <a:xfrm>
              <a:off x="8428499" y="4430282"/>
              <a:ext cx="517792" cy="558280"/>
              <a:chOff x="2379644" y="879421"/>
              <a:chExt cx="517792" cy="558280"/>
            </a:xfrm>
          </p:grpSpPr>
          <p:cxnSp>
            <p:nvCxnSpPr>
              <p:cNvPr id="192" name="Straight Arrow Connector 191">
                <a:extLst>
                  <a:ext uri="{FF2B5EF4-FFF2-40B4-BE49-F238E27FC236}">
                    <a16:creationId xmlns:a16="http://schemas.microsoft.com/office/drawing/2014/main" id="{27357DDD-F441-402B-86EB-5ECBC564A9D9}"/>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FB24374-DE7C-42EB-AA15-21F5937B3858}"/>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D1D59E2A-F9B7-49AB-A26A-1353E0B5D743}"/>
                  </a:ext>
                </a:extLst>
              </p:cNvPr>
              <p:cNvSpPr txBox="1"/>
              <p:nvPr/>
            </p:nvSpPr>
            <p:spPr>
              <a:xfrm>
                <a:off x="2434728" y="87942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206" name="Group 205">
            <a:extLst>
              <a:ext uri="{FF2B5EF4-FFF2-40B4-BE49-F238E27FC236}">
                <a16:creationId xmlns:a16="http://schemas.microsoft.com/office/drawing/2014/main" id="{D646BDF5-1C03-4BDC-B1E7-9418BF8C4281}"/>
              </a:ext>
            </a:extLst>
          </p:cNvPr>
          <p:cNvGrpSpPr/>
          <p:nvPr/>
        </p:nvGrpSpPr>
        <p:grpSpPr>
          <a:xfrm>
            <a:off x="2436894" y="1990144"/>
            <a:ext cx="2115238" cy="786320"/>
            <a:chOff x="907809" y="1993091"/>
            <a:chExt cx="2115238" cy="786320"/>
          </a:xfrm>
        </p:grpSpPr>
        <p:sp>
          <p:nvSpPr>
            <p:cNvPr id="207" name="Oval 206">
              <a:extLst>
                <a:ext uri="{FF2B5EF4-FFF2-40B4-BE49-F238E27FC236}">
                  <a16:creationId xmlns:a16="http://schemas.microsoft.com/office/drawing/2014/main" id="{E1FE912F-A598-40B6-80FC-F354B8A664D8}"/>
                </a:ext>
              </a:extLst>
            </p:cNvPr>
            <p:cNvSpPr/>
            <p:nvPr/>
          </p:nvSpPr>
          <p:spPr>
            <a:xfrm>
              <a:off x="1425601" y="2074331"/>
              <a:ext cx="1079654"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Extend</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nvGrpSpPr>
            <p:cNvPr id="208" name="Group 207">
              <a:extLst>
                <a:ext uri="{FF2B5EF4-FFF2-40B4-BE49-F238E27FC236}">
                  <a16:creationId xmlns:a16="http://schemas.microsoft.com/office/drawing/2014/main" id="{0FA62BE7-957C-4C2D-BB7B-16B17043C3FA}"/>
                </a:ext>
              </a:extLst>
            </p:cNvPr>
            <p:cNvGrpSpPr/>
            <p:nvPr/>
          </p:nvGrpSpPr>
          <p:grpSpPr>
            <a:xfrm>
              <a:off x="907809" y="1994192"/>
              <a:ext cx="517792" cy="559373"/>
              <a:chOff x="782198" y="878328"/>
              <a:chExt cx="517792" cy="559373"/>
            </a:xfrm>
          </p:grpSpPr>
          <p:cxnSp>
            <p:nvCxnSpPr>
              <p:cNvPr id="213" name="Straight Arrow Connector 212">
                <a:extLst>
                  <a:ext uri="{FF2B5EF4-FFF2-40B4-BE49-F238E27FC236}">
                    <a16:creationId xmlns:a16="http://schemas.microsoft.com/office/drawing/2014/main" id="{61BC76C9-EF54-449D-BCCD-ADA7A5111A84}"/>
                  </a:ext>
                </a:extLst>
              </p:cNvPr>
              <p:cNvCxnSpPr>
                <a:cxnSpLocks/>
                <a:endCxn id="207" idx="2"/>
              </p:cNvCxnSpPr>
              <p:nvPr/>
            </p:nvCxnSpPr>
            <p:spPr>
              <a:xfrm>
                <a:off x="782198"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1004423-CFDB-4B29-95CB-0B51929719C0}"/>
                  </a:ext>
                </a:extLst>
              </p:cNvPr>
              <p:cNvCxnSpPr/>
              <p:nvPr/>
            </p:nvCxnSpPr>
            <p:spPr>
              <a:xfrm flipH="1">
                <a:off x="897875"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25EC9DD1-03C4-4D25-ABF9-1FE2FDE7D058}"/>
                  </a:ext>
                </a:extLst>
              </p:cNvPr>
              <p:cNvSpPr txBox="1"/>
              <p:nvPr/>
            </p:nvSpPr>
            <p:spPr>
              <a:xfrm>
                <a:off x="828956"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16</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09" name="Group 208">
              <a:extLst>
                <a:ext uri="{FF2B5EF4-FFF2-40B4-BE49-F238E27FC236}">
                  <a16:creationId xmlns:a16="http://schemas.microsoft.com/office/drawing/2014/main" id="{CBF77EB3-79EC-43A3-931C-90D2AF175C8B}"/>
                </a:ext>
              </a:extLst>
            </p:cNvPr>
            <p:cNvGrpSpPr/>
            <p:nvPr/>
          </p:nvGrpSpPr>
          <p:grpSpPr>
            <a:xfrm>
              <a:off x="2505255" y="1993091"/>
              <a:ext cx="517792" cy="560474"/>
              <a:chOff x="2379644" y="877227"/>
              <a:chExt cx="517792" cy="560474"/>
            </a:xfrm>
          </p:grpSpPr>
          <p:cxnSp>
            <p:nvCxnSpPr>
              <p:cNvPr id="210" name="Straight Arrow Connector 209">
                <a:extLst>
                  <a:ext uri="{FF2B5EF4-FFF2-40B4-BE49-F238E27FC236}">
                    <a16:creationId xmlns:a16="http://schemas.microsoft.com/office/drawing/2014/main" id="{04641C9F-CB0D-4287-AC93-968BDF6CE9A5}"/>
                  </a:ext>
                </a:extLst>
              </p:cNvPr>
              <p:cNvCxnSpPr>
                <a:cxnSpLocks/>
                <a:stCxn id="207" idx="6"/>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83FC939-06A3-4BDB-824C-762BE380C4D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F2681826-55AB-4E50-AD45-FDF710A7EA77}"/>
                  </a:ext>
                </a:extLst>
              </p:cNvPr>
              <p:cNvSpPr txBox="1"/>
              <p:nvPr/>
            </p:nvSpPr>
            <p:spPr>
              <a:xfrm>
                <a:off x="2431165" y="87722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263" name="Group 262">
            <a:extLst>
              <a:ext uri="{FF2B5EF4-FFF2-40B4-BE49-F238E27FC236}">
                <a16:creationId xmlns:a16="http://schemas.microsoft.com/office/drawing/2014/main" id="{CC8E84EF-88D5-43E9-B40A-8B17E185DF52}"/>
              </a:ext>
            </a:extLst>
          </p:cNvPr>
          <p:cNvGrpSpPr/>
          <p:nvPr/>
        </p:nvGrpSpPr>
        <p:grpSpPr>
          <a:xfrm>
            <a:off x="4813748" y="1668770"/>
            <a:ext cx="2737985" cy="1405734"/>
            <a:chOff x="3285216" y="1663073"/>
            <a:chExt cx="2737985" cy="1405734"/>
          </a:xfrm>
        </p:grpSpPr>
        <p:grpSp>
          <p:nvGrpSpPr>
            <p:cNvPr id="264" name="Group 263">
              <a:extLst>
                <a:ext uri="{FF2B5EF4-FFF2-40B4-BE49-F238E27FC236}">
                  <a16:creationId xmlns:a16="http://schemas.microsoft.com/office/drawing/2014/main" id="{8742C12D-5D43-4E21-B484-B7CC0566F29A}"/>
                </a:ext>
              </a:extLst>
            </p:cNvPr>
            <p:cNvGrpSpPr/>
            <p:nvPr/>
          </p:nvGrpSpPr>
          <p:grpSpPr>
            <a:xfrm>
              <a:off x="3800245" y="1831965"/>
              <a:ext cx="540003" cy="1236842"/>
              <a:chOff x="6356677" y="660683"/>
              <a:chExt cx="540003" cy="1236842"/>
            </a:xfrm>
          </p:grpSpPr>
          <p:sp>
            <p:nvSpPr>
              <p:cNvPr id="330" name="Freeform: Shape 329">
                <a:extLst>
                  <a:ext uri="{FF2B5EF4-FFF2-40B4-BE49-F238E27FC236}">
                    <a16:creationId xmlns:a16="http://schemas.microsoft.com/office/drawing/2014/main" id="{9810EC5E-C737-4304-894A-FECC537DD1AE}"/>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331" name="Rectangle 330">
                <a:extLst>
                  <a:ext uri="{FF2B5EF4-FFF2-40B4-BE49-F238E27FC236}">
                    <a16:creationId xmlns:a16="http://schemas.microsoft.com/office/drawing/2014/main" id="{02800BD9-3178-446D-8F1A-3325575DA6AE}"/>
                  </a:ext>
                </a:extLst>
              </p:cNvPr>
              <p:cNvSpPr/>
              <p:nvPr/>
            </p:nvSpPr>
            <p:spPr>
              <a:xfrm rot="16200000">
                <a:off x="6432995" y="1084794"/>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265" name="Group 264">
              <a:extLst>
                <a:ext uri="{FF2B5EF4-FFF2-40B4-BE49-F238E27FC236}">
                  <a16:creationId xmlns:a16="http://schemas.microsoft.com/office/drawing/2014/main" id="{5D838ED1-9579-43FA-A9F6-7396A8FB3D87}"/>
                </a:ext>
              </a:extLst>
            </p:cNvPr>
            <p:cNvGrpSpPr/>
            <p:nvPr/>
          </p:nvGrpSpPr>
          <p:grpSpPr>
            <a:xfrm>
              <a:off x="3285216" y="2402029"/>
              <a:ext cx="517792" cy="562048"/>
              <a:chOff x="2379644" y="875653"/>
              <a:chExt cx="517792" cy="562048"/>
            </a:xfrm>
          </p:grpSpPr>
          <p:cxnSp>
            <p:nvCxnSpPr>
              <p:cNvPr id="327" name="Straight Arrow Connector 326">
                <a:extLst>
                  <a:ext uri="{FF2B5EF4-FFF2-40B4-BE49-F238E27FC236}">
                    <a16:creationId xmlns:a16="http://schemas.microsoft.com/office/drawing/2014/main" id="{18A98819-3AA9-4818-9129-1A1A7D85A0D5}"/>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F8281C6A-4241-475B-9A3B-AF469448E38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CF84F7A6-372B-4E54-BD11-5933990B2D3F}"/>
                  </a:ext>
                </a:extLst>
              </p:cNvPr>
              <p:cNvSpPr txBox="1"/>
              <p:nvPr/>
            </p:nvSpPr>
            <p:spPr>
              <a:xfrm>
                <a:off x="2430013" y="87565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66" name="Group 265">
              <a:extLst>
                <a:ext uri="{FF2B5EF4-FFF2-40B4-BE49-F238E27FC236}">
                  <a16:creationId xmlns:a16="http://schemas.microsoft.com/office/drawing/2014/main" id="{FF4734C5-0A60-4BFD-9D3A-8C3BAA725465}"/>
                </a:ext>
              </a:extLst>
            </p:cNvPr>
            <p:cNvGrpSpPr/>
            <p:nvPr/>
          </p:nvGrpSpPr>
          <p:grpSpPr>
            <a:xfrm>
              <a:off x="4328968" y="1980957"/>
              <a:ext cx="1694233" cy="634820"/>
              <a:chOff x="6723831" y="1821301"/>
              <a:chExt cx="1694233" cy="634820"/>
            </a:xfrm>
          </p:grpSpPr>
          <p:sp>
            <p:nvSpPr>
              <p:cNvPr id="322" name="TextBox 321">
                <a:extLst>
                  <a:ext uri="{FF2B5EF4-FFF2-40B4-BE49-F238E27FC236}">
                    <a16:creationId xmlns:a16="http://schemas.microsoft.com/office/drawing/2014/main" id="{731CA85D-73FE-4989-9E20-A812412C45BF}"/>
                  </a:ext>
                </a:extLst>
              </p:cNvPr>
              <p:cNvSpPr txBox="1"/>
              <p:nvPr/>
            </p:nvSpPr>
            <p:spPr>
              <a:xfrm>
                <a:off x="7252552" y="2086789"/>
                <a:ext cx="11655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ALU result</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nvGrpSpPr>
              <p:cNvPr id="323" name="Group 322">
                <a:extLst>
                  <a:ext uri="{FF2B5EF4-FFF2-40B4-BE49-F238E27FC236}">
                    <a16:creationId xmlns:a16="http://schemas.microsoft.com/office/drawing/2014/main" id="{EBD27946-F056-4C6B-B5A8-C9E6A5BE6934}"/>
                  </a:ext>
                </a:extLst>
              </p:cNvPr>
              <p:cNvGrpSpPr/>
              <p:nvPr/>
            </p:nvGrpSpPr>
            <p:grpSpPr>
              <a:xfrm>
                <a:off x="6723831" y="1821301"/>
                <a:ext cx="517792" cy="572608"/>
                <a:chOff x="2379644" y="865093"/>
                <a:chExt cx="517792" cy="572608"/>
              </a:xfrm>
            </p:grpSpPr>
            <p:cxnSp>
              <p:nvCxnSpPr>
                <p:cNvPr id="324" name="Straight Arrow Connector 323">
                  <a:extLst>
                    <a:ext uri="{FF2B5EF4-FFF2-40B4-BE49-F238E27FC236}">
                      <a16:creationId xmlns:a16="http://schemas.microsoft.com/office/drawing/2014/main" id="{FE0C8FD3-3C64-4BCA-BAC1-ADC995546C4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B28F1522-7C5B-4E93-8A24-18D7C845534C}"/>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F1AF7FC9-838B-47F2-BA8B-2A1475A3C851}"/>
                    </a:ext>
                  </a:extLst>
                </p:cNvPr>
                <p:cNvSpPr txBox="1"/>
                <p:nvPr/>
              </p:nvSpPr>
              <p:spPr>
                <a:xfrm>
                  <a:off x="2431407" y="86509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267" name="Group 266">
              <a:extLst>
                <a:ext uri="{FF2B5EF4-FFF2-40B4-BE49-F238E27FC236}">
                  <a16:creationId xmlns:a16="http://schemas.microsoft.com/office/drawing/2014/main" id="{D58E0658-303E-42A1-85E2-86CFD03D261F}"/>
                </a:ext>
              </a:extLst>
            </p:cNvPr>
            <p:cNvGrpSpPr/>
            <p:nvPr/>
          </p:nvGrpSpPr>
          <p:grpSpPr>
            <a:xfrm>
              <a:off x="3290637" y="1663073"/>
              <a:ext cx="517792" cy="564777"/>
              <a:chOff x="2379644" y="872924"/>
              <a:chExt cx="517792" cy="564777"/>
            </a:xfrm>
          </p:grpSpPr>
          <p:cxnSp>
            <p:nvCxnSpPr>
              <p:cNvPr id="268" name="Straight Arrow Connector 267">
                <a:extLst>
                  <a:ext uri="{FF2B5EF4-FFF2-40B4-BE49-F238E27FC236}">
                    <a16:creationId xmlns:a16="http://schemas.microsoft.com/office/drawing/2014/main" id="{18279182-9D81-4D11-8230-856E4EC7F60E}"/>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C33D95-43A6-4B4B-8A6E-E7385301DFC8}"/>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D45F53BB-B657-4072-ABF4-1339211D7273}"/>
                  </a:ext>
                </a:extLst>
              </p:cNvPr>
              <p:cNvSpPr txBox="1"/>
              <p:nvPr/>
            </p:nvSpPr>
            <p:spPr>
              <a:xfrm>
                <a:off x="2431263" y="87292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332" name="Group 331">
            <a:extLst>
              <a:ext uri="{FF2B5EF4-FFF2-40B4-BE49-F238E27FC236}">
                <a16:creationId xmlns:a16="http://schemas.microsoft.com/office/drawing/2014/main" id="{F797D866-5646-4232-A0D6-98F7210DDD6A}"/>
              </a:ext>
            </a:extLst>
          </p:cNvPr>
          <p:cNvGrpSpPr/>
          <p:nvPr/>
        </p:nvGrpSpPr>
        <p:grpSpPr>
          <a:xfrm>
            <a:off x="7620886" y="1832538"/>
            <a:ext cx="1434889" cy="1053429"/>
            <a:chOff x="6104099" y="1826272"/>
            <a:chExt cx="1434889" cy="1053429"/>
          </a:xfrm>
        </p:grpSpPr>
        <p:grpSp>
          <p:nvGrpSpPr>
            <p:cNvPr id="333" name="Group 332">
              <a:extLst>
                <a:ext uri="{FF2B5EF4-FFF2-40B4-BE49-F238E27FC236}">
                  <a16:creationId xmlns:a16="http://schemas.microsoft.com/office/drawing/2014/main" id="{971DF0D1-2C06-4996-B2F2-43EC5004FA8A}"/>
                </a:ext>
              </a:extLst>
            </p:cNvPr>
            <p:cNvGrpSpPr/>
            <p:nvPr/>
          </p:nvGrpSpPr>
          <p:grpSpPr>
            <a:xfrm>
              <a:off x="6104099" y="2105465"/>
              <a:ext cx="517792" cy="560025"/>
              <a:chOff x="3410741" y="2019202"/>
              <a:chExt cx="517792" cy="560025"/>
            </a:xfrm>
          </p:grpSpPr>
          <p:cxnSp>
            <p:nvCxnSpPr>
              <p:cNvPr id="340" name="Straight Arrow Connector 339">
                <a:extLst>
                  <a:ext uri="{FF2B5EF4-FFF2-40B4-BE49-F238E27FC236}">
                    <a16:creationId xmlns:a16="http://schemas.microsoft.com/office/drawing/2014/main" id="{CD294161-D9FE-4078-9465-882295BB5049}"/>
                  </a:ext>
                </a:extLst>
              </p:cNvPr>
              <p:cNvCxnSpPr>
                <a:cxnSpLocks/>
              </p:cNvCxnSpPr>
              <p:nvPr/>
            </p:nvCxnSpPr>
            <p:spPr>
              <a:xfrm>
                <a:off x="3410741" y="2019202"/>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17968590-1010-4B3E-89D8-8790EAF9BB7D}"/>
                  </a:ext>
                </a:extLst>
              </p:cNvPr>
              <p:cNvCxnSpPr>
                <a:cxnSpLocks/>
              </p:cNvCxnSpPr>
              <p:nvPr/>
            </p:nvCxnSpPr>
            <p:spPr>
              <a:xfrm>
                <a:off x="3410741" y="257922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4" name="Straight Arrow Connector 333">
              <a:extLst>
                <a:ext uri="{FF2B5EF4-FFF2-40B4-BE49-F238E27FC236}">
                  <a16:creationId xmlns:a16="http://schemas.microsoft.com/office/drawing/2014/main" id="{84ADC934-F3BA-442E-A612-EE8AC45A2454}"/>
                </a:ext>
              </a:extLst>
            </p:cNvPr>
            <p:cNvCxnSpPr>
              <a:cxnSpLocks/>
            </p:cNvCxnSpPr>
            <p:nvPr/>
          </p:nvCxnSpPr>
          <p:spPr>
            <a:xfrm>
              <a:off x="7021196" y="235347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5" name="Group 334">
              <a:extLst>
                <a:ext uri="{FF2B5EF4-FFF2-40B4-BE49-F238E27FC236}">
                  <a16:creationId xmlns:a16="http://schemas.microsoft.com/office/drawing/2014/main" id="{544D4578-5515-4B67-8CF8-0DBA01C8B0DF}"/>
                </a:ext>
              </a:extLst>
            </p:cNvPr>
            <p:cNvGrpSpPr/>
            <p:nvPr/>
          </p:nvGrpSpPr>
          <p:grpSpPr>
            <a:xfrm>
              <a:off x="6592399" y="1826272"/>
              <a:ext cx="467600" cy="1053429"/>
              <a:chOff x="7670695" y="1740009"/>
              <a:chExt cx="467600" cy="1053429"/>
            </a:xfrm>
          </p:grpSpPr>
          <p:sp>
            <p:nvSpPr>
              <p:cNvPr id="336" name="Trapezoid 335">
                <a:extLst>
                  <a:ext uri="{FF2B5EF4-FFF2-40B4-BE49-F238E27FC236}">
                    <a16:creationId xmlns:a16="http://schemas.microsoft.com/office/drawing/2014/main" id="{8CD3843F-3A52-4A89-8017-1D65A4A50406}"/>
                  </a:ext>
                </a:extLst>
              </p:cNvPr>
              <p:cNvSpPr/>
              <p:nvPr/>
            </p:nvSpPr>
            <p:spPr>
              <a:xfrm rot="5400000">
                <a:off x="7383858" y="2066895"/>
                <a:ext cx="1053429" cy="399658"/>
              </a:xfrm>
              <a:prstGeom prst="trapezoid">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337" name="TextBox 336">
                <a:extLst>
                  <a:ext uri="{FF2B5EF4-FFF2-40B4-BE49-F238E27FC236}">
                    <a16:creationId xmlns:a16="http://schemas.microsoft.com/office/drawing/2014/main" id="{420A6454-2BC3-42D7-A9DC-9C68DA5B799A}"/>
                  </a:ext>
                </a:extLst>
              </p:cNvPr>
              <p:cNvSpPr txBox="1"/>
              <p:nvPr/>
            </p:nvSpPr>
            <p:spPr>
              <a:xfrm>
                <a:off x="7670695" y="180952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338" name="TextBox 337">
                <a:extLst>
                  <a:ext uri="{FF2B5EF4-FFF2-40B4-BE49-F238E27FC236}">
                    <a16:creationId xmlns:a16="http://schemas.microsoft.com/office/drawing/2014/main" id="{47359DEB-893D-4150-98FC-53AFD51AB623}"/>
                  </a:ext>
                </a:extLst>
              </p:cNvPr>
              <p:cNvSpPr txBox="1"/>
              <p:nvPr/>
            </p:nvSpPr>
            <p:spPr>
              <a:xfrm>
                <a:off x="7670695" y="237414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339" name="Rectangle 338">
                <a:extLst>
                  <a:ext uri="{FF2B5EF4-FFF2-40B4-BE49-F238E27FC236}">
                    <a16:creationId xmlns:a16="http://schemas.microsoft.com/office/drawing/2014/main" id="{611E2E4D-1D41-4D43-BC77-DE1B4144439A}"/>
                  </a:ext>
                </a:extLst>
              </p:cNvPr>
              <p:cNvSpPr/>
              <p:nvPr/>
            </p:nvSpPr>
            <p:spPr>
              <a:xfrm rot="16200000">
                <a:off x="7633138" y="2082057"/>
                <a:ext cx="640981"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Mux</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spTree>
    <p:extLst>
      <p:ext uri="{BB962C8B-B14F-4D97-AF65-F5344CB8AC3E}">
        <p14:creationId xmlns:p14="http://schemas.microsoft.com/office/powerpoint/2010/main" val="676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left)">
                                      <p:cBhvr>
                                        <p:cTn id="7" dur="500"/>
                                        <p:tgtEl>
                                          <p:spTgt spid="320"/>
                                        </p:tgtEl>
                                      </p:cBhvr>
                                    </p:animEffect>
                                  </p:childTnLst>
                                </p:cTn>
                              </p:par>
                              <p:par>
                                <p:cTn id="8" presetID="9" presetClass="emph" presetSubtype="0" grpId="0" nodeType="withEffect">
                                  <p:stCondLst>
                                    <p:cond delay="0"/>
                                  </p:stCondLst>
                                  <p:childTnLst>
                                    <p:set>
                                      <p:cBhvr>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25"/>
                                      </p:to>
                                    </p:set>
                                    <p:animEffect filter="image" prLst="opacity: 0.25">
                                      <p:cBhvr rctx="IE">
                                        <p:cTn id="13" dur="indefinite"/>
                                        <p:tgtEl>
                                          <p:spTgt spid="7"/>
                                        </p:tgtEl>
                                      </p:cBhvr>
                                    </p:animEffect>
                                  </p:childTnLst>
                                </p:cTn>
                              </p:par>
                              <p:par>
                                <p:cTn id="14" presetID="9" presetClass="emph" presetSubtype="0" nodeType="withEffect">
                                  <p:stCondLst>
                                    <p:cond delay="0"/>
                                  </p:stCondLst>
                                  <p:childTnLst>
                                    <p:set>
                                      <p:cBhvr>
                                        <p:cTn id="15" dur="indefinite"/>
                                        <p:tgtEl>
                                          <p:spTgt spid="9"/>
                                        </p:tgtEl>
                                        <p:attrNameLst>
                                          <p:attrName>style.opacity</p:attrName>
                                        </p:attrNameLst>
                                      </p:cBhvr>
                                      <p:to>
                                        <p:strVal val="0.25"/>
                                      </p:to>
                                    </p:set>
                                    <p:animEffect filter="image" prLst="opacity: 0.25">
                                      <p:cBhvr rctx="IE">
                                        <p:cTn id="16" dur="indefinite"/>
                                        <p:tgtEl>
                                          <p:spTgt spid="9"/>
                                        </p:tgtEl>
                                      </p:cBhvr>
                                    </p:animEffect>
                                  </p:childTnLst>
                                </p:cTn>
                              </p:par>
                              <p:par>
                                <p:cTn id="17" presetID="9" presetClass="emph" presetSubtype="0" nodeType="withEffect">
                                  <p:stCondLst>
                                    <p:cond delay="0"/>
                                  </p:stCondLst>
                                  <p:childTnLst>
                                    <p:set>
                                      <p:cBhvr>
                                        <p:cTn id="18" dur="indefinite"/>
                                        <p:tgtEl>
                                          <p:spTgt spid="11"/>
                                        </p:tgtEl>
                                        <p:attrNameLst>
                                          <p:attrName>style.opacity</p:attrName>
                                        </p:attrNameLst>
                                      </p:cBhvr>
                                      <p:to>
                                        <p:strVal val="0.25"/>
                                      </p:to>
                                    </p:set>
                                    <p:animEffect filter="image" prLst="opacity: 0.25">
                                      <p:cBhvr rctx="IE">
                                        <p:cTn id="19" dur="indefinite"/>
                                        <p:tgtEl>
                                          <p:spTgt spid="11"/>
                                        </p:tgtEl>
                                      </p:cBhvr>
                                    </p:animEffect>
                                  </p:childTnLst>
                                </p:cTn>
                              </p:par>
                              <p:par>
                                <p:cTn id="20" presetID="9" presetClass="emph" presetSubtype="0" grpId="0" nodeType="withEffect">
                                  <p:stCondLst>
                                    <p:cond delay="0"/>
                                  </p:stCondLst>
                                  <p:childTnLst>
                                    <p:set>
                                      <p:cBhvr>
                                        <p:cTn id="21" dur="indefinite"/>
                                        <p:tgtEl>
                                          <p:spTgt spid="89"/>
                                        </p:tgtEl>
                                        <p:attrNameLst>
                                          <p:attrName>style.opacity</p:attrName>
                                        </p:attrNameLst>
                                      </p:cBhvr>
                                      <p:to>
                                        <p:strVal val="0.25"/>
                                      </p:to>
                                    </p:set>
                                    <p:animEffect filter="image" prLst="opacity: 0.25">
                                      <p:cBhvr rctx="IE">
                                        <p:cTn id="22" dur="indefinite"/>
                                        <p:tgtEl>
                                          <p:spTgt spid="89"/>
                                        </p:tgtEl>
                                      </p:cBhvr>
                                    </p:animEffect>
                                  </p:childTnLst>
                                </p:cTn>
                              </p:par>
                              <p:par>
                                <p:cTn id="23" presetID="9" presetClass="emph" presetSubtype="0" nodeType="withEffect">
                                  <p:stCondLst>
                                    <p:cond delay="0"/>
                                  </p:stCondLst>
                                  <p:childTnLst>
                                    <p:set>
                                      <p:cBhvr>
                                        <p:cTn id="24" dur="indefinite"/>
                                        <p:tgtEl>
                                          <p:spTgt spid="12"/>
                                        </p:tgtEl>
                                        <p:attrNameLst>
                                          <p:attrName>style.opacity</p:attrName>
                                        </p:attrNameLst>
                                      </p:cBhvr>
                                      <p:to>
                                        <p:strVal val="0.25"/>
                                      </p:to>
                                    </p:set>
                                    <p:animEffect filter="image" prLst="opacity: 0.25">
                                      <p:cBhvr rctx="IE">
                                        <p:cTn id="25" dur="indefinite"/>
                                        <p:tgtEl>
                                          <p:spTgt spid="12"/>
                                        </p:tgtEl>
                                      </p:cBhvr>
                                    </p:animEffect>
                                  </p:childTnLst>
                                </p:cTn>
                              </p:par>
                              <p:par>
                                <p:cTn id="26" presetID="9" presetClass="emph" presetSubtype="0" nodeType="withEffect">
                                  <p:stCondLst>
                                    <p:cond delay="0"/>
                                  </p:stCondLst>
                                  <p:childTnLst>
                                    <p:set>
                                      <p:cBhvr>
                                        <p:cTn id="27" dur="indefinite"/>
                                        <p:tgtEl>
                                          <p:spTgt spid="13"/>
                                        </p:tgtEl>
                                        <p:attrNameLst>
                                          <p:attrName>style.opacity</p:attrName>
                                        </p:attrNameLst>
                                      </p:cBhvr>
                                      <p:to>
                                        <p:strVal val="0.25"/>
                                      </p:to>
                                    </p:set>
                                    <p:animEffect filter="image" prLst="opacity: 0.25">
                                      <p:cBhvr rctx="IE">
                                        <p:cTn id="28" dur="indefinite"/>
                                        <p:tgtEl>
                                          <p:spTgt spid="13"/>
                                        </p:tgtEl>
                                      </p:cBhvr>
                                    </p:animEffect>
                                  </p:childTnLst>
                                </p:cTn>
                              </p:par>
                              <p:par>
                                <p:cTn id="29" presetID="9" presetClass="emph" presetSubtype="0" nodeType="withEffect">
                                  <p:stCondLst>
                                    <p:cond delay="0"/>
                                  </p:stCondLst>
                                  <p:childTnLst>
                                    <p:set>
                                      <p:cBhvr>
                                        <p:cTn id="30" dur="indefinite"/>
                                        <p:tgtEl>
                                          <p:spTgt spid="14"/>
                                        </p:tgtEl>
                                        <p:attrNameLst>
                                          <p:attrName>style.opacity</p:attrName>
                                        </p:attrNameLst>
                                      </p:cBhvr>
                                      <p:to>
                                        <p:strVal val="0.25"/>
                                      </p:to>
                                    </p:set>
                                    <p:animEffect filter="image" prLst="opacity: 0.25">
                                      <p:cBhvr rctx="IE">
                                        <p:cTn id="31" dur="indefinite"/>
                                        <p:tgtEl>
                                          <p:spTgt spid="14"/>
                                        </p:tgtEl>
                                      </p:cBhvr>
                                    </p:animEffect>
                                  </p:childTnLst>
                                </p:cTn>
                              </p:par>
                              <p:par>
                                <p:cTn id="32" presetID="9" presetClass="emph" presetSubtype="0" nodeType="withEffect">
                                  <p:stCondLst>
                                    <p:cond delay="0"/>
                                  </p:stCondLst>
                                  <p:childTnLst>
                                    <p:set>
                                      <p:cBhvr>
                                        <p:cTn id="33" dur="indefinite"/>
                                        <p:tgtEl>
                                          <p:spTgt spid="15"/>
                                        </p:tgtEl>
                                        <p:attrNameLst>
                                          <p:attrName>style.opacity</p:attrName>
                                        </p:attrNameLst>
                                      </p:cBhvr>
                                      <p:to>
                                        <p:strVal val="0.25"/>
                                      </p:to>
                                    </p:set>
                                    <p:animEffect filter="image" prLst="opacity: 0.25">
                                      <p:cBhvr rctx="IE">
                                        <p:cTn id="34" dur="indefinite"/>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250"/>
                                        <p:tgtEl>
                                          <p:spTgt spid="206"/>
                                        </p:tgtEl>
                                      </p:cBhvr>
                                    </p:animEffect>
                                  </p:childTnLst>
                                </p:cTn>
                              </p:par>
                            </p:childTnLst>
                          </p:cTn>
                        </p:par>
                        <p:par>
                          <p:cTn id="40" fill="hold">
                            <p:stCondLst>
                              <p:cond delay="250"/>
                            </p:stCondLst>
                            <p:childTnLst>
                              <p:par>
                                <p:cTn id="41" presetID="22" presetClass="entr" presetSubtype="4" fill="hold" nodeType="after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wipe(down)">
                                      <p:cBhvr>
                                        <p:cTn id="43" dur="250"/>
                                        <p:tgtEl>
                                          <p:spTgt spid="1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250"/>
                                        <p:tgtEl>
                                          <p:spTgt spid="206"/>
                                        </p:tgtEl>
                                      </p:cBhvr>
                                    </p:animEffect>
                                    <p:set>
                                      <p:cBhvr>
                                        <p:cTn id="48" dur="1" fill="hold">
                                          <p:stCondLst>
                                            <p:cond delay="249"/>
                                          </p:stCondLst>
                                        </p:cTn>
                                        <p:tgtEl>
                                          <p:spTgt spid="206"/>
                                        </p:tgtEl>
                                        <p:attrNameLst>
                                          <p:attrName>style.visibility</p:attrName>
                                        </p:attrNameLst>
                                      </p:cBhvr>
                                      <p:to>
                                        <p:strVal val="hidden"/>
                                      </p:to>
                                    </p:set>
                                  </p:childTnLst>
                                </p:cTn>
                              </p:par>
                              <p:par>
                                <p:cTn id="49" presetID="9" presetClass="emph" presetSubtype="0" nodeType="withEffect">
                                  <p:stCondLst>
                                    <p:cond delay="0"/>
                                  </p:stCondLst>
                                  <p:childTnLst>
                                    <p:set>
                                      <p:cBhvr>
                                        <p:cTn id="50" dur="indefinite"/>
                                        <p:tgtEl>
                                          <p:spTgt spid="130"/>
                                        </p:tgtEl>
                                        <p:attrNameLst>
                                          <p:attrName>style.opacity</p:attrName>
                                        </p:attrNameLst>
                                      </p:cBhvr>
                                      <p:to>
                                        <p:strVal val="0.25"/>
                                      </p:to>
                                    </p:set>
                                    <p:animEffect filter="image" prLst="opacity: 0.25">
                                      <p:cBhvr rctx="IE">
                                        <p:cTn id="51" dur="indefinite"/>
                                        <p:tgtEl>
                                          <p:spTgt spid="130"/>
                                        </p:tgtEl>
                                      </p:cBhvr>
                                    </p:animEffect>
                                  </p:childTnLst>
                                </p:cTn>
                              </p:par>
                              <p:par>
                                <p:cTn id="52" presetID="10" presetClass="entr" presetSubtype="0" fill="hold" nodeType="withEffect">
                                  <p:stCondLst>
                                    <p:cond delay="0"/>
                                  </p:stCondLst>
                                  <p:childTnLst>
                                    <p:set>
                                      <p:cBhvr>
                                        <p:cTn id="53" dur="1" fill="hold">
                                          <p:stCondLst>
                                            <p:cond delay="0"/>
                                          </p:stCondLst>
                                        </p:cTn>
                                        <p:tgtEl>
                                          <p:spTgt spid="263"/>
                                        </p:tgtEl>
                                        <p:attrNameLst>
                                          <p:attrName>style.visibility</p:attrName>
                                        </p:attrNameLst>
                                      </p:cBhvr>
                                      <p:to>
                                        <p:strVal val="visible"/>
                                      </p:to>
                                    </p:set>
                                    <p:animEffect transition="in" filter="fade">
                                      <p:cBhvr>
                                        <p:cTn id="54" dur="250"/>
                                        <p:tgtEl>
                                          <p:spTgt spid="263"/>
                                        </p:tgtEl>
                                      </p:cBhvr>
                                    </p:animEffect>
                                  </p:childTnLst>
                                </p:cTn>
                              </p:par>
                              <p:par>
                                <p:cTn id="55" presetID="22" presetClass="entr" presetSubtype="4"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wipe(down)">
                                      <p:cBhvr>
                                        <p:cTn id="57" dur="250"/>
                                        <p:tgtEl>
                                          <p:spTgt spid="136"/>
                                        </p:tgtEl>
                                      </p:cBhvr>
                                    </p:animEffect>
                                  </p:childTnLst>
                                </p:cTn>
                              </p:par>
                            </p:childTnLst>
                          </p:cTn>
                        </p:par>
                        <p:par>
                          <p:cTn id="58" fill="hold">
                            <p:stCondLst>
                              <p:cond delay="250"/>
                            </p:stCondLst>
                            <p:childTnLst>
                              <p:par>
                                <p:cTn id="59" presetID="22" presetClass="entr" presetSubtype="8" fill="hold" nodeType="after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wipe(left)">
                                      <p:cBhvr>
                                        <p:cTn id="61" dur="250"/>
                                        <p:tgtEl>
                                          <p:spTgt spid="148"/>
                                        </p:tgtEl>
                                      </p:cBhvr>
                                    </p:animEffect>
                                  </p:childTnLst>
                                </p:cTn>
                              </p:par>
                              <p:par>
                                <p:cTn id="62" presetID="22" presetClass="entr" presetSubtype="8" fill="hold" nodeType="withEffect">
                                  <p:stCondLst>
                                    <p:cond delay="0"/>
                                  </p:stCondLst>
                                  <p:childTnLst>
                                    <p:set>
                                      <p:cBhvr>
                                        <p:cTn id="63" dur="1" fill="hold">
                                          <p:stCondLst>
                                            <p:cond delay="0"/>
                                          </p:stCondLst>
                                        </p:cTn>
                                        <p:tgtEl>
                                          <p:spTgt spid="151"/>
                                        </p:tgtEl>
                                        <p:attrNameLst>
                                          <p:attrName>style.visibility</p:attrName>
                                        </p:attrNameLst>
                                      </p:cBhvr>
                                      <p:to>
                                        <p:strVal val="visible"/>
                                      </p:to>
                                    </p:set>
                                    <p:animEffect transition="in" filter="wipe(left)">
                                      <p:cBhvr>
                                        <p:cTn id="64" dur="250"/>
                                        <p:tgtEl>
                                          <p:spTgt spid="1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250"/>
                                        <p:tgtEl>
                                          <p:spTgt spid="263"/>
                                        </p:tgtEl>
                                      </p:cBhvr>
                                    </p:animEffect>
                                    <p:set>
                                      <p:cBhvr>
                                        <p:cTn id="69" dur="1" fill="hold">
                                          <p:stCondLst>
                                            <p:cond delay="249"/>
                                          </p:stCondLst>
                                        </p:cTn>
                                        <p:tgtEl>
                                          <p:spTgt spid="263"/>
                                        </p:tgtEl>
                                        <p:attrNameLst>
                                          <p:attrName>style.visibility</p:attrName>
                                        </p:attrNameLst>
                                      </p:cBhvr>
                                      <p:to>
                                        <p:strVal val="hidden"/>
                                      </p:to>
                                    </p:set>
                                  </p:childTnLst>
                                </p:cTn>
                              </p:par>
                              <p:par>
                                <p:cTn id="70" presetID="9" presetClass="emph" presetSubtype="0" nodeType="withEffect">
                                  <p:stCondLst>
                                    <p:cond delay="0"/>
                                  </p:stCondLst>
                                  <p:childTnLst>
                                    <p:set>
                                      <p:cBhvr>
                                        <p:cTn id="71" dur="indefinite"/>
                                        <p:tgtEl>
                                          <p:spTgt spid="151"/>
                                        </p:tgtEl>
                                        <p:attrNameLst>
                                          <p:attrName>style.opacity</p:attrName>
                                        </p:attrNameLst>
                                      </p:cBhvr>
                                      <p:to>
                                        <p:strVal val="0.25"/>
                                      </p:to>
                                    </p:set>
                                    <p:animEffect filter="image" prLst="opacity: 0.25">
                                      <p:cBhvr rctx="IE">
                                        <p:cTn id="72" dur="indefinite"/>
                                        <p:tgtEl>
                                          <p:spTgt spid="151"/>
                                        </p:tgtEl>
                                      </p:cBhvr>
                                    </p:animEffect>
                                  </p:childTnLst>
                                </p:cTn>
                              </p:par>
                              <p:par>
                                <p:cTn id="73" presetID="9" presetClass="emph" presetSubtype="0" nodeType="withEffect">
                                  <p:stCondLst>
                                    <p:cond delay="0"/>
                                  </p:stCondLst>
                                  <p:childTnLst>
                                    <p:set>
                                      <p:cBhvr>
                                        <p:cTn id="74" dur="indefinite"/>
                                        <p:tgtEl>
                                          <p:spTgt spid="148"/>
                                        </p:tgtEl>
                                        <p:attrNameLst>
                                          <p:attrName>style.opacity</p:attrName>
                                        </p:attrNameLst>
                                      </p:cBhvr>
                                      <p:to>
                                        <p:strVal val="0.25"/>
                                      </p:to>
                                    </p:set>
                                    <p:animEffect filter="image" prLst="opacity: 0.25">
                                      <p:cBhvr rctx="IE">
                                        <p:cTn id="75" dur="indefinite"/>
                                        <p:tgtEl>
                                          <p:spTgt spid="148"/>
                                        </p:tgtEl>
                                      </p:cBhvr>
                                    </p:animEffect>
                                  </p:childTnLst>
                                </p:cTn>
                              </p:par>
                              <p:par>
                                <p:cTn id="76" presetID="9" presetClass="emph" presetSubtype="0" nodeType="withEffect">
                                  <p:stCondLst>
                                    <p:cond delay="0"/>
                                  </p:stCondLst>
                                  <p:childTnLst>
                                    <p:set>
                                      <p:cBhvr>
                                        <p:cTn id="77" dur="indefinite"/>
                                        <p:tgtEl>
                                          <p:spTgt spid="136"/>
                                        </p:tgtEl>
                                        <p:attrNameLst>
                                          <p:attrName>style.opacity</p:attrName>
                                        </p:attrNameLst>
                                      </p:cBhvr>
                                      <p:to>
                                        <p:strVal val="0.25"/>
                                      </p:to>
                                    </p:set>
                                    <p:animEffect filter="image" prLst="opacity: 0.25">
                                      <p:cBhvr rctx="IE">
                                        <p:cTn id="78" dur="indefinite"/>
                                        <p:tgtEl>
                                          <p:spTgt spid="136"/>
                                        </p:tgtEl>
                                      </p:cBhvr>
                                    </p:animEffect>
                                  </p:childTnLst>
                                </p:cTn>
                              </p:par>
                              <p:par>
                                <p:cTn id="79" presetID="10" presetClass="entr" presetSubtype="0" fill="hold" nodeType="withEffect">
                                  <p:stCondLst>
                                    <p:cond delay="0"/>
                                  </p:stCondLst>
                                  <p:childTnLst>
                                    <p:set>
                                      <p:cBhvr>
                                        <p:cTn id="80" dur="1" fill="hold">
                                          <p:stCondLst>
                                            <p:cond delay="0"/>
                                          </p:stCondLst>
                                        </p:cTn>
                                        <p:tgtEl>
                                          <p:spTgt spid="332"/>
                                        </p:tgtEl>
                                        <p:attrNameLst>
                                          <p:attrName>style.visibility</p:attrName>
                                        </p:attrNameLst>
                                      </p:cBhvr>
                                      <p:to>
                                        <p:strVal val="visible"/>
                                      </p:to>
                                    </p:set>
                                    <p:animEffect transition="in" filter="fade">
                                      <p:cBhvr>
                                        <p:cTn id="81" dur="250"/>
                                        <p:tgtEl>
                                          <p:spTgt spid="332"/>
                                        </p:tgtEl>
                                      </p:cBhvr>
                                    </p:animEffect>
                                  </p:childTnLst>
                                </p:cTn>
                              </p:par>
                            </p:childTnLst>
                          </p:cTn>
                        </p:par>
                        <p:par>
                          <p:cTn id="82" fill="hold">
                            <p:stCondLst>
                              <p:cond delay="250"/>
                            </p:stCondLst>
                            <p:childTnLst>
                              <p:par>
                                <p:cTn id="83" presetID="22" presetClass="entr" presetSubtype="4" fill="hold" nodeType="afterEffect">
                                  <p:stCondLst>
                                    <p:cond delay="0"/>
                                  </p:stCondLst>
                                  <p:childTnLst>
                                    <p:set>
                                      <p:cBhvr>
                                        <p:cTn id="84" dur="1" fill="hold">
                                          <p:stCondLst>
                                            <p:cond delay="0"/>
                                          </p:stCondLst>
                                        </p:cTn>
                                        <p:tgtEl>
                                          <p:spTgt spid="133"/>
                                        </p:tgtEl>
                                        <p:attrNameLst>
                                          <p:attrName>style.visibility</p:attrName>
                                        </p:attrNameLst>
                                      </p:cBhvr>
                                      <p:to>
                                        <p:strVal val="visible"/>
                                      </p:to>
                                    </p:set>
                                    <p:animEffect transition="in" filter="wipe(down)">
                                      <p:cBhvr>
                                        <p:cTn id="85" dur="250"/>
                                        <p:tgtEl>
                                          <p:spTgt spid="1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250"/>
                                        <p:tgtEl>
                                          <p:spTgt spid="332"/>
                                        </p:tgtEl>
                                      </p:cBhvr>
                                    </p:animEffect>
                                    <p:set>
                                      <p:cBhvr>
                                        <p:cTn id="90" dur="1" fill="hold">
                                          <p:stCondLst>
                                            <p:cond delay="249"/>
                                          </p:stCondLst>
                                        </p:cTn>
                                        <p:tgtEl>
                                          <p:spTgt spid="332"/>
                                        </p:tgtEl>
                                        <p:attrNameLst>
                                          <p:attrName>style.visibility</p:attrName>
                                        </p:attrNameLst>
                                      </p:cBhvr>
                                      <p:to>
                                        <p:strVal val="hidden"/>
                                      </p:to>
                                    </p:set>
                                  </p:childTnLst>
                                </p:cTn>
                              </p:par>
                              <p:par>
                                <p:cTn id="91" presetID="9" presetClass="emph" presetSubtype="0" nodeType="withEffect">
                                  <p:stCondLst>
                                    <p:cond delay="0"/>
                                  </p:stCondLst>
                                  <p:childTnLst>
                                    <p:set>
                                      <p:cBhvr>
                                        <p:cTn id="92" dur="indefinite"/>
                                        <p:tgtEl>
                                          <p:spTgt spid="133"/>
                                        </p:tgtEl>
                                        <p:attrNameLst>
                                          <p:attrName>style.opacity</p:attrName>
                                        </p:attrNameLst>
                                      </p:cBhvr>
                                      <p:to>
                                        <p:strVal val="0.25"/>
                                      </p:to>
                                    </p:set>
                                    <p:animEffect filter="image" prLst="opacity: 0.25">
                                      <p:cBhvr rctx="IE">
                                        <p:cTn id="93" dur="indefinite"/>
                                        <p:tgtEl>
                                          <p:spTgt spid="133"/>
                                        </p:tgtEl>
                                      </p:cBhvr>
                                    </p:animEffect>
                                  </p:childTnLst>
                                </p:cTn>
                              </p:par>
                              <p:par>
                                <p:cTn id="94" presetID="10" presetClass="entr" presetSubtype="0" fill="hold" nodeType="withEffect">
                                  <p:stCondLst>
                                    <p:cond delay="0"/>
                                  </p:stCondLst>
                                  <p:childTnLst>
                                    <p:set>
                                      <p:cBhvr>
                                        <p:cTn id="95" dur="1" fill="hold">
                                          <p:stCondLst>
                                            <p:cond delay="0"/>
                                          </p:stCondLst>
                                        </p:cTn>
                                        <p:tgtEl>
                                          <p:spTgt spid="154"/>
                                        </p:tgtEl>
                                        <p:attrNameLst>
                                          <p:attrName>style.visibility</p:attrName>
                                        </p:attrNameLst>
                                      </p:cBhvr>
                                      <p:to>
                                        <p:strVal val="visible"/>
                                      </p:to>
                                    </p:set>
                                    <p:animEffect transition="in" filter="fade">
                                      <p:cBhvr>
                                        <p:cTn id="96" dur="250"/>
                                        <p:tgtEl>
                                          <p:spTgt spid="154"/>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21"/>
                                        </p:tgtEl>
                                        <p:attrNameLst>
                                          <p:attrName>style.visibility</p:attrName>
                                        </p:attrNameLst>
                                      </p:cBhvr>
                                      <p:to>
                                        <p:strVal val="visible"/>
                                      </p:to>
                                    </p:set>
                                    <p:animEffect transition="in" filter="wipe(down)">
                                      <p:cBhvr>
                                        <p:cTn id="100" dur="250"/>
                                        <p:tgtEl>
                                          <p:spTgt spid="12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nodeType="clickEffect">
                                  <p:stCondLst>
                                    <p:cond delay="0"/>
                                  </p:stCondLst>
                                  <p:childTnLst>
                                    <p:animEffect transition="out" filter="fade">
                                      <p:cBhvr>
                                        <p:cTn id="104" dur="250"/>
                                        <p:tgtEl>
                                          <p:spTgt spid="154"/>
                                        </p:tgtEl>
                                      </p:cBhvr>
                                    </p:animEffect>
                                    <p:set>
                                      <p:cBhvr>
                                        <p:cTn id="105" dur="1" fill="hold">
                                          <p:stCondLst>
                                            <p:cond delay="249"/>
                                          </p:stCondLst>
                                        </p:cTn>
                                        <p:tgtEl>
                                          <p:spTgt spid="154"/>
                                        </p:tgtEl>
                                        <p:attrNameLst>
                                          <p:attrName>style.visibility</p:attrName>
                                        </p:attrNameLst>
                                      </p:cBhvr>
                                      <p:to>
                                        <p:strVal val="hidden"/>
                                      </p:to>
                                    </p:set>
                                  </p:childTnLst>
                                </p:cTn>
                              </p:par>
                              <p:par>
                                <p:cTn id="106" presetID="9" presetClass="emph" presetSubtype="0" nodeType="withEffect">
                                  <p:stCondLst>
                                    <p:cond delay="0"/>
                                  </p:stCondLst>
                                  <p:childTnLst>
                                    <p:set>
                                      <p:cBhvr>
                                        <p:cTn id="107" dur="indefinite"/>
                                        <p:tgtEl>
                                          <p:spTgt spid="121"/>
                                        </p:tgtEl>
                                        <p:attrNameLst>
                                          <p:attrName>style.opacity</p:attrName>
                                        </p:attrNameLst>
                                      </p:cBhvr>
                                      <p:to>
                                        <p:strVal val="0.25"/>
                                      </p:to>
                                    </p:set>
                                    <p:animEffect filter="image" prLst="opacity: 0.25">
                                      <p:cBhvr rctx="IE">
                                        <p:cTn id="108" dur="indefinite"/>
                                        <p:tgtEl>
                                          <p:spTgt spid="12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7"/>
                                        </p:tgtEl>
                                        <p:attrNameLst>
                                          <p:attrName>style.visibility</p:attrName>
                                        </p:attrNameLst>
                                      </p:cBhvr>
                                      <p:to>
                                        <p:strVal val="visible"/>
                                      </p:to>
                                    </p:set>
                                    <p:animEffect transition="in" filter="fade">
                                      <p:cBhvr>
                                        <p:cTn id="111" dur="250"/>
                                        <p:tgtEl>
                                          <p:spTgt spid="187"/>
                                        </p:tgtEl>
                                      </p:cBhvr>
                                    </p:animEffect>
                                  </p:childTnLst>
                                </p:cTn>
                              </p:par>
                            </p:childTnLst>
                          </p:cTn>
                        </p:par>
                        <p:par>
                          <p:cTn id="112" fill="hold">
                            <p:stCondLst>
                              <p:cond delay="250"/>
                            </p:stCondLst>
                            <p:childTnLst>
                              <p:par>
                                <p:cTn id="113" presetID="22" presetClass="entr" presetSubtype="4" fill="hold" nodeType="afterEffect">
                                  <p:stCondLst>
                                    <p:cond delay="0"/>
                                  </p:stCondLst>
                                  <p:childTnLst>
                                    <p:set>
                                      <p:cBhvr>
                                        <p:cTn id="114" dur="1" fill="hold">
                                          <p:stCondLst>
                                            <p:cond delay="0"/>
                                          </p:stCondLst>
                                        </p:cTn>
                                        <p:tgtEl>
                                          <p:spTgt spid="124"/>
                                        </p:tgtEl>
                                        <p:attrNameLst>
                                          <p:attrName>style.visibility</p:attrName>
                                        </p:attrNameLst>
                                      </p:cBhvr>
                                      <p:to>
                                        <p:strVal val="visible"/>
                                      </p:to>
                                    </p:set>
                                    <p:animEffect transition="in" filter="wipe(down)">
                                      <p:cBhvr>
                                        <p:cTn id="115" dur="250"/>
                                        <p:tgtEl>
                                          <p:spTgt spid="124"/>
                                        </p:tgtEl>
                                      </p:cBhvr>
                                    </p:animEffect>
                                  </p:childTnLst>
                                </p:cTn>
                              </p:par>
                            </p:childTnLst>
                          </p:cTn>
                        </p:par>
                        <p:par>
                          <p:cTn id="116" fill="hold">
                            <p:stCondLst>
                              <p:cond delay="500"/>
                            </p:stCondLst>
                            <p:childTnLst>
                              <p:par>
                                <p:cTn id="117" presetID="22" presetClass="entr" presetSubtype="4" fill="hold" nodeType="after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2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9" grpId="0"/>
      <p:bldP spid="3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810D13-1032-4610-97E6-FF0343715148}"/>
              </a:ext>
            </a:extLst>
          </p:cNvPr>
          <p:cNvSpPr>
            <a:spLocks noGrp="1"/>
          </p:cNvSpPr>
          <p:nvPr>
            <p:ph type="title"/>
          </p:nvPr>
        </p:nvSpPr>
        <p:spPr/>
        <p:txBody>
          <a:bodyPr/>
          <a:lstStyle/>
          <a:p>
            <a:r>
              <a:rPr lang="en-US" altLang="zh-CN" dirty="0"/>
              <a:t>RISC-V Arithmetic Logic Unit (ALU)</a:t>
            </a:r>
            <a:endParaRPr lang="zh-CN" altLang="en-US" dirty="0"/>
          </a:p>
        </p:txBody>
      </p:sp>
      <p:sp>
        <p:nvSpPr>
          <p:cNvPr id="4" name="Rectangle 3">
            <a:extLst>
              <a:ext uri="{FF2B5EF4-FFF2-40B4-BE49-F238E27FC236}">
                <a16:creationId xmlns:a16="http://schemas.microsoft.com/office/drawing/2014/main" id="{1CB6EF44-282E-4B55-84CB-586D25CA1780}"/>
              </a:ext>
            </a:extLst>
          </p:cNvPr>
          <p:cNvSpPr txBox="1">
            <a:spLocks noChangeArrowheads="1"/>
          </p:cNvSpPr>
          <p:nvPr/>
        </p:nvSpPr>
        <p:spPr>
          <a:xfrm>
            <a:off x="364474" y="1015685"/>
            <a:ext cx="8153400" cy="321310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Must support the Arithmetic/Logic                      </a:t>
            </a:r>
          </a:p>
          <a:p>
            <a:pPr marL="0" marR="0" lvl="0" indent="0" algn="l"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operations of the ISA</a:t>
            </a:r>
          </a:p>
          <a:p>
            <a:pPr marL="685800" marR="0" lvl="1" indent="-228600" algn="l" defTabSz="914400" rtl="0" eaLnBrk="1" fontAlgn="auto" latinLnBrk="0" hangingPunct="1">
              <a:lnSpc>
                <a:spcPct val="95000"/>
              </a:lnSpc>
              <a:spcBef>
                <a:spcPts val="500"/>
              </a:spcBef>
              <a:spcAft>
                <a:spcPts val="0"/>
              </a:spcAft>
              <a:buClrTx/>
              <a:buSzTx/>
              <a:buFont typeface="Monotype Sort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add,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addi</a:t>
            </a:r>
            <a:endPar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685800" marR="0" lvl="1" indent="-228600" algn="l" defTabSz="914400" rtl="0" eaLnBrk="1" fontAlgn="auto" latinLnBrk="0" hangingPunct="1">
              <a:lnSpc>
                <a:spcPct val="95000"/>
              </a:lnSpc>
              <a:spcBef>
                <a:spcPts val="500"/>
              </a:spcBef>
              <a:spcAft>
                <a:spcPts val="0"/>
              </a:spcAft>
              <a:buClrTx/>
              <a:buSzTx/>
              <a:buFont typeface="Monotype Sort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sub</a:t>
            </a:r>
          </a:p>
          <a:p>
            <a:pPr marL="685800" marR="0" lvl="1" indent="-228600" algn="l" defTabSz="914400" rtl="0" eaLnBrk="1" fontAlgn="auto" latinLnBrk="0" hangingPunct="1">
              <a:lnSpc>
                <a:spcPct val="95000"/>
              </a:lnSpc>
              <a:spcBef>
                <a:spcPts val="500"/>
              </a:spcBef>
              <a:spcAft>
                <a:spcPts val="0"/>
              </a:spcAft>
              <a:buClrTx/>
              <a:buSzTx/>
              <a:buFont typeface="Monotype Sorts" pitchFamily="2" charset="2"/>
              <a:buNone/>
              <a:tabLst/>
              <a:defRPr/>
            </a:pP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mulh</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mulhu</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div,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divu</a:t>
            </a:r>
            <a:endPar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685800" marR="0" lvl="1" indent="-228600" algn="l" defTabSz="914400" rtl="0" eaLnBrk="1" fontAlgn="auto" latinLnBrk="0" hangingPunct="1">
              <a:lnSpc>
                <a:spcPct val="95000"/>
              </a:lnSpc>
              <a:spcBef>
                <a:spcPts val="500"/>
              </a:spcBef>
              <a:spcAft>
                <a:spcPts val="0"/>
              </a:spcAft>
              <a:buClrTx/>
              <a:buSzTx/>
              <a:buFont typeface="Monotype Sort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and,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andi</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nor, or,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ori</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xor</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xori</a:t>
            </a:r>
            <a:endPar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685800" marR="0" lvl="1" indent="-228600" algn="l" defTabSz="914400" rtl="0" eaLnBrk="1" fontAlgn="auto" latinLnBrk="0" hangingPunct="1">
              <a:lnSpc>
                <a:spcPct val="95000"/>
              </a:lnSpc>
              <a:spcBef>
                <a:spcPts val="500"/>
              </a:spcBef>
              <a:spcAft>
                <a:spcPts val="0"/>
              </a:spcAft>
              <a:buClrTx/>
              <a:buSzTx/>
              <a:buFont typeface="Monotype Sorts" pitchFamily="2" charset="2"/>
              <a:buNone/>
              <a:tabLst/>
              <a:defRPr/>
            </a:pP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beq</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bne</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sltiu</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sltu</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p>
        </p:txBody>
      </p:sp>
      <p:grpSp>
        <p:nvGrpSpPr>
          <p:cNvPr id="5" name="Group 30">
            <a:extLst>
              <a:ext uri="{FF2B5EF4-FFF2-40B4-BE49-F238E27FC236}">
                <a16:creationId xmlns:a16="http://schemas.microsoft.com/office/drawing/2014/main" id="{89B92747-1720-40A5-8816-1528A0E2B4A0}"/>
              </a:ext>
            </a:extLst>
          </p:cNvPr>
          <p:cNvGrpSpPr>
            <a:grpSpLocks/>
          </p:cNvGrpSpPr>
          <p:nvPr/>
        </p:nvGrpSpPr>
        <p:grpSpPr bwMode="auto">
          <a:xfrm>
            <a:off x="6670577" y="1269447"/>
            <a:ext cx="2507803" cy="2352675"/>
            <a:chOff x="3015" y="1008"/>
            <a:chExt cx="2130" cy="1920"/>
          </a:xfrm>
        </p:grpSpPr>
        <p:sp>
          <p:nvSpPr>
            <p:cNvPr id="6" name="Freeform 4">
              <a:extLst>
                <a:ext uri="{FF2B5EF4-FFF2-40B4-BE49-F238E27FC236}">
                  <a16:creationId xmlns:a16="http://schemas.microsoft.com/office/drawing/2014/main" id="{2B7939C9-4C5E-4235-9F21-5B9AD538DAFE}"/>
                </a:ext>
              </a:extLst>
            </p:cNvPr>
            <p:cNvSpPr>
              <a:spLocks/>
            </p:cNvSpPr>
            <p:nvPr/>
          </p:nvSpPr>
          <p:spPr bwMode="auto">
            <a:xfrm>
              <a:off x="3696" y="1453"/>
              <a:ext cx="388" cy="1099"/>
            </a:xfrm>
            <a:custGeom>
              <a:avLst/>
              <a:gdLst>
                <a:gd name="T0" fmla="*/ 0 w 388"/>
                <a:gd name="T1" fmla="*/ 0 h 1099"/>
                <a:gd name="T2" fmla="*/ 0 w 388"/>
                <a:gd name="T3" fmla="*/ 427 h 1099"/>
                <a:gd name="T4" fmla="*/ 111 w 388"/>
                <a:gd name="T5" fmla="*/ 553 h 1099"/>
                <a:gd name="T6" fmla="*/ 0 w 388"/>
                <a:gd name="T7" fmla="*/ 671 h 1099"/>
                <a:gd name="T8" fmla="*/ 0 w 388"/>
                <a:gd name="T9" fmla="*/ 1098 h 1099"/>
                <a:gd name="T10" fmla="*/ 387 w 388"/>
                <a:gd name="T11" fmla="*/ 790 h 1099"/>
                <a:gd name="T12" fmla="*/ 387 w 388"/>
                <a:gd name="T13" fmla="*/ 308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Line 5">
              <a:extLst>
                <a:ext uri="{FF2B5EF4-FFF2-40B4-BE49-F238E27FC236}">
                  <a16:creationId xmlns:a16="http://schemas.microsoft.com/office/drawing/2014/main" id="{7BACA3D9-D910-4C8E-8302-88E097060FDB}"/>
                </a:ext>
              </a:extLst>
            </p:cNvPr>
            <p:cNvSpPr>
              <a:spLocks noChangeShapeType="1"/>
            </p:cNvSpPr>
            <p:nvPr/>
          </p:nvSpPr>
          <p:spPr bwMode="auto">
            <a:xfrm>
              <a:off x="3172" y="2377"/>
              <a:ext cx="489"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 name="Line 6">
              <a:extLst>
                <a:ext uri="{FF2B5EF4-FFF2-40B4-BE49-F238E27FC236}">
                  <a16:creationId xmlns:a16="http://schemas.microsoft.com/office/drawing/2014/main" id="{B7A16E87-C4BA-43A7-A0B4-193C3D5A084A}"/>
                </a:ext>
              </a:extLst>
            </p:cNvPr>
            <p:cNvSpPr>
              <a:spLocks noChangeShapeType="1"/>
            </p:cNvSpPr>
            <p:nvPr/>
          </p:nvSpPr>
          <p:spPr bwMode="auto">
            <a:xfrm>
              <a:off x="4096" y="2022"/>
              <a:ext cx="488"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9" name="Line 7">
              <a:extLst>
                <a:ext uri="{FF2B5EF4-FFF2-40B4-BE49-F238E27FC236}">
                  <a16:creationId xmlns:a16="http://schemas.microsoft.com/office/drawing/2014/main" id="{448FD01D-9E4B-48FF-BC95-8CA196D09133}"/>
                </a:ext>
              </a:extLst>
            </p:cNvPr>
            <p:cNvSpPr>
              <a:spLocks noChangeShapeType="1"/>
            </p:cNvSpPr>
            <p:nvPr/>
          </p:nvSpPr>
          <p:spPr bwMode="auto">
            <a:xfrm>
              <a:off x="3165" y="1658"/>
              <a:ext cx="488"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 name="Line 8">
              <a:extLst>
                <a:ext uri="{FF2B5EF4-FFF2-40B4-BE49-F238E27FC236}">
                  <a16:creationId xmlns:a16="http://schemas.microsoft.com/office/drawing/2014/main" id="{B9587926-2987-4495-9362-BEF58651496D}"/>
                </a:ext>
              </a:extLst>
            </p:cNvPr>
            <p:cNvSpPr>
              <a:spLocks noChangeShapeType="1"/>
            </p:cNvSpPr>
            <p:nvPr/>
          </p:nvSpPr>
          <p:spPr bwMode="auto">
            <a:xfrm flipH="1">
              <a:off x="3307" y="1600"/>
              <a:ext cx="78" cy="133"/>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2" name="Line 10">
              <a:extLst>
                <a:ext uri="{FF2B5EF4-FFF2-40B4-BE49-F238E27FC236}">
                  <a16:creationId xmlns:a16="http://schemas.microsoft.com/office/drawing/2014/main" id="{C8ACE15C-7ADE-4F06-BF24-9D4D995FD6B6}"/>
                </a:ext>
              </a:extLst>
            </p:cNvPr>
            <p:cNvSpPr>
              <a:spLocks noChangeShapeType="1"/>
            </p:cNvSpPr>
            <p:nvPr/>
          </p:nvSpPr>
          <p:spPr bwMode="auto">
            <a:xfrm flipH="1">
              <a:off x="3307" y="2311"/>
              <a:ext cx="78" cy="133"/>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4" name="Line 12">
              <a:extLst>
                <a:ext uri="{FF2B5EF4-FFF2-40B4-BE49-F238E27FC236}">
                  <a16:creationId xmlns:a16="http://schemas.microsoft.com/office/drawing/2014/main" id="{69B09983-BE34-4642-8AA4-6D991EBC359D}"/>
                </a:ext>
              </a:extLst>
            </p:cNvPr>
            <p:cNvSpPr>
              <a:spLocks noChangeShapeType="1"/>
            </p:cNvSpPr>
            <p:nvPr/>
          </p:nvSpPr>
          <p:spPr bwMode="auto">
            <a:xfrm flipH="1">
              <a:off x="4301" y="1956"/>
              <a:ext cx="78" cy="133"/>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5" name="Rectangle 13">
              <a:extLst>
                <a:ext uri="{FF2B5EF4-FFF2-40B4-BE49-F238E27FC236}">
                  <a16:creationId xmlns:a16="http://schemas.microsoft.com/office/drawing/2014/main" id="{8AB7A8BD-33DB-457C-BC01-D992B837E870}"/>
                </a:ext>
              </a:extLst>
            </p:cNvPr>
            <p:cNvSpPr>
              <a:spLocks noChangeArrowheads="1"/>
            </p:cNvSpPr>
            <p:nvPr/>
          </p:nvSpPr>
          <p:spPr bwMode="auto">
            <a:xfrm>
              <a:off x="4215" y="2112"/>
              <a:ext cx="371"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200"/>
                </a:lnSpc>
                <a:spcBef>
                  <a:spcPts val="0"/>
                </a:spcBef>
                <a:spcAft>
                  <a:spcPts val="0"/>
                </a:spcAft>
                <a:buClrTx/>
                <a:buSzTx/>
                <a:buFontTx/>
                <a:buNone/>
                <a:tabLst>
                  <a:tab pos="452438" algn="l"/>
                  <a:tab pos="904875" algn="l"/>
                  <a:tab pos="1357313" algn="l"/>
                </a:tabLst>
                <a:defRPr/>
              </a:pPr>
              <a:endParaRPr kumimoji="0" lang="en-US" altLang="zh-CN" sz="1600" b="0" i="0" u="none" strike="noStrike" kern="1200" cap="none" spc="0" normalizeH="0" baseline="0" noProof="0" dirty="0">
                <a:ln>
                  <a:noFill/>
                </a:ln>
                <a:solidFill>
                  <a:srgbClr val="FF0000"/>
                </a:solidFill>
                <a:effectLst/>
                <a:uLnTx/>
                <a:uFillTx/>
                <a:latin typeface="Calibri"/>
                <a:ea typeface="宋体" charset="-122"/>
                <a:cs typeface="+mn-cs"/>
              </a:endParaRPr>
            </a:p>
          </p:txBody>
        </p:sp>
        <p:sp>
          <p:nvSpPr>
            <p:cNvPr id="16" name="Line 14">
              <a:extLst>
                <a:ext uri="{FF2B5EF4-FFF2-40B4-BE49-F238E27FC236}">
                  <a16:creationId xmlns:a16="http://schemas.microsoft.com/office/drawing/2014/main" id="{469DFFE1-94D7-4C6E-A341-0A53451A228B}"/>
                </a:ext>
              </a:extLst>
            </p:cNvPr>
            <p:cNvSpPr>
              <a:spLocks noChangeShapeType="1"/>
            </p:cNvSpPr>
            <p:nvPr/>
          </p:nvSpPr>
          <p:spPr bwMode="auto">
            <a:xfrm>
              <a:off x="3843" y="2500"/>
              <a:ext cx="133" cy="62"/>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7" name="Rectangle 15">
              <a:extLst>
                <a:ext uri="{FF2B5EF4-FFF2-40B4-BE49-F238E27FC236}">
                  <a16:creationId xmlns:a16="http://schemas.microsoft.com/office/drawing/2014/main" id="{C5F156F7-CEF5-4F61-96CD-32C1DAD4A86F}"/>
                </a:ext>
              </a:extLst>
            </p:cNvPr>
            <p:cNvSpPr>
              <a:spLocks noChangeArrowheads="1"/>
            </p:cNvSpPr>
            <p:nvPr/>
          </p:nvSpPr>
          <p:spPr bwMode="auto">
            <a:xfrm>
              <a:off x="3831" y="2688"/>
              <a:ext cx="105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m (operation)</a:t>
              </a:r>
            </a:p>
          </p:txBody>
        </p:sp>
        <p:sp>
          <p:nvSpPr>
            <p:cNvPr id="18" name="Rectangle 16">
              <a:extLst>
                <a:ext uri="{FF2B5EF4-FFF2-40B4-BE49-F238E27FC236}">
                  <a16:creationId xmlns:a16="http://schemas.microsoft.com/office/drawing/2014/main" id="{26EC7820-1FBA-4989-8AE1-18B5C036D9E5}"/>
                </a:ext>
              </a:extLst>
            </p:cNvPr>
            <p:cNvSpPr>
              <a:spLocks noChangeArrowheads="1"/>
            </p:cNvSpPr>
            <p:nvPr/>
          </p:nvSpPr>
          <p:spPr bwMode="auto">
            <a:xfrm>
              <a:off x="4647" y="1920"/>
              <a:ext cx="498"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dirty="0">
                  <a:ln>
                    <a:noFill/>
                  </a:ln>
                  <a:solidFill>
                    <a:srgbClr val="000000"/>
                  </a:solidFill>
                  <a:effectLst/>
                  <a:uLnTx/>
                  <a:uFillTx/>
                  <a:latin typeface="Calibri"/>
                  <a:ea typeface="宋体" charset="-122"/>
                  <a:cs typeface="+mn-cs"/>
                </a:rPr>
                <a:t>result</a:t>
              </a:r>
            </a:p>
          </p:txBody>
        </p:sp>
        <p:sp>
          <p:nvSpPr>
            <p:cNvPr id="19" name="Rectangle 17">
              <a:extLst>
                <a:ext uri="{FF2B5EF4-FFF2-40B4-BE49-F238E27FC236}">
                  <a16:creationId xmlns:a16="http://schemas.microsoft.com/office/drawing/2014/main" id="{75DFB148-0593-465C-95BE-9FF24E959802}"/>
                </a:ext>
              </a:extLst>
            </p:cNvPr>
            <p:cNvSpPr>
              <a:spLocks noChangeArrowheads="1"/>
            </p:cNvSpPr>
            <p:nvPr/>
          </p:nvSpPr>
          <p:spPr bwMode="auto">
            <a:xfrm>
              <a:off x="3015" y="1584"/>
              <a:ext cx="174"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A</a:t>
              </a:r>
            </a:p>
          </p:txBody>
        </p:sp>
        <p:sp>
          <p:nvSpPr>
            <p:cNvPr id="20" name="Rectangle 18">
              <a:extLst>
                <a:ext uri="{FF2B5EF4-FFF2-40B4-BE49-F238E27FC236}">
                  <a16:creationId xmlns:a16="http://schemas.microsoft.com/office/drawing/2014/main" id="{8FB06D97-EE02-4121-9777-EAAFF9BB8BD0}"/>
                </a:ext>
              </a:extLst>
            </p:cNvPr>
            <p:cNvSpPr>
              <a:spLocks noChangeArrowheads="1"/>
            </p:cNvSpPr>
            <p:nvPr/>
          </p:nvSpPr>
          <p:spPr bwMode="auto">
            <a:xfrm>
              <a:off x="3015" y="2304"/>
              <a:ext cx="222"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a:ln>
                    <a:noFill/>
                  </a:ln>
                  <a:solidFill>
                    <a:srgbClr val="000000"/>
                  </a:solidFill>
                  <a:effectLst/>
                  <a:uLnTx/>
                  <a:uFillTx/>
                  <a:latin typeface="Calibri"/>
                  <a:ea typeface="宋体" charset="-122"/>
                  <a:cs typeface="+mn-cs"/>
                </a:rPr>
                <a:t>B</a:t>
              </a:r>
            </a:p>
          </p:txBody>
        </p:sp>
        <p:sp>
          <p:nvSpPr>
            <p:cNvPr id="21" name="Rectangle 19">
              <a:extLst>
                <a:ext uri="{FF2B5EF4-FFF2-40B4-BE49-F238E27FC236}">
                  <a16:creationId xmlns:a16="http://schemas.microsoft.com/office/drawing/2014/main" id="{DFA16D20-501E-46D5-8A1C-B53AC11F545B}"/>
                </a:ext>
              </a:extLst>
            </p:cNvPr>
            <p:cNvSpPr>
              <a:spLocks noChangeArrowheads="1"/>
            </p:cNvSpPr>
            <p:nvPr/>
          </p:nvSpPr>
          <p:spPr bwMode="auto">
            <a:xfrm>
              <a:off x="3783" y="1920"/>
              <a:ext cx="33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600"/>
                </a:lnSpc>
                <a:spcBef>
                  <a:spcPts val="0"/>
                </a:spcBef>
                <a:spcAft>
                  <a:spcPts val="0"/>
                </a:spcAft>
                <a:buClrTx/>
                <a:buSzTx/>
                <a:buFontTx/>
                <a:buNone/>
                <a:tabLst>
                  <a:tab pos="452438" algn="l"/>
                  <a:tab pos="904875" algn="l"/>
                  <a:tab pos="1357313" algn="l"/>
                </a:tabLst>
                <a:defRPr/>
              </a:pPr>
              <a:r>
                <a:rPr kumimoji="0" lang="en-US" altLang="zh-CN" sz="1600" b="0" i="0" u="none" strike="noStrike" kern="1200" cap="none" spc="0" normalizeH="0" baseline="0" noProof="0" dirty="0">
                  <a:ln>
                    <a:noFill/>
                  </a:ln>
                  <a:solidFill>
                    <a:srgbClr val="000000"/>
                  </a:solidFill>
                  <a:effectLst/>
                  <a:uLnTx/>
                  <a:uFillTx/>
                  <a:latin typeface="Calibri"/>
                  <a:ea typeface="宋体" charset="-122"/>
                  <a:cs typeface="+mn-cs"/>
                </a:rPr>
                <a:t>ALU</a:t>
              </a:r>
            </a:p>
          </p:txBody>
        </p:sp>
        <p:sp>
          <p:nvSpPr>
            <p:cNvPr id="22" name="Rectangle 20">
              <a:extLst>
                <a:ext uri="{FF2B5EF4-FFF2-40B4-BE49-F238E27FC236}">
                  <a16:creationId xmlns:a16="http://schemas.microsoft.com/office/drawing/2014/main" id="{E184E9FF-CCE4-4296-8CC0-0D572D176E50}"/>
                </a:ext>
              </a:extLst>
            </p:cNvPr>
            <p:cNvSpPr>
              <a:spLocks noChangeArrowheads="1"/>
            </p:cNvSpPr>
            <p:nvPr/>
          </p:nvSpPr>
          <p:spPr bwMode="auto">
            <a:xfrm>
              <a:off x="3975" y="2496"/>
              <a:ext cx="37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200"/>
                </a:lnSpc>
                <a:spcBef>
                  <a:spcPts val="0"/>
                </a:spcBef>
                <a:spcAft>
                  <a:spcPts val="0"/>
                </a:spcAft>
                <a:buClrTx/>
                <a:buSzTx/>
                <a:buFontTx/>
                <a:buNone/>
                <a:tabLst>
                  <a:tab pos="452438" algn="l"/>
                  <a:tab pos="904875" algn="l"/>
                  <a:tab pos="1357313" algn="l"/>
                </a:tabLst>
                <a:defRPr/>
              </a:pPr>
              <a:endParaRPr kumimoji="0" lang="en-US" altLang="zh-CN" sz="1600" b="0" i="0" u="none" strike="noStrike" kern="1200" cap="none" spc="0" normalizeH="0" baseline="0" noProof="0" dirty="0">
                <a:ln>
                  <a:noFill/>
                </a:ln>
                <a:solidFill>
                  <a:srgbClr val="FF0000"/>
                </a:solidFill>
                <a:effectLst/>
                <a:uLnTx/>
                <a:uFillTx/>
                <a:latin typeface="Calibri"/>
                <a:ea typeface="宋体" charset="-122"/>
                <a:cs typeface="+mn-cs"/>
              </a:endParaRPr>
            </a:p>
          </p:txBody>
        </p:sp>
        <p:sp>
          <p:nvSpPr>
            <p:cNvPr id="23" name="Line 21">
              <a:extLst>
                <a:ext uri="{FF2B5EF4-FFF2-40B4-BE49-F238E27FC236}">
                  <a16:creationId xmlns:a16="http://schemas.microsoft.com/office/drawing/2014/main" id="{F5F29EC3-BF4A-4986-A1FB-8AD019398FD6}"/>
                </a:ext>
              </a:extLst>
            </p:cNvPr>
            <p:cNvSpPr>
              <a:spLocks noChangeShapeType="1"/>
            </p:cNvSpPr>
            <p:nvPr/>
          </p:nvSpPr>
          <p:spPr bwMode="auto">
            <a:xfrm flipV="1">
              <a:off x="3927" y="2352"/>
              <a:ext cx="0"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4" name="Line 22">
              <a:extLst>
                <a:ext uri="{FF2B5EF4-FFF2-40B4-BE49-F238E27FC236}">
                  <a16:creationId xmlns:a16="http://schemas.microsoft.com/office/drawing/2014/main" id="{27955DDA-DC80-4FA3-9FCB-064DF87E6AA9}"/>
                </a:ext>
              </a:extLst>
            </p:cNvPr>
            <p:cNvSpPr>
              <a:spLocks noChangeShapeType="1"/>
            </p:cNvSpPr>
            <p:nvPr/>
          </p:nvSpPr>
          <p:spPr bwMode="auto">
            <a:xfrm flipV="1">
              <a:off x="4023" y="1200"/>
              <a:ext cx="0" cy="4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5" name="Line 23">
              <a:extLst>
                <a:ext uri="{FF2B5EF4-FFF2-40B4-BE49-F238E27FC236}">
                  <a16:creationId xmlns:a16="http://schemas.microsoft.com/office/drawing/2014/main" id="{CA144921-0382-40E6-A1FD-D0C0E54DF2EF}"/>
                </a:ext>
              </a:extLst>
            </p:cNvPr>
            <p:cNvSpPr>
              <a:spLocks noChangeShapeType="1"/>
            </p:cNvSpPr>
            <p:nvPr/>
          </p:nvSpPr>
          <p:spPr bwMode="auto">
            <a:xfrm flipV="1">
              <a:off x="3831" y="1200"/>
              <a:ext cx="0"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6" name="Rectangle 24">
              <a:extLst>
                <a:ext uri="{FF2B5EF4-FFF2-40B4-BE49-F238E27FC236}">
                  <a16:creationId xmlns:a16="http://schemas.microsoft.com/office/drawing/2014/main" id="{78DD6D74-6C1F-4B7F-A4BB-360B9E5FB5DC}"/>
                </a:ext>
              </a:extLst>
            </p:cNvPr>
            <p:cNvSpPr>
              <a:spLocks noChangeArrowheads="1"/>
            </p:cNvSpPr>
            <p:nvPr/>
          </p:nvSpPr>
          <p:spPr bwMode="auto">
            <a:xfrm>
              <a:off x="3615" y="10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dirty="0">
                  <a:ln>
                    <a:noFill/>
                  </a:ln>
                  <a:solidFill>
                    <a:srgbClr val="000000"/>
                  </a:solidFill>
                  <a:effectLst/>
                  <a:uLnTx/>
                  <a:uFillTx/>
                  <a:latin typeface="Calibri"/>
                  <a:ea typeface="宋体" charset="-122"/>
                  <a:cs typeface="+mn-cs"/>
                </a:rPr>
                <a:t>zero</a:t>
              </a:r>
            </a:p>
          </p:txBody>
        </p:sp>
        <p:sp>
          <p:nvSpPr>
            <p:cNvPr id="27" name="Rectangle 25">
              <a:extLst>
                <a:ext uri="{FF2B5EF4-FFF2-40B4-BE49-F238E27FC236}">
                  <a16:creationId xmlns:a16="http://schemas.microsoft.com/office/drawing/2014/main" id="{4CF66159-8A9D-423A-A64F-6D7AEF75301A}"/>
                </a:ext>
              </a:extLst>
            </p:cNvPr>
            <p:cNvSpPr>
              <a:spLocks noChangeArrowheads="1"/>
            </p:cNvSpPr>
            <p:nvPr/>
          </p:nvSpPr>
          <p:spPr bwMode="auto">
            <a:xfrm>
              <a:off x="4064" y="10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zh-CN" sz="1600" b="0" i="0" u="none" strike="noStrike" kern="1200" cap="none" spc="0" normalizeH="0" baseline="0" noProof="0" dirty="0" err="1">
                  <a:ln>
                    <a:noFill/>
                  </a:ln>
                  <a:solidFill>
                    <a:srgbClr val="000000"/>
                  </a:solidFill>
                  <a:effectLst/>
                  <a:uLnTx/>
                  <a:uFillTx/>
                  <a:latin typeface="Calibri"/>
                  <a:ea typeface="宋体" charset="-122"/>
                  <a:cs typeface="+mn-cs"/>
                </a:rPr>
                <a:t>ovf</a:t>
              </a:r>
              <a:endParaRPr kumimoji="0" lang="en-US" altLang="zh-CN" sz="1600" b="0" i="0" u="none" strike="noStrike" kern="1200" cap="none" spc="0" normalizeH="0" baseline="0" noProof="0" dirty="0">
                <a:ln>
                  <a:noFill/>
                </a:ln>
                <a:solidFill>
                  <a:srgbClr val="000000"/>
                </a:solidFill>
                <a:effectLst/>
                <a:uLnTx/>
                <a:uFillTx/>
                <a:latin typeface="Calibri"/>
                <a:ea typeface="宋体" charset="-122"/>
                <a:cs typeface="+mn-cs"/>
              </a:endParaRPr>
            </a:p>
          </p:txBody>
        </p:sp>
        <p:sp>
          <p:nvSpPr>
            <p:cNvPr id="28" name="Line 26">
              <a:extLst>
                <a:ext uri="{FF2B5EF4-FFF2-40B4-BE49-F238E27FC236}">
                  <a16:creationId xmlns:a16="http://schemas.microsoft.com/office/drawing/2014/main" id="{5E9B1186-1E80-4C8C-9A08-8F52DDCE8757}"/>
                </a:ext>
              </a:extLst>
            </p:cNvPr>
            <p:cNvSpPr>
              <a:spLocks noChangeShapeType="1"/>
            </p:cNvSpPr>
            <p:nvPr/>
          </p:nvSpPr>
          <p:spPr bwMode="auto">
            <a:xfrm>
              <a:off x="3783" y="1392"/>
              <a:ext cx="133" cy="62"/>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29" name="Line 27">
              <a:extLst>
                <a:ext uri="{FF2B5EF4-FFF2-40B4-BE49-F238E27FC236}">
                  <a16:creationId xmlns:a16="http://schemas.microsoft.com/office/drawing/2014/main" id="{67D78FC6-C51F-41E6-94E6-E43291B4026A}"/>
                </a:ext>
              </a:extLst>
            </p:cNvPr>
            <p:cNvSpPr>
              <a:spLocks noChangeShapeType="1"/>
            </p:cNvSpPr>
            <p:nvPr/>
          </p:nvSpPr>
          <p:spPr bwMode="auto">
            <a:xfrm>
              <a:off x="3975" y="1536"/>
              <a:ext cx="133" cy="62"/>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32" name="Rectangle 32">
            <a:extLst>
              <a:ext uri="{FF2B5EF4-FFF2-40B4-BE49-F238E27FC236}">
                <a16:creationId xmlns:a16="http://schemas.microsoft.com/office/drawing/2014/main" id="{AB32360D-8A75-4309-9A57-EA92C0C7913E}"/>
              </a:ext>
            </a:extLst>
          </p:cNvPr>
          <p:cNvSpPr>
            <a:spLocks noChangeArrowheads="1"/>
          </p:cNvSpPr>
          <p:nvPr/>
        </p:nvSpPr>
        <p:spPr bwMode="auto">
          <a:xfrm>
            <a:off x="313267" y="4462539"/>
            <a:ext cx="8153400" cy="16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5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With special handling for</a:t>
            </a: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sign extend –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addi</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andi</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a:t>
            </a:r>
            <a:endPar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zero extend –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lbu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ori</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xori</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sltiu</a:t>
            </a:r>
            <a:endPar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no overflow detected –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addu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multu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divu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sltiu</a:t>
            </a:r>
            <a:r>
              <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sltu</a:t>
            </a:r>
            <a:endParaRPr kumimoji="0" lang="en-US" altLang="zh-CN" sz="2000" b="0" i="0" u="none" strike="noStrike" kern="1200" cap="none" spc="0" normalizeH="0" baseline="0" noProof="0" dirty="0">
              <a:ln>
                <a:noFill/>
              </a:ln>
              <a:solidFill>
                <a:prstClr val="black"/>
              </a:solidFill>
              <a:effectLst/>
              <a:uLnTx/>
              <a:uFillTx/>
              <a:latin typeface="Courier New" pitchFamily="49" charset="0"/>
              <a:ea typeface="宋体" charset="-122"/>
              <a:cs typeface="+mn-cs"/>
            </a:endParaRPr>
          </a:p>
        </p:txBody>
      </p:sp>
    </p:spTree>
    <p:extLst>
      <p:ext uri="{BB962C8B-B14F-4D97-AF65-F5344CB8AC3E}">
        <p14:creationId xmlns:p14="http://schemas.microsoft.com/office/powerpoint/2010/main" val="2966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4E9E-716A-4234-8FA2-734DAE4338D6}"/>
              </a:ext>
            </a:extLst>
          </p:cNvPr>
          <p:cNvSpPr>
            <a:spLocks noGrp="1"/>
          </p:cNvSpPr>
          <p:nvPr>
            <p:ph type="title"/>
          </p:nvPr>
        </p:nvSpPr>
        <p:spPr/>
        <p:txBody>
          <a:bodyPr/>
          <a:lstStyle/>
          <a:p>
            <a:r>
              <a:rPr lang="en-US" altLang="ko-KR" sz="3900" dirty="0"/>
              <a:t>Clocking Methodologies for Writes</a:t>
            </a:r>
            <a:endParaRPr lang="ko-KR" altLang="en-US" sz="3900" dirty="0"/>
          </a:p>
        </p:txBody>
      </p:sp>
      <p:sp>
        <p:nvSpPr>
          <p:cNvPr id="176" name="文本占位符 175">
            <a:extLst>
              <a:ext uri="{FF2B5EF4-FFF2-40B4-BE49-F238E27FC236}">
                <a16:creationId xmlns:a16="http://schemas.microsoft.com/office/drawing/2014/main" id="{31A10D6F-903F-EA41-DCAB-204ACCB62CE0}"/>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281A9C10-BDE0-4A8C-8700-355AC6505EFE}"/>
              </a:ext>
            </a:extLst>
          </p:cNvPr>
          <p:cNvSpPr/>
          <p:nvPr/>
        </p:nvSpPr>
        <p:spPr>
          <a:xfrm>
            <a:off x="373085" y="856947"/>
            <a:ext cx="7659533" cy="461665"/>
          </a:xfrm>
          <a:prstGeom prst="rect">
            <a:avLst/>
          </a:prstGeom>
        </p:spPr>
        <p:txBody>
          <a:bodyPr wrap="non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Synchronize the </a:t>
            </a:r>
            <a:r>
              <a:rPr kumimoji="0" lang="en-US" altLang="ko-KR" sz="2400" b="1" i="0" u="none" strike="noStrike" kern="1200" cap="none" spc="0" normalizeH="0" baseline="0" noProof="0" dirty="0" err="1">
                <a:ln>
                  <a:noFill/>
                </a:ln>
                <a:solidFill>
                  <a:srgbClr val="143D88"/>
                </a:solidFill>
                <a:effectLst/>
                <a:uLnTx/>
                <a:uFillTx/>
                <a:latin typeface="Calibri"/>
                <a:ea typeface="微软雅黑"/>
                <a:cs typeface="Arial" panose="020B0604020202020204" pitchFamily="34" charset="0"/>
              </a:rPr>
              <a:t>datapath</a:t>
            </a: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 components in hardware-level</a:t>
            </a:r>
          </a:p>
        </p:txBody>
      </p:sp>
      <p:grpSp>
        <p:nvGrpSpPr>
          <p:cNvPr id="143" name="Group 142">
            <a:extLst>
              <a:ext uri="{FF2B5EF4-FFF2-40B4-BE49-F238E27FC236}">
                <a16:creationId xmlns:a16="http://schemas.microsoft.com/office/drawing/2014/main" id="{32AB833E-CA46-4C3F-AB10-3C9892575B5E}"/>
              </a:ext>
            </a:extLst>
          </p:cNvPr>
          <p:cNvGrpSpPr/>
          <p:nvPr/>
        </p:nvGrpSpPr>
        <p:grpSpPr>
          <a:xfrm>
            <a:off x="1651479" y="1193108"/>
            <a:ext cx="8818813" cy="5189150"/>
            <a:chOff x="127478" y="1193108"/>
            <a:chExt cx="8818813" cy="5189150"/>
          </a:xfrm>
        </p:grpSpPr>
        <p:sp>
          <p:nvSpPr>
            <p:cNvPr id="5" name="Rectangle 4">
              <a:extLst>
                <a:ext uri="{FF2B5EF4-FFF2-40B4-BE49-F238E27FC236}">
                  <a16:creationId xmlns:a16="http://schemas.microsoft.com/office/drawing/2014/main" id="{9AF37C1A-931C-4DD8-A480-FFCEDF694E4A}"/>
                </a:ext>
              </a:extLst>
            </p:cNvPr>
            <p:cNvSpPr/>
            <p:nvPr/>
          </p:nvSpPr>
          <p:spPr>
            <a:xfrm>
              <a:off x="486726" y="1193108"/>
              <a:ext cx="7724935"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altLang="ko-KR" sz="2400" b="1" i="0" u="none" strike="noStrike" kern="1200" cap="none" spc="0" normalizeH="0" baseline="0" noProof="0" dirty="0">
                  <a:ln>
                    <a:noFill/>
                  </a:ln>
                  <a:solidFill>
                    <a:srgbClr val="FF6405"/>
                  </a:solidFill>
                  <a:effectLst/>
                  <a:uLnTx/>
                  <a:uFillTx/>
                  <a:latin typeface="Calibri"/>
                  <a:ea typeface="微软雅黑"/>
                  <a:cs typeface="Arial" panose="020B0604020202020204" pitchFamily="34" charset="0"/>
                </a:rPr>
                <a:t>Combinational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operate on data</a:t>
              </a:r>
            </a:p>
          </p:txBody>
        </p:sp>
        <p:sp>
          <p:nvSpPr>
            <p:cNvPr id="6" name="Rectangle 5">
              <a:extLst>
                <a:ext uri="{FF2B5EF4-FFF2-40B4-BE49-F238E27FC236}">
                  <a16:creationId xmlns:a16="http://schemas.microsoft.com/office/drawing/2014/main" id="{100766C7-E9CE-42BC-BE07-FB8180913C9B}"/>
                </a:ext>
              </a:extLst>
            </p:cNvPr>
            <p:cNvSpPr/>
            <p:nvPr/>
          </p:nvSpPr>
          <p:spPr>
            <a:xfrm>
              <a:off x="514350" y="3279448"/>
              <a:ext cx="6769033" cy="461665"/>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rabicPeriod" startAt="2"/>
                <a:tabLst/>
                <a:defRPr/>
              </a:pPr>
              <a:r>
                <a:rPr kumimoji="0" lang="en-US" altLang="ko-KR" sz="2400" b="1" i="0" u="none" strike="noStrike" kern="1200" cap="none" spc="0" normalizeH="0" baseline="0" noProof="0" dirty="0">
                  <a:ln>
                    <a:noFill/>
                  </a:ln>
                  <a:solidFill>
                    <a:srgbClr val="9E5ECE"/>
                  </a:solidFill>
                  <a:effectLst/>
                  <a:uLnTx/>
                  <a:uFillTx/>
                  <a:latin typeface="Calibri"/>
                  <a:ea typeface="微软雅黑"/>
                  <a:cs typeface="Arial" panose="020B0604020202020204" pitchFamily="34" charset="0"/>
                </a:rPr>
                <a:t>Storage elements: </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Elements that contain on data</a:t>
              </a:r>
            </a:p>
          </p:txBody>
        </p:sp>
        <p:grpSp>
          <p:nvGrpSpPr>
            <p:cNvPr id="7" name="Group 6">
              <a:extLst>
                <a:ext uri="{FF2B5EF4-FFF2-40B4-BE49-F238E27FC236}">
                  <a16:creationId xmlns:a16="http://schemas.microsoft.com/office/drawing/2014/main" id="{EFAAE42D-5F2C-4AF6-9D80-4CB2AF1425E5}"/>
                </a:ext>
              </a:extLst>
            </p:cNvPr>
            <p:cNvGrpSpPr/>
            <p:nvPr/>
          </p:nvGrpSpPr>
          <p:grpSpPr>
            <a:xfrm>
              <a:off x="127478" y="4158590"/>
              <a:ext cx="1422747" cy="1074273"/>
              <a:chOff x="127478" y="4158590"/>
              <a:chExt cx="1422747" cy="1074273"/>
            </a:xfrm>
          </p:grpSpPr>
          <p:sp>
            <p:nvSpPr>
              <p:cNvPr id="8" name="Flowchart: Process 7">
                <a:extLst>
                  <a:ext uri="{FF2B5EF4-FFF2-40B4-BE49-F238E27FC236}">
                    <a16:creationId xmlns:a16="http://schemas.microsoft.com/office/drawing/2014/main" id="{976E2E0E-ED71-44C9-AAB2-D6969F9BFD95}"/>
                  </a:ext>
                </a:extLst>
              </p:cNvPr>
              <p:cNvSpPr/>
              <p:nvPr/>
            </p:nvSpPr>
            <p:spPr>
              <a:xfrm rot="16200000">
                <a:off x="301715" y="4502146"/>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9" name="Group 8">
                <a:extLst>
                  <a:ext uri="{FF2B5EF4-FFF2-40B4-BE49-F238E27FC236}">
                    <a16:creationId xmlns:a16="http://schemas.microsoft.com/office/drawing/2014/main" id="{EC1F3109-ED54-4C82-B86D-2F51B7CB5B16}"/>
                  </a:ext>
                </a:extLst>
              </p:cNvPr>
              <p:cNvGrpSpPr/>
              <p:nvPr/>
            </p:nvGrpSpPr>
            <p:grpSpPr>
              <a:xfrm>
                <a:off x="127478" y="4287504"/>
                <a:ext cx="517792" cy="559373"/>
                <a:chOff x="2379644" y="878328"/>
                <a:chExt cx="517792" cy="559373"/>
              </a:xfrm>
            </p:grpSpPr>
            <p:cxnSp>
              <p:nvCxnSpPr>
                <p:cNvPr id="14" name="Straight Arrow Connector 13">
                  <a:extLst>
                    <a:ext uri="{FF2B5EF4-FFF2-40B4-BE49-F238E27FC236}">
                      <a16:creationId xmlns:a16="http://schemas.microsoft.com/office/drawing/2014/main" id="{1A17423C-24AA-4AED-AE2B-758BB4B0535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D7A136E-EFC4-4348-9A68-B8370EE6498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1F39C4E-3731-44D0-B795-B5AADD7FA99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 name="Group 9">
                <a:extLst>
                  <a:ext uri="{FF2B5EF4-FFF2-40B4-BE49-F238E27FC236}">
                    <a16:creationId xmlns:a16="http://schemas.microsoft.com/office/drawing/2014/main" id="{920BF4F1-BD94-47AC-A0EC-05F12DE775B8}"/>
                  </a:ext>
                </a:extLst>
              </p:cNvPr>
              <p:cNvGrpSpPr/>
              <p:nvPr/>
            </p:nvGrpSpPr>
            <p:grpSpPr>
              <a:xfrm>
                <a:off x="1032433" y="4285016"/>
                <a:ext cx="517792" cy="559373"/>
                <a:chOff x="2379644" y="878328"/>
                <a:chExt cx="517792" cy="559373"/>
              </a:xfrm>
            </p:grpSpPr>
            <p:cxnSp>
              <p:nvCxnSpPr>
                <p:cNvPr id="11" name="Straight Arrow Connector 10">
                  <a:extLst>
                    <a:ext uri="{FF2B5EF4-FFF2-40B4-BE49-F238E27FC236}">
                      <a16:creationId xmlns:a16="http://schemas.microsoft.com/office/drawing/2014/main" id="{BA67801C-47E9-4DC6-A33B-1DD02221979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652C4D-B136-4AAD-AD93-F80F3DF2E913}"/>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BD9AD2-8AD1-4678-9DB9-5DED1627A5BA}"/>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7" name="Group 16">
              <a:extLst>
                <a:ext uri="{FF2B5EF4-FFF2-40B4-BE49-F238E27FC236}">
                  <a16:creationId xmlns:a16="http://schemas.microsoft.com/office/drawing/2014/main" id="{96CC7F3B-BB93-425E-BD9F-83C38C7B122A}"/>
                </a:ext>
              </a:extLst>
            </p:cNvPr>
            <p:cNvGrpSpPr/>
            <p:nvPr/>
          </p:nvGrpSpPr>
          <p:grpSpPr>
            <a:xfrm>
              <a:off x="1680557" y="3978593"/>
              <a:ext cx="2364642" cy="2051833"/>
              <a:chOff x="1680557" y="3978593"/>
              <a:chExt cx="2364642" cy="2051833"/>
            </a:xfrm>
          </p:grpSpPr>
          <p:grpSp>
            <p:nvGrpSpPr>
              <p:cNvPr id="18" name="Group 17">
                <a:extLst>
                  <a:ext uri="{FF2B5EF4-FFF2-40B4-BE49-F238E27FC236}">
                    <a16:creationId xmlns:a16="http://schemas.microsoft.com/office/drawing/2014/main" id="{19357E9C-7E8E-4CC4-92F8-45C997FF78BD}"/>
                  </a:ext>
                </a:extLst>
              </p:cNvPr>
              <p:cNvGrpSpPr/>
              <p:nvPr/>
            </p:nvGrpSpPr>
            <p:grpSpPr>
              <a:xfrm>
                <a:off x="2231326" y="3978593"/>
                <a:ext cx="1163741" cy="1534039"/>
                <a:chOff x="2179586" y="5262976"/>
                <a:chExt cx="1163741" cy="1534039"/>
              </a:xfrm>
            </p:grpSpPr>
            <p:sp>
              <p:nvSpPr>
                <p:cNvPr id="43" name="Flowchart: Process 42">
                  <a:extLst>
                    <a:ext uri="{FF2B5EF4-FFF2-40B4-BE49-F238E27FC236}">
                      <a16:creationId xmlns:a16="http://schemas.microsoft.com/office/drawing/2014/main" id="{064872A8-01D3-4542-8C38-2B00FAAD1267}"/>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44" name="TextBox 43">
                  <a:extLst>
                    <a:ext uri="{FF2B5EF4-FFF2-40B4-BE49-F238E27FC236}">
                      <a16:creationId xmlns:a16="http://schemas.microsoft.com/office/drawing/2014/main" id="{21B632F3-A0B6-471B-93FE-3DD6F5AB1465}"/>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5" name="TextBox 44">
                  <a:extLst>
                    <a:ext uri="{FF2B5EF4-FFF2-40B4-BE49-F238E27FC236}">
                      <a16:creationId xmlns:a16="http://schemas.microsoft.com/office/drawing/2014/main" id="{C93BF9A0-6CFF-4819-A0F5-664FCD916F28}"/>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6" name="TextBox 45">
                  <a:extLst>
                    <a:ext uri="{FF2B5EF4-FFF2-40B4-BE49-F238E27FC236}">
                      <a16:creationId xmlns:a16="http://schemas.microsoft.com/office/drawing/2014/main" id="{6ED49001-AAA7-4303-B53F-900199E0C414}"/>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7" name="TextBox 46">
                  <a:extLst>
                    <a:ext uri="{FF2B5EF4-FFF2-40B4-BE49-F238E27FC236}">
                      <a16:creationId xmlns:a16="http://schemas.microsoft.com/office/drawing/2014/main" id="{D82A6D21-9763-44F2-B1D6-D64E8DF8D6E4}"/>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8" name="TextBox 47">
                  <a:extLst>
                    <a:ext uri="{FF2B5EF4-FFF2-40B4-BE49-F238E27FC236}">
                      <a16:creationId xmlns:a16="http://schemas.microsoft.com/office/drawing/2014/main" id="{8B7B9AFA-6603-4BEE-ABEF-8A9F272D5BDB}"/>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9" name="TextBox 48">
                  <a:extLst>
                    <a:ext uri="{FF2B5EF4-FFF2-40B4-BE49-F238E27FC236}">
                      <a16:creationId xmlns:a16="http://schemas.microsoft.com/office/drawing/2014/main" id="{2171B6A8-63F8-4AF5-8C53-030261527043}"/>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9" name="Group 18">
                <a:extLst>
                  <a:ext uri="{FF2B5EF4-FFF2-40B4-BE49-F238E27FC236}">
                    <a16:creationId xmlns:a16="http://schemas.microsoft.com/office/drawing/2014/main" id="{B1CA78BC-8EB6-4219-ACFE-A766554EEBD4}"/>
                  </a:ext>
                </a:extLst>
              </p:cNvPr>
              <p:cNvGrpSpPr/>
              <p:nvPr/>
            </p:nvGrpSpPr>
            <p:grpSpPr>
              <a:xfrm>
                <a:off x="1694929" y="4166777"/>
                <a:ext cx="539272" cy="446741"/>
                <a:chOff x="2358164" y="990960"/>
                <a:chExt cx="539272" cy="446741"/>
              </a:xfrm>
            </p:grpSpPr>
            <p:cxnSp>
              <p:nvCxnSpPr>
                <p:cNvPr id="40" name="Straight Arrow Connector 39">
                  <a:extLst>
                    <a:ext uri="{FF2B5EF4-FFF2-40B4-BE49-F238E27FC236}">
                      <a16:creationId xmlns:a16="http://schemas.microsoft.com/office/drawing/2014/main" id="{1468AE7B-245F-4BE3-AB6E-57AB5059545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861D737-8228-4F19-B28A-AEA0517FD9C6}"/>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9A2DB86-8F08-4DEB-95F2-B443AE691D58}"/>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0" name="Group 19">
                <a:extLst>
                  <a:ext uri="{FF2B5EF4-FFF2-40B4-BE49-F238E27FC236}">
                    <a16:creationId xmlns:a16="http://schemas.microsoft.com/office/drawing/2014/main" id="{E5E840AF-C9ED-4845-8786-2523D6EFB201}"/>
                  </a:ext>
                </a:extLst>
              </p:cNvPr>
              <p:cNvGrpSpPr/>
              <p:nvPr/>
            </p:nvGrpSpPr>
            <p:grpSpPr>
              <a:xfrm>
                <a:off x="1680557" y="4526696"/>
                <a:ext cx="539272" cy="446741"/>
                <a:chOff x="2358164" y="990960"/>
                <a:chExt cx="539272" cy="446741"/>
              </a:xfrm>
            </p:grpSpPr>
            <p:cxnSp>
              <p:nvCxnSpPr>
                <p:cNvPr id="37" name="Straight Arrow Connector 36">
                  <a:extLst>
                    <a:ext uri="{FF2B5EF4-FFF2-40B4-BE49-F238E27FC236}">
                      <a16:creationId xmlns:a16="http://schemas.microsoft.com/office/drawing/2014/main" id="{62EC483E-5EA3-4C7E-A718-D4D0F31191A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5CDC99-A0D9-4433-BCC5-1D1685B78BA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3F0CE4-4ADC-4D58-A6E4-540A76BDF758}"/>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1" name="Group 20">
                <a:extLst>
                  <a:ext uri="{FF2B5EF4-FFF2-40B4-BE49-F238E27FC236}">
                    <a16:creationId xmlns:a16="http://schemas.microsoft.com/office/drawing/2014/main" id="{71A5B952-2E3E-4961-9D5D-A125E48CF7E7}"/>
                  </a:ext>
                </a:extLst>
              </p:cNvPr>
              <p:cNvGrpSpPr/>
              <p:nvPr/>
            </p:nvGrpSpPr>
            <p:grpSpPr>
              <a:xfrm>
                <a:off x="1680557" y="4875123"/>
                <a:ext cx="539272" cy="446741"/>
                <a:chOff x="2358164" y="990960"/>
                <a:chExt cx="539272" cy="446741"/>
              </a:xfrm>
            </p:grpSpPr>
            <p:cxnSp>
              <p:nvCxnSpPr>
                <p:cNvPr id="34" name="Straight Arrow Connector 33">
                  <a:extLst>
                    <a:ext uri="{FF2B5EF4-FFF2-40B4-BE49-F238E27FC236}">
                      <a16:creationId xmlns:a16="http://schemas.microsoft.com/office/drawing/2014/main" id="{6F67EFD9-4C40-42D0-A31F-D20F48499D2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4960C5-68C1-4118-85AB-D9E577FB528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0C33673-FCAA-4580-B77D-D48390551793}"/>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2" name="Group 21">
                <a:extLst>
                  <a:ext uri="{FF2B5EF4-FFF2-40B4-BE49-F238E27FC236}">
                    <a16:creationId xmlns:a16="http://schemas.microsoft.com/office/drawing/2014/main" id="{530732DB-07C4-442B-9AFE-2E5CDDCD0847}"/>
                  </a:ext>
                </a:extLst>
              </p:cNvPr>
              <p:cNvGrpSpPr/>
              <p:nvPr/>
            </p:nvGrpSpPr>
            <p:grpSpPr>
              <a:xfrm>
                <a:off x="3409387" y="4101153"/>
                <a:ext cx="631809" cy="502840"/>
                <a:chOff x="2379644" y="934861"/>
                <a:chExt cx="631809" cy="502840"/>
              </a:xfrm>
            </p:grpSpPr>
            <p:cxnSp>
              <p:nvCxnSpPr>
                <p:cNvPr id="31" name="Straight Arrow Connector 30">
                  <a:extLst>
                    <a:ext uri="{FF2B5EF4-FFF2-40B4-BE49-F238E27FC236}">
                      <a16:creationId xmlns:a16="http://schemas.microsoft.com/office/drawing/2014/main" id="{13045FF6-313B-4921-A5AD-BA13FE6EF450}"/>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87041D-129A-4160-9BC4-7C441F431DB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15AF29-0728-4FA3-93F6-B9136F7CB501}"/>
                    </a:ext>
                  </a:extLst>
                </p:cNvPr>
                <p:cNvSpPr txBox="1"/>
                <p:nvPr/>
              </p:nvSpPr>
              <p:spPr>
                <a:xfrm>
                  <a:off x="2592749" y="9348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3" name="Group 22">
                <a:extLst>
                  <a:ext uri="{FF2B5EF4-FFF2-40B4-BE49-F238E27FC236}">
                    <a16:creationId xmlns:a16="http://schemas.microsoft.com/office/drawing/2014/main" id="{EBCE3121-1B56-4698-B393-577E08D43DAF}"/>
                  </a:ext>
                </a:extLst>
              </p:cNvPr>
              <p:cNvGrpSpPr/>
              <p:nvPr/>
            </p:nvGrpSpPr>
            <p:grpSpPr>
              <a:xfrm>
                <a:off x="3413390" y="4471692"/>
                <a:ext cx="631809" cy="493315"/>
                <a:chOff x="2379644" y="944386"/>
                <a:chExt cx="631809" cy="493315"/>
              </a:xfrm>
            </p:grpSpPr>
            <p:cxnSp>
              <p:nvCxnSpPr>
                <p:cNvPr id="28" name="Straight Arrow Connector 27">
                  <a:extLst>
                    <a:ext uri="{FF2B5EF4-FFF2-40B4-BE49-F238E27FC236}">
                      <a16:creationId xmlns:a16="http://schemas.microsoft.com/office/drawing/2014/main" id="{6B61AF7E-2420-4DB6-86D6-2B93F358B43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5609B2-C6B8-4E2B-9DF8-69D057BD884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3F0C1EE-7BC1-40B5-AE6A-EAFF41A9AC34}"/>
                    </a:ext>
                  </a:extLst>
                </p:cNvPr>
                <p:cNvSpPr txBox="1"/>
                <p:nvPr/>
              </p:nvSpPr>
              <p:spPr>
                <a:xfrm>
                  <a:off x="2592749" y="94438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4" name="Group 23">
                <a:extLst>
                  <a:ext uri="{FF2B5EF4-FFF2-40B4-BE49-F238E27FC236}">
                    <a16:creationId xmlns:a16="http://schemas.microsoft.com/office/drawing/2014/main" id="{30F847FB-FB18-4EB5-861B-66A6441F9EF4}"/>
                  </a:ext>
                </a:extLst>
              </p:cNvPr>
              <p:cNvGrpSpPr/>
              <p:nvPr/>
            </p:nvGrpSpPr>
            <p:grpSpPr>
              <a:xfrm>
                <a:off x="2989440" y="5512634"/>
                <a:ext cx="545397" cy="517792"/>
                <a:chOff x="4335000" y="4097245"/>
                <a:chExt cx="545397" cy="517792"/>
              </a:xfrm>
            </p:grpSpPr>
            <p:cxnSp>
              <p:nvCxnSpPr>
                <p:cNvPr id="25" name="Straight Arrow Connector 24">
                  <a:extLst>
                    <a:ext uri="{FF2B5EF4-FFF2-40B4-BE49-F238E27FC236}">
                      <a16:creationId xmlns:a16="http://schemas.microsoft.com/office/drawing/2014/main" id="{F1AC1207-5E28-4DDC-B746-6C2E4C57B152}"/>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6E0F42-9CD7-44C7-8EEF-D84C2166457D}"/>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B2799A6-2E1B-4081-9D75-BF621F2CFB64}"/>
                    </a:ext>
                  </a:extLst>
                </p:cNvPr>
                <p:cNvSpPr txBox="1"/>
                <p:nvPr/>
              </p:nvSpPr>
              <p:spPr>
                <a:xfrm>
                  <a:off x="4461693" y="417147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50" name="Group 49">
              <a:extLst>
                <a:ext uri="{FF2B5EF4-FFF2-40B4-BE49-F238E27FC236}">
                  <a16:creationId xmlns:a16="http://schemas.microsoft.com/office/drawing/2014/main" id="{FC967B0E-A73F-457C-9B02-8D9E1CECB7D4}"/>
                </a:ext>
              </a:extLst>
            </p:cNvPr>
            <p:cNvGrpSpPr/>
            <p:nvPr/>
          </p:nvGrpSpPr>
          <p:grpSpPr>
            <a:xfrm>
              <a:off x="4026418" y="3932105"/>
              <a:ext cx="2382146" cy="1534039"/>
              <a:chOff x="4026418" y="3932105"/>
              <a:chExt cx="2382146" cy="1534039"/>
            </a:xfrm>
          </p:grpSpPr>
          <p:grpSp>
            <p:nvGrpSpPr>
              <p:cNvPr id="51" name="Group 50">
                <a:extLst>
                  <a:ext uri="{FF2B5EF4-FFF2-40B4-BE49-F238E27FC236}">
                    <a16:creationId xmlns:a16="http://schemas.microsoft.com/office/drawing/2014/main" id="{87E26C8C-2EA8-4B9E-B1FA-D5D0BBB23B70}"/>
                  </a:ext>
                </a:extLst>
              </p:cNvPr>
              <p:cNvGrpSpPr/>
              <p:nvPr/>
            </p:nvGrpSpPr>
            <p:grpSpPr>
              <a:xfrm>
                <a:off x="4524192" y="3932105"/>
                <a:ext cx="1467237" cy="1534039"/>
                <a:chOff x="5203878" y="2911462"/>
                <a:chExt cx="1483451" cy="1534039"/>
              </a:xfrm>
            </p:grpSpPr>
            <p:sp>
              <p:nvSpPr>
                <p:cNvPr id="60" name="Flowchart: Process 59">
                  <a:extLst>
                    <a:ext uri="{FF2B5EF4-FFF2-40B4-BE49-F238E27FC236}">
                      <a16:creationId xmlns:a16="http://schemas.microsoft.com/office/drawing/2014/main" id="{4918D83F-0461-41CA-A46D-AA554435BA9D}"/>
                    </a:ext>
                  </a:extLst>
                </p:cNvPr>
                <p:cNvSpPr/>
                <p:nvPr/>
              </p:nvSpPr>
              <p:spPr>
                <a:xfrm>
                  <a:off x="5223896" y="2911462"/>
                  <a:ext cx="1356308"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61" name="TextBox 60">
                  <a:extLst>
                    <a:ext uri="{FF2B5EF4-FFF2-40B4-BE49-F238E27FC236}">
                      <a16:creationId xmlns:a16="http://schemas.microsoft.com/office/drawing/2014/main" id="{CD10ECE5-B46F-486C-977F-F8665CFD7E52}"/>
                    </a:ext>
                  </a:extLst>
                </p:cNvPr>
                <p:cNvSpPr txBox="1"/>
                <p:nvPr/>
              </p:nvSpPr>
              <p:spPr>
                <a:xfrm>
                  <a:off x="5203878" y="3826150"/>
                  <a:ext cx="9565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2" name="TextBox 61">
                  <a:extLst>
                    <a:ext uri="{FF2B5EF4-FFF2-40B4-BE49-F238E27FC236}">
                      <a16:creationId xmlns:a16="http://schemas.microsoft.com/office/drawing/2014/main" id="{A1401565-1B25-48D6-B4D9-84F7E2F53FA8}"/>
                    </a:ext>
                  </a:extLst>
                </p:cNvPr>
                <p:cNvSpPr txBox="1"/>
                <p:nvPr/>
              </p:nvSpPr>
              <p:spPr>
                <a:xfrm>
                  <a:off x="5410967" y="3408646"/>
                  <a:ext cx="1276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Instruction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52" name="Group 51">
                <a:extLst>
                  <a:ext uri="{FF2B5EF4-FFF2-40B4-BE49-F238E27FC236}">
                    <a16:creationId xmlns:a16="http://schemas.microsoft.com/office/drawing/2014/main" id="{B23950DC-CAD5-4565-8CF6-447C641C18D7}"/>
                  </a:ext>
                </a:extLst>
              </p:cNvPr>
              <p:cNvGrpSpPr/>
              <p:nvPr/>
            </p:nvGrpSpPr>
            <p:grpSpPr>
              <a:xfrm>
                <a:off x="4026418" y="4618214"/>
                <a:ext cx="517792" cy="559373"/>
                <a:chOff x="2379644" y="878328"/>
                <a:chExt cx="517792" cy="559373"/>
              </a:xfrm>
            </p:grpSpPr>
            <p:cxnSp>
              <p:nvCxnSpPr>
                <p:cNvPr id="57" name="Straight Arrow Connector 56">
                  <a:extLst>
                    <a:ext uri="{FF2B5EF4-FFF2-40B4-BE49-F238E27FC236}">
                      <a16:creationId xmlns:a16="http://schemas.microsoft.com/office/drawing/2014/main" id="{B8593960-99F1-475B-924E-9253133E12B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E04FFD-7A11-4482-90A9-0CA0E9BEC81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0EAAA9A-CDB4-4586-AB52-610C46388AE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53" name="Group 52">
                <a:extLst>
                  <a:ext uri="{FF2B5EF4-FFF2-40B4-BE49-F238E27FC236}">
                    <a16:creationId xmlns:a16="http://schemas.microsoft.com/office/drawing/2014/main" id="{46EDC223-34A4-4FD9-8260-F67298CB980B}"/>
                  </a:ext>
                </a:extLst>
              </p:cNvPr>
              <p:cNvGrpSpPr/>
              <p:nvPr/>
            </p:nvGrpSpPr>
            <p:grpSpPr>
              <a:xfrm>
                <a:off x="5890772" y="4197929"/>
                <a:ext cx="517792" cy="559373"/>
                <a:chOff x="2379644" y="878328"/>
                <a:chExt cx="517792" cy="559373"/>
              </a:xfrm>
            </p:grpSpPr>
            <p:cxnSp>
              <p:nvCxnSpPr>
                <p:cNvPr id="54" name="Straight Arrow Connector 53">
                  <a:extLst>
                    <a:ext uri="{FF2B5EF4-FFF2-40B4-BE49-F238E27FC236}">
                      <a16:creationId xmlns:a16="http://schemas.microsoft.com/office/drawing/2014/main" id="{DED32D4B-859E-4A8E-88F1-0A377D6ED02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A35C62-7FAC-42AC-9AD2-25763D76A29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926134C-04DE-4F71-99D7-D907E68FD1C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63" name="Group 62">
              <a:extLst>
                <a:ext uri="{FF2B5EF4-FFF2-40B4-BE49-F238E27FC236}">
                  <a16:creationId xmlns:a16="http://schemas.microsoft.com/office/drawing/2014/main" id="{3919AFB1-9867-42E6-84DA-886233ACB259}"/>
                </a:ext>
              </a:extLst>
            </p:cNvPr>
            <p:cNvGrpSpPr/>
            <p:nvPr/>
          </p:nvGrpSpPr>
          <p:grpSpPr>
            <a:xfrm>
              <a:off x="6590110" y="3932105"/>
              <a:ext cx="2356181" cy="1534039"/>
              <a:chOff x="6590110" y="3932105"/>
              <a:chExt cx="2356181" cy="1534039"/>
            </a:xfrm>
          </p:grpSpPr>
          <p:grpSp>
            <p:nvGrpSpPr>
              <p:cNvPr id="64" name="Group 63">
                <a:extLst>
                  <a:ext uri="{FF2B5EF4-FFF2-40B4-BE49-F238E27FC236}">
                    <a16:creationId xmlns:a16="http://schemas.microsoft.com/office/drawing/2014/main" id="{CAAB9026-5BDC-4CE2-8ABF-EC47C36F226D}"/>
                  </a:ext>
                </a:extLst>
              </p:cNvPr>
              <p:cNvGrpSpPr/>
              <p:nvPr/>
            </p:nvGrpSpPr>
            <p:grpSpPr>
              <a:xfrm>
                <a:off x="6590110" y="4149602"/>
                <a:ext cx="517792" cy="559373"/>
                <a:chOff x="2379644" y="878328"/>
                <a:chExt cx="517792" cy="559373"/>
              </a:xfrm>
            </p:grpSpPr>
            <p:cxnSp>
              <p:nvCxnSpPr>
                <p:cNvPr id="78" name="Straight Arrow Connector 77">
                  <a:extLst>
                    <a:ext uri="{FF2B5EF4-FFF2-40B4-BE49-F238E27FC236}">
                      <a16:creationId xmlns:a16="http://schemas.microsoft.com/office/drawing/2014/main" id="{25E4AE1E-3DA1-4E66-AEAC-63930698CCB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C5EE547-5F27-485A-BD5D-8E8AE33CAC6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9F2EBC9-DB42-465B-AFBF-D5108AF0D198}"/>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65" name="Group 64">
                <a:extLst>
                  <a:ext uri="{FF2B5EF4-FFF2-40B4-BE49-F238E27FC236}">
                    <a16:creationId xmlns:a16="http://schemas.microsoft.com/office/drawing/2014/main" id="{32261F0F-8834-4931-AC0C-855436DC4E0A}"/>
                  </a:ext>
                </a:extLst>
              </p:cNvPr>
              <p:cNvGrpSpPr/>
              <p:nvPr/>
            </p:nvGrpSpPr>
            <p:grpSpPr>
              <a:xfrm>
                <a:off x="6590110" y="4720337"/>
                <a:ext cx="517792" cy="559373"/>
                <a:chOff x="2379644" y="878328"/>
                <a:chExt cx="517792" cy="559373"/>
              </a:xfrm>
            </p:grpSpPr>
            <p:cxnSp>
              <p:nvCxnSpPr>
                <p:cNvPr id="75" name="Straight Arrow Connector 74">
                  <a:extLst>
                    <a:ext uri="{FF2B5EF4-FFF2-40B4-BE49-F238E27FC236}">
                      <a16:creationId xmlns:a16="http://schemas.microsoft.com/office/drawing/2014/main" id="{4114136E-AB6B-4326-B18C-EB3620D3DC46}"/>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19D38C-0BE4-4A3A-AC66-730059DEFD5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EFE8183-B421-4098-AD26-F4F08318024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66" name="Group 65">
                <a:extLst>
                  <a:ext uri="{FF2B5EF4-FFF2-40B4-BE49-F238E27FC236}">
                    <a16:creationId xmlns:a16="http://schemas.microsoft.com/office/drawing/2014/main" id="{63C5F3BA-6638-4A3C-B6A9-9D3432958DD7}"/>
                  </a:ext>
                </a:extLst>
              </p:cNvPr>
              <p:cNvGrpSpPr/>
              <p:nvPr/>
            </p:nvGrpSpPr>
            <p:grpSpPr>
              <a:xfrm>
                <a:off x="7063898" y="3932105"/>
                <a:ext cx="1398730" cy="1534039"/>
                <a:chOff x="7013718" y="2885845"/>
                <a:chExt cx="1398730" cy="1534039"/>
              </a:xfrm>
            </p:grpSpPr>
            <p:sp>
              <p:nvSpPr>
                <p:cNvPr id="71" name="Flowchart: Process 70">
                  <a:extLst>
                    <a:ext uri="{FF2B5EF4-FFF2-40B4-BE49-F238E27FC236}">
                      <a16:creationId xmlns:a16="http://schemas.microsoft.com/office/drawing/2014/main" id="{CFD2370F-D893-468B-8F83-5FB65E60CC28}"/>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72" name="TextBox 71">
                  <a:extLst>
                    <a:ext uri="{FF2B5EF4-FFF2-40B4-BE49-F238E27FC236}">
                      <a16:creationId xmlns:a16="http://schemas.microsoft.com/office/drawing/2014/main" id="{C6B948FB-CAA3-4584-AB59-0DC84775FC8A}"/>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73" name="TextBox 72">
                  <a:extLst>
                    <a:ext uri="{FF2B5EF4-FFF2-40B4-BE49-F238E27FC236}">
                      <a16:creationId xmlns:a16="http://schemas.microsoft.com/office/drawing/2014/main" id="{67EAD484-8643-40BA-82E0-82F495F04B4C}"/>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74" name="TextBox 73">
                  <a:extLst>
                    <a:ext uri="{FF2B5EF4-FFF2-40B4-BE49-F238E27FC236}">
                      <a16:creationId xmlns:a16="http://schemas.microsoft.com/office/drawing/2014/main" id="{BE3CE1CE-FCED-48C8-8F67-13C5ADD77E75}"/>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67" name="Group 66">
                <a:extLst>
                  <a:ext uri="{FF2B5EF4-FFF2-40B4-BE49-F238E27FC236}">
                    <a16:creationId xmlns:a16="http://schemas.microsoft.com/office/drawing/2014/main" id="{8836BBDA-4761-4211-BF24-049D86DD327A}"/>
                  </a:ext>
                </a:extLst>
              </p:cNvPr>
              <p:cNvGrpSpPr/>
              <p:nvPr/>
            </p:nvGrpSpPr>
            <p:grpSpPr>
              <a:xfrm>
                <a:off x="8428499" y="4429189"/>
                <a:ext cx="517792" cy="559373"/>
                <a:chOff x="2379644" y="878328"/>
                <a:chExt cx="517792" cy="559373"/>
              </a:xfrm>
            </p:grpSpPr>
            <p:cxnSp>
              <p:nvCxnSpPr>
                <p:cNvPr id="68" name="Straight Arrow Connector 67">
                  <a:extLst>
                    <a:ext uri="{FF2B5EF4-FFF2-40B4-BE49-F238E27FC236}">
                      <a16:creationId xmlns:a16="http://schemas.microsoft.com/office/drawing/2014/main" id="{9EA6C6B2-9B22-4F7F-9FB2-50B40015EAC6}"/>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3FBA5E-92A4-4C8B-8D81-AFB3CA96991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0AA31CB-1999-4DD9-AAD3-423A69F8476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81" name="Group 80">
              <a:extLst>
                <a:ext uri="{FF2B5EF4-FFF2-40B4-BE49-F238E27FC236}">
                  <a16:creationId xmlns:a16="http://schemas.microsoft.com/office/drawing/2014/main" id="{13284AAC-6A50-4D9D-97C8-142936ED3A26}"/>
                </a:ext>
              </a:extLst>
            </p:cNvPr>
            <p:cNvGrpSpPr/>
            <p:nvPr/>
          </p:nvGrpSpPr>
          <p:grpSpPr>
            <a:xfrm>
              <a:off x="907809" y="1994192"/>
              <a:ext cx="2115238" cy="785219"/>
              <a:chOff x="907809" y="1994192"/>
              <a:chExt cx="2115238" cy="785219"/>
            </a:xfrm>
          </p:grpSpPr>
          <p:sp>
            <p:nvSpPr>
              <p:cNvPr id="82" name="Oval 81">
                <a:extLst>
                  <a:ext uri="{FF2B5EF4-FFF2-40B4-BE49-F238E27FC236}">
                    <a16:creationId xmlns:a16="http://schemas.microsoft.com/office/drawing/2014/main" id="{A1F79823-B0A3-46FE-A02F-FF0350521D54}"/>
                  </a:ext>
                </a:extLst>
              </p:cNvPr>
              <p:cNvSpPr/>
              <p:nvPr/>
            </p:nvSpPr>
            <p:spPr>
              <a:xfrm>
                <a:off x="1425601" y="2074331"/>
                <a:ext cx="1079654"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83" name="Group 82">
                <a:extLst>
                  <a:ext uri="{FF2B5EF4-FFF2-40B4-BE49-F238E27FC236}">
                    <a16:creationId xmlns:a16="http://schemas.microsoft.com/office/drawing/2014/main" id="{BF69AE5E-F612-4D67-B16A-27D1A55C8097}"/>
                  </a:ext>
                </a:extLst>
              </p:cNvPr>
              <p:cNvGrpSpPr/>
              <p:nvPr/>
            </p:nvGrpSpPr>
            <p:grpSpPr>
              <a:xfrm>
                <a:off x="907809" y="1994192"/>
                <a:ext cx="517792" cy="559373"/>
                <a:chOff x="782198" y="878328"/>
                <a:chExt cx="517792" cy="559373"/>
              </a:xfrm>
            </p:grpSpPr>
            <p:cxnSp>
              <p:nvCxnSpPr>
                <p:cNvPr id="88" name="Straight Arrow Connector 87">
                  <a:extLst>
                    <a:ext uri="{FF2B5EF4-FFF2-40B4-BE49-F238E27FC236}">
                      <a16:creationId xmlns:a16="http://schemas.microsoft.com/office/drawing/2014/main" id="{376D4FB9-C053-4C19-81EF-9D1DFA7C2416}"/>
                    </a:ext>
                  </a:extLst>
                </p:cNvPr>
                <p:cNvCxnSpPr>
                  <a:cxnSpLocks/>
                  <a:endCxn id="82" idx="2"/>
                </p:cNvCxnSpPr>
                <p:nvPr/>
              </p:nvCxnSpPr>
              <p:spPr>
                <a:xfrm>
                  <a:off x="782198"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5F33046-39D2-49C0-99A0-6BAA1D348606}"/>
                    </a:ext>
                  </a:extLst>
                </p:cNvPr>
                <p:cNvCxnSpPr/>
                <p:nvPr/>
              </p:nvCxnSpPr>
              <p:spPr>
                <a:xfrm flipH="1">
                  <a:off x="897875"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45C7C44-D49C-4F25-92F3-B5AC4E3D283B}"/>
                    </a:ext>
                  </a:extLst>
                </p:cNvPr>
                <p:cNvSpPr txBox="1"/>
                <p:nvPr/>
              </p:nvSpPr>
              <p:spPr>
                <a:xfrm>
                  <a:off x="828956"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16</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84" name="Group 83">
                <a:extLst>
                  <a:ext uri="{FF2B5EF4-FFF2-40B4-BE49-F238E27FC236}">
                    <a16:creationId xmlns:a16="http://schemas.microsoft.com/office/drawing/2014/main" id="{4AEE2C9C-B9C4-4039-9247-E30655243865}"/>
                  </a:ext>
                </a:extLst>
              </p:cNvPr>
              <p:cNvGrpSpPr/>
              <p:nvPr/>
            </p:nvGrpSpPr>
            <p:grpSpPr>
              <a:xfrm>
                <a:off x="2505255" y="1994192"/>
                <a:ext cx="517792" cy="559373"/>
                <a:chOff x="2379644" y="878328"/>
                <a:chExt cx="517792" cy="559373"/>
              </a:xfrm>
            </p:grpSpPr>
            <p:cxnSp>
              <p:nvCxnSpPr>
                <p:cNvPr id="85" name="Straight Arrow Connector 84">
                  <a:extLst>
                    <a:ext uri="{FF2B5EF4-FFF2-40B4-BE49-F238E27FC236}">
                      <a16:creationId xmlns:a16="http://schemas.microsoft.com/office/drawing/2014/main" id="{FA0535E5-1C3D-496B-81C9-BCFB748E5E95}"/>
                    </a:ext>
                  </a:extLst>
                </p:cNvPr>
                <p:cNvCxnSpPr>
                  <a:cxnSpLocks/>
                  <a:stCxn id="82" idx="6"/>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3ECCFD-2DC4-4B43-AF7F-ADCAE28D8F1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D84B4D42-B09C-4A7D-874B-E1198ED0891B}"/>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91" name="Group 90">
              <a:extLst>
                <a:ext uri="{FF2B5EF4-FFF2-40B4-BE49-F238E27FC236}">
                  <a16:creationId xmlns:a16="http://schemas.microsoft.com/office/drawing/2014/main" id="{4BE9C97C-600A-4B26-85E3-6C310ED4C082}"/>
                </a:ext>
              </a:extLst>
            </p:cNvPr>
            <p:cNvGrpSpPr/>
            <p:nvPr/>
          </p:nvGrpSpPr>
          <p:grpSpPr>
            <a:xfrm>
              <a:off x="3285216" y="1668477"/>
              <a:ext cx="2737985" cy="1400330"/>
              <a:chOff x="3285216" y="1668477"/>
              <a:chExt cx="2737985" cy="1400330"/>
            </a:xfrm>
          </p:grpSpPr>
          <p:grpSp>
            <p:nvGrpSpPr>
              <p:cNvPr id="92" name="Group 91">
                <a:extLst>
                  <a:ext uri="{FF2B5EF4-FFF2-40B4-BE49-F238E27FC236}">
                    <a16:creationId xmlns:a16="http://schemas.microsoft.com/office/drawing/2014/main" id="{3C5C4E12-BE89-4676-912B-D2EDFE69082E}"/>
                  </a:ext>
                </a:extLst>
              </p:cNvPr>
              <p:cNvGrpSpPr/>
              <p:nvPr/>
            </p:nvGrpSpPr>
            <p:grpSpPr>
              <a:xfrm>
                <a:off x="3800245" y="1831965"/>
                <a:ext cx="540003" cy="1236842"/>
                <a:chOff x="6356677" y="660683"/>
                <a:chExt cx="540003" cy="1236842"/>
              </a:xfrm>
            </p:grpSpPr>
            <p:sp>
              <p:nvSpPr>
                <p:cNvPr id="107" name="Freeform: Shape 106">
                  <a:extLst>
                    <a:ext uri="{FF2B5EF4-FFF2-40B4-BE49-F238E27FC236}">
                      <a16:creationId xmlns:a16="http://schemas.microsoft.com/office/drawing/2014/main" id="{6B3EDC04-7D59-4A90-AB92-5FD36B322F88}"/>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08" name="Rectangle 107">
                  <a:extLst>
                    <a:ext uri="{FF2B5EF4-FFF2-40B4-BE49-F238E27FC236}">
                      <a16:creationId xmlns:a16="http://schemas.microsoft.com/office/drawing/2014/main" id="{F876E4CC-6564-4E24-A30F-23D114CEF08B}"/>
                    </a:ext>
                  </a:extLst>
                </p:cNvPr>
                <p:cNvSpPr/>
                <p:nvPr/>
              </p:nvSpPr>
              <p:spPr>
                <a:xfrm rot="16200000">
                  <a:off x="6432995" y="1084794"/>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3" name="Group 92">
                <a:extLst>
                  <a:ext uri="{FF2B5EF4-FFF2-40B4-BE49-F238E27FC236}">
                    <a16:creationId xmlns:a16="http://schemas.microsoft.com/office/drawing/2014/main" id="{697F445F-53B5-4B17-90AF-C17877663E13}"/>
                  </a:ext>
                </a:extLst>
              </p:cNvPr>
              <p:cNvGrpSpPr/>
              <p:nvPr/>
            </p:nvGrpSpPr>
            <p:grpSpPr>
              <a:xfrm>
                <a:off x="3285216" y="2404704"/>
                <a:ext cx="517792" cy="559373"/>
                <a:chOff x="2379644" y="878328"/>
                <a:chExt cx="517792" cy="559373"/>
              </a:xfrm>
            </p:grpSpPr>
            <p:cxnSp>
              <p:nvCxnSpPr>
                <p:cNvPr id="104" name="Straight Arrow Connector 103">
                  <a:extLst>
                    <a:ext uri="{FF2B5EF4-FFF2-40B4-BE49-F238E27FC236}">
                      <a16:creationId xmlns:a16="http://schemas.microsoft.com/office/drawing/2014/main" id="{0AE5333B-EC2E-4780-B01F-BB852CFA8E15}"/>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403711C-72D9-45A1-A786-5D5A2ED4B95F}"/>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95996C5-1FD0-475B-A2D0-4A1BF1EA5CA1}"/>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94" name="Group 93">
                <a:extLst>
                  <a:ext uri="{FF2B5EF4-FFF2-40B4-BE49-F238E27FC236}">
                    <a16:creationId xmlns:a16="http://schemas.microsoft.com/office/drawing/2014/main" id="{AA22C630-6021-4BF3-9603-E48994A521FF}"/>
                  </a:ext>
                </a:extLst>
              </p:cNvPr>
              <p:cNvGrpSpPr/>
              <p:nvPr/>
            </p:nvGrpSpPr>
            <p:grpSpPr>
              <a:xfrm>
                <a:off x="4328968" y="1994192"/>
                <a:ext cx="1694233" cy="621585"/>
                <a:chOff x="6723831" y="1834536"/>
                <a:chExt cx="1694233" cy="621585"/>
              </a:xfrm>
            </p:grpSpPr>
            <p:sp>
              <p:nvSpPr>
                <p:cNvPr id="99" name="TextBox 98">
                  <a:extLst>
                    <a:ext uri="{FF2B5EF4-FFF2-40B4-BE49-F238E27FC236}">
                      <a16:creationId xmlns:a16="http://schemas.microsoft.com/office/drawing/2014/main" id="{11F5C2B6-A689-4256-BE8E-AF81BD2F56EF}"/>
                    </a:ext>
                  </a:extLst>
                </p:cNvPr>
                <p:cNvSpPr txBox="1"/>
                <p:nvPr/>
              </p:nvSpPr>
              <p:spPr>
                <a:xfrm>
                  <a:off x="7252552" y="2086789"/>
                  <a:ext cx="11655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ALU result</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nvGrpSpPr>
                <p:cNvPr id="100" name="Group 99">
                  <a:extLst>
                    <a:ext uri="{FF2B5EF4-FFF2-40B4-BE49-F238E27FC236}">
                      <a16:creationId xmlns:a16="http://schemas.microsoft.com/office/drawing/2014/main" id="{57F0758C-25BE-44E1-875B-D7B48ADAEE93}"/>
                    </a:ext>
                  </a:extLst>
                </p:cNvPr>
                <p:cNvGrpSpPr/>
                <p:nvPr/>
              </p:nvGrpSpPr>
              <p:grpSpPr>
                <a:xfrm>
                  <a:off x="6723831" y="1834536"/>
                  <a:ext cx="517792" cy="559373"/>
                  <a:chOff x="2379644" y="878328"/>
                  <a:chExt cx="517792" cy="559373"/>
                </a:xfrm>
              </p:grpSpPr>
              <p:cxnSp>
                <p:nvCxnSpPr>
                  <p:cNvPr id="101" name="Straight Arrow Connector 100">
                    <a:extLst>
                      <a:ext uri="{FF2B5EF4-FFF2-40B4-BE49-F238E27FC236}">
                        <a16:creationId xmlns:a16="http://schemas.microsoft.com/office/drawing/2014/main" id="{5618CD3A-2EBC-4E20-A70E-12241D0638EB}"/>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361E717-57D2-44B4-9AD3-D52AD90DC57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2F191E4-8D32-4501-B688-9007AA5736B4}"/>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95" name="Group 94">
                <a:extLst>
                  <a:ext uri="{FF2B5EF4-FFF2-40B4-BE49-F238E27FC236}">
                    <a16:creationId xmlns:a16="http://schemas.microsoft.com/office/drawing/2014/main" id="{F13F1A5A-680D-4D92-8CE3-9E776E5078E1}"/>
                  </a:ext>
                </a:extLst>
              </p:cNvPr>
              <p:cNvGrpSpPr/>
              <p:nvPr/>
            </p:nvGrpSpPr>
            <p:grpSpPr>
              <a:xfrm>
                <a:off x="3290637" y="1668477"/>
                <a:ext cx="517792" cy="559373"/>
                <a:chOff x="2379644" y="878328"/>
                <a:chExt cx="517792" cy="559373"/>
              </a:xfrm>
            </p:grpSpPr>
            <p:cxnSp>
              <p:nvCxnSpPr>
                <p:cNvPr id="96" name="Straight Arrow Connector 95">
                  <a:extLst>
                    <a:ext uri="{FF2B5EF4-FFF2-40B4-BE49-F238E27FC236}">
                      <a16:creationId xmlns:a16="http://schemas.microsoft.com/office/drawing/2014/main" id="{0279C13D-90FB-431D-AD7A-89D27E77374E}"/>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24E4FC1-2C00-4E99-ACE0-38EB8442CDF0}"/>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D15348A-BCE1-491F-A4C7-82194E80B543}"/>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64</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09" name="Group 108">
              <a:extLst>
                <a:ext uri="{FF2B5EF4-FFF2-40B4-BE49-F238E27FC236}">
                  <a16:creationId xmlns:a16="http://schemas.microsoft.com/office/drawing/2014/main" id="{08F6F4DB-2E38-45C3-A034-359EA46E619E}"/>
                </a:ext>
              </a:extLst>
            </p:cNvPr>
            <p:cNvGrpSpPr/>
            <p:nvPr/>
          </p:nvGrpSpPr>
          <p:grpSpPr>
            <a:xfrm>
              <a:off x="6104099" y="1826272"/>
              <a:ext cx="1434889" cy="1053429"/>
              <a:chOff x="6104099" y="1826272"/>
              <a:chExt cx="1434889" cy="1053429"/>
            </a:xfrm>
          </p:grpSpPr>
          <p:grpSp>
            <p:nvGrpSpPr>
              <p:cNvPr id="110" name="Group 109">
                <a:extLst>
                  <a:ext uri="{FF2B5EF4-FFF2-40B4-BE49-F238E27FC236}">
                    <a16:creationId xmlns:a16="http://schemas.microsoft.com/office/drawing/2014/main" id="{19785DC3-5C71-4CB5-B82B-36E1B7CD8483}"/>
                  </a:ext>
                </a:extLst>
              </p:cNvPr>
              <p:cNvGrpSpPr/>
              <p:nvPr/>
            </p:nvGrpSpPr>
            <p:grpSpPr>
              <a:xfrm>
                <a:off x="6104099" y="2105465"/>
                <a:ext cx="517792" cy="560025"/>
                <a:chOff x="3410741" y="2019202"/>
                <a:chExt cx="517792" cy="560025"/>
              </a:xfrm>
            </p:grpSpPr>
            <p:cxnSp>
              <p:nvCxnSpPr>
                <p:cNvPr id="117" name="Straight Arrow Connector 116">
                  <a:extLst>
                    <a:ext uri="{FF2B5EF4-FFF2-40B4-BE49-F238E27FC236}">
                      <a16:creationId xmlns:a16="http://schemas.microsoft.com/office/drawing/2014/main" id="{E230712C-A68E-4920-9596-D14E9406E7C2}"/>
                    </a:ext>
                  </a:extLst>
                </p:cNvPr>
                <p:cNvCxnSpPr>
                  <a:cxnSpLocks/>
                </p:cNvCxnSpPr>
                <p:nvPr/>
              </p:nvCxnSpPr>
              <p:spPr>
                <a:xfrm>
                  <a:off x="3410741" y="2019202"/>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1EACAC2-2F39-4436-86A6-9C569717D9E5}"/>
                    </a:ext>
                  </a:extLst>
                </p:cNvPr>
                <p:cNvCxnSpPr>
                  <a:cxnSpLocks/>
                </p:cNvCxnSpPr>
                <p:nvPr/>
              </p:nvCxnSpPr>
              <p:spPr>
                <a:xfrm>
                  <a:off x="3410741" y="257922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4D1B51A9-A8A6-4D16-8D02-E24A6624E413}"/>
                  </a:ext>
                </a:extLst>
              </p:cNvPr>
              <p:cNvCxnSpPr>
                <a:cxnSpLocks/>
              </p:cNvCxnSpPr>
              <p:nvPr/>
            </p:nvCxnSpPr>
            <p:spPr>
              <a:xfrm>
                <a:off x="7021196" y="235347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AC278A51-63FA-4DE8-9058-F9176F740D9C}"/>
                  </a:ext>
                </a:extLst>
              </p:cNvPr>
              <p:cNvGrpSpPr/>
              <p:nvPr/>
            </p:nvGrpSpPr>
            <p:grpSpPr>
              <a:xfrm>
                <a:off x="6592399" y="1826272"/>
                <a:ext cx="467600" cy="1053429"/>
                <a:chOff x="7670695" y="1740009"/>
                <a:chExt cx="467600" cy="1053429"/>
              </a:xfrm>
            </p:grpSpPr>
            <p:sp>
              <p:nvSpPr>
                <p:cNvPr id="113" name="Trapezoid 112">
                  <a:extLst>
                    <a:ext uri="{FF2B5EF4-FFF2-40B4-BE49-F238E27FC236}">
                      <a16:creationId xmlns:a16="http://schemas.microsoft.com/office/drawing/2014/main" id="{B6576650-1D2B-4AB8-9EDE-8F2A5A91711C}"/>
                    </a:ext>
                  </a:extLst>
                </p:cNvPr>
                <p:cNvSpPr/>
                <p:nvPr/>
              </p:nvSpPr>
              <p:spPr>
                <a:xfrm rot="5400000">
                  <a:off x="7383858" y="2066895"/>
                  <a:ext cx="1053429" cy="399658"/>
                </a:xfrm>
                <a:prstGeom prst="trapezoid">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14" name="TextBox 113">
                  <a:extLst>
                    <a:ext uri="{FF2B5EF4-FFF2-40B4-BE49-F238E27FC236}">
                      <a16:creationId xmlns:a16="http://schemas.microsoft.com/office/drawing/2014/main" id="{42F6DACE-377F-4796-8002-DB2258C4F25F}"/>
                    </a:ext>
                  </a:extLst>
                </p:cNvPr>
                <p:cNvSpPr txBox="1"/>
                <p:nvPr/>
              </p:nvSpPr>
              <p:spPr>
                <a:xfrm>
                  <a:off x="7670695" y="180952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5" name="TextBox 114">
                  <a:extLst>
                    <a:ext uri="{FF2B5EF4-FFF2-40B4-BE49-F238E27FC236}">
                      <a16:creationId xmlns:a16="http://schemas.microsoft.com/office/drawing/2014/main" id="{2EAC5FE9-59E6-4F8E-B37A-068B9D7B62E3}"/>
                    </a:ext>
                  </a:extLst>
                </p:cNvPr>
                <p:cNvSpPr txBox="1"/>
                <p:nvPr/>
              </p:nvSpPr>
              <p:spPr>
                <a:xfrm>
                  <a:off x="7670695" y="237414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6" name="Rectangle 115">
                  <a:extLst>
                    <a:ext uri="{FF2B5EF4-FFF2-40B4-BE49-F238E27FC236}">
                      <a16:creationId xmlns:a16="http://schemas.microsoft.com/office/drawing/2014/main" id="{3251992A-210F-4677-8BC7-39CBCB2BE6E1}"/>
                    </a:ext>
                  </a:extLst>
                </p:cNvPr>
                <p:cNvSpPr/>
                <p:nvPr/>
              </p:nvSpPr>
              <p:spPr>
                <a:xfrm rot="16200000">
                  <a:off x="7633138" y="2082057"/>
                  <a:ext cx="640981"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Mux</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grpSp>
          <p:nvGrpSpPr>
            <p:cNvPr id="119" name="Group 118">
              <a:extLst>
                <a:ext uri="{FF2B5EF4-FFF2-40B4-BE49-F238E27FC236}">
                  <a16:creationId xmlns:a16="http://schemas.microsoft.com/office/drawing/2014/main" id="{FC87529F-87E3-443B-B98E-8B40AABD0FAB}"/>
                </a:ext>
              </a:extLst>
            </p:cNvPr>
            <p:cNvGrpSpPr/>
            <p:nvPr/>
          </p:nvGrpSpPr>
          <p:grpSpPr>
            <a:xfrm>
              <a:off x="1722143" y="5493948"/>
              <a:ext cx="1416285" cy="771116"/>
              <a:chOff x="3059827" y="3839443"/>
              <a:chExt cx="1416285" cy="771116"/>
            </a:xfrm>
          </p:grpSpPr>
          <p:cxnSp>
            <p:nvCxnSpPr>
              <p:cNvPr id="120" name="Straight Arrow Connector 119">
                <a:extLst>
                  <a:ext uri="{FF2B5EF4-FFF2-40B4-BE49-F238E27FC236}">
                    <a16:creationId xmlns:a16="http://schemas.microsoft.com/office/drawing/2014/main" id="{A78BF961-1999-43AB-8A17-7D5F1BB40F38}"/>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FE7F3E0A-58EA-4DA0-9300-155EEE4C457A}"/>
                  </a:ext>
                </a:extLst>
              </p:cNvPr>
              <p:cNvSpPr txBox="1"/>
              <p:nvPr/>
            </p:nvSpPr>
            <p:spPr>
              <a:xfrm>
                <a:off x="3059827" y="4241227"/>
                <a:ext cx="141628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 Enable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2" name="Group 121">
              <a:extLst>
                <a:ext uri="{FF2B5EF4-FFF2-40B4-BE49-F238E27FC236}">
                  <a16:creationId xmlns:a16="http://schemas.microsoft.com/office/drawing/2014/main" id="{418BD32B-CC9A-4AAC-9489-D436839B6B80}"/>
                </a:ext>
              </a:extLst>
            </p:cNvPr>
            <p:cNvGrpSpPr/>
            <p:nvPr/>
          </p:nvGrpSpPr>
          <p:grpSpPr>
            <a:xfrm>
              <a:off x="7274239" y="5471769"/>
              <a:ext cx="689612" cy="910489"/>
              <a:chOff x="3670350" y="3839443"/>
              <a:chExt cx="689612" cy="910489"/>
            </a:xfrm>
          </p:grpSpPr>
          <p:cxnSp>
            <p:nvCxnSpPr>
              <p:cNvPr id="123" name="Straight Arrow Connector 122">
                <a:extLst>
                  <a:ext uri="{FF2B5EF4-FFF2-40B4-BE49-F238E27FC236}">
                    <a16:creationId xmlns:a16="http://schemas.microsoft.com/office/drawing/2014/main" id="{9CFE1F04-BE00-4574-BC1A-D6262C5EB484}"/>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9D786FA-8D59-4DEF-BFA7-75D3173727D6}"/>
                  </a:ext>
                </a:extLst>
              </p:cNvPr>
              <p:cNvSpPr txBox="1"/>
              <p:nvPr/>
            </p:nvSpPr>
            <p:spPr>
              <a:xfrm>
                <a:off x="3670350" y="4257361"/>
                <a:ext cx="689612"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Read</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5" name="Group 124">
              <a:extLst>
                <a:ext uri="{FF2B5EF4-FFF2-40B4-BE49-F238E27FC236}">
                  <a16:creationId xmlns:a16="http://schemas.microsoft.com/office/drawing/2014/main" id="{43845A67-1DD7-47AA-B736-4E959C6B26B1}"/>
                </a:ext>
              </a:extLst>
            </p:cNvPr>
            <p:cNvGrpSpPr/>
            <p:nvPr/>
          </p:nvGrpSpPr>
          <p:grpSpPr>
            <a:xfrm>
              <a:off x="7847179" y="5471769"/>
              <a:ext cx="718979" cy="910489"/>
              <a:chOff x="3655667" y="3839443"/>
              <a:chExt cx="718979" cy="910489"/>
            </a:xfrm>
          </p:grpSpPr>
          <p:cxnSp>
            <p:nvCxnSpPr>
              <p:cNvPr id="126" name="Straight Arrow Connector 125">
                <a:extLst>
                  <a:ext uri="{FF2B5EF4-FFF2-40B4-BE49-F238E27FC236}">
                    <a16:creationId xmlns:a16="http://schemas.microsoft.com/office/drawing/2014/main" id="{2EB261B6-13F5-41D1-BCFF-D15B3001B194}"/>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97D2449-3B4B-455B-911B-F6121C9C92B8}"/>
                  </a:ext>
                </a:extLst>
              </p:cNvPr>
              <p:cNvSpPr txBox="1"/>
              <p:nvPr/>
            </p:nvSpPr>
            <p:spPr>
              <a:xfrm>
                <a:off x="3655667" y="4257361"/>
                <a:ext cx="718979"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8" name="Group 127">
              <a:extLst>
                <a:ext uri="{FF2B5EF4-FFF2-40B4-BE49-F238E27FC236}">
                  <a16:creationId xmlns:a16="http://schemas.microsoft.com/office/drawing/2014/main" id="{5CDCC973-48AD-4CF5-8272-875AA6CD10F5}"/>
                </a:ext>
              </a:extLst>
            </p:cNvPr>
            <p:cNvGrpSpPr/>
            <p:nvPr/>
          </p:nvGrpSpPr>
          <p:grpSpPr>
            <a:xfrm>
              <a:off x="1979740" y="2774687"/>
              <a:ext cx="809740" cy="418641"/>
              <a:chOff x="1608463" y="1619480"/>
              <a:chExt cx="809740" cy="418641"/>
            </a:xfrm>
          </p:grpSpPr>
          <p:cxnSp>
            <p:nvCxnSpPr>
              <p:cNvPr id="129" name="Straight Arrow Connector 128">
                <a:extLst>
                  <a:ext uri="{FF2B5EF4-FFF2-40B4-BE49-F238E27FC236}">
                    <a16:creationId xmlns:a16="http://schemas.microsoft.com/office/drawing/2014/main" id="{7E419C00-A6B6-4741-9FE2-77CE545F4F55}"/>
                  </a:ext>
                </a:extLst>
              </p:cNvPr>
              <p:cNvCxnSpPr>
                <a:cxnSpLocks/>
              </p:cNvCxnSpPr>
              <p:nvPr/>
            </p:nvCxnSpPr>
            <p:spPr>
              <a:xfrm flipV="1">
                <a:off x="1608463" y="1619480"/>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1CDF1CF-A24B-4422-89EB-E9F18085FC67}"/>
                  </a:ext>
                </a:extLst>
              </p:cNvPr>
              <p:cNvSpPr txBox="1"/>
              <p:nvPr/>
            </p:nvSpPr>
            <p:spPr>
              <a:xfrm>
                <a:off x="1656456" y="1668789"/>
                <a:ext cx="76174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srgbClr val="C00000"/>
                    </a:solidFill>
                    <a:effectLst/>
                    <a:uLnTx/>
                    <a:uFillTx/>
                    <a:latin typeface="Calibri"/>
                    <a:ea typeface="微软雅黑"/>
                    <a:cs typeface="+mn-cs"/>
                  </a:rPr>
                  <a:t>ExtOp</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1" name="Group 130">
              <a:extLst>
                <a:ext uri="{FF2B5EF4-FFF2-40B4-BE49-F238E27FC236}">
                  <a16:creationId xmlns:a16="http://schemas.microsoft.com/office/drawing/2014/main" id="{1444195F-17CB-4F58-A698-6E1A9FC7BE3E}"/>
                </a:ext>
              </a:extLst>
            </p:cNvPr>
            <p:cNvGrpSpPr/>
            <p:nvPr/>
          </p:nvGrpSpPr>
          <p:grpSpPr>
            <a:xfrm>
              <a:off x="6880590" y="2828739"/>
              <a:ext cx="787298" cy="418641"/>
              <a:chOff x="3953220" y="1804146"/>
              <a:chExt cx="787298" cy="418641"/>
            </a:xfrm>
          </p:grpSpPr>
          <p:cxnSp>
            <p:nvCxnSpPr>
              <p:cNvPr id="132" name="Straight Arrow Connector 131">
                <a:extLst>
                  <a:ext uri="{FF2B5EF4-FFF2-40B4-BE49-F238E27FC236}">
                    <a16:creationId xmlns:a16="http://schemas.microsoft.com/office/drawing/2014/main" id="{682DBAA1-4B4E-4E57-A42E-88C989B19016}"/>
                  </a:ext>
                </a:extLst>
              </p:cNvPr>
              <p:cNvCxnSpPr>
                <a:cxnSpLocks/>
              </p:cNvCxnSpPr>
              <p:nvPr/>
            </p:nvCxnSpPr>
            <p:spPr>
              <a:xfrm flipV="1">
                <a:off x="3953220" y="1804146"/>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23BC67C-846C-422F-AB0D-AFF4B1345457}"/>
                  </a:ext>
                </a:extLst>
              </p:cNvPr>
              <p:cNvSpPr txBox="1"/>
              <p:nvPr/>
            </p:nvSpPr>
            <p:spPr>
              <a:xfrm>
                <a:off x="4001213" y="1853455"/>
                <a:ext cx="7393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select</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4" name="Group 133">
              <a:extLst>
                <a:ext uri="{FF2B5EF4-FFF2-40B4-BE49-F238E27FC236}">
                  <a16:creationId xmlns:a16="http://schemas.microsoft.com/office/drawing/2014/main" id="{B0855336-3C00-472C-8E1F-D701B58A0FB3}"/>
                </a:ext>
              </a:extLst>
            </p:cNvPr>
            <p:cNvGrpSpPr/>
            <p:nvPr/>
          </p:nvGrpSpPr>
          <p:grpSpPr>
            <a:xfrm>
              <a:off x="4184572" y="2797622"/>
              <a:ext cx="1346234" cy="418641"/>
              <a:chOff x="3953220" y="1804146"/>
              <a:chExt cx="1346234" cy="418641"/>
            </a:xfrm>
          </p:grpSpPr>
          <p:cxnSp>
            <p:nvCxnSpPr>
              <p:cNvPr id="135" name="Straight Arrow Connector 134">
                <a:extLst>
                  <a:ext uri="{FF2B5EF4-FFF2-40B4-BE49-F238E27FC236}">
                    <a16:creationId xmlns:a16="http://schemas.microsoft.com/office/drawing/2014/main" id="{63BC7F4B-06DC-4ED8-8514-F5D655BC5C9D}"/>
                  </a:ext>
                </a:extLst>
              </p:cNvPr>
              <p:cNvCxnSpPr>
                <a:cxnSpLocks/>
              </p:cNvCxnSpPr>
              <p:nvPr/>
            </p:nvCxnSpPr>
            <p:spPr>
              <a:xfrm flipV="1">
                <a:off x="3953220" y="1804146"/>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7D16BCD4-0BAF-4664-97A5-E9F7F802621A}"/>
                  </a:ext>
                </a:extLst>
              </p:cNvPr>
              <p:cNvSpPr txBox="1"/>
              <p:nvPr/>
            </p:nvSpPr>
            <p:spPr>
              <a:xfrm>
                <a:off x="4001213" y="1853455"/>
                <a:ext cx="129824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ALU control</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37" name="Group 136">
              <a:extLst>
                <a:ext uri="{FF2B5EF4-FFF2-40B4-BE49-F238E27FC236}">
                  <a16:creationId xmlns:a16="http://schemas.microsoft.com/office/drawing/2014/main" id="{5697A41A-3E1F-4F9A-8116-FD3714ACCD55}"/>
                </a:ext>
              </a:extLst>
            </p:cNvPr>
            <p:cNvGrpSpPr/>
            <p:nvPr/>
          </p:nvGrpSpPr>
          <p:grpSpPr>
            <a:xfrm>
              <a:off x="4313943" y="2022111"/>
              <a:ext cx="1280245" cy="369332"/>
              <a:chOff x="6530104" y="854495"/>
              <a:chExt cx="1280245" cy="369332"/>
            </a:xfrm>
          </p:grpSpPr>
          <p:cxnSp>
            <p:nvCxnSpPr>
              <p:cNvPr id="138" name="Straight Arrow Connector 137">
                <a:extLst>
                  <a:ext uri="{FF2B5EF4-FFF2-40B4-BE49-F238E27FC236}">
                    <a16:creationId xmlns:a16="http://schemas.microsoft.com/office/drawing/2014/main" id="{190E7D8E-E342-41F6-8137-C292857F8364}"/>
                  </a:ext>
                </a:extLst>
              </p:cNvPr>
              <p:cNvCxnSpPr>
                <a:cxnSpLocks/>
              </p:cNvCxnSpPr>
              <p:nvPr/>
            </p:nvCxnSpPr>
            <p:spPr>
              <a:xfrm>
                <a:off x="6530104" y="1087850"/>
                <a:ext cx="71275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A69AB23-7A55-48C2-850F-E7AF336203A0}"/>
                  </a:ext>
                </a:extLst>
              </p:cNvPr>
              <p:cNvSpPr txBox="1"/>
              <p:nvPr/>
            </p:nvSpPr>
            <p:spPr>
              <a:xfrm>
                <a:off x="7220829" y="854495"/>
                <a:ext cx="5895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zero</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40" name="Group 139">
              <a:extLst>
                <a:ext uri="{FF2B5EF4-FFF2-40B4-BE49-F238E27FC236}">
                  <a16:creationId xmlns:a16="http://schemas.microsoft.com/office/drawing/2014/main" id="{F319502C-E4FA-461B-9788-AB4036D01D76}"/>
                </a:ext>
              </a:extLst>
            </p:cNvPr>
            <p:cNvGrpSpPr/>
            <p:nvPr/>
          </p:nvGrpSpPr>
          <p:grpSpPr>
            <a:xfrm>
              <a:off x="4313943" y="2461831"/>
              <a:ext cx="1705163" cy="369332"/>
              <a:chOff x="6530104" y="1294215"/>
              <a:chExt cx="1705163" cy="369332"/>
            </a:xfrm>
          </p:grpSpPr>
          <p:cxnSp>
            <p:nvCxnSpPr>
              <p:cNvPr id="141" name="Straight Arrow Connector 140">
                <a:extLst>
                  <a:ext uri="{FF2B5EF4-FFF2-40B4-BE49-F238E27FC236}">
                    <a16:creationId xmlns:a16="http://schemas.microsoft.com/office/drawing/2014/main" id="{9979B814-7F9A-457E-AE29-1FF50D47A536}"/>
                  </a:ext>
                </a:extLst>
              </p:cNvPr>
              <p:cNvCxnSpPr>
                <a:cxnSpLocks/>
              </p:cNvCxnSpPr>
              <p:nvPr/>
            </p:nvCxnSpPr>
            <p:spPr>
              <a:xfrm>
                <a:off x="6530104" y="1468062"/>
                <a:ext cx="71275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E8D42206-5FED-44E8-8F46-4ADDD2654A1C}"/>
                  </a:ext>
                </a:extLst>
              </p:cNvPr>
              <p:cNvSpPr txBox="1"/>
              <p:nvPr/>
            </p:nvSpPr>
            <p:spPr>
              <a:xfrm>
                <a:off x="7199471" y="1294215"/>
                <a:ext cx="103579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overflow</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sp>
        <p:nvSpPr>
          <p:cNvPr id="144" name="Flowchart: Process 143">
            <a:extLst>
              <a:ext uri="{FF2B5EF4-FFF2-40B4-BE49-F238E27FC236}">
                <a16:creationId xmlns:a16="http://schemas.microsoft.com/office/drawing/2014/main" id="{AAF355E1-7B2A-4556-A4C3-1D031A47605C}"/>
              </a:ext>
            </a:extLst>
          </p:cNvPr>
          <p:cNvSpPr/>
          <p:nvPr/>
        </p:nvSpPr>
        <p:spPr>
          <a:xfrm rot="16200000">
            <a:off x="1825717" y="4501707"/>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145" name="Group 144">
            <a:extLst>
              <a:ext uri="{FF2B5EF4-FFF2-40B4-BE49-F238E27FC236}">
                <a16:creationId xmlns:a16="http://schemas.microsoft.com/office/drawing/2014/main" id="{3EDD26F1-7ECF-4BFF-953A-9358718152EB}"/>
              </a:ext>
            </a:extLst>
          </p:cNvPr>
          <p:cNvGrpSpPr/>
          <p:nvPr/>
        </p:nvGrpSpPr>
        <p:grpSpPr>
          <a:xfrm>
            <a:off x="3757391" y="3978594"/>
            <a:ext cx="1163741" cy="1534039"/>
            <a:chOff x="2179586" y="5262976"/>
            <a:chExt cx="1163741" cy="1534039"/>
          </a:xfrm>
        </p:grpSpPr>
        <p:sp>
          <p:nvSpPr>
            <p:cNvPr id="146" name="Flowchart: Process 145">
              <a:extLst>
                <a:ext uri="{FF2B5EF4-FFF2-40B4-BE49-F238E27FC236}">
                  <a16:creationId xmlns:a16="http://schemas.microsoft.com/office/drawing/2014/main" id="{072158A2-DB0C-478D-A344-1F52046D842B}"/>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7" name="TextBox 146">
              <a:extLst>
                <a:ext uri="{FF2B5EF4-FFF2-40B4-BE49-F238E27FC236}">
                  <a16:creationId xmlns:a16="http://schemas.microsoft.com/office/drawing/2014/main" id="{A5857933-7865-4773-9DEC-156AB59483FE}"/>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8" name="TextBox 147">
              <a:extLst>
                <a:ext uri="{FF2B5EF4-FFF2-40B4-BE49-F238E27FC236}">
                  <a16:creationId xmlns:a16="http://schemas.microsoft.com/office/drawing/2014/main" id="{E374CAAC-76C1-4E33-B158-CDAB63CD42C3}"/>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4285711B-0159-4BA6-90E0-07C0C50BF6F7}"/>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779324F6-FF80-40FA-A522-E9A2A0396953}"/>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0EF9A120-E55C-4F29-9322-5815967510FB}"/>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2" name="TextBox 151">
              <a:extLst>
                <a:ext uri="{FF2B5EF4-FFF2-40B4-BE49-F238E27FC236}">
                  <a16:creationId xmlns:a16="http://schemas.microsoft.com/office/drawing/2014/main" id="{EBA86618-2B72-43E2-8A0B-0BAB708257C8}"/>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53" name="Group 152">
            <a:extLst>
              <a:ext uri="{FF2B5EF4-FFF2-40B4-BE49-F238E27FC236}">
                <a16:creationId xmlns:a16="http://schemas.microsoft.com/office/drawing/2014/main" id="{6CC5290A-6056-4D85-A08D-EA073010554E}"/>
              </a:ext>
            </a:extLst>
          </p:cNvPr>
          <p:cNvGrpSpPr/>
          <p:nvPr/>
        </p:nvGrpSpPr>
        <p:grpSpPr>
          <a:xfrm>
            <a:off x="8587898" y="3933367"/>
            <a:ext cx="1398730" cy="1534039"/>
            <a:chOff x="7013718" y="2885845"/>
            <a:chExt cx="1398730" cy="1534039"/>
          </a:xfrm>
        </p:grpSpPr>
        <p:sp>
          <p:nvSpPr>
            <p:cNvPr id="154" name="Flowchart: Process 153">
              <a:extLst>
                <a:ext uri="{FF2B5EF4-FFF2-40B4-BE49-F238E27FC236}">
                  <a16:creationId xmlns:a16="http://schemas.microsoft.com/office/drawing/2014/main" id="{F930F8CC-66AF-45B2-8BBD-D21AAFDFC1CD}"/>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5" name="TextBox 154">
              <a:extLst>
                <a:ext uri="{FF2B5EF4-FFF2-40B4-BE49-F238E27FC236}">
                  <a16:creationId xmlns:a16="http://schemas.microsoft.com/office/drawing/2014/main" id="{B0AA283C-54F2-4660-9738-DFB31DECFC3E}"/>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6" name="TextBox 155">
              <a:extLst>
                <a:ext uri="{FF2B5EF4-FFF2-40B4-BE49-F238E27FC236}">
                  <a16:creationId xmlns:a16="http://schemas.microsoft.com/office/drawing/2014/main" id="{BA61D125-F809-4E7E-B3C3-85F1695FBEDD}"/>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7" name="TextBox 156">
              <a:extLst>
                <a:ext uri="{FF2B5EF4-FFF2-40B4-BE49-F238E27FC236}">
                  <a16:creationId xmlns:a16="http://schemas.microsoft.com/office/drawing/2014/main" id="{8F8FFD2E-D039-4F2B-A9AC-55C6BDF2F69A}"/>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158" name="Group 157">
            <a:extLst>
              <a:ext uri="{FF2B5EF4-FFF2-40B4-BE49-F238E27FC236}">
                <a16:creationId xmlns:a16="http://schemas.microsoft.com/office/drawing/2014/main" id="{9DDF6E8E-C4E9-44B6-BE2C-E10B2CA4169F}"/>
              </a:ext>
            </a:extLst>
          </p:cNvPr>
          <p:cNvGrpSpPr/>
          <p:nvPr/>
        </p:nvGrpSpPr>
        <p:grpSpPr>
          <a:xfrm>
            <a:off x="1715819" y="5035211"/>
            <a:ext cx="780208" cy="622068"/>
            <a:chOff x="188532" y="4016599"/>
            <a:chExt cx="780208" cy="622068"/>
          </a:xfrm>
        </p:grpSpPr>
        <p:grpSp>
          <p:nvGrpSpPr>
            <p:cNvPr id="159" name="Group 158">
              <a:extLst>
                <a:ext uri="{FF2B5EF4-FFF2-40B4-BE49-F238E27FC236}">
                  <a16:creationId xmlns:a16="http://schemas.microsoft.com/office/drawing/2014/main" id="{FD3E525D-90B2-4770-9FA5-BC08EC8BFECC}"/>
                </a:ext>
              </a:extLst>
            </p:cNvPr>
            <p:cNvGrpSpPr/>
            <p:nvPr/>
          </p:nvGrpSpPr>
          <p:grpSpPr>
            <a:xfrm>
              <a:off x="588442" y="4016599"/>
              <a:ext cx="380298" cy="428626"/>
              <a:chOff x="588442" y="4016599"/>
              <a:chExt cx="380298" cy="428626"/>
            </a:xfrm>
          </p:grpSpPr>
          <p:sp>
            <p:nvSpPr>
              <p:cNvPr id="161" name="Isosceles Triangle 160">
                <a:extLst>
                  <a:ext uri="{FF2B5EF4-FFF2-40B4-BE49-F238E27FC236}">
                    <a16:creationId xmlns:a16="http://schemas.microsoft.com/office/drawing/2014/main" id="{209B0363-AE53-4632-8F45-16D2B81DEFDE}"/>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62" name="Straight Connector 161">
                <a:extLst>
                  <a:ext uri="{FF2B5EF4-FFF2-40B4-BE49-F238E27FC236}">
                    <a16:creationId xmlns:a16="http://schemas.microsoft.com/office/drawing/2014/main" id="{07CED6BD-04C8-45F2-A7C1-1C31B32A6E35}"/>
                  </a:ext>
                </a:extLst>
              </p:cNvPr>
              <p:cNvCxnSpPr>
                <a:stCxn id="161"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208B5A-A56E-4004-9BBE-AD39469758D0}"/>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0" name="TextBox 159">
              <a:extLst>
                <a:ext uri="{FF2B5EF4-FFF2-40B4-BE49-F238E27FC236}">
                  <a16:creationId xmlns:a16="http://schemas.microsoft.com/office/drawing/2014/main" id="{92B6EB6D-5EFB-45CA-80FE-99C78876A920}"/>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grpSp>
        <p:nvGrpSpPr>
          <p:cNvPr id="164" name="Group 163">
            <a:extLst>
              <a:ext uri="{FF2B5EF4-FFF2-40B4-BE49-F238E27FC236}">
                <a16:creationId xmlns:a16="http://schemas.microsoft.com/office/drawing/2014/main" id="{3E8CA827-31D7-4822-A654-48F6FCF290CC}"/>
              </a:ext>
            </a:extLst>
          </p:cNvPr>
          <p:cNvGrpSpPr/>
          <p:nvPr/>
        </p:nvGrpSpPr>
        <p:grpSpPr>
          <a:xfrm>
            <a:off x="8184755" y="5282851"/>
            <a:ext cx="780208" cy="622068"/>
            <a:chOff x="188532" y="4016599"/>
            <a:chExt cx="780208" cy="622068"/>
          </a:xfrm>
        </p:grpSpPr>
        <p:grpSp>
          <p:nvGrpSpPr>
            <p:cNvPr id="165" name="Group 164">
              <a:extLst>
                <a:ext uri="{FF2B5EF4-FFF2-40B4-BE49-F238E27FC236}">
                  <a16:creationId xmlns:a16="http://schemas.microsoft.com/office/drawing/2014/main" id="{E88ABE68-6B37-499A-9814-FF4B63D48A9C}"/>
                </a:ext>
              </a:extLst>
            </p:cNvPr>
            <p:cNvGrpSpPr/>
            <p:nvPr/>
          </p:nvGrpSpPr>
          <p:grpSpPr>
            <a:xfrm>
              <a:off x="588442" y="4016599"/>
              <a:ext cx="380298" cy="428626"/>
              <a:chOff x="588442" y="4016599"/>
              <a:chExt cx="380298" cy="428626"/>
            </a:xfrm>
          </p:grpSpPr>
          <p:sp>
            <p:nvSpPr>
              <p:cNvPr id="167" name="Isosceles Triangle 166">
                <a:extLst>
                  <a:ext uri="{FF2B5EF4-FFF2-40B4-BE49-F238E27FC236}">
                    <a16:creationId xmlns:a16="http://schemas.microsoft.com/office/drawing/2014/main" id="{0FF86537-9035-4ABD-8E8F-C083F0030C42}"/>
                  </a:ext>
                </a:extLst>
              </p:cNvPr>
              <p:cNvSpPr/>
              <p:nvPr/>
            </p:nvSpPr>
            <p:spPr>
              <a:xfrm>
                <a:off x="708962" y="4016599"/>
                <a:ext cx="259778" cy="181612"/>
              </a:xfrm>
              <a:prstGeom prst="triangl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68" name="Straight Connector 167">
                <a:extLst>
                  <a:ext uri="{FF2B5EF4-FFF2-40B4-BE49-F238E27FC236}">
                    <a16:creationId xmlns:a16="http://schemas.microsoft.com/office/drawing/2014/main" id="{929FD982-349C-48D9-8E37-EA06406F8244}"/>
                  </a:ext>
                </a:extLst>
              </p:cNvPr>
              <p:cNvCxnSpPr>
                <a:stCxn id="167"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23016E-0004-44F8-AF9C-5CD859586174}"/>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4D61660C-9AA3-4807-A4A5-529B65E1DBDB}"/>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grpSp>
        <p:nvGrpSpPr>
          <p:cNvPr id="170" name="Group 169">
            <a:extLst>
              <a:ext uri="{FF2B5EF4-FFF2-40B4-BE49-F238E27FC236}">
                <a16:creationId xmlns:a16="http://schemas.microsoft.com/office/drawing/2014/main" id="{0DBAEB93-83CA-493A-BB4B-D07C0A01DC4C}"/>
              </a:ext>
            </a:extLst>
          </p:cNvPr>
          <p:cNvGrpSpPr/>
          <p:nvPr/>
        </p:nvGrpSpPr>
        <p:grpSpPr>
          <a:xfrm>
            <a:off x="3318147" y="5327095"/>
            <a:ext cx="780208" cy="622068"/>
            <a:chOff x="188532" y="4016599"/>
            <a:chExt cx="780208" cy="622068"/>
          </a:xfrm>
        </p:grpSpPr>
        <p:grpSp>
          <p:nvGrpSpPr>
            <p:cNvPr id="171" name="Group 170">
              <a:extLst>
                <a:ext uri="{FF2B5EF4-FFF2-40B4-BE49-F238E27FC236}">
                  <a16:creationId xmlns:a16="http://schemas.microsoft.com/office/drawing/2014/main" id="{FA10ADD8-E298-40A9-9756-8244DD76A5B7}"/>
                </a:ext>
              </a:extLst>
            </p:cNvPr>
            <p:cNvGrpSpPr/>
            <p:nvPr/>
          </p:nvGrpSpPr>
          <p:grpSpPr>
            <a:xfrm>
              <a:off x="588442" y="4016599"/>
              <a:ext cx="380298" cy="428626"/>
              <a:chOff x="588442" y="4016599"/>
              <a:chExt cx="380298" cy="428626"/>
            </a:xfrm>
          </p:grpSpPr>
          <p:sp>
            <p:nvSpPr>
              <p:cNvPr id="173" name="Isosceles Triangle 172">
                <a:extLst>
                  <a:ext uri="{FF2B5EF4-FFF2-40B4-BE49-F238E27FC236}">
                    <a16:creationId xmlns:a16="http://schemas.microsoft.com/office/drawing/2014/main" id="{18052C05-2BA3-440C-8FD1-4F83E0D03D28}"/>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74" name="Straight Connector 173">
                <a:extLst>
                  <a:ext uri="{FF2B5EF4-FFF2-40B4-BE49-F238E27FC236}">
                    <a16:creationId xmlns:a16="http://schemas.microsoft.com/office/drawing/2014/main" id="{244F39BD-3082-40D9-A351-37A532656F05}"/>
                  </a:ext>
                </a:extLst>
              </p:cNvPr>
              <p:cNvCxnSpPr>
                <a:stCxn id="173"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3CF1D3-D9D4-40D5-A29E-D6E6BBC40B65}"/>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a:extLst>
                <a:ext uri="{FF2B5EF4-FFF2-40B4-BE49-F238E27FC236}">
                  <a16:creationId xmlns:a16="http://schemas.microsoft.com/office/drawing/2014/main" id="{F2975390-263F-4CA0-A097-3AFEAC5FBABF}"/>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000000"/>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153541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9" presetClass="emph" presetSubtype="0" nodeType="withEffect">
                                  <p:stCondLst>
                                    <p:cond delay="0"/>
                                  </p:stCondLst>
                                  <p:childTnLst>
                                    <p:set>
                                      <p:cBhvr>
                                        <p:cTn id="9" dur="indefinite"/>
                                        <p:tgtEl>
                                          <p:spTgt spid="143"/>
                                        </p:tgtEl>
                                        <p:attrNameLst>
                                          <p:attrName>style.opacity</p:attrName>
                                        </p:attrNameLst>
                                      </p:cBhvr>
                                      <p:to>
                                        <p:strVal val="0.25"/>
                                      </p:to>
                                    </p:set>
                                    <p:animEffect filter="image" prLst="opacity: 0.25">
                                      <p:cBhvr rctx="IE">
                                        <p:cTn id="10" dur="indefinite"/>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250"/>
                                        <p:tgtEl>
                                          <p:spTgt spid="144"/>
                                        </p:tgtEl>
                                      </p:cBhvr>
                                    </p:animEffect>
                                  </p:childTnLst>
                                </p:cTn>
                              </p:par>
                            </p:childTnLst>
                          </p:cTn>
                        </p:par>
                        <p:par>
                          <p:cTn id="16" fill="hold">
                            <p:stCondLst>
                              <p:cond delay="250"/>
                            </p:stCondLst>
                            <p:childTnLst>
                              <p:par>
                                <p:cTn id="17" presetID="22" presetClass="entr" presetSubtype="4"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down)">
                                      <p:cBhvr>
                                        <p:cTn id="19" dur="250"/>
                                        <p:tgtEl>
                                          <p:spTgt spid="1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50"/>
                            </p:stCondLst>
                            <p:childTnLst>
                              <p:par>
                                <p:cTn id="26" presetID="22" presetClass="entr" presetSubtype="4" fill="hold" nodeType="afterEffect">
                                  <p:stCondLst>
                                    <p:cond delay="0"/>
                                  </p:stCondLst>
                                  <p:childTnLst>
                                    <p:set>
                                      <p:cBhvr>
                                        <p:cTn id="27" dur="1" fill="hold">
                                          <p:stCondLst>
                                            <p:cond delay="0"/>
                                          </p:stCondLst>
                                        </p:cTn>
                                        <p:tgtEl>
                                          <p:spTgt spid="170"/>
                                        </p:tgtEl>
                                        <p:attrNameLst>
                                          <p:attrName>style.visibility</p:attrName>
                                        </p:attrNameLst>
                                      </p:cBhvr>
                                      <p:to>
                                        <p:strVal val="visible"/>
                                      </p:to>
                                    </p:set>
                                    <p:animEffect transition="in" filter="wipe(down)">
                                      <p:cBhvr>
                                        <p:cTn id="28" dur="250"/>
                                        <p:tgtEl>
                                          <p:spTgt spid="1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250"/>
                                        <p:tgtEl>
                                          <p:spTgt spid="153"/>
                                        </p:tgtEl>
                                      </p:cBhvr>
                                    </p:animEffect>
                                  </p:childTnLst>
                                </p:cTn>
                              </p:par>
                            </p:childTnLst>
                          </p:cTn>
                        </p:par>
                        <p:par>
                          <p:cTn id="34" fill="hold">
                            <p:stCondLst>
                              <p:cond delay="250"/>
                            </p:stCondLst>
                            <p:childTnLst>
                              <p:par>
                                <p:cTn id="35" presetID="22" presetClass="entr" presetSubtype="4" fill="hold" nodeType="afterEffect">
                                  <p:stCondLst>
                                    <p:cond delay="0"/>
                                  </p:stCondLst>
                                  <p:childTnLst>
                                    <p:set>
                                      <p:cBhvr>
                                        <p:cTn id="36" dur="1" fill="hold">
                                          <p:stCondLst>
                                            <p:cond delay="0"/>
                                          </p:stCondLst>
                                        </p:cTn>
                                        <p:tgtEl>
                                          <p:spTgt spid="164"/>
                                        </p:tgtEl>
                                        <p:attrNameLst>
                                          <p:attrName>style.visibility</p:attrName>
                                        </p:attrNameLst>
                                      </p:cBhvr>
                                      <p:to>
                                        <p:strVal val="visible"/>
                                      </p:to>
                                    </p:set>
                                    <p:animEffect transition="in" filter="wipe(down)">
                                      <p:cBhvr>
                                        <p:cTn id="37" dur="25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C0F4-BE2C-4F8E-A9B0-A5714FBED273}"/>
              </a:ext>
            </a:extLst>
          </p:cNvPr>
          <p:cNvSpPr txBox="1">
            <a:spLocks/>
          </p:cNvSpPr>
          <p:nvPr/>
        </p:nvSpPr>
        <p:spPr>
          <a:xfrm>
            <a:off x="424645" y="154668"/>
            <a:ext cx="8431941" cy="63240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ko-KR" sz="36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Aside: More about CPU clock</a:t>
            </a:r>
            <a:endParaRPr kumimoji="0" lang="ko-KR" altLang="en-US" sz="3600" b="1" i="0" u="none" strike="noStrike" kern="1200" cap="none" spc="0" normalizeH="0" baseline="0" noProof="0" dirty="0">
              <a:ln>
                <a:noFill/>
              </a:ln>
              <a:solidFill>
                <a:prstClr val="black"/>
              </a:solidFill>
              <a:effectLst/>
              <a:uLnTx/>
              <a:uFillTx/>
              <a:latin typeface="Calibri"/>
              <a:cs typeface="Arial" panose="020B0604020202020204" pitchFamily="34" charset="0"/>
            </a:endParaRPr>
          </a:p>
        </p:txBody>
      </p:sp>
      <p:sp>
        <p:nvSpPr>
          <p:cNvPr id="3" name="Rectangle 2">
            <a:extLst>
              <a:ext uri="{FF2B5EF4-FFF2-40B4-BE49-F238E27FC236}">
                <a16:creationId xmlns:a16="http://schemas.microsoft.com/office/drawing/2014/main" id="{480A1091-1C76-41D1-A057-7CC4BFCE80C3}"/>
              </a:ext>
            </a:extLst>
          </p:cNvPr>
          <p:cNvSpPr/>
          <p:nvPr/>
        </p:nvSpPr>
        <p:spPr>
          <a:xfrm>
            <a:off x="752105" y="721270"/>
            <a:ext cx="10315698" cy="1200329"/>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An internal timing device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Using a quartz crystal, the CPU clock breaths life into the processor by feeding it a constant flow of pulses</a:t>
            </a:r>
          </a:p>
        </p:txBody>
      </p:sp>
      <p:pic>
        <p:nvPicPr>
          <p:cNvPr id="4" name="Picture 3">
            <a:extLst>
              <a:ext uri="{FF2B5EF4-FFF2-40B4-BE49-F238E27FC236}">
                <a16:creationId xmlns:a16="http://schemas.microsoft.com/office/drawing/2014/main" id="{FEC6E5F7-8781-46C8-9706-F061EA93E26D}"/>
              </a:ext>
            </a:extLst>
          </p:cNvPr>
          <p:cNvPicPr>
            <a:picLocks noChangeAspect="1"/>
          </p:cNvPicPr>
          <p:nvPr/>
        </p:nvPicPr>
        <p:blipFill rotWithShape="1">
          <a:blip r:embed="rId2"/>
          <a:srcRect l="1680" t="1947" r="1988" b="3524"/>
          <a:stretch/>
        </p:blipFill>
        <p:spPr>
          <a:xfrm>
            <a:off x="2638425" y="2114959"/>
            <a:ext cx="3276600" cy="2085566"/>
          </a:xfrm>
          <a:prstGeom prst="rect">
            <a:avLst/>
          </a:prstGeom>
        </p:spPr>
      </p:pic>
      <p:pic>
        <p:nvPicPr>
          <p:cNvPr id="5" name="Picture 4">
            <a:extLst>
              <a:ext uri="{FF2B5EF4-FFF2-40B4-BE49-F238E27FC236}">
                <a16:creationId xmlns:a16="http://schemas.microsoft.com/office/drawing/2014/main" id="{9CC8263E-E537-4EFB-B7C1-B66FD86A47D0}"/>
              </a:ext>
            </a:extLst>
          </p:cNvPr>
          <p:cNvPicPr>
            <a:picLocks noChangeAspect="1"/>
          </p:cNvPicPr>
          <p:nvPr/>
        </p:nvPicPr>
        <p:blipFill rotWithShape="1">
          <a:blip r:embed="rId3"/>
          <a:srcRect l="1946" t="1957" r="2473" b="3038"/>
          <a:stretch/>
        </p:blipFill>
        <p:spPr>
          <a:xfrm>
            <a:off x="6656370" y="2104505"/>
            <a:ext cx="2105025" cy="2085566"/>
          </a:xfrm>
          <a:prstGeom prst="rect">
            <a:avLst/>
          </a:prstGeom>
        </p:spPr>
      </p:pic>
      <p:sp>
        <p:nvSpPr>
          <p:cNvPr id="7" name="Oval 6">
            <a:extLst>
              <a:ext uri="{FF2B5EF4-FFF2-40B4-BE49-F238E27FC236}">
                <a16:creationId xmlns:a16="http://schemas.microsoft.com/office/drawing/2014/main" id="{7AD1FF14-8005-4088-AB38-2240CFA8DCEF}"/>
              </a:ext>
            </a:extLst>
          </p:cNvPr>
          <p:cNvSpPr/>
          <p:nvPr/>
        </p:nvSpPr>
        <p:spPr>
          <a:xfrm rot="19863322">
            <a:off x="2881313" y="2743200"/>
            <a:ext cx="923925" cy="1457325"/>
          </a:xfrm>
          <a:prstGeom prst="ellipse">
            <a:avLst/>
          </a:prstGeom>
          <a:solidFill>
            <a:srgbClr val="143D88">
              <a:alpha val="37000"/>
            </a:srgbClr>
          </a:solidFill>
          <a:ln w="57150">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nvGrpSpPr>
          <p:cNvPr id="15" name="Group 14">
            <a:extLst>
              <a:ext uri="{FF2B5EF4-FFF2-40B4-BE49-F238E27FC236}">
                <a16:creationId xmlns:a16="http://schemas.microsoft.com/office/drawing/2014/main" id="{B0B7D5CF-3A29-4097-B9DC-C54903D36E04}"/>
              </a:ext>
            </a:extLst>
          </p:cNvPr>
          <p:cNvGrpSpPr/>
          <p:nvPr/>
        </p:nvGrpSpPr>
        <p:grpSpPr>
          <a:xfrm>
            <a:off x="3379769" y="2098659"/>
            <a:ext cx="3276600" cy="2091413"/>
            <a:chOff x="1855769" y="2098658"/>
            <a:chExt cx="3276600" cy="2091413"/>
          </a:xfrm>
        </p:grpSpPr>
        <p:cxnSp>
          <p:nvCxnSpPr>
            <p:cNvPr id="9" name="Straight Connector 8">
              <a:extLst>
                <a:ext uri="{FF2B5EF4-FFF2-40B4-BE49-F238E27FC236}">
                  <a16:creationId xmlns:a16="http://schemas.microsoft.com/office/drawing/2014/main" id="{5C75A1B3-5CB5-4EAE-94B7-FBFF2B72D415}"/>
                </a:ext>
              </a:extLst>
            </p:cNvPr>
            <p:cNvCxnSpPr>
              <a:cxnSpLocks/>
              <a:stCxn id="7" idx="7"/>
            </p:cNvCxnSpPr>
            <p:nvPr/>
          </p:nvCxnSpPr>
          <p:spPr>
            <a:xfrm flipV="1">
              <a:off x="1855769" y="2098658"/>
              <a:ext cx="3276600" cy="764231"/>
            </a:xfrm>
            <a:prstGeom prst="line">
              <a:avLst/>
            </a:prstGeom>
            <a:ln w="57150">
              <a:solidFill>
                <a:srgbClr val="143D88"/>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C6DB2A-4060-47DD-843A-ECB379969EE1}"/>
                </a:ext>
              </a:extLst>
            </p:cNvPr>
            <p:cNvCxnSpPr>
              <a:cxnSpLocks/>
              <a:stCxn id="7" idx="5"/>
            </p:cNvCxnSpPr>
            <p:nvPr/>
          </p:nvCxnSpPr>
          <p:spPr>
            <a:xfrm>
              <a:off x="2354487" y="3764654"/>
              <a:ext cx="2777882" cy="425417"/>
            </a:xfrm>
            <a:prstGeom prst="line">
              <a:avLst/>
            </a:prstGeom>
            <a:ln w="57150">
              <a:solidFill>
                <a:srgbClr val="143D88"/>
              </a:solidFill>
              <a:prstDash val="sysDot"/>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A66D552-1E39-431D-B527-E56CE4A5BC9C}"/>
              </a:ext>
            </a:extLst>
          </p:cNvPr>
          <p:cNvSpPr/>
          <p:nvPr/>
        </p:nvSpPr>
        <p:spPr>
          <a:xfrm>
            <a:off x="2638425" y="4470799"/>
            <a:ext cx="3276600" cy="1774993"/>
          </a:xfrm>
          <a:prstGeom prst="rect">
            <a:avLst/>
          </a:prstGeom>
          <a:noFill/>
          <a:ln w="57150">
            <a:solidFill>
              <a:schemeClr val="tx1"/>
            </a:solidFill>
            <a:prstDash val="sysDot"/>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nvGrpSpPr>
          <p:cNvPr id="20" name="Group 19">
            <a:extLst>
              <a:ext uri="{FF2B5EF4-FFF2-40B4-BE49-F238E27FC236}">
                <a16:creationId xmlns:a16="http://schemas.microsoft.com/office/drawing/2014/main" id="{CE1BADE8-3F99-4D2F-A1A9-E89796EACF5B}"/>
              </a:ext>
            </a:extLst>
          </p:cNvPr>
          <p:cNvGrpSpPr/>
          <p:nvPr/>
        </p:nvGrpSpPr>
        <p:grpSpPr>
          <a:xfrm>
            <a:off x="2655769" y="4582882"/>
            <a:ext cx="1479957" cy="794462"/>
            <a:chOff x="1146909" y="4597151"/>
            <a:chExt cx="1479957" cy="794462"/>
          </a:xfrm>
        </p:grpSpPr>
        <p:sp>
          <p:nvSpPr>
            <p:cNvPr id="18" name="Cube 17">
              <a:extLst>
                <a:ext uri="{FF2B5EF4-FFF2-40B4-BE49-F238E27FC236}">
                  <a16:creationId xmlns:a16="http://schemas.microsoft.com/office/drawing/2014/main" id="{71233C09-2712-42D0-BFC9-69C05C572754}"/>
                </a:ext>
              </a:extLst>
            </p:cNvPr>
            <p:cNvSpPr/>
            <p:nvPr/>
          </p:nvSpPr>
          <p:spPr>
            <a:xfrm>
              <a:off x="1509714" y="4985533"/>
              <a:ext cx="895349"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9" name="TextBox 18">
              <a:extLst>
                <a:ext uri="{FF2B5EF4-FFF2-40B4-BE49-F238E27FC236}">
                  <a16:creationId xmlns:a16="http://schemas.microsoft.com/office/drawing/2014/main" id="{5630B217-7087-47ED-8E09-53D2326553EE}"/>
                </a:ext>
              </a:extLst>
            </p:cNvPr>
            <p:cNvSpPr txBox="1"/>
            <p:nvPr/>
          </p:nvSpPr>
          <p:spPr>
            <a:xfrm>
              <a:off x="1146909" y="4597151"/>
              <a:ext cx="14799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Quartz crystal</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grpSp>
      <p:grpSp>
        <p:nvGrpSpPr>
          <p:cNvPr id="30" name="Group 29">
            <a:extLst>
              <a:ext uri="{FF2B5EF4-FFF2-40B4-BE49-F238E27FC236}">
                <a16:creationId xmlns:a16="http://schemas.microsoft.com/office/drawing/2014/main" id="{E39DA391-1415-48F2-A18D-2C962CEB8EBA}"/>
              </a:ext>
            </a:extLst>
          </p:cNvPr>
          <p:cNvGrpSpPr/>
          <p:nvPr/>
        </p:nvGrpSpPr>
        <p:grpSpPr>
          <a:xfrm rot="449109">
            <a:off x="3807427" y="5178039"/>
            <a:ext cx="868344" cy="262207"/>
            <a:chOff x="5724525" y="4480323"/>
            <a:chExt cx="1786211" cy="656557"/>
          </a:xfrm>
        </p:grpSpPr>
        <p:grpSp>
          <p:nvGrpSpPr>
            <p:cNvPr id="29" name="Group 28">
              <a:extLst>
                <a:ext uri="{FF2B5EF4-FFF2-40B4-BE49-F238E27FC236}">
                  <a16:creationId xmlns:a16="http://schemas.microsoft.com/office/drawing/2014/main" id="{221EA894-F706-4059-A9B9-B541C92AC880}"/>
                </a:ext>
              </a:extLst>
            </p:cNvPr>
            <p:cNvGrpSpPr/>
            <p:nvPr/>
          </p:nvGrpSpPr>
          <p:grpSpPr>
            <a:xfrm>
              <a:off x="5724525" y="4519124"/>
              <a:ext cx="897868" cy="617756"/>
              <a:chOff x="5724525" y="4519124"/>
              <a:chExt cx="897868" cy="617756"/>
            </a:xfrm>
          </p:grpSpPr>
          <p:sp>
            <p:nvSpPr>
              <p:cNvPr id="24" name="Block Arc 23">
                <a:extLst>
                  <a:ext uri="{FF2B5EF4-FFF2-40B4-BE49-F238E27FC236}">
                    <a16:creationId xmlns:a16="http://schemas.microsoft.com/office/drawing/2014/main" id="{D9245114-FD07-4295-BC2D-6230299ECBAC}"/>
                  </a:ext>
                </a:extLst>
              </p:cNvPr>
              <p:cNvSpPr/>
              <p:nvPr/>
            </p:nvSpPr>
            <p:spPr>
              <a:xfrm>
                <a:off x="5724525" y="4582882"/>
                <a:ext cx="447675" cy="553998"/>
              </a:xfrm>
              <a:prstGeom prst="blockArc">
                <a:avLst>
                  <a:gd name="adj1" fmla="val 10800000"/>
                  <a:gd name="adj2" fmla="val 21170840"/>
                  <a:gd name="adj3"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5" name="Block Arc 24">
                <a:extLst>
                  <a:ext uri="{FF2B5EF4-FFF2-40B4-BE49-F238E27FC236}">
                    <a16:creationId xmlns:a16="http://schemas.microsoft.com/office/drawing/2014/main" id="{45573E7A-3723-4C0B-B281-1AF5A29C0873}"/>
                  </a:ext>
                </a:extLst>
              </p:cNvPr>
              <p:cNvSpPr/>
              <p:nvPr/>
            </p:nvSpPr>
            <p:spPr>
              <a:xfrm flipV="1">
                <a:off x="6174718" y="4519124"/>
                <a:ext cx="447675" cy="553998"/>
              </a:xfrm>
              <a:prstGeom prst="blockArc">
                <a:avLst>
                  <a:gd name="adj1" fmla="val 10800000"/>
                  <a:gd name="adj2" fmla="val 21170840"/>
                  <a:gd name="adj3"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28" name="Group 27">
              <a:extLst>
                <a:ext uri="{FF2B5EF4-FFF2-40B4-BE49-F238E27FC236}">
                  <a16:creationId xmlns:a16="http://schemas.microsoft.com/office/drawing/2014/main" id="{6FA823FE-FDCA-451E-A2CF-B6685FA8D703}"/>
                </a:ext>
              </a:extLst>
            </p:cNvPr>
            <p:cNvGrpSpPr/>
            <p:nvPr/>
          </p:nvGrpSpPr>
          <p:grpSpPr>
            <a:xfrm>
              <a:off x="6622393" y="4480323"/>
              <a:ext cx="888343" cy="608231"/>
              <a:chOff x="5876925" y="4681049"/>
              <a:chExt cx="888343" cy="608231"/>
            </a:xfrm>
          </p:grpSpPr>
          <p:sp>
            <p:nvSpPr>
              <p:cNvPr id="26" name="Block Arc 25">
                <a:extLst>
                  <a:ext uri="{FF2B5EF4-FFF2-40B4-BE49-F238E27FC236}">
                    <a16:creationId xmlns:a16="http://schemas.microsoft.com/office/drawing/2014/main" id="{A4E1E0C8-6446-4F0D-81C7-9E8DDA848EF1}"/>
                  </a:ext>
                </a:extLst>
              </p:cNvPr>
              <p:cNvSpPr/>
              <p:nvPr/>
            </p:nvSpPr>
            <p:spPr>
              <a:xfrm>
                <a:off x="5876925" y="4735282"/>
                <a:ext cx="447675" cy="553998"/>
              </a:xfrm>
              <a:prstGeom prst="blockArc">
                <a:avLst>
                  <a:gd name="adj1" fmla="val 10800000"/>
                  <a:gd name="adj2" fmla="val 21170840"/>
                  <a:gd name="adj3"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7" name="Block Arc 26">
                <a:extLst>
                  <a:ext uri="{FF2B5EF4-FFF2-40B4-BE49-F238E27FC236}">
                    <a16:creationId xmlns:a16="http://schemas.microsoft.com/office/drawing/2014/main" id="{ED0BF10A-3EB1-48FA-9C3D-84B30C2E75D1}"/>
                  </a:ext>
                </a:extLst>
              </p:cNvPr>
              <p:cNvSpPr/>
              <p:nvPr/>
            </p:nvSpPr>
            <p:spPr>
              <a:xfrm flipV="1">
                <a:off x="6317593" y="4681049"/>
                <a:ext cx="447675" cy="553998"/>
              </a:xfrm>
              <a:prstGeom prst="blockArc">
                <a:avLst>
                  <a:gd name="adj1" fmla="val 10800000"/>
                  <a:gd name="adj2" fmla="val 21170840"/>
                  <a:gd name="adj3"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grpSp>
        <p:nvGrpSpPr>
          <p:cNvPr id="21" name="Group 20">
            <a:extLst>
              <a:ext uri="{FF2B5EF4-FFF2-40B4-BE49-F238E27FC236}">
                <a16:creationId xmlns:a16="http://schemas.microsoft.com/office/drawing/2014/main" id="{C227EC94-05EC-4952-8432-D660E5E57EA4}"/>
              </a:ext>
            </a:extLst>
          </p:cNvPr>
          <p:cNvGrpSpPr/>
          <p:nvPr/>
        </p:nvGrpSpPr>
        <p:grpSpPr>
          <a:xfrm>
            <a:off x="4324453" y="4767549"/>
            <a:ext cx="2778902" cy="861019"/>
            <a:chOff x="1235651" y="4530594"/>
            <a:chExt cx="2778902" cy="861019"/>
          </a:xfrm>
        </p:grpSpPr>
        <p:sp>
          <p:nvSpPr>
            <p:cNvPr id="22" name="Cube 21">
              <a:extLst>
                <a:ext uri="{FF2B5EF4-FFF2-40B4-BE49-F238E27FC236}">
                  <a16:creationId xmlns:a16="http://schemas.microsoft.com/office/drawing/2014/main" id="{31C963A9-66E4-4BC8-919D-828815E1A9BD}"/>
                </a:ext>
              </a:extLst>
            </p:cNvPr>
            <p:cNvSpPr/>
            <p:nvPr/>
          </p:nvSpPr>
          <p:spPr>
            <a:xfrm>
              <a:off x="1509714" y="4985533"/>
              <a:ext cx="895349"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23" name="TextBox 22">
              <a:extLst>
                <a:ext uri="{FF2B5EF4-FFF2-40B4-BE49-F238E27FC236}">
                  <a16:creationId xmlns:a16="http://schemas.microsoft.com/office/drawing/2014/main" id="{C7B5DF30-C458-457A-A8DB-2CCFFF9B684E}"/>
                </a:ext>
              </a:extLst>
            </p:cNvPr>
            <p:cNvSpPr txBox="1"/>
            <p:nvPr/>
          </p:nvSpPr>
          <p:spPr>
            <a:xfrm>
              <a:off x="1235651" y="4530594"/>
              <a:ext cx="27789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Analog to digital conversion</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grpSp>
      <p:grpSp>
        <p:nvGrpSpPr>
          <p:cNvPr id="45" name="Group 44">
            <a:extLst>
              <a:ext uri="{FF2B5EF4-FFF2-40B4-BE49-F238E27FC236}">
                <a16:creationId xmlns:a16="http://schemas.microsoft.com/office/drawing/2014/main" id="{EDF43F70-402C-42A9-9B2B-262365705866}"/>
              </a:ext>
            </a:extLst>
          </p:cNvPr>
          <p:cNvGrpSpPr/>
          <p:nvPr/>
        </p:nvGrpSpPr>
        <p:grpSpPr>
          <a:xfrm rot="232923">
            <a:off x="5376062" y="5401929"/>
            <a:ext cx="1801831" cy="180975"/>
            <a:chOff x="5132369" y="5455078"/>
            <a:chExt cx="2867077" cy="269447"/>
          </a:xfrm>
        </p:grpSpPr>
        <p:grpSp>
          <p:nvGrpSpPr>
            <p:cNvPr id="35" name="Group 34">
              <a:extLst>
                <a:ext uri="{FF2B5EF4-FFF2-40B4-BE49-F238E27FC236}">
                  <a16:creationId xmlns:a16="http://schemas.microsoft.com/office/drawing/2014/main" id="{F5A365C4-B976-4E5F-862B-6C1109D9F74D}"/>
                </a:ext>
              </a:extLst>
            </p:cNvPr>
            <p:cNvGrpSpPr/>
            <p:nvPr/>
          </p:nvGrpSpPr>
          <p:grpSpPr>
            <a:xfrm>
              <a:off x="5132369" y="5455078"/>
              <a:ext cx="732513" cy="269447"/>
              <a:chOff x="5132369" y="5377344"/>
              <a:chExt cx="1140876" cy="347181"/>
            </a:xfrm>
          </p:grpSpPr>
          <p:cxnSp>
            <p:nvCxnSpPr>
              <p:cNvPr id="32" name="Connector: Elbow 31">
                <a:extLst>
                  <a:ext uri="{FF2B5EF4-FFF2-40B4-BE49-F238E27FC236}">
                    <a16:creationId xmlns:a16="http://schemas.microsoft.com/office/drawing/2014/main" id="{AF60C8DA-D188-4B7B-A467-805723C4FCE6}"/>
                  </a:ext>
                </a:extLst>
              </p:cNvPr>
              <p:cNvCxnSpPr>
                <a:cxnSpLocks/>
              </p:cNvCxnSpPr>
              <p:nvPr/>
            </p:nvCxnSpPr>
            <p:spPr>
              <a:xfrm flipH="1">
                <a:off x="5132369"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2DE0387-2F36-45B0-AE85-351AD0381DA7}"/>
                  </a:ext>
                </a:extLst>
              </p:cNvPr>
              <p:cNvCxnSpPr>
                <a:cxnSpLocks/>
              </p:cNvCxnSpPr>
              <p:nvPr/>
            </p:nvCxnSpPr>
            <p:spPr>
              <a:xfrm>
                <a:off x="5690614"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45D8FE0-32B3-42E3-B109-0EEB74F359AA}"/>
                </a:ext>
              </a:extLst>
            </p:cNvPr>
            <p:cNvGrpSpPr/>
            <p:nvPr/>
          </p:nvGrpSpPr>
          <p:grpSpPr>
            <a:xfrm>
              <a:off x="5857053" y="5455078"/>
              <a:ext cx="732513" cy="269447"/>
              <a:chOff x="5132369" y="5377344"/>
              <a:chExt cx="1140876" cy="347181"/>
            </a:xfrm>
          </p:grpSpPr>
          <p:cxnSp>
            <p:nvCxnSpPr>
              <p:cNvPr id="37" name="Connector: Elbow 36">
                <a:extLst>
                  <a:ext uri="{FF2B5EF4-FFF2-40B4-BE49-F238E27FC236}">
                    <a16:creationId xmlns:a16="http://schemas.microsoft.com/office/drawing/2014/main" id="{16532447-139B-4801-8CEE-045BDF070C6F}"/>
                  </a:ext>
                </a:extLst>
              </p:cNvPr>
              <p:cNvCxnSpPr>
                <a:cxnSpLocks/>
              </p:cNvCxnSpPr>
              <p:nvPr/>
            </p:nvCxnSpPr>
            <p:spPr>
              <a:xfrm flipH="1">
                <a:off x="5132369"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A6165E0-D071-47B0-8EEA-FA9C3236A192}"/>
                  </a:ext>
                </a:extLst>
              </p:cNvPr>
              <p:cNvCxnSpPr>
                <a:cxnSpLocks/>
              </p:cNvCxnSpPr>
              <p:nvPr/>
            </p:nvCxnSpPr>
            <p:spPr>
              <a:xfrm>
                <a:off x="5690614"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98F0CA0-671B-4177-B885-B15671C9118C}"/>
                </a:ext>
              </a:extLst>
            </p:cNvPr>
            <p:cNvGrpSpPr/>
            <p:nvPr/>
          </p:nvGrpSpPr>
          <p:grpSpPr>
            <a:xfrm>
              <a:off x="6561993" y="5455078"/>
              <a:ext cx="732513" cy="269447"/>
              <a:chOff x="5132369" y="5377344"/>
              <a:chExt cx="1140876" cy="347181"/>
            </a:xfrm>
          </p:grpSpPr>
          <p:cxnSp>
            <p:nvCxnSpPr>
              <p:cNvPr id="40" name="Connector: Elbow 39">
                <a:extLst>
                  <a:ext uri="{FF2B5EF4-FFF2-40B4-BE49-F238E27FC236}">
                    <a16:creationId xmlns:a16="http://schemas.microsoft.com/office/drawing/2014/main" id="{9A074FA4-B782-4E35-9CEE-2E1F31B67F0C}"/>
                  </a:ext>
                </a:extLst>
              </p:cNvPr>
              <p:cNvCxnSpPr>
                <a:cxnSpLocks/>
              </p:cNvCxnSpPr>
              <p:nvPr/>
            </p:nvCxnSpPr>
            <p:spPr>
              <a:xfrm flipH="1">
                <a:off x="5132369"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92D1765-5451-40AD-B71F-520598E6C125}"/>
                  </a:ext>
                </a:extLst>
              </p:cNvPr>
              <p:cNvCxnSpPr>
                <a:cxnSpLocks/>
              </p:cNvCxnSpPr>
              <p:nvPr/>
            </p:nvCxnSpPr>
            <p:spPr>
              <a:xfrm>
                <a:off x="5690614"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D70D0C3-441C-4A3F-964A-ED424DA6C15B}"/>
                </a:ext>
              </a:extLst>
            </p:cNvPr>
            <p:cNvGrpSpPr/>
            <p:nvPr/>
          </p:nvGrpSpPr>
          <p:grpSpPr>
            <a:xfrm>
              <a:off x="7266933" y="5455078"/>
              <a:ext cx="732513" cy="269447"/>
              <a:chOff x="5132369" y="5377344"/>
              <a:chExt cx="1140876" cy="347181"/>
            </a:xfrm>
          </p:grpSpPr>
          <p:cxnSp>
            <p:nvCxnSpPr>
              <p:cNvPr id="43" name="Connector: Elbow 42">
                <a:extLst>
                  <a:ext uri="{FF2B5EF4-FFF2-40B4-BE49-F238E27FC236}">
                    <a16:creationId xmlns:a16="http://schemas.microsoft.com/office/drawing/2014/main" id="{E3935C0B-1118-4A18-8E5F-C052F1D527CB}"/>
                  </a:ext>
                </a:extLst>
              </p:cNvPr>
              <p:cNvCxnSpPr>
                <a:cxnSpLocks/>
              </p:cNvCxnSpPr>
              <p:nvPr/>
            </p:nvCxnSpPr>
            <p:spPr>
              <a:xfrm flipH="1">
                <a:off x="5132369"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812CEB-EAF1-4EBC-957D-FD485CA6EE8C}"/>
                  </a:ext>
                </a:extLst>
              </p:cNvPr>
              <p:cNvCxnSpPr>
                <a:cxnSpLocks/>
              </p:cNvCxnSpPr>
              <p:nvPr/>
            </p:nvCxnSpPr>
            <p:spPr>
              <a:xfrm>
                <a:off x="5690614" y="5377344"/>
                <a:ext cx="582631" cy="347181"/>
              </a:xfrm>
              <a:prstGeom prst="bentConnector3">
                <a:avLst>
                  <a:gd name="adj1" fmla="val 50001"/>
                </a:avLst>
              </a:prstGeom>
              <a:ln w="381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3" name="文本占位符 12">
            <a:extLst>
              <a:ext uri="{FF2B5EF4-FFF2-40B4-BE49-F238E27FC236}">
                <a16:creationId xmlns:a16="http://schemas.microsoft.com/office/drawing/2014/main" id="{31BBC30A-83AD-CB48-B6F3-B28CC0A94D6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7058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250"/>
                                        <p:tgtEl>
                                          <p:spTgt spid="3">
                                            <p:txEl>
                                              <p:pRg st="1" end="1"/>
                                            </p:txEl>
                                          </p:spTgt>
                                        </p:tgtEl>
                                      </p:cBhvr>
                                    </p:animEffect>
                                  </p:childTnLst>
                                </p:cTn>
                              </p:par>
                            </p:childTnLst>
                          </p:cTn>
                        </p:par>
                        <p:par>
                          <p:cTn id="21" fill="hold">
                            <p:stCondLst>
                              <p:cond delay="25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50"/>
                                        <p:tgtEl>
                                          <p:spTgt spid="1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250"/>
                                        <p:tgtEl>
                                          <p:spTgt spid="17"/>
                                        </p:tgtEl>
                                      </p:cBhvr>
                                    </p:animEffect>
                                  </p:childTnLst>
                                </p:cTn>
                              </p:par>
                            </p:childTnLst>
                          </p:cTn>
                        </p:par>
                        <p:par>
                          <p:cTn id="34" fill="hold">
                            <p:stCondLst>
                              <p:cond delay="25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250"/>
                                        <p:tgtEl>
                                          <p:spTgt spid="21"/>
                                        </p:tgtEl>
                                      </p:cBhvr>
                                    </p:animEffect>
                                  </p:childTnLst>
                                </p:cTn>
                              </p:par>
                            </p:childTnLst>
                          </p:cTn>
                        </p:par>
                        <p:par>
                          <p:cTn id="41" fill="hold">
                            <p:stCondLst>
                              <p:cond delay="500"/>
                            </p:stCondLst>
                            <p:childTnLst>
                              <p:par>
                                <p:cTn id="42" presetID="22" presetClass="entr" presetSubtype="8" repeatCount="indefinite"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par>
                          <p:cTn id="45" fill="hold">
                            <p:stCondLst>
                              <p:cond delay="1000"/>
                            </p:stCondLst>
                            <p:childTnLst>
                              <p:par>
                                <p:cTn id="46" presetID="22" presetClass="entr" presetSubtype="8" repeatCount="indefinite"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F9FC16-959E-4A05-8949-91F595AF0F64}"/>
              </a:ext>
            </a:extLst>
          </p:cNvPr>
          <p:cNvSpPr/>
          <p:nvPr/>
        </p:nvSpPr>
        <p:spPr>
          <a:xfrm>
            <a:off x="4152687" y="5497191"/>
            <a:ext cx="4072130" cy="631666"/>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2" name="Title 1">
            <a:extLst>
              <a:ext uri="{FF2B5EF4-FFF2-40B4-BE49-F238E27FC236}">
                <a16:creationId xmlns:a16="http://schemas.microsoft.com/office/drawing/2014/main" id="{9FA6C0F4-BE2C-4F8E-A9B0-A5714FBED273}"/>
              </a:ext>
            </a:extLst>
          </p:cNvPr>
          <p:cNvSpPr txBox="1">
            <a:spLocks/>
          </p:cNvSpPr>
          <p:nvPr/>
        </p:nvSpPr>
        <p:spPr>
          <a:xfrm>
            <a:off x="441956" y="160193"/>
            <a:ext cx="8431941" cy="63240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ko-KR" sz="36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Aside: Meaning of Single Cycle</a:t>
            </a:r>
            <a:endParaRPr kumimoji="0" lang="ko-KR" altLang="en-US" sz="3600" b="1" i="0" u="none" strike="noStrike" kern="1200" cap="none" spc="0" normalizeH="0" baseline="0" noProof="0" dirty="0">
              <a:ln>
                <a:noFill/>
              </a:ln>
              <a:solidFill>
                <a:prstClr val="black"/>
              </a:solidFill>
              <a:effectLst/>
              <a:uLnTx/>
              <a:uFillTx/>
              <a:latin typeface="Calibri"/>
              <a:cs typeface="Arial" panose="020B0604020202020204" pitchFamily="34" charset="0"/>
            </a:endParaRPr>
          </a:p>
        </p:txBody>
      </p:sp>
      <p:sp>
        <p:nvSpPr>
          <p:cNvPr id="3" name="Rectangle 2">
            <a:extLst>
              <a:ext uri="{FF2B5EF4-FFF2-40B4-BE49-F238E27FC236}">
                <a16:creationId xmlns:a16="http://schemas.microsoft.com/office/drawing/2014/main" id="{480A1091-1C76-41D1-A057-7CC4BFCE80C3}"/>
              </a:ext>
            </a:extLst>
          </p:cNvPr>
          <p:cNvSpPr/>
          <p:nvPr/>
        </p:nvSpPr>
        <p:spPr>
          <a:xfrm>
            <a:off x="823705" y="783238"/>
            <a:ext cx="9020175" cy="1938992"/>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The clocking methodology defines when signals can be read and when they are written</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An edge-triggered methodology</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endParaRP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Typical execution</a:t>
            </a:r>
          </a:p>
        </p:txBody>
      </p:sp>
      <p:grpSp>
        <p:nvGrpSpPr>
          <p:cNvPr id="28" name="Group 27">
            <a:extLst>
              <a:ext uri="{FF2B5EF4-FFF2-40B4-BE49-F238E27FC236}">
                <a16:creationId xmlns:a16="http://schemas.microsoft.com/office/drawing/2014/main" id="{F10FACB8-893C-4FAA-B23C-5EDC66F6BF6A}"/>
              </a:ext>
            </a:extLst>
          </p:cNvPr>
          <p:cNvGrpSpPr/>
          <p:nvPr/>
        </p:nvGrpSpPr>
        <p:grpSpPr>
          <a:xfrm>
            <a:off x="3708042" y="3826559"/>
            <a:ext cx="1074388" cy="800800"/>
            <a:chOff x="2184042" y="3159809"/>
            <a:chExt cx="1074388" cy="800800"/>
          </a:xfrm>
        </p:grpSpPr>
        <p:sp>
          <p:nvSpPr>
            <p:cNvPr id="4" name="Rectangle 4">
              <a:extLst>
                <a:ext uri="{FF2B5EF4-FFF2-40B4-BE49-F238E27FC236}">
                  <a16:creationId xmlns:a16="http://schemas.microsoft.com/office/drawing/2014/main" id="{28F418AA-7CAA-4B98-9A41-F893A8BEB87E}"/>
                </a:ext>
              </a:extLst>
            </p:cNvPr>
            <p:cNvSpPr>
              <a:spLocks noChangeArrowheads="1"/>
            </p:cNvSpPr>
            <p:nvPr/>
          </p:nvSpPr>
          <p:spPr bwMode="auto">
            <a:xfrm>
              <a:off x="2258493" y="3159809"/>
              <a:ext cx="925487" cy="800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a:ea typeface="微软雅黑"/>
                <a:cs typeface="Arial" panose="020B0604020202020204" pitchFamily="34" charset="0"/>
              </a:endParaRPr>
            </a:p>
          </p:txBody>
        </p:sp>
        <p:sp>
          <p:nvSpPr>
            <p:cNvPr id="5" name="Text Box 5">
              <a:extLst>
                <a:ext uri="{FF2B5EF4-FFF2-40B4-BE49-F238E27FC236}">
                  <a16:creationId xmlns:a16="http://schemas.microsoft.com/office/drawing/2014/main" id="{A20F5FAE-E6B0-49D9-8887-8A65F0C55188}"/>
                </a:ext>
              </a:extLst>
            </p:cNvPr>
            <p:cNvSpPr txBox="1">
              <a:spLocks noChangeArrowheads="1"/>
            </p:cNvSpPr>
            <p:nvPr/>
          </p:nvSpPr>
          <p:spPr bwMode="auto">
            <a:xfrm>
              <a:off x="2184042" y="3349070"/>
              <a:ext cx="1074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State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Element 1</a:t>
              </a:r>
            </a:p>
          </p:txBody>
        </p:sp>
      </p:grpSp>
      <p:grpSp>
        <p:nvGrpSpPr>
          <p:cNvPr id="29" name="Group 28">
            <a:extLst>
              <a:ext uri="{FF2B5EF4-FFF2-40B4-BE49-F238E27FC236}">
                <a16:creationId xmlns:a16="http://schemas.microsoft.com/office/drawing/2014/main" id="{F70DFE5A-E335-41C6-AFF2-3734AD32144B}"/>
              </a:ext>
            </a:extLst>
          </p:cNvPr>
          <p:cNvGrpSpPr/>
          <p:nvPr/>
        </p:nvGrpSpPr>
        <p:grpSpPr>
          <a:xfrm>
            <a:off x="5448369" y="3826559"/>
            <a:ext cx="1480779" cy="800800"/>
            <a:chOff x="3924368" y="3159809"/>
            <a:chExt cx="1480779" cy="800800"/>
          </a:xfrm>
        </p:grpSpPr>
        <p:sp>
          <p:nvSpPr>
            <p:cNvPr id="8" name="Oval 8">
              <a:extLst>
                <a:ext uri="{FF2B5EF4-FFF2-40B4-BE49-F238E27FC236}">
                  <a16:creationId xmlns:a16="http://schemas.microsoft.com/office/drawing/2014/main" id="{9B86AC34-CC30-4843-94CC-1F05B99275E1}"/>
                </a:ext>
              </a:extLst>
            </p:cNvPr>
            <p:cNvSpPr>
              <a:spLocks noChangeArrowheads="1"/>
            </p:cNvSpPr>
            <p:nvPr/>
          </p:nvSpPr>
          <p:spPr bwMode="auto">
            <a:xfrm>
              <a:off x="3924368" y="3159809"/>
              <a:ext cx="1480779" cy="800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a:ea typeface="微软雅黑"/>
                <a:cs typeface="Arial" panose="020B0604020202020204" pitchFamily="34" charset="0"/>
              </a:endParaRPr>
            </a:p>
          </p:txBody>
        </p:sp>
        <p:sp>
          <p:nvSpPr>
            <p:cNvPr id="9" name="Text Box 9">
              <a:extLst>
                <a:ext uri="{FF2B5EF4-FFF2-40B4-BE49-F238E27FC236}">
                  <a16:creationId xmlns:a16="http://schemas.microsoft.com/office/drawing/2014/main" id="{87E7113F-227E-4B30-9F3F-67AF57901970}"/>
                </a:ext>
              </a:extLst>
            </p:cNvPr>
            <p:cNvSpPr txBox="1">
              <a:spLocks noChangeArrowheads="1"/>
            </p:cNvSpPr>
            <p:nvPr/>
          </p:nvSpPr>
          <p:spPr bwMode="auto">
            <a:xfrm>
              <a:off x="4043353" y="3349070"/>
              <a:ext cx="1242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Combinational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logic</a:t>
              </a:r>
            </a:p>
          </p:txBody>
        </p:sp>
      </p:grpSp>
      <p:sp>
        <p:nvSpPr>
          <p:cNvPr id="10" name="Line 10">
            <a:extLst>
              <a:ext uri="{FF2B5EF4-FFF2-40B4-BE49-F238E27FC236}">
                <a16:creationId xmlns:a16="http://schemas.microsoft.com/office/drawing/2014/main" id="{31BEFB16-DB5E-4D0A-BF46-59EF7B5485AC}"/>
              </a:ext>
            </a:extLst>
          </p:cNvPr>
          <p:cNvSpPr>
            <a:spLocks noChangeShapeType="1"/>
          </p:cNvSpPr>
          <p:nvPr/>
        </p:nvSpPr>
        <p:spPr bwMode="auto">
          <a:xfrm>
            <a:off x="4707980" y="4226959"/>
            <a:ext cx="7403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1" name="Line 11">
            <a:extLst>
              <a:ext uri="{FF2B5EF4-FFF2-40B4-BE49-F238E27FC236}">
                <a16:creationId xmlns:a16="http://schemas.microsoft.com/office/drawing/2014/main" id="{201E0ABD-4115-4B45-BB41-F3C4F8EE1844}"/>
              </a:ext>
            </a:extLst>
          </p:cNvPr>
          <p:cNvSpPr>
            <a:spLocks noChangeShapeType="1"/>
          </p:cNvSpPr>
          <p:nvPr/>
        </p:nvSpPr>
        <p:spPr bwMode="auto">
          <a:xfrm>
            <a:off x="6929148" y="4226959"/>
            <a:ext cx="7403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2" name="Line 12">
            <a:extLst>
              <a:ext uri="{FF2B5EF4-FFF2-40B4-BE49-F238E27FC236}">
                <a16:creationId xmlns:a16="http://schemas.microsoft.com/office/drawing/2014/main" id="{6C8AEFA7-022A-434B-B406-2E3F468A20EE}"/>
              </a:ext>
            </a:extLst>
          </p:cNvPr>
          <p:cNvSpPr>
            <a:spLocks noChangeShapeType="1"/>
          </p:cNvSpPr>
          <p:nvPr/>
        </p:nvSpPr>
        <p:spPr bwMode="auto">
          <a:xfrm>
            <a:off x="3412298" y="5315759"/>
            <a:ext cx="7403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3" name="Line 13">
            <a:extLst>
              <a:ext uri="{FF2B5EF4-FFF2-40B4-BE49-F238E27FC236}">
                <a16:creationId xmlns:a16="http://schemas.microsoft.com/office/drawing/2014/main" id="{39D587CF-3CF2-42AD-8A1D-1A6F9BC9E511}"/>
              </a:ext>
            </a:extLst>
          </p:cNvPr>
          <p:cNvSpPr>
            <a:spLocks noChangeShapeType="1"/>
          </p:cNvSpPr>
          <p:nvPr/>
        </p:nvSpPr>
        <p:spPr bwMode="auto">
          <a:xfrm>
            <a:off x="4152687" y="492765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4" name="Line 14">
            <a:extLst>
              <a:ext uri="{FF2B5EF4-FFF2-40B4-BE49-F238E27FC236}">
                <a16:creationId xmlns:a16="http://schemas.microsoft.com/office/drawing/2014/main" id="{EBB304A8-4BFC-4F50-A9A8-F5B53687F44B}"/>
              </a:ext>
            </a:extLst>
          </p:cNvPr>
          <p:cNvSpPr>
            <a:spLocks noChangeShapeType="1"/>
          </p:cNvSpPr>
          <p:nvPr/>
        </p:nvSpPr>
        <p:spPr bwMode="auto">
          <a:xfrm>
            <a:off x="4152687" y="4937534"/>
            <a:ext cx="20360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5" name="Line 15">
            <a:extLst>
              <a:ext uri="{FF2B5EF4-FFF2-40B4-BE49-F238E27FC236}">
                <a16:creationId xmlns:a16="http://schemas.microsoft.com/office/drawing/2014/main" id="{93577E84-BD05-4320-B816-70ECE9214E82}"/>
              </a:ext>
            </a:extLst>
          </p:cNvPr>
          <p:cNvSpPr>
            <a:spLocks noChangeShapeType="1"/>
          </p:cNvSpPr>
          <p:nvPr/>
        </p:nvSpPr>
        <p:spPr bwMode="auto">
          <a:xfrm>
            <a:off x="6188758" y="4927659"/>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6" name="Line 16">
            <a:extLst>
              <a:ext uri="{FF2B5EF4-FFF2-40B4-BE49-F238E27FC236}">
                <a16:creationId xmlns:a16="http://schemas.microsoft.com/office/drawing/2014/main" id="{36C3B8DD-2661-4943-A03C-5D94562FC40B}"/>
              </a:ext>
            </a:extLst>
          </p:cNvPr>
          <p:cNvSpPr>
            <a:spLocks noChangeShapeType="1"/>
          </p:cNvSpPr>
          <p:nvPr/>
        </p:nvSpPr>
        <p:spPr bwMode="auto">
          <a:xfrm>
            <a:off x="6188758" y="5308659"/>
            <a:ext cx="20360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7" name="Line 17">
            <a:extLst>
              <a:ext uri="{FF2B5EF4-FFF2-40B4-BE49-F238E27FC236}">
                <a16:creationId xmlns:a16="http://schemas.microsoft.com/office/drawing/2014/main" id="{4A89F0FD-BC5E-4519-931E-D4F5EDC1A905}"/>
              </a:ext>
            </a:extLst>
          </p:cNvPr>
          <p:cNvSpPr>
            <a:spLocks noChangeShapeType="1"/>
          </p:cNvSpPr>
          <p:nvPr/>
        </p:nvSpPr>
        <p:spPr bwMode="auto">
          <a:xfrm>
            <a:off x="8224828" y="492765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8" name="Line 18">
            <a:extLst>
              <a:ext uri="{FF2B5EF4-FFF2-40B4-BE49-F238E27FC236}">
                <a16:creationId xmlns:a16="http://schemas.microsoft.com/office/drawing/2014/main" id="{E77C53D5-77C2-4CDE-8481-FE855F3DDAA3}"/>
              </a:ext>
            </a:extLst>
          </p:cNvPr>
          <p:cNvSpPr>
            <a:spLocks noChangeShapeType="1"/>
          </p:cNvSpPr>
          <p:nvPr/>
        </p:nvSpPr>
        <p:spPr bwMode="auto">
          <a:xfrm>
            <a:off x="8224829" y="4937534"/>
            <a:ext cx="7403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9" name="Line 19">
            <a:extLst>
              <a:ext uri="{FF2B5EF4-FFF2-40B4-BE49-F238E27FC236}">
                <a16:creationId xmlns:a16="http://schemas.microsoft.com/office/drawing/2014/main" id="{25059DB5-FD33-4B69-A1FF-237030AF9286}"/>
              </a:ext>
            </a:extLst>
          </p:cNvPr>
          <p:cNvSpPr>
            <a:spLocks noChangeShapeType="1"/>
          </p:cNvSpPr>
          <p:nvPr/>
        </p:nvSpPr>
        <p:spPr bwMode="auto">
          <a:xfrm>
            <a:off x="3319750" y="4226959"/>
            <a:ext cx="46274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0" name="Line 20">
            <a:extLst>
              <a:ext uri="{FF2B5EF4-FFF2-40B4-BE49-F238E27FC236}">
                <a16:creationId xmlns:a16="http://schemas.microsoft.com/office/drawing/2014/main" id="{94A4AE00-A7DD-4E7E-B56F-BBBA328EB489}"/>
              </a:ext>
            </a:extLst>
          </p:cNvPr>
          <p:cNvSpPr>
            <a:spLocks noChangeShapeType="1"/>
          </p:cNvSpPr>
          <p:nvPr/>
        </p:nvSpPr>
        <p:spPr bwMode="auto">
          <a:xfrm>
            <a:off x="8595024" y="4226959"/>
            <a:ext cx="46274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21" name="Text Box 21">
            <a:extLst>
              <a:ext uri="{FF2B5EF4-FFF2-40B4-BE49-F238E27FC236}">
                <a16:creationId xmlns:a16="http://schemas.microsoft.com/office/drawing/2014/main" id="{8476E3A1-DE7C-461A-8B12-EF9BE97937EC}"/>
              </a:ext>
            </a:extLst>
          </p:cNvPr>
          <p:cNvSpPr txBox="1">
            <a:spLocks noChangeArrowheads="1"/>
          </p:cNvSpPr>
          <p:nvPr/>
        </p:nvSpPr>
        <p:spPr bwMode="auto">
          <a:xfrm>
            <a:off x="2777930" y="5127859"/>
            <a:ext cx="6671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clock</a:t>
            </a:r>
          </a:p>
        </p:txBody>
      </p:sp>
      <p:grpSp>
        <p:nvGrpSpPr>
          <p:cNvPr id="32" name="Group 31">
            <a:extLst>
              <a:ext uri="{FF2B5EF4-FFF2-40B4-BE49-F238E27FC236}">
                <a16:creationId xmlns:a16="http://schemas.microsoft.com/office/drawing/2014/main" id="{3CCA4F62-F2FE-4F20-AE9A-8EABAED6E4B3}"/>
              </a:ext>
            </a:extLst>
          </p:cNvPr>
          <p:cNvGrpSpPr/>
          <p:nvPr/>
        </p:nvGrpSpPr>
        <p:grpSpPr>
          <a:xfrm>
            <a:off x="4152688" y="5728459"/>
            <a:ext cx="4072141" cy="400399"/>
            <a:chOff x="2628687" y="5628359"/>
            <a:chExt cx="4072141" cy="400399"/>
          </a:xfrm>
        </p:grpSpPr>
        <p:sp>
          <p:nvSpPr>
            <p:cNvPr id="22" name="Text Box 22">
              <a:extLst>
                <a:ext uri="{FF2B5EF4-FFF2-40B4-BE49-F238E27FC236}">
                  <a16:creationId xmlns:a16="http://schemas.microsoft.com/office/drawing/2014/main" id="{6B9ED6AA-AAE2-4DAE-B8A1-0A27BA088D6E}"/>
                </a:ext>
              </a:extLst>
            </p:cNvPr>
            <p:cNvSpPr txBox="1">
              <a:spLocks noChangeArrowheads="1"/>
            </p:cNvSpPr>
            <p:nvPr/>
          </p:nvSpPr>
          <p:spPr bwMode="auto">
            <a:xfrm>
              <a:off x="3935743" y="5690204"/>
              <a:ext cx="14580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One clock cycle</a:t>
              </a:r>
            </a:p>
          </p:txBody>
        </p:sp>
        <p:sp>
          <p:nvSpPr>
            <p:cNvPr id="23" name="Line 23">
              <a:extLst>
                <a:ext uri="{FF2B5EF4-FFF2-40B4-BE49-F238E27FC236}">
                  <a16:creationId xmlns:a16="http://schemas.microsoft.com/office/drawing/2014/main" id="{AD7AB296-B22D-4B29-B745-129BA8BD4739}"/>
                </a:ext>
              </a:extLst>
            </p:cNvPr>
            <p:cNvSpPr>
              <a:spLocks noChangeShapeType="1"/>
            </p:cNvSpPr>
            <p:nvPr/>
          </p:nvSpPr>
          <p:spPr bwMode="auto">
            <a:xfrm>
              <a:off x="2628687" y="5628359"/>
              <a:ext cx="4072141" cy="0"/>
            </a:xfrm>
            <a:prstGeom prst="line">
              <a:avLst/>
            </a:prstGeom>
            <a:noFill/>
            <a:ln w="76200">
              <a:solidFill>
                <a:srgbClr val="143D8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grpSp>
      <p:grpSp>
        <p:nvGrpSpPr>
          <p:cNvPr id="30" name="Group 29">
            <a:extLst>
              <a:ext uri="{FF2B5EF4-FFF2-40B4-BE49-F238E27FC236}">
                <a16:creationId xmlns:a16="http://schemas.microsoft.com/office/drawing/2014/main" id="{A9A2EFBD-B4D7-438B-B09D-19D6056E9535}"/>
              </a:ext>
            </a:extLst>
          </p:cNvPr>
          <p:cNvGrpSpPr/>
          <p:nvPr/>
        </p:nvGrpSpPr>
        <p:grpSpPr>
          <a:xfrm>
            <a:off x="7595085" y="3826559"/>
            <a:ext cx="1074388" cy="800800"/>
            <a:chOff x="6071085" y="3159809"/>
            <a:chExt cx="1074388" cy="800800"/>
          </a:xfrm>
        </p:grpSpPr>
        <p:sp>
          <p:nvSpPr>
            <p:cNvPr id="6" name="Rectangle 6">
              <a:extLst>
                <a:ext uri="{FF2B5EF4-FFF2-40B4-BE49-F238E27FC236}">
                  <a16:creationId xmlns:a16="http://schemas.microsoft.com/office/drawing/2014/main" id="{A20D36AD-6B21-4053-A96B-D5647A192384}"/>
                </a:ext>
              </a:extLst>
            </p:cNvPr>
            <p:cNvSpPr>
              <a:spLocks noChangeArrowheads="1"/>
            </p:cNvSpPr>
            <p:nvPr/>
          </p:nvSpPr>
          <p:spPr bwMode="auto">
            <a:xfrm>
              <a:off x="6145536" y="3159809"/>
              <a:ext cx="925487" cy="800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a:ea typeface="微软雅黑"/>
                <a:cs typeface="Arial" panose="020B0604020202020204" pitchFamily="34" charset="0"/>
              </a:endParaRPr>
            </a:p>
          </p:txBody>
        </p:sp>
        <p:sp>
          <p:nvSpPr>
            <p:cNvPr id="25" name="Text Box 5">
              <a:extLst>
                <a:ext uri="{FF2B5EF4-FFF2-40B4-BE49-F238E27FC236}">
                  <a16:creationId xmlns:a16="http://schemas.microsoft.com/office/drawing/2014/main" id="{14DA4FF1-7E29-430F-8448-A5D837EC2C6D}"/>
                </a:ext>
              </a:extLst>
            </p:cNvPr>
            <p:cNvSpPr txBox="1">
              <a:spLocks noChangeArrowheads="1"/>
            </p:cNvSpPr>
            <p:nvPr/>
          </p:nvSpPr>
          <p:spPr bwMode="auto">
            <a:xfrm>
              <a:off x="6071085" y="3329376"/>
              <a:ext cx="1074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State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Element 2</a:t>
              </a:r>
            </a:p>
          </p:txBody>
        </p:sp>
      </p:grpSp>
      <p:sp>
        <p:nvSpPr>
          <p:cNvPr id="26" name="Rectangle 25">
            <a:extLst>
              <a:ext uri="{FF2B5EF4-FFF2-40B4-BE49-F238E27FC236}">
                <a16:creationId xmlns:a16="http://schemas.microsoft.com/office/drawing/2014/main" id="{81D91C87-2ACA-4405-8642-5996024D1CFF}"/>
              </a:ext>
            </a:extLst>
          </p:cNvPr>
          <p:cNvSpPr/>
          <p:nvPr/>
        </p:nvSpPr>
        <p:spPr>
          <a:xfrm>
            <a:off x="3303362" y="2975986"/>
            <a:ext cx="1698650"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Calibri" panose="020F0502020204030204" pitchFamily="34" charset="0"/>
              </a:rPr>
              <a:t>❶</a:t>
            </a: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 Read contents of state elements</a:t>
            </a:r>
          </a:p>
        </p:txBody>
      </p:sp>
      <p:sp>
        <p:nvSpPr>
          <p:cNvPr id="27" name="Rectangle 26">
            <a:extLst>
              <a:ext uri="{FF2B5EF4-FFF2-40B4-BE49-F238E27FC236}">
                <a16:creationId xmlns:a16="http://schemas.microsoft.com/office/drawing/2014/main" id="{27BBAAFD-C549-4635-BA7B-11A8E2F42E1F}"/>
              </a:ext>
            </a:extLst>
          </p:cNvPr>
          <p:cNvSpPr/>
          <p:nvPr/>
        </p:nvSpPr>
        <p:spPr>
          <a:xfrm>
            <a:off x="5107307" y="2975986"/>
            <a:ext cx="2192035"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Calibri" panose="020F0502020204030204" pitchFamily="34" charset="0"/>
              </a:rPr>
              <a:t>❷ </a:t>
            </a: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Send values through combinational logic</a:t>
            </a:r>
          </a:p>
        </p:txBody>
      </p:sp>
      <p:sp>
        <p:nvSpPr>
          <p:cNvPr id="31" name="Rectangle 30">
            <a:extLst>
              <a:ext uri="{FF2B5EF4-FFF2-40B4-BE49-F238E27FC236}">
                <a16:creationId xmlns:a16="http://schemas.microsoft.com/office/drawing/2014/main" id="{C73F197D-5A45-48C2-B315-DE44FBA3DA5D}"/>
              </a:ext>
            </a:extLst>
          </p:cNvPr>
          <p:cNvSpPr/>
          <p:nvPr/>
        </p:nvSpPr>
        <p:spPr>
          <a:xfrm>
            <a:off x="7406022" y="2975986"/>
            <a:ext cx="1861803"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Calibri" panose="020F0502020204030204" pitchFamily="34" charset="0"/>
              </a:rPr>
              <a:t>❸ </a:t>
            </a: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Write results to one or more state elements</a:t>
            </a:r>
          </a:p>
        </p:txBody>
      </p:sp>
      <p:sp>
        <p:nvSpPr>
          <p:cNvPr id="33" name="Line 13">
            <a:extLst>
              <a:ext uri="{FF2B5EF4-FFF2-40B4-BE49-F238E27FC236}">
                <a16:creationId xmlns:a16="http://schemas.microsoft.com/office/drawing/2014/main" id="{4CBC358B-D209-4AB9-9300-4180FB8F1245}"/>
              </a:ext>
            </a:extLst>
          </p:cNvPr>
          <p:cNvSpPr>
            <a:spLocks noChangeShapeType="1"/>
          </p:cNvSpPr>
          <p:nvPr/>
        </p:nvSpPr>
        <p:spPr bwMode="auto">
          <a:xfrm>
            <a:off x="4157246" y="4912125"/>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4" name="Line 17">
            <a:extLst>
              <a:ext uri="{FF2B5EF4-FFF2-40B4-BE49-F238E27FC236}">
                <a16:creationId xmlns:a16="http://schemas.microsoft.com/office/drawing/2014/main" id="{8089BAB0-E889-4725-A00E-F28710CEBC42}"/>
              </a:ext>
            </a:extLst>
          </p:cNvPr>
          <p:cNvSpPr>
            <a:spLocks noChangeShapeType="1"/>
          </p:cNvSpPr>
          <p:nvPr/>
        </p:nvSpPr>
        <p:spPr bwMode="auto">
          <a:xfrm>
            <a:off x="8224828" y="492765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7" name="文本占位符 36">
            <a:extLst>
              <a:ext uri="{FF2B5EF4-FFF2-40B4-BE49-F238E27FC236}">
                <a16:creationId xmlns:a16="http://schemas.microsoft.com/office/drawing/2014/main" id="{1E95E447-C477-7FC1-BE89-6AB749BA533B}"/>
              </a:ext>
            </a:extLst>
          </p:cNvPr>
          <p:cNvSpPr>
            <a:spLocks noGrp="1"/>
          </p:cNvSpPr>
          <p:nvPr>
            <p:ph type="body" sz="quarter" idx="10"/>
          </p:nvPr>
        </p:nvSpPr>
        <p:spPr/>
        <p:txBody>
          <a:bodyPr/>
          <a:lstStyle/>
          <a:p>
            <a:endParaRPr lang="zh-CN" altLang="en-US">
              <a:latin typeface="+mj-lt"/>
            </a:endParaRPr>
          </a:p>
        </p:txBody>
      </p:sp>
    </p:spTree>
    <p:extLst>
      <p:ext uri="{BB962C8B-B14F-4D97-AF65-F5344CB8AC3E}">
        <p14:creationId xmlns:p14="http://schemas.microsoft.com/office/powerpoint/2010/main" val="6577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250"/>
                                        <p:tgtEl>
                                          <p:spTgt spid="28"/>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250"/>
                                        <p:tgtEl>
                                          <p:spTgt spid="30"/>
                                        </p:tgtEl>
                                      </p:cBhvr>
                                    </p:animEffect>
                                  </p:childTnLst>
                                </p:cTn>
                              </p:par>
                            </p:childTnLst>
                          </p:cTn>
                        </p:par>
                        <p:par>
                          <p:cTn id="27" fill="hold">
                            <p:stCondLst>
                              <p:cond delay="750"/>
                            </p:stCondLst>
                            <p:childTnLst>
                              <p:par>
                                <p:cTn id="28" presetID="2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250"/>
                                        <p:tgtEl>
                                          <p:spTgt spid="19"/>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250"/>
                                        <p:tgtEl>
                                          <p:spTgt spid="10"/>
                                        </p:tgtEl>
                                      </p:cBhvr>
                                    </p:animEffect>
                                  </p:childTnLst>
                                </p:cTn>
                              </p:par>
                            </p:childTnLst>
                          </p:cTn>
                        </p:par>
                        <p:par>
                          <p:cTn id="35" fill="hold">
                            <p:stCondLst>
                              <p:cond delay="125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250"/>
                                        <p:tgtEl>
                                          <p:spTgt spid="11"/>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25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childTnLst>
                                </p:cTn>
                              </p:par>
                            </p:childTnLst>
                          </p:cTn>
                        </p:par>
                        <p:par>
                          <p:cTn id="48" fill="hold">
                            <p:stCondLst>
                              <p:cond delay="25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250"/>
                                        <p:tgtEl>
                                          <p:spTgt spid="12"/>
                                        </p:tgtEl>
                                      </p:cBhvr>
                                    </p:animEffect>
                                  </p:childTnLst>
                                </p:cTn>
                              </p:par>
                            </p:childTnLst>
                          </p:cTn>
                        </p:par>
                        <p:par>
                          <p:cTn id="52" fill="hold">
                            <p:stCondLst>
                              <p:cond delay="500"/>
                            </p:stCondLst>
                            <p:childTnLst>
                              <p:par>
                                <p:cTn id="53" presetID="22" presetClass="entr" presetSubtype="4" repeatCount="indefinite" fill="hold" grpId="0" nodeType="afterEffect">
                                  <p:stCondLst>
                                    <p:cond delay="0"/>
                                  </p:stCondLst>
                                  <p:endCondLst>
                                    <p:cond evt="onNext" delay="0">
                                      <p:tgtEl>
                                        <p:sldTgt/>
                                      </p:tgtEl>
                                    </p:cond>
                                  </p:end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5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par>
                                <p:cTn id="66" presetID="22" presetClass="entr" presetSubtype="8"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50"/>
                                        <p:tgtEl>
                                          <p:spTgt spid="14"/>
                                        </p:tgtEl>
                                      </p:cBhvr>
                                    </p:animEffect>
                                  </p:childTnLst>
                                </p:cTn>
                              </p:par>
                            </p:childTnLst>
                          </p:cTn>
                        </p:par>
                        <p:par>
                          <p:cTn id="69" fill="hold">
                            <p:stCondLst>
                              <p:cond delay="250"/>
                            </p:stCondLst>
                            <p:childTnLst>
                              <p:par>
                                <p:cTn id="70" presetID="22" presetClass="entr" presetSubtype="1"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250"/>
                                        <p:tgtEl>
                                          <p:spTgt spid="15"/>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250"/>
                                        <p:tgtEl>
                                          <p:spTgt spid="27"/>
                                        </p:tgtEl>
                                      </p:cBhvr>
                                    </p:animEffect>
                                  </p:childTnLst>
                                </p:cTn>
                              </p:par>
                            </p:childTnLst>
                          </p:cTn>
                        </p:par>
                        <p:par>
                          <p:cTn id="77" fill="hold">
                            <p:stCondLst>
                              <p:cond delay="75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25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repeatCount="indefinite" fill="hold" grpId="0" nodeType="clickEffect">
                                  <p:stCondLst>
                                    <p:cond delay="0"/>
                                  </p:stCondLst>
                                  <p:endCondLst>
                                    <p:cond evt="onNext" delay="0">
                                      <p:tgtEl>
                                        <p:sldTgt/>
                                      </p:tgtEl>
                                    </p:cond>
                                  </p:endCondLst>
                                  <p:childTnLst>
                                    <p:set>
                                      <p:cBhvr>
                                        <p:cTn id="84" dur="1" fill="hold">
                                          <p:stCondLst>
                                            <p:cond delay="0"/>
                                          </p:stCondLst>
                                        </p:cTn>
                                        <p:tgtEl>
                                          <p:spTgt spid="17"/>
                                        </p:tgtEl>
                                        <p:attrNameLst>
                                          <p:attrName>style.visibility</p:attrName>
                                        </p:attrNameLst>
                                      </p:cBhvr>
                                      <p:to>
                                        <p:strVal val="visible"/>
                                      </p:to>
                                    </p:set>
                                    <p:animEffect transition="in" filter="wipe(down)">
                                      <p:cBhvr>
                                        <p:cTn id="85" dur="500"/>
                                        <p:tgtEl>
                                          <p:spTgt spid="17"/>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25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17"/>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par>
                                <p:cTn id="96" presetID="22" presetClass="entr" presetSubtype="8"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left)">
                                      <p:cBhvr>
                                        <p:cTn id="98" dur="250"/>
                                        <p:tgtEl>
                                          <p:spTgt spid="18"/>
                                        </p:tgtEl>
                                      </p:cBhvr>
                                    </p:animEffect>
                                  </p:childTnLst>
                                </p:cTn>
                              </p:par>
                            </p:childTnLst>
                          </p:cTn>
                        </p:par>
                        <p:par>
                          <p:cTn id="99" fill="hold">
                            <p:stCondLst>
                              <p:cond delay="250"/>
                            </p:stCondLst>
                            <p:childTnLst>
                              <p:par>
                                <p:cTn id="100" presetID="6" presetClass="entr" presetSubtype="32" fill="hold" nodeType="after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circle(out)">
                                      <p:cBhvr>
                                        <p:cTn id="102" dur="25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P spid="11" grpId="0" animBg="1"/>
      <p:bldP spid="12" grpId="0" animBg="1"/>
      <p:bldP spid="13" grpId="0" animBg="1"/>
      <p:bldP spid="13" grpId="1" animBg="1"/>
      <p:bldP spid="14" grpId="0" animBg="1"/>
      <p:bldP spid="15" grpId="0" animBg="1"/>
      <p:bldP spid="16" grpId="0" animBg="1"/>
      <p:bldP spid="17" grpId="0" animBg="1"/>
      <p:bldP spid="17" grpId="1" animBg="1"/>
      <p:bldP spid="18" grpId="0" animBg="1"/>
      <p:bldP spid="19" grpId="0" animBg="1"/>
      <p:bldP spid="20" grpId="0" animBg="1"/>
      <p:bldP spid="21" grpId="0"/>
      <p:bldP spid="26" grpId="0"/>
      <p:bldP spid="27" grpId="0"/>
      <p:bldP spid="31" grpId="0"/>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C0F4-BE2C-4F8E-A9B0-A5714FBED273}"/>
              </a:ext>
            </a:extLst>
          </p:cNvPr>
          <p:cNvSpPr txBox="1">
            <a:spLocks/>
          </p:cNvSpPr>
          <p:nvPr/>
        </p:nvSpPr>
        <p:spPr>
          <a:xfrm>
            <a:off x="450008" y="162809"/>
            <a:ext cx="8431941" cy="63240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ko-KR" sz="36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Aside: Meaning of Single Cycle</a:t>
            </a:r>
            <a:endParaRPr kumimoji="0" lang="ko-KR" altLang="en-US" sz="3600" b="1" i="0" u="none" strike="noStrike" kern="1200" cap="none" spc="0" normalizeH="0" baseline="0" noProof="0" dirty="0">
              <a:ln>
                <a:noFill/>
              </a:ln>
              <a:solidFill>
                <a:prstClr val="black"/>
              </a:solidFill>
              <a:effectLst/>
              <a:uLnTx/>
              <a:uFillTx/>
              <a:latin typeface="Calibri"/>
              <a:cs typeface="Arial" panose="020B0604020202020204" pitchFamily="34" charset="0"/>
            </a:endParaRPr>
          </a:p>
        </p:txBody>
      </p:sp>
      <p:sp>
        <p:nvSpPr>
          <p:cNvPr id="3" name="Rectangle 2">
            <a:extLst>
              <a:ext uri="{FF2B5EF4-FFF2-40B4-BE49-F238E27FC236}">
                <a16:creationId xmlns:a16="http://schemas.microsoft.com/office/drawing/2014/main" id="{480A1091-1C76-41D1-A057-7CC4BFCE80C3}"/>
              </a:ext>
            </a:extLst>
          </p:cNvPr>
          <p:cNvSpPr/>
          <p:nvPr/>
        </p:nvSpPr>
        <p:spPr>
          <a:xfrm>
            <a:off x="805893" y="687800"/>
            <a:ext cx="10430294" cy="1200329"/>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With edge-triggered clocking, the target clock cycle must be </a:t>
            </a:r>
            <a:r>
              <a:rPr kumimoji="0" lang="en-US" altLang="ko-KR" sz="2400" b="0" i="0" u="none" strike="noStrike" kern="1200" cap="none" spc="0" normalizeH="0" baseline="0" noProof="0" dirty="0">
                <a:ln>
                  <a:noFill/>
                </a:ln>
                <a:solidFill>
                  <a:srgbClr val="FF0000"/>
                </a:solidFill>
                <a:effectLst/>
                <a:uLnTx/>
                <a:uFillTx/>
                <a:latin typeface="Calibri"/>
                <a:ea typeface="微软雅黑"/>
                <a:cs typeface="Arial" panose="020B0604020202020204" pitchFamily="34" charset="0"/>
              </a:rPr>
              <a:t>long enough </a:t>
            </a:r>
            <a:r>
              <a:rPr kumimoji="0" lang="en-US" altLang="ko-KR" sz="2400" b="0"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to accommodate the path from one register through the combinational logic to another register</a:t>
            </a:r>
            <a:endParaRPr kumimoji="0" lang="en-US" altLang="ko-KR" sz="24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endParaRPr>
          </a:p>
        </p:txBody>
      </p:sp>
      <p:grpSp>
        <p:nvGrpSpPr>
          <p:cNvPr id="29" name="Group 28">
            <a:extLst>
              <a:ext uri="{FF2B5EF4-FFF2-40B4-BE49-F238E27FC236}">
                <a16:creationId xmlns:a16="http://schemas.microsoft.com/office/drawing/2014/main" id="{F70DFE5A-E335-41C6-AFF2-3734AD32144B}"/>
              </a:ext>
            </a:extLst>
          </p:cNvPr>
          <p:cNvGrpSpPr/>
          <p:nvPr/>
        </p:nvGrpSpPr>
        <p:grpSpPr>
          <a:xfrm>
            <a:off x="2984235" y="2546943"/>
            <a:ext cx="2657407" cy="800800"/>
            <a:chOff x="3924368" y="3159809"/>
            <a:chExt cx="1480779" cy="800800"/>
          </a:xfrm>
        </p:grpSpPr>
        <p:sp>
          <p:nvSpPr>
            <p:cNvPr id="8" name="Oval 8">
              <a:extLst>
                <a:ext uri="{FF2B5EF4-FFF2-40B4-BE49-F238E27FC236}">
                  <a16:creationId xmlns:a16="http://schemas.microsoft.com/office/drawing/2014/main" id="{9B86AC34-CC30-4843-94CC-1F05B99275E1}"/>
                </a:ext>
              </a:extLst>
            </p:cNvPr>
            <p:cNvSpPr>
              <a:spLocks noChangeArrowheads="1"/>
            </p:cNvSpPr>
            <p:nvPr/>
          </p:nvSpPr>
          <p:spPr bwMode="auto">
            <a:xfrm>
              <a:off x="3924368" y="3159809"/>
              <a:ext cx="1480779" cy="800800"/>
            </a:xfrm>
            <a:prstGeom prst="ellipse">
              <a:avLst/>
            </a:prstGeom>
            <a:solidFill>
              <a:srgbClr val="FFCC66"/>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a:ea typeface="微软雅黑"/>
                <a:cs typeface="Arial" panose="020B0604020202020204" pitchFamily="34" charset="0"/>
              </a:endParaRPr>
            </a:p>
          </p:txBody>
        </p:sp>
        <p:sp>
          <p:nvSpPr>
            <p:cNvPr id="9" name="Text Box 9">
              <a:extLst>
                <a:ext uri="{FF2B5EF4-FFF2-40B4-BE49-F238E27FC236}">
                  <a16:creationId xmlns:a16="http://schemas.microsoft.com/office/drawing/2014/main" id="{87E7113F-227E-4B30-9F3F-67AF57901970}"/>
                </a:ext>
              </a:extLst>
            </p:cNvPr>
            <p:cNvSpPr txBox="1">
              <a:spLocks noChangeArrowheads="1"/>
            </p:cNvSpPr>
            <p:nvPr/>
          </p:nvSpPr>
          <p:spPr bwMode="auto">
            <a:xfrm>
              <a:off x="4032417" y="3375543"/>
              <a:ext cx="12428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Combinational logic</a:t>
              </a:r>
            </a:p>
          </p:txBody>
        </p:sp>
      </p:grpSp>
      <p:sp>
        <p:nvSpPr>
          <p:cNvPr id="10" name="Line 10">
            <a:extLst>
              <a:ext uri="{FF2B5EF4-FFF2-40B4-BE49-F238E27FC236}">
                <a16:creationId xmlns:a16="http://schemas.microsoft.com/office/drawing/2014/main" id="{31BEFB16-DB5E-4D0A-BF46-59EF7B5485AC}"/>
              </a:ext>
            </a:extLst>
          </p:cNvPr>
          <p:cNvSpPr>
            <a:spLocks noChangeShapeType="1"/>
          </p:cNvSpPr>
          <p:nvPr/>
        </p:nvSpPr>
        <p:spPr bwMode="auto">
          <a:xfrm>
            <a:off x="2539122" y="2947343"/>
            <a:ext cx="44511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1" name="Line 11">
            <a:extLst>
              <a:ext uri="{FF2B5EF4-FFF2-40B4-BE49-F238E27FC236}">
                <a16:creationId xmlns:a16="http://schemas.microsoft.com/office/drawing/2014/main" id="{201E0ABD-4115-4B45-BB41-F3C4F8EE1844}"/>
              </a:ext>
            </a:extLst>
          </p:cNvPr>
          <p:cNvSpPr>
            <a:spLocks noChangeShapeType="1"/>
          </p:cNvSpPr>
          <p:nvPr/>
        </p:nvSpPr>
        <p:spPr bwMode="auto">
          <a:xfrm>
            <a:off x="5641641" y="2947343"/>
            <a:ext cx="504834"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36" name="Flowchart: Process 35">
            <a:extLst>
              <a:ext uri="{FF2B5EF4-FFF2-40B4-BE49-F238E27FC236}">
                <a16:creationId xmlns:a16="http://schemas.microsoft.com/office/drawing/2014/main" id="{973503A7-CA14-44AD-AE77-5A2D68C21BD8}"/>
              </a:ext>
            </a:extLst>
          </p:cNvPr>
          <p:cNvSpPr/>
          <p:nvPr/>
        </p:nvSpPr>
        <p:spPr>
          <a:xfrm rot="16200000">
            <a:off x="1680624" y="2673277"/>
            <a:ext cx="1297198"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微软雅黑"/>
                <a:cs typeface="+mn-cs"/>
              </a:rPr>
              <a:t>Register1</a:t>
            </a: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nvGrpSpPr>
          <p:cNvPr id="37" name="Group 36">
            <a:extLst>
              <a:ext uri="{FF2B5EF4-FFF2-40B4-BE49-F238E27FC236}">
                <a16:creationId xmlns:a16="http://schemas.microsoft.com/office/drawing/2014/main" id="{E8B67AF5-9EC1-44F7-ADAF-072E0440DFFD}"/>
              </a:ext>
            </a:extLst>
          </p:cNvPr>
          <p:cNvGrpSpPr/>
          <p:nvPr/>
        </p:nvGrpSpPr>
        <p:grpSpPr>
          <a:xfrm>
            <a:off x="1682189" y="3330554"/>
            <a:ext cx="780208" cy="622068"/>
            <a:chOff x="188532" y="4016599"/>
            <a:chExt cx="780208" cy="622068"/>
          </a:xfrm>
        </p:grpSpPr>
        <p:grpSp>
          <p:nvGrpSpPr>
            <p:cNvPr id="38" name="Group 37">
              <a:extLst>
                <a:ext uri="{FF2B5EF4-FFF2-40B4-BE49-F238E27FC236}">
                  <a16:creationId xmlns:a16="http://schemas.microsoft.com/office/drawing/2014/main" id="{E68D3EBB-1E7F-4F60-B93F-A01050E6AE0B}"/>
                </a:ext>
              </a:extLst>
            </p:cNvPr>
            <p:cNvGrpSpPr/>
            <p:nvPr/>
          </p:nvGrpSpPr>
          <p:grpSpPr>
            <a:xfrm>
              <a:off x="588442" y="4016599"/>
              <a:ext cx="380298" cy="428626"/>
              <a:chOff x="588442" y="4016599"/>
              <a:chExt cx="380298" cy="428626"/>
            </a:xfrm>
          </p:grpSpPr>
          <p:sp>
            <p:nvSpPr>
              <p:cNvPr id="40" name="Isosceles Triangle 39">
                <a:extLst>
                  <a:ext uri="{FF2B5EF4-FFF2-40B4-BE49-F238E27FC236}">
                    <a16:creationId xmlns:a16="http://schemas.microsoft.com/office/drawing/2014/main" id="{58862E6C-00AC-4488-AA9B-CAC3B1BE5F58}"/>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cxnSp>
            <p:nvCxnSpPr>
              <p:cNvPr id="41" name="Straight Connector 40">
                <a:extLst>
                  <a:ext uri="{FF2B5EF4-FFF2-40B4-BE49-F238E27FC236}">
                    <a16:creationId xmlns:a16="http://schemas.microsoft.com/office/drawing/2014/main" id="{9185905B-E0B1-484E-86CF-60F3A68872FD}"/>
                  </a:ext>
                </a:extLst>
              </p:cNvPr>
              <p:cNvCxnSpPr>
                <a:stCxn id="40"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F4CB4CF-C61E-423B-B4C6-820C47354B8F}"/>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58E7394-5DFD-4E62-A7A3-D5380BD4F144}"/>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prstClr val="black"/>
                </a:solidFill>
                <a:effectLst/>
                <a:uLnTx/>
                <a:uFillTx/>
                <a:latin typeface="Calibri"/>
                <a:cs typeface="+mn-cs"/>
              </a:endParaRPr>
            </a:p>
          </p:txBody>
        </p:sp>
      </p:grpSp>
      <p:sp>
        <p:nvSpPr>
          <p:cNvPr id="43" name="Flowchart: Process 42">
            <a:extLst>
              <a:ext uri="{FF2B5EF4-FFF2-40B4-BE49-F238E27FC236}">
                <a16:creationId xmlns:a16="http://schemas.microsoft.com/office/drawing/2014/main" id="{DDF07D67-0BD0-430F-A5AD-1958B71E418E}"/>
              </a:ext>
            </a:extLst>
          </p:cNvPr>
          <p:cNvSpPr/>
          <p:nvPr/>
        </p:nvSpPr>
        <p:spPr>
          <a:xfrm rot="16200000">
            <a:off x="5662074" y="2673277"/>
            <a:ext cx="1297198"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微软雅黑"/>
                <a:cs typeface="+mn-cs"/>
              </a:rPr>
              <a:t>Register2</a:t>
            </a:r>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p:grpSp>
        <p:nvGrpSpPr>
          <p:cNvPr id="44" name="Group 43">
            <a:extLst>
              <a:ext uri="{FF2B5EF4-FFF2-40B4-BE49-F238E27FC236}">
                <a16:creationId xmlns:a16="http://schemas.microsoft.com/office/drawing/2014/main" id="{02135D01-C202-4F41-822D-8798A58C95E8}"/>
              </a:ext>
            </a:extLst>
          </p:cNvPr>
          <p:cNvGrpSpPr/>
          <p:nvPr/>
        </p:nvGrpSpPr>
        <p:grpSpPr>
          <a:xfrm>
            <a:off x="5663639" y="3319881"/>
            <a:ext cx="780208" cy="622068"/>
            <a:chOff x="188532" y="4016599"/>
            <a:chExt cx="780208" cy="622068"/>
          </a:xfrm>
        </p:grpSpPr>
        <p:grpSp>
          <p:nvGrpSpPr>
            <p:cNvPr id="45" name="Group 44">
              <a:extLst>
                <a:ext uri="{FF2B5EF4-FFF2-40B4-BE49-F238E27FC236}">
                  <a16:creationId xmlns:a16="http://schemas.microsoft.com/office/drawing/2014/main" id="{F9CDF85A-33FE-4F8C-AF28-7DFE0B3B888C}"/>
                </a:ext>
              </a:extLst>
            </p:cNvPr>
            <p:cNvGrpSpPr/>
            <p:nvPr/>
          </p:nvGrpSpPr>
          <p:grpSpPr>
            <a:xfrm>
              <a:off x="588442" y="4016599"/>
              <a:ext cx="380298" cy="428626"/>
              <a:chOff x="588442" y="4016599"/>
              <a:chExt cx="380298" cy="428626"/>
            </a:xfrm>
          </p:grpSpPr>
          <p:sp>
            <p:nvSpPr>
              <p:cNvPr id="47" name="Isosceles Triangle 46">
                <a:extLst>
                  <a:ext uri="{FF2B5EF4-FFF2-40B4-BE49-F238E27FC236}">
                    <a16:creationId xmlns:a16="http://schemas.microsoft.com/office/drawing/2014/main" id="{0D21397C-886E-4448-8363-B103E9DBADA0}"/>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cxnSp>
            <p:nvCxnSpPr>
              <p:cNvPr id="48" name="Straight Connector 47">
                <a:extLst>
                  <a:ext uri="{FF2B5EF4-FFF2-40B4-BE49-F238E27FC236}">
                    <a16:creationId xmlns:a16="http://schemas.microsoft.com/office/drawing/2014/main" id="{D33A8817-A9E5-4808-8479-3E232F467A8D}"/>
                  </a:ext>
                </a:extLst>
              </p:cNvPr>
              <p:cNvCxnSpPr>
                <a:stCxn id="47"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7E944AE-658B-4D05-86F2-7E24DA3AD0CA}"/>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24EEF6A8-D8B1-4996-BD08-E54396C5751E}"/>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prstClr val="black"/>
                </a:solidFill>
                <a:effectLst/>
                <a:uLnTx/>
                <a:uFillTx/>
                <a:latin typeface="Calibri"/>
                <a:cs typeface="+mn-cs"/>
              </a:endParaRPr>
            </a:p>
          </p:txBody>
        </p:sp>
      </p:grpSp>
      <p:sp>
        <p:nvSpPr>
          <p:cNvPr id="50" name="Line 12">
            <a:extLst>
              <a:ext uri="{FF2B5EF4-FFF2-40B4-BE49-F238E27FC236}">
                <a16:creationId xmlns:a16="http://schemas.microsoft.com/office/drawing/2014/main" id="{55675992-F8D0-40DD-A166-EADF5165C5BC}"/>
              </a:ext>
            </a:extLst>
          </p:cNvPr>
          <p:cNvSpPr>
            <a:spLocks noChangeShapeType="1"/>
          </p:cNvSpPr>
          <p:nvPr/>
        </p:nvSpPr>
        <p:spPr bwMode="auto">
          <a:xfrm>
            <a:off x="2082100" y="4567906"/>
            <a:ext cx="285227" cy="32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2" name="Line 14">
            <a:extLst>
              <a:ext uri="{FF2B5EF4-FFF2-40B4-BE49-F238E27FC236}">
                <a16:creationId xmlns:a16="http://schemas.microsoft.com/office/drawing/2014/main" id="{78791E7B-BC30-4E5E-9E30-C962B26EFD79}"/>
              </a:ext>
            </a:extLst>
          </p:cNvPr>
          <p:cNvSpPr>
            <a:spLocks noChangeShapeType="1"/>
          </p:cNvSpPr>
          <p:nvPr/>
        </p:nvSpPr>
        <p:spPr bwMode="auto">
          <a:xfrm>
            <a:off x="2367328" y="4201541"/>
            <a:ext cx="7329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3" name="Line 15">
            <a:extLst>
              <a:ext uri="{FF2B5EF4-FFF2-40B4-BE49-F238E27FC236}">
                <a16:creationId xmlns:a16="http://schemas.microsoft.com/office/drawing/2014/main" id="{42C192C9-AA5F-4E5A-A0EA-C3BAF873CBED}"/>
              </a:ext>
            </a:extLst>
          </p:cNvPr>
          <p:cNvSpPr>
            <a:spLocks noChangeShapeType="1"/>
          </p:cNvSpPr>
          <p:nvPr/>
        </p:nvSpPr>
        <p:spPr bwMode="auto">
          <a:xfrm>
            <a:off x="4368143" y="4183040"/>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4" name="Line 16">
            <a:extLst>
              <a:ext uri="{FF2B5EF4-FFF2-40B4-BE49-F238E27FC236}">
                <a16:creationId xmlns:a16="http://schemas.microsoft.com/office/drawing/2014/main" id="{9DABF8CC-314C-48AC-AD52-5104634E0D05}"/>
              </a:ext>
            </a:extLst>
          </p:cNvPr>
          <p:cNvSpPr>
            <a:spLocks noChangeShapeType="1"/>
          </p:cNvSpPr>
          <p:nvPr/>
        </p:nvSpPr>
        <p:spPr bwMode="auto">
          <a:xfrm>
            <a:off x="4368144" y="4571139"/>
            <a:ext cx="14739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6" name="Line 18">
            <a:extLst>
              <a:ext uri="{FF2B5EF4-FFF2-40B4-BE49-F238E27FC236}">
                <a16:creationId xmlns:a16="http://schemas.microsoft.com/office/drawing/2014/main" id="{B99F560F-7780-4EF8-BCBB-3CDED42B647E}"/>
              </a:ext>
            </a:extLst>
          </p:cNvPr>
          <p:cNvSpPr>
            <a:spLocks noChangeShapeType="1"/>
          </p:cNvSpPr>
          <p:nvPr/>
        </p:nvSpPr>
        <p:spPr bwMode="auto">
          <a:xfrm>
            <a:off x="6368960" y="4192915"/>
            <a:ext cx="44929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8" name="Line 13">
            <a:extLst>
              <a:ext uri="{FF2B5EF4-FFF2-40B4-BE49-F238E27FC236}">
                <a16:creationId xmlns:a16="http://schemas.microsoft.com/office/drawing/2014/main" id="{1FF6FC51-677C-4CA4-B932-0348A2523C76}"/>
              </a:ext>
            </a:extLst>
          </p:cNvPr>
          <p:cNvSpPr>
            <a:spLocks noChangeShapeType="1"/>
          </p:cNvSpPr>
          <p:nvPr/>
        </p:nvSpPr>
        <p:spPr bwMode="auto">
          <a:xfrm>
            <a:off x="2389059" y="417613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59" name="Line 17">
            <a:extLst>
              <a:ext uri="{FF2B5EF4-FFF2-40B4-BE49-F238E27FC236}">
                <a16:creationId xmlns:a16="http://schemas.microsoft.com/office/drawing/2014/main" id="{C386EA13-E8E5-4A7D-9B53-A30F5FA65358}"/>
              </a:ext>
            </a:extLst>
          </p:cNvPr>
          <p:cNvSpPr>
            <a:spLocks noChangeShapeType="1"/>
          </p:cNvSpPr>
          <p:nvPr/>
        </p:nvSpPr>
        <p:spPr bwMode="auto">
          <a:xfrm>
            <a:off x="6394838" y="418304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F6DDC97-21FE-4D65-A1F6-8B5DC1356318}"/>
                  </a:ext>
                </a:extLst>
              </p:cNvPr>
              <p:cNvSpPr txBox="1"/>
              <p:nvPr/>
            </p:nvSpPr>
            <p:spPr>
              <a:xfrm>
                <a:off x="7099934" y="1904394"/>
                <a:ext cx="4618302" cy="4216282"/>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ko-KR" sz="2000" b="1" i="1" u="none" strike="noStrike" kern="1200" cap="none" spc="0" normalizeH="0" baseline="0" noProof="0">
                            <a:ln>
                              <a:noFill/>
                            </a:ln>
                            <a:solidFill>
                              <a:srgbClr val="7030A0"/>
                            </a:solidFill>
                            <a:effectLst/>
                            <a:uLnTx/>
                            <a:uFillTx/>
                            <a:latin typeface="Cambria Math" panose="02040503050406030204" pitchFamily="18" charset="0"/>
                            <a:cs typeface="+mn-cs"/>
                          </a:rPr>
                        </m:ctrlPr>
                      </m:sSubPr>
                      <m:e>
                        <m:r>
                          <a:rPr kumimoji="0" lang="en-US" altLang="ko-KR" sz="2000" b="1" i="0" u="none" strike="noStrike" kern="1200" cap="none" spc="0" normalizeH="0" baseline="0" noProof="0">
                            <a:ln>
                              <a:noFill/>
                            </a:ln>
                            <a:solidFill>
                              <a:srgbClr val="7030A0"/>
                            </a:solidFill>
                            <a:effectLst/>
                            <a:uLnTx/>
                            <a:uFillTx/>
                            <a:latin typeface="Cambria Math" panose="02040503050406030204" pitchFamily="18" charset="0"/>
                            <a:cs typeface="+mn-cs"/>
                          </a:rPr>
                          <m:t>𝐓</m:t>
                        </m:r>
                      </m:e>
                      <m:sub>
                        <m:r>
                          <a:rPr kumimoji="0" lang="en-US" altLang="ko-KR" sz="2000" b="1" i="0" u="none" strike="noStrike" kern="1200" cap="none" spc="0" normalizeH="0" baseline="0" noProof="0">
                            <a:ln>
                              <a:noFill/>
                            </a:ln>
                            <a:solidFill>
                              <a:srgbClr val="7030A0"/>
                            </a:solidFill>
                            <a:effectLst/>
                            <a:uLnTx/>
                            <a:uFillTx/>
                            <a:latin typeface="Cambria Math" panose="02040503050406030204" pitchFamily="18" charset="0"/>
                            <a:cs typeface="+mn-cs"/>
                          </a:rPr>
                          <m:t>𝐜𝐥𝐤</m:t>
                        </m:r>
                        <m:r>
                          <a:rPr kumimoji="0" lang="en-US" altLang="ko-KR" sz="2000" b="1" i="0" u="none" strike="noStrike" kern="1200" cap="none" spc="0" normalizeH="0" baseline="0" noProof="0">
                            <a:ln>
                              <a:noFill/>
                            </a:ln>
                            <a:solidFill>
                              <a:srgbClr val="7030A0"/>
                            </a:solidFill>
                            <a:effectLst/>
                            <a:uLnTx/>
                            <a:uFillTx/>
                            <a:latin typeface="Cambria Math" panose="02040503050406030204" pitchFamily="18" charset="0"/>
                            <a:cs typeface="+mn-cs"/>
                          </a:rPr>
                          <m:t>_</m:t>
                        </m:r>
                        <m:r>
                          <a:rPr kumimoji="0" lang="en-US" altLang="ko-KR" sz="2000" b="1" i="0" u="none" strike="noStrike" kern="1200" cap="none" spc="0" normalizeH="0" baseline="0" noProof="0">
                            <a:ln>
                              <a:noFill/>
                            </a:ln>
                            <a:solidFill>
                              <a:srgbClr val="7030A0"/>
                            </a:solidFill>
                            <a:effectLst/>
                            <a:uLnTx/>
                            <a:uFillTx/>
                            <a:latin typeface="Cambria Math" panose="02040503050406030204" pitchFamily="18" charset="0"/>
                            <a:cs typeface="+mn-cs"/>
                          </a:rPr>
                          <m:t>𝐪</m:t>
                        </m:r>
                      </m:sub>
                    </m:sSub>
                  </m:oMath>
                </a14:m>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 Clock to the output delay through a register</a:t>
                </a: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ko-KR" sz="2000" b="1" i="1" u="none" strike="noStrike" kern="1200" cap="none" spc="0" normalizeH="0" baseline="0" noProof="0">
                            <a:ln>
                              <a:noFill/>
                            </a:ln>
                            <a:solidFill>
                              <a:srgbClr val="FF6405"/>
                            </a:solidFill>
                            <a:effectLst/>
                            <a:uLnTx/>
                            <a:uFillTx/>
                            <a:latin typeface="Cambria Math" panose="02040503050406030204" pitchFamily="18" charset="0"/>
                            <a:cs typeface="+mn-cs"/>
                          </a:rPr>
                        </m:ctrlPr>
                      </m:sSubPr>
                      <m:e>
                        <m:r>
                          <a:rPr kumimoji="0" lang="en-US" altLang="ko-KR" sz="2000" b="1" i="0" u="none" strike="noStrike" kern="1200" cap="none" spc="0" normalizeH="0" baseline="0" noProof="0">
                            <a:ln>
                              <a:noFill/>
                            </a:ln>
                            <a:solidFill>
                              <a:srgbClr val="FF6405"/>
                            </a:solidFill>
                            <a:effectLst/>
                            <a:uLnTx/>
                            <a:uFillTx/>
                            <a:latin typeface="Cambria Math" panose="02040503050406030204" pitchFamily="18" charset="0"/>
                            <a:cs typeface="+mn-cs"/>
                          </a:rPr>
                          <m:t>𝐓</m:t>
                        </m:r>
                      </m:e>
                      <m:sub>
                        <m:r>
                          <a:rPr kumimoji="0" lang="en-US" altLang="ko-KR" sz="2000" b="1" i="0" u="none" strike="noStrike" kern="1200" cap="none" spc="0" normalizeH="0" baseline="0" noProof="0">
                            <a:ln>
                              <a:noFill/>
                            </a:ln>
                            <a:solidFill>
                              <a:srgbClr val="FF6405"/>
                            </a:solidFill>
                            <a:effectLst/>
                            <a:uLnTx/>
                            <a:uFillTx/>
                            <a:latin typeface="Cambria Math" panose="02040503050406030204" pitchFamily="18" charset="0"/>
                            <a:cs typeface="+mn-cs"/>
                          </a:rPr>
                          <m:t>𝐦𝐚𝐱</m:t>
                        </m:r>
                        <m:r>
                          <a:rPr kumimoji="0" lang="en-US" altLang="ko-KR" sz="2000" b="1" i="0" u="none" strike="noStrike" kern="1200" cap="none" spc="0" normalizeH="0" baseline="0" noProof="0">
                            <a:ln>
                              <a:noFill/>
                            </a:ln>
                            <a:solidFill>
                              <a:srgbClr val="FF6405"/>
                            </a:solidFill>
                            <a:effectLst/>
                            <a:uLnTx/>
                            <a:uFillTx/>
                            <a:latin typeface="Cambria Math" panose="02040503050406030204" pitchFamily="18" charset="0"/>
                            <a:cs typeface="+mn-cs"/>
                          </a:rPr>
                          <m:t>_</m:t>
                        </m:r>
                        <m:r>
                          <a:rPr kumimoji="0" lang="en-US" altLang="ko-KR" sz="2000" b="1" i="0" u="none" strike="noStrike" kern="1200" cap="none" spc="0" normalizeH="0" baseline="0" noProof="0">
                            <a:ln>
                              <a:noFill/>
                            </a:ln>
                            <a:solidFill>
                              <a:srgbClr val="FF6405"/>
                            </a:solidFill>
                            <a:effectLst/>
                            <a:uLnTx/>
                            <a:uFillTx/>
                            <a:latin typeface="Cambria Math" panose="02040503050406030204" pitchFamily="18" charset="0"/>
                            <a:cs typeface="+mn-cs"/>
                          </a:rPr>
                          <m:t>𝐜𝐨𝐦𝐛</m:t>
                        </m:r>
                      </m:sub>
                    </m:sSub>
                  </m:oMath>
                </a14:m>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 The longest delay through combinational logic</a:t>
                </a: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ko-KR"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0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000" b="1" i="0" u="none" strike="noStrike" kern="1200" cap="none" spc="0" normalizeH="0" baseline="0" noProof="0">
                            <a:ln>
                              <a:noFill/>
                            </a:ln>
                            <a:solidFill>
                              <a:prstClr val="black"/>
                            </a:solidFill>
                            <a:effectLst/>
                            <a:uLnTx/>
                            <a:uFillTx/>
                            <a:latin typeface="Cambria Math" panose="02040503050406030204" pitchFamily="18" charset="0"/>
                            <a:cs typeface="+mn-cs"/>
                          </a:rPr>
                          <m:t>𝐬</m:t>
                        </m:r>
                      </m:sub>
                    </m:sSub>
                  </m:oMath>
                </a14:m>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 Setup time that inputs to a register must be stable before the arrival of clock edge</a:t>
                </a: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ko-KR"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0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000" b="1" i="0" u="none" strike="noStrike" kern="1200" cap="none" spc="0" normalizeH="0" baseline="0" noProof="0">
                            <a:ln>
                              <a:noFill/>
                            </a:ln>
                            <a:solidFill>
                              <a:prstClr val="black"/>
                            </a:solidFill>
                            <a:effectLst/>
                            <a:uLnTx/>
                            <a:uFillTx/>
                            <a:latin typeface="Cambria Math" panose="02040503050406030204" pitchFamily="18" charset="0"/>
                            <a:cs typeface="+mn-cs"/>
                          </a:rPr>
                          <m:t>𝐡</m:t>
                        </m:r>
                      </m:sub>
                    </m:sSub>
                  </m:oMath>
                </a14:m>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 Hold time (that inputs to a register) must hold after the arrival of clock edge</a:t>
                </a: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Hold time (</a:t>
                </a:r>
                <a14:m>
                  <m:oMath xmlns:m="http://schemas.openxmlformats.org/officeDocument/2006/math">
                    <m:sSub>
                      <m:sSubPr>
                        <m:ctrl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T</m:t>
                        </m:r>
                      </m:e>
                      <m:sub>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h</m:t>
                        </m:r>
                      </m:sub>
                    </m:sSub>
                  </m:oMath>
                </a14:m>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 is normally satisfied since </a:t>
                </a:r>
                <a14:m>
                  <m:oMath xmlns:m="http://schemas.openxmlformats.org/officeDocument/2006/math">
                    <m:sSub>
                      <m:sSubPr>
                        <m:ctrl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T</m:t>
                        </m:r>
                      </m:e>
                      <m:sub>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clk</m:t>
                        </m:r>
                        <m:r>
                          <a:rPr kumimoji="0" lang="en-US" altLang="ko-KR" sz="2000" b="0" i="0" u="none" strike="noStrike" kern="1200" cap="none" spc="0" normalizeH="0" baseline="0" noProof="0">
                            <a:ln>
                              <a:noFill/>
                            </a:ln>
                            <a:solidFill>
                              <a:prstClr val="black"/>
                            </a:solidFill>
                            <a:effectLst/>
                            <a:uLnTx/>
                            <a:uFillTx/>
                            <a:latin typeface="Cambria Math" panose="02040503050406030204" pitchFamily="18" charset="0"/>
                            <a:cs typeface="+mn-cs"/>
                          </a:rPr>
                          <m:t>_</m:t>
                        </m:r>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q</m:t>
                        </m:r>
                      </m:sub>
                    </m:sSub>
                  </m:oMath>
                </a14:m>
                <a:r>
                  <a:rPr kumimoji="0" lang="ko-KR" altLang="en-US" sz="2000" b="0" i="0" u="none" strike="noStrike" kern="1200" cap="none" spc="0" normalizeH="0" baseline="0" noProof="0" dirty="0">
                    <a:ln>
                      <a:noFill/>
                    </a:ln>
                    <a:solidFill>
                      <a:prstClr val="black"/>
                    </a:solidFill>
                    <a:effectLst/>
                    <a:uLnTx/>
                    <a:uFillTx/>
                    <a:latin typeface="Bell Gothic Std Light" panose="020B0606020203020204" pitchFamily="34" charset="0"/>
                    <a:cs typeface="+mn-cs"/>
                  </a:rPr>
                  <a:t> </a:t>
                </a:r>
                <a:r>
                  <a:rPr kumimoji="0" lang="en-US" altLang="ko-KR" sz="2000" b="0" i="0" u="none" strike="noStrike" kern="1200" cap="none" spc="0" normalizeH="0" baseline="0" noProof="0" dirty="0">
                    <a:ln>
                      <a:noFill/>
                    </a:ln>
                    <a:solidFill>
                      <a:prstClr val="black"/>
                    </a:solidFill>
                    <a:effectLst/>
                    <a:uLnTx/>
                    <a:uFillTx/>
                    <a:latin typeface="Bell Gothic Std Light" panose="020B0606020203020204" pitchFamily="34" charset="0"/>
                    <a:ea typeface="微软雅黑"/>
                    <a:cs typeface="+mn-cs"/>
                  </a:rPr>
                  <a:t>&gt; </a:t>
                </a:r>
                <a14:m>
                  <m:oMath xmlns:m="http://schemas.openxmlformats.org/officeDocument/2006/math">
                    <m:sSub>
                      <m:sSubPr>
                        <m:ctrl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T</m:t>
                        </m:r>
                      </m:e>
                      <m:sub>
                        <m:r>
                          <m:rPr>
                            <m:sty m:val="p"/>
                          </m:rPr>
                          <a:rPr kumimoji="0" lang="en-US" altLang="ko-KR" sz="2000" b="0" i="1" u="none" strike="noStrike" kern="1200" cap="none" spc="0" normalizeH="0" baseline="0" noProof="0">
                            <a:ln>
                              <a:noFill/>
                            </a:ln>
                            <a:solidFill>
                              <a:prstClr val="black"/>
                            </a:solidFill>
                            <a:effectLst/>
                            <a:uLnTx/>
                            <a:uFillTx/>
                            <a:latin typeface="Cambria Math" panose="02040503050406030204" pitchFamily="18" charset="0"/>
                            <a:cs typeface="+mn-cs"/>
                          </a:rPr>
                          <m:t>h</m:t>
                        </m:r>
                      </m:sub>
                    </m:sSub>
                  </m:oMath>
                </a14:m>
                <a:endParaRPr kumimoji="0" lang="ko-KR" altLang="en-US" sz="2000" b="0" i="0" u="none" strike="noStrike" kern="1200" cap="none" spc="0" normalizeH="0" baseline="0" noProof="0" dirty="0">
                  <a:ln>
                    <a:noFill/>
                  </a:ln>
                  <a:solidFill>
                    <a:prstClr val="black"/>
                  </a:solidFill>
                  <a:effectLst/>
                  <a:uLnTx/>
                  <a:uFillTx/>
                  <a:latin typeface="Bell Gothic Std Light" panose="020B0606020203020204" pitchFamily="34" charset="0"/>
                  <a:cs typeface="+mn-cs"/>
                </a:endParaRPr>
              </a:p>
            </p:txBody>
          </p:sp>
        </mc:Choice>
        <mc:Fallback xmlns="">
          <p:sp>
            <p:nvSpPr>
              <p:cNvPr id="61" name="TextBox 60">
                <a:extLst>
                  <a:ext uri="{FF2B5EF4-FFF2-40B4-BE49-F238E27FC236}">
                    <a16:creationId xmlns:a16="http://schemas.microsoft.com/office/drawing/2014/main" id="{2F6DDC97-21FE-4D65-A1F6-8B5DC1356318}"/>
                  </a:ext>
                </a:extLst>
              </p:cNvPr>
              <p:cNvSpPr txBox="1">
                <a:spLocks noRot="1" noChangeAspect="1" noMove="1" noResize="1" noEditPoints="1" noAdjustHandles="1" noChangeArrowheads="1" noChangeShapeType="1" noTextEdit="1"/>
              </p:cNvSpPr>
              <p:nvPr/>
            </p:nvSpPr>
            <p:spPr>
              <a:xfrm>
                <a:off x="7099934" y="1904394"/>
                <a:ext cx="4618302" cy="4216282"/>
              </a:xfrm>
              <a:prstGeom prst="rect">
                <a:avLst/>
              </a:prstGeom>
              <a:blipFill>
                <a:blip r:embed="rId2"/>
                <a:stretch>
                  <a:fillRect l="-1189" r="-793" b="-1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BBA0FD-A279-4786-ABA2-9CF3B093E747}"/>
                  </a:ext>
                </a:extLst>
              </p:cNvPr>
              <p:cNvSpPr/>
              <p:nvPr/>
            </p:nvSpPr>
            <p:spPr>
              <a:xfrm>
                <a:off x="2367326" y="4735039"/>
                <a:ext cx="738236" cy="380648"/>
              </a:xfrm>
              <a:prstGeom prst="rect">
                <a:avLst/>
              </a:prstGeom>
              <a:solidFill>
                <a:srgbClr val="FF99FF">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𝐜𝐥𝐤</m:t>
                          </m:r>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𝐪</m:t>
                          </m:r>
                        </m:sub>
                      </m:sSub>
                    </m:oMath>
                  </m:oMathPara>
                </a14:m>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mc:Choice>
        <mc:Fallback xmlns="">
          <p:sp>
            <p:nvSpPr>
              <p:cNvPr id="62" name="Rectangle 61">
                <a:extLst>
                  <a:ext uri="{FF2B5EF4-FFF2-40B4-BE49-F238E27FC236}">
                    <a16:creationId xmlns:a16="http://schemas.microsoft.com/office/drawing/2014/main" id="{57BBA0FD-A279-4786-ABA2-9CF3B093E747}"/>
                  </a:ext>
                </a:extLst>
              </p:cNvPr>
              <p:cNvSpPr>
                <a:spLocks noRot="1" noChangeAspect="1" noMove="1" noResize="1" noEditPoints="1" noAdjustHandles="1" noChangeArrowheads="1" noChangeShapeType="1" noTextEdit="1"/>
              </p:cNvSpPr>
              <p:nvPr/>
            </p:nvSpPr>
            <p:spPr>
              <a:xfrm>
                <a:off x="2367326" y="4735039"/>
                <a:ext cx="738236" cy="380648"/>
              </a:xfrm>
              <a:prstGeom prst="rect">
                <a:avLst/>
              </a:prstGeom>
              <a:blipFill>
                <a:blip r:embed="rId3"/>
                <a:stretch>
                  <a:fillRect b="-4615"/>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835797AB-E7DA-4663-A207-5A59561992B5}"/>
                  </a:ext>
                </a:extLst>
              </p:cNvPr>
              <p:cNvSpPr/>
              <p:nvPr/>
            </p:nvSpPr>
            <p:spPr>
              <a:xfrm>
                <a:off x="3100227" y="4735038"/>
                <a:ext cx="2742692" cy="380648"/>
              </a:xfrm>
              <a:prstGeom prst="rect">
                <a:avLst/>
              </a:prstGeom>
              <a:solidFill>
                <a:srgbClr val="FFCC66">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ko-KR"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𝐦𝐚𝐱</m:t>
                          </m:r>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𝐜𝐨𝐦𝐛</m:t>
                          </m:r>
                        </m:sub>
                      </m:sSub>
                    </m:oMath>
                  </m:oMathPara>
                </a14:m>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mc:Choice>
        <mc:Fallback xmlns="">
          <p:sp>
            <p:nvSpPr>
              <p:cNvPr id="63" name="Rectangle 62">
                <a:extLst>
                  <a:ext uri="{FF2B5EF4-FFF2-40B4-BE49-F238E27FC236}">
                    <a16:creationId xmlns:a16="http://schemas.microsoft.com/office/drawing/2014/main" id="{835797AB-E7DA-4663-A207-5A59561992B5}"/>
                  </a:ext>
                </a:extLst>
              </p:cNvPr>
              <p:cNvSpPr>
                <a:spLocks noRot="1" noChangeAspect="1" noMove="1" noResize="1" noEditPoints="1" noAdjustHandles="1" noChangeArrowheads="1" noChangeShapeType="1" noTextEdit="1"/>
              </p:cNvSpPr>
              <p:nvPr/>
            </p:nvSpPr>
            <p:spPr>
              <a:xfrm>
                <a:off x="3100227" y="4735038"/>
                <a:ext cx="2742692" cy="380648"/>
              </a:xfrm>
              <a:prstGeom prst="rect">
                <a:avLst/>
              </a:prstGeom>
              <a:blipFill>
                <a:blip r:embed="rId4"/>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9ED7C263-CC3E-465C-9358-888B591CEDC4}"/>
                  </a:ext>
                </a:extLst>
              </p:cNvPr>
              <p:cNvSpPr/>
              <p:nvPr/>
            </p:nvSpPr>
            <p:spPr>
              <a:xfrm>
                <a:off x="5842071" y="4735039"/>
                <a:ext cx="522407" cy="380648"/>
              </a:xfrm>
              <a:prstGeom prst="rect">
                <a:avLst/>
              </a:prstGeom>
              <a:solidFill>
                <a:schemeClr val="bg1">
                  <a:lumMod val="75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𝐬</m:t>
                          </m:r>
                        </m:sub>
                      </m:sSub>
                    </m:oMath>
                  </m:oMathPara>
                </a14:m>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mc:Choice>
        <mc:Fallback xmlns="">
          <p:sp>
            <p:nvSpPr>
              <p:cNvPr id="64" name="Rectangle 63">
                <a:extLst>
                  <a:ext uri="{FF2B5EF4-FFF2-40B4-BE49-F238E27FC236}">
                    <a16:creationId xmlns:a16="http://schemas.microsoft.com/office/drawing/2014/main" id="{9ED7C263-CC3E-465C-9358-888B591CEDC4}"/>
                  </a:ext>
                </a:extLst>
              </p:cNvPr>
              <p:cNvSpPr>
                <a:spLocks noRot="1" noChangeAspect="1" noMove="1" noResize="1" noEditPoints="1" noAdjustHandles="1" noChangeArrowheads="1" noChangeShapeType="1" noTextEdit="1"/>
              </p:cNvSpPr>
              <p:nvPr/>
            </p:nvSpPr>
            <p:spPr>
              <a:xfrm>
                <a:off x="5842071" y="4735039"/>
                <a:ext cx="522407" cy="380648"/>
              </a:xfrm>
              <a:prstGeom prst="rect">
                <a:avLst/>
              </a:prstGeom>
              <a:blipFill>
                <a:blip r:embed="rId5"/>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298AFC3F-8701-4239-BEC5-1D26744FF947}"/>
                  </a:ext>
                </a:extLst>
              </p:cNvPr>
              <p:cNvSpPr/>
              <p:nvPr/>
            </p:nvSpPr>
            <p:spPr>
              <a:xfrm>
                <a:off x="6364478" y="4735039"/>
                <a:ext cx="453774" cy="380648"/>
              </a:xfrm>
              <a:prstGeom prst="rect">
                <a:avLst/>
              </a:prstGeom>
              <a:solidFill>
                <a:schemeClr val="bg1">
                  <a:lumMod val="75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ko-KR" sz="1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1800" b="1" i="0" u="none" strike="noStrike" kern="1200" cap="none" spc="0" normalizeH="0" baseline="0" noProof="0">
                              <a:ln>
                                <a:noFill/>
                              </a:ln>
                              <a:solidFill>
                                <a:prstClr val="black"/>
                              </a:solidFill>
                              <a:effectLst/>
                              <a:uLnTx/>
                              <a:uFillTx/>
                              <a:latin typeface="Cambria Math" panose="02040503050406030204" pitchFamily="18" charset="0"/>
                              <a:cs typeface="+mn-cs"/>
                            </a:rPr>
                            <m:t>𝐡</m:t>
                          </m:r>
                        </m:sub>
                      </m:sSub>
                    </m:oMath>
                  </m:oMathPara>
                </a14:m>
                <a:endParaRPr kumimoji="0" lang="ko-KR" altLang="en-US" sz="1800" b="0" i="0" u="none" strike="noStrike" kern="1200" cap="none" spc="0" normalizeH="0" baseline="0" noProof="0" dirty="0">
                  <a:ln>
                    <a:noFill/>
                  </a:ln>
                  <a:solidFill>
                    <a:prstClr val="black"/>
                  </a:solidFill>
                  <a:effectLst/>
                  <a:uLnTx/>
                  <a:uFillTx/>
                  <a:latin typeface="Calibri"/>
                  <a:cs typeface="+mn-cs"/>
                </a:endParaRPr>
              </a:p>
            </p:txBody>
          </p:sp>
        </mc:Choice>
        <mc:Fallback xmlns="">
          <p:sp>
            <p:nvSpPr>
              <p:cNvPr id="65" name="Rectangle 64">
                <a:extLst>
                  <a:ext uri="{FF2B5EF4-FFF2-40B4-BE49-F238E27FC236}">
                    <a16:creationId xmlns:a16="http://schemas.microsoft.com/office/drawing/2014/main" id="{298AFC3F-8701-4239-BEC5-1D26744FF947}"/>
                  </a:ext>
                </a:extLst>
              </p:cNvPr>
              <p:cNvSpPr>
                <a:spLocks noRot="1" noChangeAspect="1" noMove="1" noResize="1" noEditPoints="1" noAdjustHandles="1" noChangeArrowheads="1" noChangeShapeType="1" noTextEdit="1"/>
              </p:cNvSpPr>
              <p:nvPr/>
            </p:nvSpPr>
            <p:spPr>
              <a:xfrm>
                <a:off x="6364478" y="4735039"/>
                <a:ext cx="453774" cy="380648"/>
              </a:xfrm>
              <a:prstGeom prst="rect">
                <a:avLst/>
              </a:prstGeom>
              <a:blipFill>
                <a:blip r:embed="rId6"/>
                <a:stretch>
                  <a:fillRect/>
                </a:stretch>
              </a:blipFill>
              <a:ln w="19050">
                <a:solidFill>
                  <a:schemeClr val="tx1"/>
                </a:solidFill>
              </a:ln>
            </p:spPr>
            <p:txBody>
              <a:bodyPr/>
              <a:lstStyle/>
              <a:p>
                <a:r>
                  <a:rPr lang="zh-CN" altLang="en-US">
                    <a:noFill/>
                  </a:rPr>
                  <a:t> </a:t>
                </a:r>
              </a:p>
            </p:txBody>
          </p:sp>
        </mc:Fallback>
      </mc:AlternateContent>
      <p:sp>
        <p:nvSpPr>
          <p:cNvPr id="66" name="Line 14">
            <a:extLst>
              <a:ext uri="{FF2B5EF4-FFF2-40B4-BE49-F238E27FC236}">
                <a16:creationId xmlns:a16="http://schemas.microsoft.com/office/drawing/2014/main" id="{6824DCDC-2915-4886-BD84-E55AFBD22BD2}"/>
              </a:ext>
            </a:extLst>
          </p:cNvPr>
          <p:cNvSpPr>
            <a:spLocks noChangeShapeType="1"/>
          </p:cNvSpPr>
          <p:nvPr/>
        </p:nvSpPr>
        <p:spPr bwMode="auto">
          <a:xfrm>
            <a:off x="3100228" y="4201541"/>
            <a:ext cx="12679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73" name="Line 16">
            <a:extLst>
              <a:ext uri="{FF2B5EF4-FFF2-40B4-BE49-F238E27FC236}">
                <a16:creationId xmlns:a16="http://schemas.microsoft.com/office/drawing/2014/main" id="{01545785-ED6D-4B51-9F12-BA55FCBAB8BC}"/>
              </a:ext>
            </a:extLst>
          </p:cNvPr>
          <p:cNvSpPr>
            <a:spLocks noChangeShapeType="1"/>
          </p:cNvSpPr>
          <p:nvPr/>
        </p:nvSpPr>
        <p:spPr bwMode="auto">
          <a:xfrm>
            <a:off x="5842070" y="4571139"/>
            <a:ext cx="56682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FA170BEA-0849-42CB-A27A-3B849A3F85B0}"/>
                  </a:ext>
                </a:extLst>
              </p:cNvPr>
              <p:cNvSpPr/>
              <p:nvPr/>
            </p:nvSpPr>
            <p:spPr>
              <a:xfrm>
                <a:off x="2367326" y="5455740"/>
                <a:ext cx="4450926" cy="513255"/>
              </a:xfrm>
              <a:prstGeom prst="rect">
                <a:avLst/>
              </a:prstGeom>
              <a:solidFill>
                <a:schemeClr val="accent1">
                  <a:lumMod val="40000"/>
                  <a:lumOff val="60000"/>
                </a:schemeClr>
              </a:solidFill>
              <a:ln w="38100">
                <a:solidFill>
                  <a:srgbClr val="143D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14:m>
                  <m:oMath xmlns:m="http://schemas.openxmlformats.org/officeDocument/2006/math">
                    <m:sSub>
                      <m:sSubPr>
                        <m:ctrlPr>
                          <a:rPr kumimoji="0" lang="en-US" altLang="ko-KR"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sub>
                    </m:sSub>
                  </m:oMath>
                </a14:m>
                <a:r>
                  <a:rPr kumimoji="0" lang="en-US" altLang="ko-KR" sz="2400" b="1" i="0" u="none" strike="noStrike" kern="1200" cap="none" spc="0" normalizeH="0" baseline="0" noProof="0" dirty="0">
                    <a:ln>
                      <a:noFill/>
                    </a:ln>
                    <a:solidFill>
                      <a:prstClr val="black"/>
                    </a:solidFill>
                    <a:effectLst/>
                    <a:uLnTx/>
                    <a:uFillTx/>
                    <a:latin typeface="Calibri"/>
                    <a:ea typeface="微软雅黑"/>
                    <a:cs typeface="+mn-cs"/>
                  </a:rPr>
                  <a:t> </a:t>
                </a:r>
                <a:r>
                  <a:rPr kumimoji="0" lang="en-US" altLang="ko-KR" sz="2400" b="1" i="0" u="none" strike="noStrike" kern="1200" cap="none" spc="0" normalizeH="0" baseline="0" noProof="0" dirty="0">
                    <a:ln>
                      <a:noFill/>
                    </a:ln>
                    <a:solidFill>
                      <a:prstClr val="black"/>
                    </a:solidFill>
                    <a:effectLst/>
                    <a:uLnTx/>
                    <a:uFillTx/>
                    <a:latin typeface="Calibri"/>
                    <a:ea typeface="微软雅黑"/>
                    <a:cs typeface="Calibri" panose="020F0502020204030204" pitchFamily="34" charset="0"/>
                  </a:rPr>
                  <a:t>≥</a:t>
                </a:r>
                <a:r>
                  <a:rPr kumimoji="0" lang="en-US" altLang="ko-KR" sz="2400" b="1" i="0" u="none" strike="noStrike" kern="1200" cap="none" spc="0" normalizeH="0" baseline="0" noProof="0" dirty="0">
                    <a:ln>
                      <a:noFill/>
                    </a:ln>
                    <a:solidFill>
                      <a:prstClr val="black"/>
                    </a:solidFill>
                    <a:effectLst/>
                    <a:uLnTx/>
                    <a:uFillTx/>
                    <a:latin typeface="Calibri"/>
                    <a:ea typeface="微软雅黑"/>
                    <a:cs typeface="+mn-cs"/>
                  </a:rPr>
                  <a:t> </a:t>
                </a:r>
                <a14:m>
                  <m:oMath xmlns:m="http://schemas.openxmlformats.org/officeDocument/2006/math">
                    <m:sSub>
                      <m:sSubPr>
                        <m:ctrlPr>
                          <a:rPr kumimoji="0" lang="en-US" altLang="ko-KR"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𝐜𝐥𝐤</m:t>
                        </m:r>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𝐪</m:t>
                        </m:r>
                      </m:sub>
                    </m:sSub>
                  </m:oMath>
                </a14:m>
                <a:r>
                  <a:rPr kumimoji="0" lang="en-US" altLang="ko-KR" sz="2400" b="1" i="0" u="none" strike="noStrike" kern="1200" cap="none" spc="0" normalizeH="0" baseline="0" noProof="0" dirty="0">
                    <a:ln>
                      <a:noFill/>
                    </a:ln>
                    <a:solidFill>
                      <a:prstClr val="black"/>
                    </a:solidFill>
                    <a:effectLst/>
                    <a:uLnTx/>
                    <a:uFillTx/>
                    <a:latin typeface="Calibri"/>
                    <a:ea typeface="微软雅黑"/>
                    <a:cs typeface="+mn-cs"/>
                  </a:rPr>
                  <a:t> + </a:t>
                </a:r>
                <a14:m>
                  <m:oMath xmlns:m="http://schemas.openxmlformats.org/officeDocument/2006/math">
                    <m:sSub>
                      <m:sSubPr>
                        <m:ctrlPr>
                          <a:rPr kumimoji="0" lang="en-US" altLang="ko-KR"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𝐦𝐚𝐱</m:t>
                        </m:r>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_</m:t>
                        </m:r>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𝐜𝐨𝐦𝐛</m:t>
                        </m:r>
                      </m:sub>
                    </m:sSub>
                  </m:oMath>
                </a14:m>
                <a:r>
                  <a:rPr kumimoji="0" lang="en-US" altLang="ko-KR" sz="2400" b="1" i="0" u="none" strike="noStrike" kern="1200" cap="none" spc="0" normalizeH="0" baseline="0" noProof="0" dirty="0">
                    <a:ln>
                      <a:noFill/>
                    </a:ln>
                    <a:solidFill>
                      <a:prstClr val="black"/>
                    </a:solidFill>
                    <a:effectLst/>
                    <a:uLnTx/>
                    <a:uFillTx/>
                    <a:latin typeface="Calibri"/>
                    <a:ea typeface="微软雅黑"/>
                    <a:cs typeface="+mn-cs"/>
                  </a:rPr>
                  <a:t> + </a:t>
                </a:r>
                <a14:m>
                  <m:oMath xmlns:m="http://schemas.openxmlformats.org/officeDocument/2006/math">
                    <m:sSub>
                      <m:sSubPr>
                        <m:ctrlPr>
                          <a:rPr kumimoji="0" lang="en-US" altLang="ko-KR"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𝐓</m:t>
                        </m:r>
                      </m:e>
                      <m:sub>
                        <m:r>
                          <a:rPr kumimoji="0" lang="en-US" altLang="ko-KR" sz="2400" b="1" i="0" u="none" strike="noStrike" kern="1200" cap="none" spc="0" normalizeH="0" baseline="0" noProof="0">
                            <a:ln>
                              <a:noFill/>
                            </a:ln>
                            <a:solidFill>
                              <a:prstClr val="black"/>
                            </a:solidFill>
                            <a:effectLst/>
                            <a:uLnTx/>
                            <a:uFillTx/>
                            <a:latin typeface="Cambria Math" panose="02040503050406030204" pitchFamily="18" charset="0"/>
                            <a:cs typeface="+mn-cs"/>
                          </a:rPr>
                          <m:t>𝐬</m:t>
                        </m:r>
                      </m:sub>
                    </m:sSub>
                  </m:oMath>
                </a14:m>
                <a:r>
                  <a:rPr kumimoji="0" lang="en-US" altLang="ko-KR" sz="2400" b="1" i="0" u="none" strike="noStrike" kern="1200" cap="none" spc="0" normalizeH="0" baseline="0" noProof="0" dirty="0">
                    <a:ln>
                      <a:noFill/>
                    </a:ln>
                    <a:solidFill>
                      <a:prstClr val="black"/>
                    </a:solidFill>
                    <a:effectLst/>
                    <a:uLnTx/>
                    <a:uFillTx/>
                    <a:latin typeface="Calibri"/>
                    <a:ea typeface="微软雅黑"/>
                    <a:cs typeface="+mn-cs"/>
                  </a:rPr>
                  <a:t> </a:t>
                </a:r>
              </a:p>
            </p:txBody>
          </p:sp>
        </mc:Choice>
        <mc:Fallback xmlns="">
          <p:sp>
            <p:nvSpPr>
              <p:cNvPr id="74" name="Rectangle 73">
                <a:extLst>
                  <a:ext uri="{FF2B5EF4-FFF2-40B4-BE49-F238E27FC236}">
                    <a16:creationId xmlns:a16="http://schemas.microsoft.com/office/drawing/2014/main" id="{FA170BEA-0849-42CB-A27A-3B849A3F85B0}"/>
                  </a:ext>
                </a:extLst>
              </p:cNvPr>
              <p:cNvSpPr>
                <a:spLocks noRot="1" noChangeAspect="1" noMove="1" noResize="1" noEditPoints="1" noAdjustHandles="1" noChangeArrowheads="1" noChangeShapeType="1" noTextEdit="1"/>
              </p:cNvSpPr>
              <p:nvPr/>
            </p:nvSpPr>
            <p:spPr>
              <a:xfrm>
                <a:off x="2367326" y="5455740"/>
                <a:ext cx="4450926" cy="513255"/>
              </a:xfrm>
              <a:prstGeom prst="rect">
                <a:avLst/>
              </a:prstGeom>
              <a:blipFill>
                <a:blip r:embed="rId7"/>
                <a:stretch>
                  <a:fillRect t="-7778" b="-10000"/>
                </a:stretch>
              </a:blipFill>
              <a:ln w="38100">
                <a:solidFill>
                  <a:srgbClr val="143D88"/>
                </a:solidFill>
              </a:ln>
            </p:spPr>
            <p:txBody>
              <a:bodyPr/>
              <a:lstStyle/>
              <a:p>
                <a:r>
                  <a:rPr lang="zh-CN" altLang="en-US">
                    <a:noFill/>
                  </a:rPr>
                  <a:t> </a:t>
                </a:r>
              </a:p>
            </p:txBody>
          </p:sp>
        </mc:Fallback>
      </mc:AlternateContent>
      <p:sp>
        <p:nvSpPr>
          <p:cNvPr id="7" name="文本占位符 6">
            <a:extLst>
              <a:ext uri="{FF2B5EF4-FFF2-40B4-BE49-F238E27FC236}">
                <a16:creationId xmlns:a16="http://schemas.microsoft.com/office/drawing/2014/main" id="{D42AEFBC-5FB8-12D5-7F5C-4A667C2F5CAF}"/>
              </a:ext>
            </a:extLst>
          </p:cNvPr>
          <p:cNvSpPr>
            <a:spLocks noGrp="1"/>
          </p:cNvSpPr>
          <p:nvPr>
            <p:ph type="body" sz="quarter" idx="10"/>
          </p:nvPr>
        </p:nvSpPr>
        <p:spPr/>
        <p:txBody>
          <a:bodyPr/>
          <a:lstStyle/>
          <a:p>
            <a:endParaRPr lang="zh-CN" altLang="en-US">
              <a:latin typeface="+mj-lt"/>
            </a:endParaRPr>
          </a:p>
        </p:txBody>
      </p:sp>
    </p:spTree>
    <p:extLst>
      <p:ext uri="{BB962C8B-B14F-4D97-AF65-F5344CB8AC3E}">
        <p14:creationId xmlns:p14="http://schemas.microsoft.com/office/powerpoint/2010/main" val="22956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750"/>
                                        <p:tgtEl>
                                          <p:spTgt spid="6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250"/>
                                        <p:tgtEl>
                                          <p:spTgt spid="50"/>
                                        </p:tgtEl>
                                      </p:cBhvr>
                                    </p:animEffect>
                                  </p:childTnLst>
                                </p:cTn>
                              </p:par>
                              <p:par>
                                <p:cTn id="16" presetID="22" presetClass="entr" presetSubtype="4" fill="hold" grpId="0" nodeType="withEffect">
                                  <p:stCondLst>
                                    <p:cond delay="25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250"/>
                                        <p:tgtEl>
                                          <p:spTgt spid="58"/>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250"/>
                                        <p:tgtEl>
                                          <p:spTgt spid="52"/>
                                        </p:tgtEl>
                                      </p:cBhvr>
                                    </p:animEffect>
                                  </p:childTnLst>
                                </p:cTn>
                              </p:par>
                            </p:childTnLst>
                          </p:cTn>
                        </p:par>
                        <p:par>
                          <p:cTn id="22" fill="hold">
                            <p:stCondLst>
                              <p:cond delay="750"/>
                            </p:stCondLst>
                            <p:childTnLst>
                              <p:par>
                                <p:cTn id="23" presetID="22" presetClass="entr" presetSubtype="8" fill="hold" nodeType="afterEffect">
                                  <p:stCondLst>
                                    <p:cond delay="0"/>
                                  </p:stCondLst>
                                  <p:childTnLst>
                                    <p:set>
                                      <p:cBhvr>
                                        <p:cTn id="24" dur="1" fill="hold">
                                          <p:stCondLst>
                                            <p:cond delay="0"/>
                                          </p:stCondLst>
                                        </p:cTn>
                                        <p:tgtEl>
                                          <p:spTgt spid="61">
                                            <p:txEl>
                                              <p:pRg st="0" end="0"/>
                                            </p:txEl>
                                          </p:spTgt>
                                        </p:tgtEl>
                                        <p:attrNameLst>
                                          <p:attrName>style.visibility</p:attrName>
                                        </p:attrNameLst>
                                      </p:cBhvr>
                                      <p:to>
                                        <p:strVal val="visible"/>
                                      </p:to>
                                    </p:set>
                                    <p:animEffect transition="in" filter="wipe(left)">
                                      <p:cBhvr>
                                        <p:cTn id="25" dur="250"/>
                                        <p:tgtEl>
                                          <p:spTgt spid="6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wipe(left)">
                                      <p:cBhvr>
                                        <p:cTn id="30" dur="750"/>
                                        <p:tgtEl>
                                          <p:spTgt spid="6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250"/>
                                        <p:tgtEl>
                                          <p:spTgt spid="66"/>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250"/>
                                        <p:tgtEl>
                                          <p:spTgt spid="53"/>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250"/>
                                        <p:tgtEl>
                                          <p:spTgt spid="54"/>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61">
                                            <p:txEl>
                                              <p:pRg st="1" end="1"/>
                                            </p:txEl>
                                          </p:spTgt>
                                        </p:tgtEl>
                                        <p:attrNameLst>
                                          <p:attrName>style.visibility</p:attrName>
                                        </p:attrNameLst>
                                      </p:cBhvr>
                                      <p:to>
                                        <p:strVal val="visible"/>
                                      </p:to>
                                    </p:set>
                                    <p:animEffect transition="in" filter="wipe(left)">
                                      <p:cBhvr>
                                        <p:cTn id="43" dur="250"/>
                                        <p:tgtEl>
                                          <p:spTgt spid="61">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left)">
                                      <p:cBhvr>
                                        <p:cTn id="48" dur="250"/>
                                        <p:tgtEl>
                                          <p:spTgt spid="6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left)">
                                      <p:cBhvr>
                                        <p:cTn id="51" dur="250"/>
                                        <p:tgtEl>
                                          <p:spTgt spid="73"/>
                                        </p:tgtEl>
                                      </p:cBhvr>
                                    </p:animEffect>
                                  </p:childTnLst>
                                </p:cTn>
                              </p:par>
                            </p:childTnLst>
                          </p:cTn>
                        </p:par>
                        <p:par>
                          <p:cTn id="52" fill="hold">
                            <p:stCondLst>
                              <p:cond delay="250"/>
                            </p:stCondLst>
                            <p:childTnLst>
                              <p:par>
                                <p:cTn id="53" presetID="22" presetClass="entr" presetSubtype="8" fill="hold" nodeType="afterEffect">
                                  <p:stCondLst>
                                    <p:cond delay="0"/>
                                  </p:stCondLst>
                                  <p:childTnLst>
                                    <p:set>
                                      <p:cBhvr>
                                        <p:cTn id="54" dur="1" fill="hold">
                                          <p:stCondLst>
                                            <p:cond delay="0"/>
                                          </p:stCondLst>
                                        </p:cTn>
                                        <p:tgtEl>
                                          <p:spTgt spid="61">
                                            <p:txEl>
                                              <p:pRg st="2" end="2"/>
                                            </p:txEl>
                                          </p:spTgt>
                                        </p:tgtEl>
                                        <p:attrNameLst>
                                          <p:attrName>style.visibility</p:attrName>
                                        </p:attrNameLst>
                                      </p:cBhvr>
                                      <p:to>
                                        <p:strVal val="visible"/>
                                      </p:to>
                                    </p:set>
                                    <p:animEffect transition="in" filter="wipe(left)">
                                      <p:cBhvr>
                                        <p:cTn id="55" dur="250"/>
                                        <p:tgtEl>
                                          <p:spTgt spid="61">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500"/>
                                        <p:tgtEl>
                                          <p:spTgt spid="6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down)">
                                      <p:cBhvr>
                                        <p:cTn id="63" dur="250"/>
                                        <p:tgtEl>
                                          <p:spTgt spid="59"/>
                                        </p:tgtEl>
                                      </p:cBhvr>
                                    </p:animEffect>
                                  </p:childTnLst>
                                </p:cTn>
                              </p:par>
                              <p:par>
                                <p:cTn id="64" presetID="22" presetClass="entr" presetSubtype="8" fill="hold" grpId="0" nodeType="withEffect">
                                  <p:stCondLst>
                                    <p:cond delay="250"/>
                                  </p:stCondLst>
                                  <p:childTnLst>
                                    <p:set>
                                      <p:cBhvr>
                                        <p:cTn id="65" dur="1" fill="hold">
                                          <p:stCondLst>
                                            <p:cond delay="0"/>
                                          </p:stCondLst>
                                        </p:cTn>
                                        <p:tgtEl>
                                          <p:spTgt spid="56"/>
                                        </p:tgtEl>
                                        <p:attrNameLst>
                                          <p:attrName>style.visibility</p:attrName>
                                        </p:attrNameLst>
                                      </p:cBhvr>
                                      <p:to>
                                        <p:strVal val="visible"/>
                                      </p:to>
                                    </p:set>
                                    <p:animEffect transition="in" filter="wipe(left)">
                                      <p:cBhvr>
                                        <p:cTn id="66" dur="250"/>
                                        <p:tgtEl>
                                          <p:spTgt spid="56"/>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61">
                                            <p:txEl>
                                              <p:pRg st="3" end="3"/>
                                            </p:txEl>
                                          </p:spTgt>
                                        </p:tgtEl>
                                        <p:attrNameLst>
                                          <p:attrName>style.visibility</p:attrName>
                                        </p:attrNameLst>
                                      </p:cBhvr>
                                      <p:to>
                                        <p:strVal val="visible"/>
                                      </p:to>
                                    </p:set>
                                    <p:animEffect transition="in" filter="wipe(left)">
                                      <p:cBhvr>
                                        <p:cTn id="70" dur="250"/>
                                        <p:tgtEl>
                                          <p:spTgt spid="61">
                                            <p:txEl>
                                              <p:pRg st="3" end="3"/>
                                            </p:txEl>
                                          </p:spTgt>
                                        </p:tgtEl>
                                      </p:cBhvr>
                                    </p:animEffect>
                                  </p:childTnLst>
                                </p:cTn>
                              </p:par>
                            </p:childTnLst>
                          </p:cTn>
                        </p:par>
                        <p:par>
                          <p:cTn id="71" fill="hold">
                            <p:stCondLst>
                              <p:cond delay="750"/>
                            </p:stCondLst>
                            <p:childTnLst>
                              <p:par>
                                <p:cTn id="72" presetID="22" presetClass="entr" presetSubtype="8" fill="hold" nodeType="afterEffect">
                                  <p:stCondLst>
                                    <p:cond delay="0"/>
                                  </p:stCondLst>
                                  <p:childTnLst>
                                    <p:set>
                                      <p:cBhvr>
                                        <p:cTn id="73" dur="1" fill="hold">
                                          <p:stCondLst>
                                            <p:cond delay="0"/>
                                          </p:stCondLst>
                                        </p:cTn>
                                        <p:tgtEl>
                                          <p:spTgt spid="61">
                                            <p:txEl>
                                              <p:pRg st="4" end="4"/>
                                            </p:txEl>
                                          </p:spTgt>
                                        </p:tgtEl>
                                        <p:attrNameLst>
                                          <p:attrName>style.visibility</p:attrName>
                                        </p:attrNameLst>
                                      </p:cBhvr>
                                      <p:to>
                                        <p:strVal val="visible"/>
                                      </p:to>
                                    </p:set>
                                    <p:animEffect transition="in" filter="wipe(left)">
                                      <p:cBhvr>
                                        <p:cTn id="74" dur="500"/>
                                        <p:tgtEl>
                                          <p:spTgt spid="61">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animBg="1"/>
      <p:bldP spid="54" grpId="0" animBg="1"/>
      <p:bldP spid="56" grpId="0" animBg="1"/>
      <p:bldP spid="58" grpId="0" animBg="1"/>
      <p:bldP spid="59" grpId="0" animBg="1"/>
      <p:bldP spid="62" grpId="0" animBg="1"/>
      <p:bldP spid="63" grpId="0" animBg="1"/>
      <p:bldP spid="64" grpId="0" animBg="1"/>
      <p:bldP spid="65" grpId="0" animBg="1"/>
      <p:bldP spid="66" grpId="0" animBg="1"/>
      <p:bldP spid="73" grpId="0" animBg="1"/>
      <p:bldP spid="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D364707C-96E4-4ACF-A1ED-188BDEBCB8A0}"/>
              </a:ext>
            </a:extLst>
          </p:cNvPr>
          <p:cNvSpPr/>
          <p:nvPr/>
        </p:nvSpPr>
        <p:spPr>
          <a:xfrm>
            <a:off x="9479291" y="4548272"/>
            <a:ext cx="615968" cy="44916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84" name="Rectangle 183">
            <a:extLst>
              <a:ext uri="{FF2B5EF4-FFF2-40B4-BE49-F238E27FC236}">
                <a16:creationId xmlns:a16="http://schemas.microsoft.com/office/drawing/2014/main" id="{490C4CCE-7B17-4510-B7E5-C48E7E85D0C8}"/>
              </a:ext>
            </a:extLst>
          </p:cNvPr>
          <p:cNvSpPr/>
          <p:nvPr/>
        </p:nvSpPr>
        <p:spPr>
          <a:xfrm>
            <a:off x="3336108" y="4630117"/>
            <a:ext cx="1338881" cy="233989"/>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nvGrpSpPr>
          <p:cNvPr id="50" name="Group 49">
            <a:extLst>
              <a:ext uri="{FF2B5EF4-FFF2-40B4-BE49-F238E27FC236}">
                <a16:creationId xmlns:a16="http://schemas.microsoft.com/office/drawing/2014/main" id="{FC967B0E-A73F-457C-9B02-8D9E1CECB7D4}"/>
              </a:ext>
            </a:extLst>
          </p:cNvPr>
          <p:cNvGrpSpPr/>
          <p:nvPr/>
        </p:nvGrpSpPr>
        <p:grpSpPr>
          <a:xfrm>
            <a:off x="5588518" y="2598606"/>
            <a:ext cx="2382146" cy="1534039"/>
            <a:chOff x="4026418" y="3932105"/>
            <a:chExt cx="2382146" cy="1534039"/>
          </a:xfrm>
        </p:grpSpPr>
        <p:grpSp>
          <p:nvGrpSpPr>
            <p:cNvPr id="51" name="Group 50">
              <a:extLst>
                <a:ext uri="{FF2B5EF4-FFF2-40B4-BE49-F238E27FC236}">
                  <a16:creationId xmlns:a16="http://schemas.microsoft.com/office/drawing/2014/main" id="{87E26C8C-2EA8-4B9E-B1FA-D5D0BBB23B70}"/>
                </a:ext>
              </a:extLst>
            </p:cNvPr>
            <p:cNvGrpSpPr/>
            <p:nvPr/>
          </p:nvGrpSpPr>
          <p:grpSpPr>
            <a:xfrm>
              <a:off x="4524192" y="3932105"/>
              <a:ext cx="1467237" cy="1534039"/>
              <a:chOff x="5203878" y="2911462"/>
              <a:chExt cx="1483451" cy="1534039"/>
            </a:xfrm>
          </p:grpSpPr>
          <p:sp>
            <p:nvSpPr>
              <p:cNvPr id="60" name="Flowchart: Process 59">
                <a:extLst>
                  <a:ext uri="{FF2B5EF4-FFF2-40B4-BE49-F238E27FC236}">
                    <a16:creationId xmlns:a16="http://schemas.microsoft.com/office/drawing/2014/main" id="{4918D83F-0461-41CA-A46D-AA554435BA9D}"/>
                  </a:ext>
                </a:extLst>
              </p:cNvPr>
              <p:cNvSpPr/>
              <p:nvPr/>
            </p:nvSpPr>
            <p:spPr>
              <a:xfrm>
                <a:off x="5223896" y="2911462"/>
                <a:ext cx="1356308"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61" name="TextBox 60">
                <a:extLst>
                  <a:ext uri="{FF2B5EF4-FFF2-40B4-BE49-F238E27FC236}">
                    <a16:creationId xmlns:a16="http://schemas.microsoft.com/office/drawing/2014/main" id="{CD10ECE5-B46F-486C-977F-F8665CFD7E52}"/>
                  </a:ext>
                </a:extLst>
              </p:cNvPr>
              <p:cNvSpPr txBox="1"/>
              <p:nvPr/>
            </p:nvSpPr>
            <p:spPr>
              <a:xfrm>
                <a:off x="5203878" y="3826150"/>
                <a:ext cx="95654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62" name="TextBox 61">
                <a:extLst>
                  <a:ext uri="{FF2B5EF4-FFF2-40B4-BE49-F238E27FC236}">
                    <a16:creationId xmlns:a16="http://schemas.microsoft.com/office/drawing/2014/main" id="{A1401565-1B25-48D6-B4D9-84F7E2F53FA8}"/>
                  </a:ext>
                </a:extLst>
              </p:cNvPr>
              <p:cNvSpPr txBox="1"/>
              <p:nvPr/>
            </p:nvSpPr>
            <p:spPr>
              <a:xfrm>
                <a:off x="5410967" y="3408646"/>
                <a:ext cx="12763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Instruction</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grpSp>
        <p:grpSp>
          <p:nvGrpSpPr>
            <p:cNvPr id="52" name="Group 51">
              <a:extLst>
                <a:ext uri="{FF2B5EF4-FFF2-40B4-BE49-F238E27FC236}">
                  <a16:creationId xmlns:a16="http://schemas.microsoft.com/office/drawing/2014/main" id="{B23950DC-CAD5-4565-8CF6-447C641C18D7}"/>
                </a:ext>
              </a:extLst>
            </p:cNvPr>
            <p:cNvGrpSpPr/>
            <p:nvPr/>
          </p:nvGrpSpPr>
          <p:grpSpPr>
            <a:xfrm>
              <a:off x="4026418" y="4618214"/>
              <a:ext cx="517792" cy="559373"/>
              <a:chOff x="2379644" y="878328"/>
              <a:chExt cx="517792" cy="559373"/>
            </a:xfrm>
          </p:grpSpPr>
          <p:cxnSp>
            <p:nvCxnSpPr>
              <p:cNvPr id="57" name="Straight Arrow Connector 56">
                <a:extLst>
                  <a:ext uri="{FF2B5EF4-FFF2-40B4-BE49-F238E27FC236}">
                    <a16:creationId xmlns:a16="http://schemas.microsoft.com/office/drawing/2014/main" id="{B8593960-99F1-475B-924E-9253133E12B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E04FFD-7A11-4482-90A9-0CA0E9BEC81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0EAAA9A-CDB4-4586-AB52-610C46388AE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53" name="Group 52">
              <a:extLst>
                <a:ext uri="{FF2B5EF4-FFF2-40B4-BE49-F238E27FC236}">
                  <a16:creationId xmlns:a16="http://schemas.microsoft.com/office/drawing/2014/main" id="{46EDC223-34A4-4FD9-8260-F67298CB980B}"/>
                </a:ext>
              </a:extLst>
            </p:cNvPr>
            <p:cNvGrpSpPr/>
            <p:nvPr/>
          </p:nvGrpSpPr>
          <p:grpSpPr>
            <a:xfrm>
              <a:off x="5890772" y="4197929"/>
              <a:ext cx="517792" cy="559373"/>
              <a:chOff x="2379644" y="878328"/>
              <a:chExt cx="517792" cy="559373"/>
            </a:xfrm>
          </p:grpSpPr>
          <p:cxnSp>
            <p:nvCxnSpPr>
              <p:cNvPr id="54" name="Straight Arrow Connector 53">
                <a:extLst>
                  <a:ext uri="{FF2B5EF4-FFF2-40B4-BE49-F238E27FC236}">
                    <a16:creationId xmlns:a16="http://schemas.microsoft.com/office/drawing/2014/main" id="{DED32D4B-859E-4A8E-88F1-0A377D6ED023}"/>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A35C62-7FAC-42AC-9AD2-25763D76A295}"/>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926134C-04DE-4F71-99D7-D907E68FD1C9}"/>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82" name="Group 181">
            <a:extLst>
              <a:ext uri="{FF2B5EF4-FFF2-40B4-BE49-F238E27FC236}">
                <a16:creationId xmlns:a16="http://schemas.microsoft.com/office/drawing/2014/main" id="{89002722-22B8-42E8-B7A7-F08DD0E4AE59}"/>
              </a:ext>
            </a:extLst>
          </p:cNvPr>
          <p:cNvGrpSpPr/>
          <p:nvPr/>
        </p:nvGrpSpPr>
        <p:grpSpPr>
          <a:xfrm>
            <a:off x="1689579" y="2824651"/>
            <a:ext cx="1422747" cy="1499128"/>
            <a:chOff x="165578" y="2824651"/>
            <a:chExt cx="1422747" cy="1499128"/>
          </a:xfrm>
        </p:grpSpPr>
        <p:grpSp>
          <p:nvGrpSpPr>
            <p:cNvPr id="7" name="Group 6">
              <a:extLst>
                <a:ext uri="{FF2B5EF4-FFF2-40B4-BE49-F238E27FC236}">
                  <a16:creationId xmlns:a16="http://schemas.microsoft.com/office/drawing/2014/main" id="{EFAAE42D-5F2C-4AF6-9D80-4CB2AF1425E5}"/>
                </a:ext>
              </a:extLst>
            </p:cNvPr>
            <p:cNvGrpSpPr/>
            <p:nvPr/>
          </p:nvGrpSpPr>
          <p:grpSpPr>
            <a:xfrm>
              <a:off x="165578" y="2825090"/>
              <a:ext cx="1422747" cy="1074273"/>
              <a:chOff x="127478" y="4158590"/>
              <a:chExt cx="1422747" cy="1074273"/>
            </a:xfrm>
          </p:grpSpPr>
          <p:sp>
            <p:nvSpPr>
              <p:cNvPr id="8" name="Flowchart: Process 7">
                <a:extLst>
                  <a:ext uri="{FF2B5EF4-FFF2-40B4-BE49-F238E27FC236}">
                    <a16:creationId xmlns:a16="http://schemas.microsoft.com/office/drawing/2014/main" id="{976E2E0E-ED71-44C9-AAB2-D6969F9BFD95}"/>
                  </a:ext>
                </a:extLst>
              </p:cNvPr>
              <p:cNvSpPr/>
              <p:nvPr/>
            </p:nvSpPr>
            <p:spPr>
              <a:xfrm rot="16200000">
                <a:off x="301715" y="4502146"/>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grpSp>
            <p:nvGrpSpPr>
              <p:cNvPr id="9" name="Group 8">
                <a:extLst>
                  <a:ext uri="{FF2B5EF4-FFF2-40B4-BE49-F238E27FC236}">
                    <a16:creationId xmlns:a16="http://schemas.microsoft.com/office/drawing/2014/main" id="{EC1F3109-ED54-4C82-B86D-2F51B7CB5B16}"/>
                  </a:ext>
                </a:extLst>
              </p:cNvPr>
              <p:cNvGrpSpPr/>
              <p:nvPr/>
            </p:nvGrpSpPr>
            <p:grpSpPr>
              <a:xfrm>
                <a:off x="127478" y="4287504"/>
                <a:ext cx="517792" cy="559373"/>
                <a:chOff x="2379644" y="878328"/>
                <a:chExt cx="517792" cy="559373"/>
              </a:xfrm>
            </p:grpSpPr>
            <p:cxnSp>
              <p:nvCxnSpPr>
                <p:cNvPr id="14" name="Straight Arrow Connector 13">
                  <a:extLst>
                    <a:ext uri="{FF2B5EF4-FFF2-40B4-BE49-F238E27FC236}">
                      <a16:creationId xmlns:a16="http://schemas.microsoft.com/office/drawing/2014/main" id="{1A17423C-24AA-4AED-AE2B-758BB4B0535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D7A136E-EFC4-4348-9A68-B8370EE6498B}"/>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1F39C4E-3731-44D0-B795-B5AADD7FA99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10" name="Group 9">
                <a:extLst>
                  <a:ext uri="{FF2B5EF4-FFF2-40B4-BE49-F238E27FC236}">
                    <a16:creationId xmlns:a16="http://schemas.microsoft.com/office/drawing/2014/main" id="{920BF4F1-BD94-47AC-A0EC-05F12DE775B8}"/>
                  </a:ext>
                </a:extLst>
              </p:cNvPr>
              <p:cNvGrpSpPr/>
              <p:nvPr/>
            </p:nvGrpSpPr>
            <p:grpSpPr>
              <a:xfrm>
                <a:off x="1032433" y="4285016"/>
                <a:ext cx="517792" cy="559373"/>
                <a:chOff x="2379644" y="878328"/>
                <a:chExt cx="517792" cy="559373"/>
              </a:xfrm>
            </p:grpSpPr>
            <p:cxnSp>
              <p:nvCxnSpPr>
                <p:cNvPr id="11" name="Straight Arrow Connector 10">
                  <a:extLst>
                    <a:ext uri="{FF2B5EF4-FFF2-40B4-BE49-F238E27FC236}">
                      <a16:creationId xmlns:a16="http://schemas.microsoft.com/office/drawing/2014/main" id="{BA67801C-47E9-4DC6-A33B-1DD02221979A}"/>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652C4D-B136-4AAD-AD93-F80F3DF2E913}"/>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BD9AD2-8AD1-4678-9DB9-5DED1627A5BA}"/>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sp>
          <p:nvSpPr>
            <p:cNvPr id="144" name="Flowchart: Process 143">
              <a:extLst>
                <a:ext uri="{FF2B5EF4-FFF2-40B4-BE49-F238E27FC236}">
                  <a16:creationId xmlns:a16="http://schemas.microsoft.com/office/drawing/2014/main" id="{AAF355E1-7B2A-4556-A4C3-1D031A47605C}"/>
                </a:ext>
              </a:extLst>
            </p:cNvPr>
            <p:cNvSpPr/>
            <p:nvPr/>
          </p:nvSpPr>
          <p:spPr>
            <a:xfrm rot="16200000">
              <a:off x="339816" y="3168207"/>
              <a:ext cx="1074273" cy="387162"/>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grpSp>
          <p:nvGrpSpPr>
            <p:cNvPr id="158" name="Group 157">
              <a:extLst>
                <a:ext uri="{FF2B5EF4-FFF2-40B4-BE49-F238E27FC236}">
                  <a16:creationId xmlns:a16="http://schemas.microsoft.com/office/drawing/2014/main" id="{9DDF6E8E-C4E9-44B6-BE2C-E10B2CA4169F}"/>
                </a:ext>
              </a:extLst>
            </p:cNvPr>
            <p:cNvGrpSpPr/>
            <p:nvPr/>
          </p:nvGrpSpPr>
          <p:grpSpPr>
            <a:xfrm>
              <a:off x="229919" y="3701711"/>
              <a:ext cx="780208" cy="622068"/>
              <a:chOff x="188532" y="4016599"/>
              <a:chExt cx="780208" cy="622068"/>
            </a:xfrm>
          </p:grpSpPr>
          <p:grpSp>
            <p:nvGrpSpPr>
              <p:cNvPr id="159" name="Group 158">
                <a:extLst>
                  <a:ext uri="{FF2B5EF4-FFF2-40B4-BE49-F238E27FC236}">
                    <a16:creationId xmlns:a16="http://schemas.microsoft.com/office/drawing/2014/main" id="{FD3E525D-90B2-4770-9FA5-BC08EC8BFECC}"/>
                  </a:ext>
                </a:extLst>
              </p:cNvPr>
              <p:cNvGrpSpPr/>
              <p:nvPr/>
            </p:nvGrpSpPr>
            <p:grpSpPr>
              <a:xfrm>
                <a:off x="588442" y="4016599"/>
                <a:ext cx="380298" cy="428626"/>
                <a:chOff x="588442" y="4016599"/>
                <a:chExt cx="380298" cy="428626"/>
              </a:xfrm>
            </p:grpSpPr>
            <p:sp>
              <p:nvSpPr>
                <p:cNvPr id="161" name="Isosceles Triangle 160">
                  <a:extLst>
                    <a:ext uri="{FF2B5EF4-FFF2-40B4-BE49-F238E27FC236}">
                      <a16:creationId xmlns:a16="http://schemas.microsoft.com/office/drawing/2014/main" id="{209B0363-AE53-4632-8F45-16D2B81DEFDE}"/>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cxnSp>
              <p:nvCxnSpPr>
                <p:cNvPr id="162" name="Straight Connector 161">
                  <a:extLst>
                    <a:ext uri="{FF2B5EF4-FFF2-40B4-BE49-F238E27FC236}">
                      <a16:creationId xmlns:a16="http://schemas.microsoft.com/office/drawing/2014/main" id="{07CED6BD-04C8-45F2-A7C1-1C31B32A6E35}"/>
                    </a:ext>
                  </a:extLst>
                </p:cNvPr>
                <p:cNvCxnSpPr>
                  <a:cxnSpLocks/>
                  <a:stCxn id="161"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208B5A-A56E-4004-9BBE-AD39469758D0}"/>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0" name="TextBox 159">
                <a:extLst>
                  <a:ext uri="{FF2B5EF4-FFF2-40B4-BE49-F238E27FC236}">
                    <a16:creationId xmlns:a16="http://schemas.microsoft.com/office/drawing/2014/main" id="{92B6EB6D-5EFB-45CA-80FE-99C78876A920}"/>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prstClr val="black"/>
                  </a:solidFill>
                  <a:effectLst/>
                  <a:uLnTx/>
                  <a:uFillTx/>
                  <a:latin typeface="Calibri"/>
                  <a:cs typeface="+mn-cs"/>
                </a:endParaRPr>
              </a:p>
            </p:txBody>
          </p:sp>
        </p:grpSp>
      </p:grpSp>
      <p:grpSp>
        <p:nvGrpSpPr>
          <p:cNvPr id="183" name="Group 182">
            <a:extLst>
              <a:ext uri="{FF2B5EF4-FFF2-40B4-BE49-F238E27FC236}">
                <a16:creationId xmlns:a16="http://schemas.microsoft.com/office/drawing/2014/main" id="{ED7A59C0-6242-4E79-9506-3BCCC8BF02CD}"/>
              </a:ext>
            </a:extLst>
          </p:cNvPr>
          <p:cNvGrpSpPr/>
          <p:nvPr/>
        </p:nvGrpSpPr>
        <p:grpSpPr>
          <a:xfrm>
            <a:off x="8152211" y="2598606"/>
            <a:ext cx="2356181" cy="2450153"/>
            <a:chOff x="6628210" y="2598605"/>
            <a:chExt cx="2356181" cy="2450153"/>
          </a:xfrm>
        </p:grpSpPr>
        <p:grpSp>
          <p:nvGrpSpPr>
            <p:cNvPr id="63" name="Group 62">
              <a:extLst>
                <a:ext uri="{FF2B5EF4-FFF2-40B4-BE49-F238E27FC236}">
                  <a16:creationId xmlns:a16="http://schemas.microsoft.com/office/drawing/2014/main" id="{3919AFB1-9867-42E6-84DA-886233ACB259}"/>
                </a:ext>
              </a:extLst>
            </p:cNvPr>
            <p:cNvGrpSpPr/>
            <p:nvPr/>
          </p:nvGrpSpPr>
          <p:grpSpPr>
            <a:xfrm>
              <a:off x="6628210" y="2598605"/>
              <a:ext cx="2356181" cy="1534039"/>
              <a:chOff x="6590110" y="3932105"/>
              <a:chExt cx="2356181" cy="1534039"/>
            </a:xfrm>
          </p:grpSpPr>
          <p:grpSp>
            <p:nvGrpSpPr>
              <p:cNvPr id="64" name="Group 63">
                <a:extLst>
                  <a:ext uri="{FF2B5EF4-FFF2-40B4-BE49-F238E27FC236}">
                    <a16:creationId xmlns:a16="http://schemas.microsoft.com/office/drawing/2014/main" id="{CAAB9026-5BDC-4CE2-8ABF-EC47C36F226D}"/>
                  </a:ext>
                </a:extLst>
              </p:cNvPr>
              <p:cNvGrpSpPr/>
              <p:nvPr/>
            </p:nvGrpSpPr>
            <p:grpSpPr>
              <a:xfrm>
                <a:off x="6590110" y="4149602"/>
                <a:ext cx="517792" cy="559373"/>
                <a:chOff x="2379644" y="878328"/>
                <a:chExt cx="517792" cy="559373"/>
              </a:xfrm>
            </p:grpSpPr>
            <p:cxnSp>
              <p:nvCxnSpPr>
                <p:cNvPr id="78" name="Straight Arrow Connector 77">
                  <a:extLst>
                    <a:ext uri="{FF2B5EF4-FFF2-40B4-BE49-F238E27FC236}">
                      <a16:creationId xmlns:a16="http://schemas.microsoft.com/office/drawing/2014/main" id="{25E4AE1E-3DA1-4E66-AEAC-63930698CCB4}"/>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C5EE547-5F27-485A-BD5D-8E8AE33CAC6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9F2EBC9-DB42-465B-AFBF-D5108AF0D198}"/>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65" name="Group 64">
                <a:extLst>
                  <a:ext uri="{FF2B5EF4-FFF2-40B4-BE49-F238E27FC236}">
                    <a16:creationId xmlns:a16="http://schemas.microsoft.com/office/drawing/2014/main" id="{32261F0F-8834-4931-AC0C-855436DC4E0A}"/>
                  </a:ext>
                </a:extLst>
              </p:cNvPr>
              <p:cNvGrpSpPr/>
              <p:nvPr/>
            </p:nvGrpSpPr>
            <p:grpSpPr>
              <a:xfrm>
                <a:off x="6590110" y="4720337"/>
                <a:ext cx="517792" cy="559373"/>
                <a:chOff x="2379644" y="878328"/>
                <a:chExt cx="517792" cy="559373"/>
              </a:xfrm>
            </p:grpSpPr>
            <p:cxnSp>
              <p:nvCxnSpPr>
                <p:cNvPr id="75" name="Straight Arrow Connector 74">
                  <a:extLst>
                    <a:ext uri="{FF2B5EF4-FFF2-40B4-BE49-F238E27FC236}">
                      <a16:creationId xmlns:a16="http://schemas.microsoft.com/office/drawing/2014/main" id="{4114136E-AB6B-4326-B18C-EB3620D3DC46}"/>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19D38C-0BE4-4A3A-AC66-730059DEFD54}"/>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EFE8183-B421-4098-AD26-F4F08318024D}"/>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66" name="Group 65">
                <a:extLst>
                  <a:ext uri="{FF2B5EF4-FFF2-40B4-BE49-F238E27FC236}">
                    <a16:creationId xmlns:a16="http://schemas.microsoft.com/office/drawing/2014/main" id="{63C5F3BA-6638-4A3C-B6A9-9D3432958DD7}"/>
                  </a:ext>
                </a:extLst>
              </p:cNvPr>
              <p:cNvGrpSpPr/>
              <p:nvPr/>
            </p:nvGrpSpPr>
            <p:grpSpPr>
              <a:xfrm>
                <a:off x="7063898" y="3932105"/>
                <a:ext cx="1398730" cy="1534039"/>
                <a:chOff x="7013718" y="2885845"/>
                <a:chExt cx="1398730" cy="1534039"/>
              </a:xfrm>
            </p:grpSpPr>
            <p:sp>
              <p:nvSpPr>
                <p:cNvPr id="71" name="Flowchart: Process 70">
                  <a:extLst>
                    <a:ext uri="{FF2B5EF4-FFF2-40B4-BE49-F238E27FC236}">
                      <a16:creationId xmlns:a16="http://schemas.microsoft.com/office/drawing/2014/main" id="{CFD2370F-D893-468B-8F83-5FB65E60CC28}"/>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72" name="TextBox 71">
                  <a:extLst>
                    <a:ext uri="{FF2B5EF4-FFF2-40B4-BE49-F238E27FC236}">
                      <a16:creationId xmlns:a16="http://schemas.microsoft.com/office/drawing/2014/main" id="{C6B948FB-CAA3-4584-AB59-0DC84775FC8A}"/>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73" name="TextBox 72">
                  <a:extLst>
                    <a:ext uri="{FF2B5EF4-FFF2-40B4-BE49-F238E27FC236}">
                      <a16:creationId xmlns:a16="http://schemas.microsoft.com/office/drawing/2014/main" id="{67EAD484-8643-40BA-82E0-82F495F04B4C}"/>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74" name="TextBox 73">
                  <a:extLst>
                    <a:ext uri="{FF2B5EF4-FFF2-40B4-BE49-F238E27FC236}">
                      <a16:creationId xmlns:a16="http://schemas.microsoft.com/office/drawing/2014/main" id="{BE3CE1CE-FCED-48C8-8F67-13C5ADD77E75}"/>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grpSp>
          <p:grpSp>
            <p:nvGrpSpPr>
              <p:cNvPr id="67" name="Group 66">
                <a:extLst>
                  <a:ext uri="{FF2B5EF4-FFF2-40B4-BE49-F238E27FC236}">
                    <a16:creationId xmlns:a16="http://schemas.microsoft.com/office/drawing/2014/main" id="{8836BBDA-4761-4211-BF24-049D86DD327A}"/>
                  </a:ext>
                </a:extLst>
              </p:cNvPr>
              <p:cNvGrpSpPr/>
              <p:nvPr/>
            </p:nvGrpSpPr>
            <p:grpSpPr>
              <a:xfrm>
                <a:off x="8428499" y="4429189"/>
                <a:ext cx="517792" cy="559373"/>
                <a:chOff x="2379644" y="878328"/>
                <a:chExt cx="517792" cy="559373"/>
              </a:xfrm>
            </p:grpSpPr>
            <p:cxnSp>
              <p:nvCxnSpPr>
                <p:cNvPr id="68" name="Straight Arrow Connector 67">
                  <a:extLst>
                    <a:ext uri="{FF2B5EF4-FFF2-40B4-BE49-F238E27FC236}">
                      <a16:creationId xmlns:a16="http://schemas.microsoft.com/office/drawing/2014/main" id="{9EA6C6B2-9B22-4F7F-9FB2-50B40015EAC6}"/>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3FBA5E-92A4-4C8B-8D81-AFB3CA96991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0AA31CB-1999-4DD9-AAD3-423A69F84765}"/>
                    </a:ext>
                  </a:extLst>
                </p:cNvPr>
                <p:cNvSpPr txBox="1"/>
                <p:nvPr/>
              </p:nvSpPr>
              <p:spPr>
                <a:xfrm>
                  <a:off x="2434728" y="87832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22" name="Group 121">
              <a:extLst>
                <a:ext uri="{FF2B5EF4-FFF2-40B4-BE49-F238E27FC236}">
                  <a16:creationId xmlns:a16="http://schemas.microsoft.com/office/drawing/2014/main" id="{418BD32B-CC9A-4AAC-9489-D436839B6B80}"/>
                </a:ext>
              </a:extLst>
            </p:cNvPr>
            <p:cNvGrpSpPr/>
            <p:nvPr/>
          </p:nvGrpSpPr>
          <p:grpSpPr>
            <a:xfrm>
              <a:off x="7312339" y="4138269"/>
              <a:ext cx="689612" cy="910489"/>
              <a:chOff x="3670350" y="3839443"/>
              <a:chExt cx="689612" cy="910489"/>
            </a:xfrm>
          </p:grpSpPr>
          <p:cxnSp>
            <p:nvCxnSpPr>
              <p:cNvPr id="123" name="Straight Arrow Connector 122">
                <a:extLst>
                  <a:ext uri="{FF2B5EF4-FFF2-40B4-BE49-F238E27FC236}">
                    <a16:creationId xmlns:a16="http://schemas.microsoft.com/office/drawing/2014/main" id="{9CFE1F04-BE00-4574-BC1A-D6262C5EB484}"/>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9D786FA-8D59-4DEF-BFA7-75D3173727D6}"/>
                  </a:ext>
                </a:extLst>
              </p:cNvPr>
              <p:cNvSpPr txBox="1"/>
              <p:nvPr/>
            </p:nvSpPr>
            <p:spPr>
              <a:xfrm>
                <a:off x="3670350" y="4257361"/>
                <a:ext cx="689612"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Read</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25" name="Group 124">
              <a:extLst>
                <a:ext uri="{FF2B5EF4-FFF2-40B4-BE49-F238E27FC236}">
                  <a16:creationId xmlns:a16="http://schemas.microsoft.com/office/drawing/2014/main" id="{43845A67-1DD7-47AA-B736-4E959C6B26B1}"/>
                </a:ext>
              </a:extLst>
            </p:cNvPr>
            <p:cNvGrpSpPr/>
            <p:nvPr/>
          </p:nvGrpSpPr>
          <p:grpSpPr>
            <a:xfrm>
              <a:off x="7885279" y="4138269"/>
              <a:ext cx="718979" cy="910489"/>
              <a:chOff x="3655667" y="3839443"/>
              <a:chExt cx="718979" cy="910489"/>
            </a:xfrm>
          </p:grpSpPr>
          <p:cxnSp>
            <p:nvCxnSpPr>
              <p:cNvPr id="126" name="Straight Arrow Connector 125">
                <a:extLst>
                  <a:ext uri="{FF2B5EF4-FFF2-40B4-BE49-F238E27FC236}">
                    <a16:creationId xmlns:a16="http://schemas.microsoft.com/office/drawing/2014/main" id="{2EB261B6-13F5-41D1-BCFF-D15B3001B194}"/>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97D2449-3B4B-455B-911B-F6121C9C92B8}"/>
                  </a:ext>
                </a:extLst>
              </p:cNvPr>
              <p:cNvSpPr txBox="1"/>
              <p:nvPr/>
            </p:nvSpPr>
            <p:spPr>
              <a:xfrm>
                <a:off x="3655667" y="4257361"/>
                <a:ext cx="718979" cy="4925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Mem</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53" name="Group 152">
              <a:extLst>
                <a:ext uri="{FF2B5EF4-FFF2-40B4-BE49-F238E27FC236}">
                  <a16:creationId xmlns:a16="http://schemas.microsoft.com/office/drawing/2014/main" id="{6CC5290A-6056-4D85-A08D-EA073010554E}"/>
                </a:ext>
              </a:extLst>
            </p:cNvPr>
            <p:cNvGrpSpPr/>
            <p:nvPr/>
          </p:nvGrpSpPr>
          <p:grpSpPr>
            <a:xfrm>
              <a:off x="7101998" y="2599866"/>
              <a:ext cx="1398730" cy="1534039"/>
              <a:chOff x="7013718" y="2885845"/>
              <a:chExt cx="1398730" cy="1534039"/>
            </a:xfrm>
          </p:grpSpPr>
          <p:sp>
            <p:nvSpPr>
              <p:cNvPr id="154" name="Flowchart: Process 153">
                <a:extLst>
                  <a:ext uri="{FF2B5EF4-FFF2-40B4-BE49-F238E27FC236}">
                    <a16:creationId xmlns:a16="http://schemas.microsoft.com/office/drawing/2014/main" id="{F930F8CC-66AF-45B2-8BBD-D21AAFDFC1CD}"/>
                  </a:ext>
                </a:extLst>
              </p:cNvPr>
              <p:cNvSpPr/>
              <p:nvPr/>
            </p:nvSpPr>
            <p:spPr>
              <a:xfrm>
                <a:off x="7033517" y="2885845"/>
                <a:ext cx="1341484" cy="1534039"/>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55" name="TextBox 154">
                <a:extLst>
                  <a:ext uri="{FF2B5EF4-FFF2-40B4-BE49-F238E27FC236}">
                    <a16:creationId xmlns:a16="http://schemas.microsoft.com/office/drawing/2014/main" id="{B0AA283C-54F2-4660-9738-DFB31DECFC3E}"/>
                  </a:ext>
                </a:extLst>
              </p:cNvPr>
              <p:cNvSpPr txBox="1"/>
              <p:nvPr/>
            </p:nvSpPr>
            <p:spPr>
              <a:xfrm>
                <a:off x="7013718" y="3330633"/>
                <a:ext cx="94609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Address</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56" name="TextBox 155">
                <a:extLst>
                  <a:ext uri="{FF2B5EF4-FFF2-40B4-BE49-F238E27FC236}">
                    <a16:creationId xmlns:a16="http://schemas.microsoft.com/office/drawing/2014/main" id="{BA61D125-F809-4E7E-B3C3-85F1695FBEDD}"/>
                  </a:ext>
                </a:extLst>
              </p:cNvPr>
              <p:cNvSpPr txBox="1"/>
              <p:nvPr/>
            </p:nvSpPr>
            <p:spPr>
              <a:xfrm>
                <a:off x="7029075" y="3887527"/>
                <a:ext cx="9450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Data_in</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57" name="TextBox 156">
                <a:extLst>
                  <a:ext uri="{FF2B5EF4-FFF2-40B4-BE49-F238E27FC236}">
                    <a16:creationId xmlns:a16="http://schemas.microsoft.com/office/drawing/2014/main" id="{8F8FFD2E-D039-4F2B-A9AC-55C6BDF2F69A}"/>
                  </a:ext>
                </a:extLst>
              </p:cNvPr>
              <p:cNvSpPr txBox="1"/>
              <p:nvPr/>
            </p:nvSpPr>
            <p:spPr>
              <a:xfrm>
                <a:off x="7321572" y="3606125"/>
                <a:ext cx="1090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Data_out</a:t>
                </a:r>
                <a:endParaRPr kumimoji="0" lang="ko-KR" altLang="en-US" sz="18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grpSp>
        <p:grpSp>
          <p:nvGrpSpPr>
            <p:cNvPr id="164" name="Group 163">
              <a:extLst>
                <a:ext uri="{FF2B5EF4-FFF2-40B4-BE49-F238E27FC236}">
                  <a16:creationId xmlns:a16="http://schemas.microsoft.com/office/drawing/2014/main" id="{3E8CA827-31D7-4822-A654-48F6FCF290CC}"/>
                </a:ext>
              </a:extLst>
            </p:cNvPr>
            <p:cNvGrpSpPr/>
            <p:nvPr/>
          </p:nvGrpSpPr>
          <p:grpSpPr>
            <a:xfrm>
              <a:off x="6698855" y="3949351"/>
              <a:ext cx="780208" cy="622068"/>
              <a:chOff x="188532" y="4016599"/>
              <a:chExt cx="780208" cy="622068"/>
            </a:xfrm>
          </p:grpSpPr>
          <p:grpSp>
            <p:nvGrpSpPr>
              <p:cNvPr id="165" name="Group 164">
                <a:extLst>
                  <a:ext uri="{FF2B5EF4-FFF2-40B4-BE49-F238E27FC236}">
                    <a16:creationId xmlns:a16="http://schemas.microsoft.com/office/drawing/2014/main" id="{E88ABE68-6B37-499A-9814-FF4B63D48A9C}"/>
                  </a:ext>
                </a:extLst>
              </p:cNvPr>
              <p:cNvGrpSpPr/>
              <p:nvPr/>
            </p:nvGrpSpPr>
            <p:grpSpPr>
              <a:xfrm>
                <a:off x="588442" y="4016599"/>
                <a:ext cx="380298" cy="428626"/>
                <a:chOff x="588442" y="4016599"/>
                <a:chExt cx="380298" cy="428626"/>
              </a:xfrm>
            </p:grpSpPr>
            <p:sp>
              <p:nvSpPr>
                <p:cNvPr id="167" name="Isosceles Triangle 166">
                  <a:extLst>
                    <a:ext uri="{FF2B5EF4-FFF2-40B4-BE49-F238E27FC236}">
                      <a16:creationId xmlns:a16="http://schemas.microsoft.com/office/drawing/2014/main" id="{0FF86537-9035-4ABD-8E8F-C083F0030C42}"/>
                    </a:ext>
                  </a:extLst>
                </p:cNvPr>
                <p:cNvSpPr/>
                <p:nvPr/>
              </p:nvSpPr>
              <p:spPr>
                <a:xfrm>
                  <a:off x="708962" y="4016599"/>
                  <a:ext cx="259778" cy="181612"/>
                </a:xfrm>
                <a:prstGeom prst="triangl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cxnSp>
              <p:nvCxnSpPr>
                <p:cNvPr id="168" name="Straight Connector 167">
                  <a:extLst>
                    <a:ext uri="{FF2B5EF4-FFF2-40B4-BE49-F238E27FC236}">
                      <a16:creationId xmlns:a16="http://schemas.microsoft.com/office/drawing/2014/main" id="{929FD982-349C-48D9-8E37-EA06406F8244}"/>
                    </a:ext>
                  </a:extLst>
                </p:cNvPr>
                <p:cNvCxnSpPr>
                  <a:stCxn id="167"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23016E-0004-44F8-AF9C-5CD859586174}"/>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4D61660C-9AA3-4807-A4A5-529B65E1DBDB}"/>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prstClr val="black"/>
                  </a:solidFill>
                  <a:effectLst/>
                  <a:uLnTx/>
                  <a:uFillTx/>
                  <a:latin typeface="Calibri"/>
                  <a:cs typeface="+mn-cs"/>
                </a:endParaRPr>
              </a:p>
            </p:txBody>
          </p:sp>
        </p:grpSp>
      </p:grpSp>
      <p:grpSp>
        <p:nvGrpSpPr>
          <p:cNvPr id="181" name="Group 180">
            <a:extLst>
              <a:ext uri="{FF2B5EF4-FFF2-40B4-BE49-F238E27FC236}">
                <a16:creationId xmlns:a16="http://schemas.microsoft.com/office/drawing/2014/main" id="{2E66E056-1EB8-4441-9368-84226430FA95}"/>
              </a:ext>
            </a:extLst>
          </p:cNvPr>
          <p:cNvGrpSpPr/>
          <p:nvPr/>
        </p:nvGrpSpPr>
        <p:grpSpPr>
          <a:xfrm>
            <a:off x="3242657" y="2645094"/>
            <a:ext cx="2364642" cy="2286471"/>
            <a:chOff x="1718657" y="2645093"/>
            <a:chExt cx="2364642" cy="2286471"/>
          </a:xfrm>
        </p:grpSpPr>
        <p:grpSp>
          <p:nvGrpSpPr>
            <p:cNvPr id="17" name="Group 16">
              <a:extLst>
                <a:ext uri="{FF2B5EF4-FFF2-40B4-BE49-F238E27FC236}">
                  <a16:creationId xmlns:a16="http://schemas.microsoft.com/office/drawing/2014/main" id="{96CC7F3B-BB93-425E-BD9F-83C38C7B122A}"/>
                </a:ext>
              </a:extLst>
            </p:cNvPr>
            <p:cNvGrpSpPr/>
            <p:nvPr/>
          </p:nvGrpSpPr>
          <p:grpSpPr>
            <a:xfrm>
              <a:off x="1718657" y="2645093"/>
              <a:ext cx="2364642" cy="2051833"/>
              <a:chOff x="1680557" y="3978593"/>
              <a:chExt cx="2364642" cy="2051833"/>
            </a:xfrm>
          </p:grpSpPr>
          <p:grpSp>
            <p:nvGrpSpPr>
              <p:cNvPr id="18" name="Group 17">
                <a:extLst>
                  <a:ext uri="{FF2B5EF4-FFF2-40B4-BE49-F238E27FC236}">
                    <a16:creationId xmlns:a16="http://schemas.microsoft.com/office/drawing/2014/main" id="{19357E9C-7E8E-4CC4-92F8-45C997FF78BD}"/>
                  </a:ext>
                </a:extLst>
              </p:cNvPr>
              <p:cNvGrpSpPr/>
              <p:nvPr/>
            </p:nvGrpSpPr>
            <p:grpSpPr>
              <a:xfrm>
                <a:off x="2231326" y="3978593"/>
                <a:ext cx="1163741" cy="1534039"/>
                <a:chOff x="2179586" y="5262976"/>
                <a:chExt cx="1163741" cy="1534039"/>
              </a:xfrm>
            </p:grpSpPr>
            <p:sp>
              <p:nvSpPr>
                <p:cNvPr id="43" name="Flowchart: Process 42">
                  <a:extLst>
                    <a:ext uri="{FF2B5EF4-FFF2-40B4-BE49-F238E27FC236}">
                      <a16:creationId xmlns:a16="http://schemas.microsoft.com/office/drawing/2014/main" id="{064872A8-01D3-4542-8C38-2B00FAAD1267}"/>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44" name="TextBox 43">
                  <a:extLst>
                    <a:ext uri="{FF2B5EF4-FFF2-40B4-BE49-F238E27FC236}">
                      <a16:creationId xmlns:a16="http://schemas.microsoft.com/office/drawing/2014/main" id="{21B632F3-A0B6-471B-93FE-3DD6F5AB1465}"/>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45" name="TextBox 44">
                  <a:extLst>
                    <a:ext uri="{FF2B5EF4-FFF2-40B4-BE49-F238E27FC236}">
                      <a16:creationId xmlns:a16="http://schemas.microsoft.com/office/drawing/2014/main" id="{C93BF9A0-6CFF-4819-A0F5-664FCD916F28}"/>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46" name="TextBox 45">
                  <a:extLst>
                    <a:ext uri="{FF2B5EF4-FFF2-40B4-BE49-F238E27FC236}">
                      <a16:creationId xmlns:a16="http://schemas.microsoft.com/office/drawing/2014/main" id="{6ED49001-AAA7-4303-B53F-900199E0C414}"/>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47" name="TextBox 46">
                  <a:extLst>
                    <a:ext uri="{FF2B5EF4-FFF2-40B4-BE49-F238E27FC236}">
                      <a16:creationId xmlns:a16="http://schemas.microsoft.com/office/drawing/2014/main" id="{D82A6D21-9763-44F2-B1D6-D64E8DF8D6E4}"/>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48" name="TextBox 47">
                  <a:extLst>
                    <a:ext uri="{FF2B5EF4-FFF2-40B4-BE49-F238E27FC236}">
                      <a16:creationId xmlns:a16="http://schemas.microsoft.com/office/drawing/2014/main" id="{8B7B9AFA-6603-4BEE-ABEF-8A9F272D5BDB}"/>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49" name="TextBox 48">
                  <a:extLst>
                    <a:ext uri="{FF2B5EF4-FFF2-40B4-BE49-F238E27FC236}">
                      <a16:creationId xmlns:a16="http://schemas.microsoft.com/office/drawing/2014/main" id="{2171B6A8-63F8-4AF5-8C53-030261527043}"/>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grpSp>
          <p:grpSp>
            <p:nvGrpSpPr>
              <p:cNvPr id="19" name="Group 18">
                <a:extLst>
                  <a:ext uri="{FF2B5EF4-FFF2-40B4-BE49-F238E27FC236}">
                    <a16:creationId xmlns:a16="http://schemas.microsoft.com/office/drawing/2014/main" id="{B1CA78BC-8EB6-4219-ACFE-A766554EEBD4}"/>
                  </a:ext>
                </a:extLst>
              </p:cNvPr>
              <p:cNvGrpSpPr/>
              <p:nvPr/>
            </p:nvGrpSpPr>
            <p:grpSpPr>
              <a:xfrm>
                <a:off x="1694929" y="4166777"/>
                <a:ext cx="539272" cy="446741"/>
                <a:chOff x="2358164" y="990960"/>
                <a:chExt cx="539272" cy="446741"/>
              </a:xfrm>
            </p:grpSpPr>
            <p:cxnSp>
              <p:nvCxnSpPr>
                <p:cNvPr id="40" name="Straight Arrow Connector 39">
                  <a:extLst>
                    <a:ext uri="{FF2B5EF4-FFF2-40B4-BE49-F238E27FC236}">
                      <a16:creationId xmlns:a16="http://schemas.microsoft.com/office/drawing/2014/main" id="{1468AE7B-245F-4BE3-AB6E-57AB5059545D}"/>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861D737-8228-4F19-B28A-AEA0517FD9C6}"/>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9A2DB86-8F08-4DEB-95F2-B443AE691D58}"/>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0" name="Group 19">
                <a:extLst>
                  <a:ext uri="{FF2B5EF4-FFF2-40B4-BE49-F238E27FC236}">
                    <a16:creationId xmlns:a16="http://schemas.microsoft.com/office/drawing/2014/main" id="{E5E840AF-C9ED-4845-8786-2523D6EFB201}"/>
                  </a:ext>
                </a:extLst>
              </p:cNvPr>
              <p:cNvGrpSpPr/>
              <p:nvPr/>
            </p:nvGrpSpPr>
            <p:grpSpPr>
              <a:xfrm>
                <a:off x="1680557" y="4526696"/>
                <a:ext cx="539272" cy="446741"/>
                <a:chOff x="2358164" y="990960"/>
                <a:chExt cx="539272" cy="446741"/>
              </a:xfrm>
            </p:grpSpPr>
            <p:cxnSp>
              <p:nvCxnSpPr>
                <p:cNvPr id="37" name="Straight Arrow Connector 36">
                  <a:extLst>
                    <a:ext uri="{FF2B5EF4-FFF2-40B4-BE49-F238E27FC236}">
                      <a16:creationId xmlns:a16="http://schemas.microsoft.com/office/drawing/2014/main" id="{62EC483E-5EA3-4C7E-A718-D4D0F31191AF}"/>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5CDC99-A0D9-4433-BCC5-1D1685B78BA9}"/>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3F0CE4-4ADC-4D58-A6E4-540A76BDF758}"/>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1" name="Group 20">
                <a:extLst>
                  <a:ext uri="{FF2B5EF4-FFF2-40B4-BE49-F238E27FC236}">
                    <a16:creationId xmlns:a16="http://schemas.microsoft.com/office/drawing/2014/main" id="{71A5B952-2E3E-4961-9D5D-A125E48CF7E7}"/>
                  </a:ext>
                </a:extLst>
              </p:cNvPr>
              <p:cNvGrpSpPr/>
              <p:nvPr/>
            </p:nvGrpSpPr>
            <p:grpSpPr>
              <a:xfrm>
                <a:off x="1680557" y="4875123"/>
                <a:ext cx="539272" cy="446741"/>
                <a:chOff x="2358164" y="990960"/>
                <a:chExt cx="539272" cy="446741"/>
              </a:xfrm>
            </p:grpSpPr>
            <p:cxnSp>
              <p:nvCxnSpPr>
                <p:cNvPr id="34" name="Straight Arrow Connector 33">
                  <a:extLst>
                    <a:ext uri="{FF2B5EF4-FFF2-40B4-BE49-F238E27FC236}">
                      <a16:creationId xmlns:a16="http://schemas.microsoft.com/office/drawing/2014/main" id="{6F67EFD9-4C40-42D0-A31F-D20F48499D21}"/>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4960C5-68C1-4118-85AB-D9E577FB5282}"/>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0C33673-FCAA-4580-B77D-D48390551793}"/>
                    </a:ext>
                  </a:extLst>
                </p:cNvPr>
                <p:cNvSpPr txBox="1"/>
                <p:nvPr/>
              </p:nvSpPr>
              <p:spPr>
                <a:xfrm>
                  <a:off x="2358164" y="990960"/>
                  <a:ext cx="30168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5</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2" name="Group 21">
                <a:extLst>
                  <a:ext uri="{FF2B5EF4-FFF2-40B4-BE49-F238E27FC236}">
                    <a16:creationId xmlns:a16="http://schemas.microsoft.com/office/drawing/2014/main" id="{530732DB-07C4-442B-9AFE-2E5CDDCD0847}"/>
                  </a:ext>
                </a:extLst>
              </p:cNvPr>
              <p:cNvGrpSpPr/>
              <p:nvPr/>
            </p:nvGrpSpPr>
            <p:grpSpPr>
              <a:xfrm>
                <a:off x="3409387" y="4101153"/>
                <a:ext cx="631809" cy="502840"/>
                <a:chOff x="2379644" y="934861"/>
                <a:chExt cx="631809" cy="502840"/>
              </a:xfrm>
            </p:grpSpPr>
            <p:cxnSp>
              <p:nvCxnSpPr>
                <p:cNvPr id="31" name="Straight Arrow Connector 30">
                  <a:extLst>
                    <a:ext uri="{FF2B5EF4-FFF2-40B4-BE49-F238E27FC236}">
                      <a16:creationId xmlns:a16="http://schemas.microsoft.com/office/drawing/2014/main" id="{13045FF6-313B-4921-A5AD-BA13FE6EF450}"/>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87041D-129A-4160-9BC4-7C441F431DB1}"/>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15AF29-0728-4FA3-93F6-B9136F7CB501}"/>
                    </a:ext>
                  </a:extLst>
                </p:cNvPr>
                <p:cNvSpPr txBox="1"/>
                <p:nvPr/>
              </p:nvSpPr>
              <p:spPr>
                <a:xfrm>
                  <a:off x="2592749" y="9348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3" name="Group 22">
                <a:extLst>
                  <a:ext uri="{FF2B5EF4-FFF2-40B4-BE49-F238E27FC236}">
                    <a16:creationId xmlns:a16="http://schemas.microsoft.com/office/drawing/2014/main" id="{EBCE3121-1B56-4698-B393-577E08D43DAF}"/>
                  </a:ext>
                </a:extLst>
              </p:cNvPr>
              <p:cNvGrpSpPr/>
              <p:nvPr/>
            </p:nvGrpSpPr>
            <p:grpSpPr>
              <a:xfrm>
                <a:off x="3413390" y="4471692"/>
                <a:ext cx="631809" cy="493315"/>
                <a:chOff x="2379644" y="944386"/>
                <a:chExt cx="631809" cy="493315"/>
              </a:xfrm>
            </p:grpSpPr>
            <p:cxnSp>
              <p:nvCxnSpPr>
                <p:cNvPr id="28" name="Straight Arrow Connector 27">
                  <a:extLst>
                    <a:ext uri="{FF2B5EF4-FFF2-40B4-BE49-F238E27FC236}">
                      <a16:creationId xmlns:a16="http://schemas.microsoft.com/office/drawing/2014/main" id="{6B61AF7E-2420-4DB6-86D6-2B93F358B432}"/>
                    </a:ext>
                  </a:extLst>
                </p:cNvPr>
                <p:cNvCxnSpPr>
                  <a:cxnSpLocks/>
                </p:cNvCxnSpPr>
                <p:nvPr/>
              </p:nvCxnSpPr>
              <p:spPr>
                <a:xfrm>
                  <a:off x="2379644" y="1311007"/>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5609B2-C6B8-4E2B-9DF8-69D057BD8847}"/>
                    </a:ext>
                  </a:extLst>
                </p:cNvPr>
                <p:cNvCxnSpPr/>
                <p:nvPr/>
              </p:nvCxnSpPr>
              <p:spPr>
                <a:xfrm flipH="1">
                  <a:off x="2484304" y="1184313"/>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3F0C1EE-7BC1-40B5-AE6A-EAFF41A9AC34}"/>
                    </a:ext>
                  </a:extLst>
                </p:cNvPr>
                <p:cNvSpPr txBox="1"/>
                <p:nvPr/>
              </p:nvSpPr>
              <p:spPr>
                <a:xfrm>
                  <a:off x="2592749" y="94438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nvGrpSpPr>
              <p:cNvPr id="24" name="Group 23">
                <a:extLst>
                  <a:ext uri="{FF2B5EF4-FFF2-40B4-BE49-F238E27FC236}">
                    <a16:creationId xmlns:a16="http://schemas.microsoft.com/office/drawing/2014/main" id="{30F847FB-FB18-4EB5-861B-66A6441F9EF4}"/>
                  </a:ext>
                </a:extLst>
              </p:cNvPr>
              <p:cNvGrpSpPr/>
              <p:nvPr/>
            </p:nvGrpSpPr>
            <p:grpSpPr>
              <a:xfrm>
                <a:off x="2989440" y="5512634"/>
                <a:ext cx="545397" cy="517792"/>
                <a:chOff x="4335000" y="4097245"/>
                <a:chExt cx="545397" cy="517792"/>
              </a:xfrm>
            </p:grpSpPr>
            <p:cxnSp>
              <p:nvCxnSpPr>
                <p:cNvPr id="25" name="Straight Arrow Connector 24">
                  <a:extLst>
                    <a:ext uri="{FF2B5EF4-FFF2-40B4-BE49-F238E27FC236}">
                      <a16:creationId xmlns:a16="http://schemas.microsoft.com/office/drawing/2014/main" id="{F1AC1207-5E28-4DDC-B746-6C2E4C57B152}"/>
                    </a:ext>
                  </a:extLst>
                </p:cNvPr>
                <p:cNvCxnSpPr>
                  <a:cxnSpLocks/>
                </p:cNvCxnSpPr>
                <p:nvPr/>
              </p:nvCxnSpPr>
              <p:spPr>
                <a:xfrm rot="16200000">
                  <a:off x="4202797" y="4356141"/>
                  <a:ext cx="517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6E0F42-9CD7-44C7-8EEF-D84C2166457D}"/>
                    </a:ext>
                  </a:extLst>
                </p:cNvPr>
                <p:cNvCxnSpPr/>
                <p:nvPr/>
              </p:nvCxnSpPr>
              <p:spPr>
                <a:xfrm rot="16200000" flipH="1">
                  <a:off x="4379067" y="4301057"/>
                  <a:ext cx="165253" cy="253388"/>
                </a:xfrm>
                <a:prstGeom prst="line">
                  <a:avLst/>
                </a:prstGeom>
                <a:ln w="38100">
                  <a:solidFill>
                    <a:srgbClr val="143D88"/>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B2799A6-2E1B-4081-9D75-BF621F2CFB64}"/>
                    </a:ext>
                  </a:extLst>
                </p:cNvPr>
                <p:cNvSpPr txBox="1"/>
                <p:nvPr/>
              </p:nvSpPr>
              <p:spPr>
                <a:xfrm>
                  <a:off x="4461693" y="417147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a:ea typeface="微软雅黑"/>
                      <a:cs typeface="+mn-cs"/>
                    </a:rPr>
                    <a:t>32</a:t>
                  </a:r>
                  <a:endParaRPr kumimoji="0" lang="ko-KR" altLang="en-US" sz="1800" b="1" i="0" u="none" strike="noStrike" kern="1200" cap="none" spc="0" normalizeH="0" baseline="0" noProof="0" dirty="0">
                    <a:ln>
                      <a:noFill/>
                    </a:ln>
                    <a:solidFill>
                      <a:srgbClr val="143D88"/>
                    </a:solidFill>
                    <a:effectLst/>
                    <a:uLnTx/>
                    <a:uFillTx/>
                    <a:latin typeface="Calibri"/>
                    <a:cs typeface="+mn-cs"/>
                  </a:endParaRPr>
                </a:p>
              </p:txBody>
            </p:sp>
          </p:grpSp>
        </p:grpSp>
        <p:grpSp>
          <p:nvGrpSpPr>
            <p:cNvPr id="119" name="Group 118">
              <a:extLst>
                <a:ext uri="{FF2B5EF4-FFF2-40B4-BE49-F238E27FC236}">
                  <a16:creationId xmlns:a16="http://schemas.microsoft.com/office/drawing/2014/main" id="{FC87529F-87E3-443B-B98E-8B40AABD0FAB}"/>
                </a:ext>
              </a:extLst>
            </p:cNvPr>
            <p:cNvGrpSpPr/>
            <p:nvPr/>
          </p:nvGrpSpPr>
          <p:grpSpPr>
            <a:xfrm>
              <a:off x="1760243" y="4160448"/>
              <a:ext cx="1416285" cy="771116"/>
              <a:chOff x="3059827" y="3839443"/>
              <a:chExt cx="1416285" cy="771116"/>
            </a:xfrm>
          </p:grpSpPr>
          <p:cxnSp>
            <p:nvCxnSpPr>
              <p:cNvPr id="120" name="Straight Arrow Connector 119">
                <a:extLst>
                  <a:ext uri="{FF2B5EF4-FFF2-40B4-BE49-F238E27FC236}">
                    <a16:creationId xmlns:a16="http://schemas.microsoft.com/office/drawing/2014/main" id="{A78BF961-1999-43AB-8A17-7D5F1BB40F38}"/>
                  </a:ext>
                </a:extLst>
              </p:cNvPr>
              <p:cNvCxnSpPr>
                <a:cxnSpLocks/>
              </p:cNvCxnSpPr>
              <p:nvPr/>
            </p:nvCxnSpPr>
            <p:spPr>
              <a:xfrm flipV="1">
                <a:off x="4010288" y="3839443"/>
                <a:ext cx="0" cy="4186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FE7F3E0A-58EA-4DA0-9300-155EEE4C457A}"/>
                  </a:ext>
                </a:extLst>
              </p:cNvPr>
              <p:cNvSpPr txBox="1"/>
              <p:nvPr/>
            </p:nvSpPr>
            <p:spPr>
              <a:xfrm>
                <a:off x="3059827" y="4241227"/>
                <a:ext cx="141628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Calibri"/>
                    <a:ea typeface="微软雅黑"/>
                    <a:cs typeface="+mn-cs"/>
                  </a:rPr>
                  <a:t>Write Enable</a:t>
                </a:r>
                <a:endParaRPr kumimoji="0" lang="ko-KR" altLang="en-US" sz="1800" b="1" i="0" u="none" strike="noStrike" kern="1200" cap="none" spc="0" normalizeH="0" baseline="0" noProof="0" dirty="0">
                  <a:ln>
                    <a:noFill/>
                  </a:ln>
                  <a:solidFill>
                    <a:srgbClr val="C00000"/>
                  </a:solidFill>
                  <a:effectLst/>
                  <a:uLnTx/>
                  <a:uFillTx/>
                  <a:latin typeface="Calibri"/>
                  <a:cs typeface="+mn-cs"/>
                </a:endParaRPr>
              </a:p>
            </p:txBody>
          </p:sp>
        </p:grpSp>
        <p:grpSp>
          <p:nvGrpSpPr>
            <p:cNvPr id="145" name="Group 144">
              <a:extLst>
                <a:ext uri="{FF2B5EF4-FFF2-40B4-BE49-F238E27FC236}">
                  <a16:creationId xmlns:a16="http://schemas.microsoft.com/office/drawing/2014/main" id="{3EDD26F1-7ECF-4BFF-953A-9358718152EB}"/>
                </a:ext>
              </a:extLst>
            </p:cNvPr>
            <p:cNvGrpSpPr/>
            <p:nvPr/>
          </p:nvGrpSpPr>
          <p:grpSpPr>
            <a:xfrm>
              <a:off x="2271490" y="2645093"/>
              <a:ext cx="1163741" cy="1534039"/>
              <a:chOff x="2179586" y="5262976"/>
              <a:chExt cx="1163741" cy="1534039"/>
            </a:xfrm>
          </p:grpSpPr>
          <p:sp>
            <p:nvSpPr>
              <p:cNvPr id="146" name="Flowchart: Process 145">
                <a:extLst>
                  <a:ext uri="{FF2B5EF4-FFF2-40B4-BE49-F238E27FC236}">
                    <a16:creationId xmlns:a16="http://schemas.microsoft.com/office/drawing/2014/main" id="{072158A2-DB0C-478D-A344-1F52046D842B}"/>
                  </a:ext>
                </a:extLst>
              </p:cNvPr>
              <p:cNvSpPr/>
              <p:nvPr/>
            </p:nvSpPr>
            <p:spPr>
              <a:xfrm>
                <a:off x="2179586" y="5262976"/>
                <a:ext cx="1163741" cy="153403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47" name="TextBox 146">
                <a:extLst>
                  <a:ext uri="{FF2B5EF4-FFF2-40B4-BE49-F238E27FC236}">
                    <a16:creationId xmlns:a16="http://schemas.microsoft.com/office/drawing/2014/main" id="{A5857933-7865-4773-9DEC-156AB59483FE}"/>
                  </a:ext>
                </a:extLst>
              </p:cNvPr>
              <p:cNvSpPr txBox="1"/>
              <p:nvPr/>
            </p:nvSpPr>
            <p:spPr>
              <a:xfrm>
                <a:off x="2233232" y="560326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48" name="TextBox 147">
                <a:extLst>
                  <a:ext uri="{FF2B5EF4-FFF2-40B4-BE49-F238E27FC236}">
                    <a16:creationId xmlns:a16="http://schemas.microsoft.com/office/drawing/2014/main" id="{E374CAAC-76C1-4E33-B158-CDAB63CD42C3}"/>
                  </a:ext>
                </a:extLst>
              </p:cNvPr>
              <p:cNvSpPr txBox="1"/>
              <p:nvPr/>
            </p:nvSpPr>
            <p:spPr>
              <a:xfrm>
                <a:off x="2233232" y="595090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49" name="TextBox 148">
                <a:extLst>
                  <a:ext uri="{FF2B5EF4-FFF2-40B4-BE49-F238E27FC236}">
                    <a16:creationId xmlns:a16="http://schemas.microsoft.com/office/drawing/2014/main" id="{4285711B-0159-4BA6-90E0-07C0C50BF6F7}"/>
                  </a:ext>
                </a:extLst>
              </p:cNvPr>
              <p:cNvSpPr txBox="1"/>
              <p:nvPr/>
            </p:nvSpPr>
            <p:spPr>
              <a:xfrm>
                <a:off x="2233232" y="6302264"/>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prstClr val="black">
                        <a:lumMod val="65000"/>
                        <a:lumOff val="35000"/>
                      </a:prst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50" name="TextBox 149">
                <a:extLst>
                  <a:ext uri="{FF2B5EF4-FFF2-40B4-BE49-F238E27FC236}">
                    <a16:creationId xmlns:a16="http://schemas.microsoft.com/office/drawing/2014/main" id="{779324F6-FF80-40FA-A522-E9A2A0396953}"/>
                  </a:ext>
                </a:extLst>
              </p:cNvPr>
              <p:cNvSpPr txBox="1"/>
              <p:nvPr/>
            </p:nvSpPr>
            <p:spPr>
              <a:xfrm>
                <a:off x="2847722" y="560326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51" name="TextBox 150">
                <a:extLst>
                  <a:ext uri="{FF2B5EF4-FFF2-40B4-BE49-F238E27FC236}">
                    <a16:creationId xmlns:a16="http://schemas.microsoft.com/office/drawing/2014/main" id="{0EF9A120-E55C-4F29-9322-5815967510FB}"/>
                  </a:ext>
                </a:extLst>
              </p:cNvPr>
              <p:cNvSpPr txBox="1"/>
              <p:nvPr/>
            </p:nvSpPr>
            <p:spPr>
              <a:xfrm>
                <a:off x="2847722" y="595090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sp>
            <p:nvSpPr>
              <p:cNvPr id="152" name="TextBox 151">
                <a:extLst>
                  <a:ext uri="{FF2B5EF4-FFF2-40B4-BE49-F238E27FC236}">
                    <a16:creationId xmlns:a16="http://schemas.microsoft.com/office/drawing/2014/main" id="{EBA86618-2B72-43E2-8A0B-0BAB708257C8}"/>
                  </a:ext>
                </a:extLst>
              </p:cNvPr>
              <p:cNvSpPr txBox="1"/>
              <p:nvPr/>
            </p:nvSpPr>
            <p:spPr>
              <a:xfrm>
                <a:off x="2871561" y="6467684"/>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prstClr val="black">
                      <a:lumMod val="65000"/>
                      <a:lumOff val="35000"/>
                    </a:prstClr>
                  </a:solidFill>
                  <a:effectLst/>
                  <a:uLnTx/>
                  <a:uFillTx/>
                  <a:latin typeface="Calibri"/>
                  <a:cs typeface="+mn-cs"/>
                </a:endParaRPr>
              </a:p>
            </p:txBody>
          </p:sp>
        </p:grpSp>
        <p:grpSp>
          <p:nvGrpSpPr>
            <p:cNvPr id="170" name="Group 169">
              <a:extLst>
                <a:ext uri="{FF2B5EF4-FFF2-40B4-BE49-F238E27FC236}">
                  <a16:creationId xmlns:a16="http://schemas.microsoft.com/office/drawing/2014/main" id="{0DBAEB93-83CA-493A-BB4B-D07C0A01DC4C}"/>
                </a:ext>
              </a:extLst>
            </p:cNvPr>
            <p:cNvGrpSpPr/>
            <p:nvPr/>
          </p:nvGrpSpPr>
          <p:grpSpPr>
            <a:xfrm>
              <a:off x="1832247" y="3993595"/>
              <a:ext cx="780208" cy="622068"/>
              <a:chOff x="188532" y="4016599"/>
              <a:chExt cx="780208" cy="622068"/>
            </a:xfrm>
          </p:grpSpPr>
          <p:grpSp>
            <p:nvGrpSpPr>
              <p:cNvPr id="171" name="Group 170">
                <a:extLst>
                  <a:ext uri="{FF2B5EF4-FFF2-40B4-BE49-F238E27FC236}">
                    <a16:creationId xmlns:a16="http://schemas.microsoft.com/office/drawing/2014/main" id="{FA10ADD8-E298-40A9-9756-8244DD76A5B7}"/>
                  </a:ext>
                </a:extLst>
              </p:cNvPr>
              <p:cNvGrpSpPr/>
              <p:nvPr/>
            </p:nvGrpSpPr>
            <p:grpSpPr>
              <a:xfrm>
                <a:off x="588442" y="4016599"/>
                <a:ext cx="380298" cy="428626"/>
                <a:chOff x="588442" y="4016599"/>
                <a:chExt cx="380298" cy="428626"/>
              </a:xfrm>
            </p:grpSpPr>
            <p:sp>
              <p:nvSpPr>
                <p:cNvPr id="173" name="Isosceles Triangle 172">
                  <a:extLst>
                    <a:ext uri="{FF2B5EF4-FFF2-40B4-BE49-F238E27FC236}">
                      <a16:creationId xmlns:a16="http://schemas.microsoft.com/office/drawing/2014/main" id="{18052C05-2BA3-440C-8FD1-4F83E0D03D28}"/>
                    </a:ext>
                  </a:extLst>
                </p:cNvPr>
                <p:cNvSpPr/>
                <p:nvPr/>
              </p:nvSpPr>
              <p:spPr>
                <a:xfrm>
                  <a:off x="708962" y="4016599"/>
                  <a:ext cx="259778" cy="18161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cxnSp>
              <p:nvCxnSpPr>
                <p:cNvPr id="174" name="Straight Connector 173">
                  <a:extLst>
                    <a:ext uri="{FF2B5EF4-FFF2-40B4-BE49-F238E27FC236}">
                      <a16:creationId xmlns:a16="http://schemas.microsoft.com/office/drawing/2014/main" id="{244F39BD-3082-40D9-A351-37A532656F05}"/>
                    </a:ext>
                  </a:extLst>
                </p:cNvPr>
                <p:cNvCxnSpPr>
                  <a:stCxn id="173" idx="3"/>
                </p:cNvCxnSpPr>
                <p:nvPr/>
              </p:nvCxnSpPr>
              <p:spPr>
                <a:xfrm>
                  <a:off x="838851" y="4198211"/>
                  <a:ext cx="0" cy="2470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03CF1D3-D9D4-40D5-A29E-D6E6BBC40B65}"/>
                    </a:ext>
                  </a:extLst>
                </p:cNvPr>
                <p:cNvCxnSpPr/>
                <p:nvPr/>
              </p:nvCxnSpPr>
              <p:spPr>
                <a:xfrm flipH="1">
                  <a:off x="588442" y="4445225"/>
                  <a:ext cx="2504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a:extLst>
                  <a:ext uri="{FF2B5EF4-FFF2-40B4-BE49-F238E27FC236}">
                    <a16:creationId xmlns:a16="http://schemas.microsoft.com/office/drawing/2014/main" id="{F2975390-263F-4CA0-A097-3AFEAC5FBABF}"/>
                  </a:ext>
                </a:extLst>
              </p:cNvPr>
              <p:cNvSpPr txBox="1"/>
              <p:nvPr/>
            </p:nvSpPr>
            <p:spPr>
              <a:xfrm>
                <a:off x="188532" y="4269335"/>
                <a:ext cx="4732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a:ea typeface="微软雅黑"/>
                    <a:cs typeface="+mn-cs"/>
                  </a:rPr>
                  <a:t>Clk</a:t>
                </a:r>
                <a:endParaRPr kumimoji="0" lang="ko-KR" altLang="en-US" sz="1800" b="1" i="0" u="none" strike="noStrike" kern="1200" cap="none" spc="0" normalizeH="0" baseline="0" noProof="0" dirty="0">
                  <a:ln>
                    <a:noFill/>
                  </a:ln>
                  <a:solidFill>
                    <a:prstClr val="black"/>
                  </a:solidFill>
                  <a:effectLst/>
                  <a:uLnTx/>
                  <a:uFillTx/>
                  <a:latin typeface="Calibri"/>
                  <a:cs typeface="+mn-cs"/>
                </a:endParaRPr>
              </a:p>
            </p:txBody>
          </p:sp>
        </p:grpSp>
      </p:grpSp>
      <p:sp>
        <p:nvSpPr>
          <p:cNvPr id="178" name="Title 1">
            <a:extLst>
              <a:ext uri="{FF2B5EF4-FFF2-40B4-BE49-F238E27FC236}">
                <a16:creationId xmlns:a16="http://schemas.microsoft.com/office/drawing/2014/main" id="{E04A9D5B-8FB0-487A-9843-3278A32DF6CC}"/>
              </a:ext>
            </a:extLst>
          </p:cNvPr>
          <p:cNvSpPr txBox="1">
            <a:spLocks/>
          </p:cNvSpPr>
          <p:nvPr/>
        </p:nvSpPr>
        <p:spPr>
          <a:xfrm>
            <a:off x="459018" y="157161"/>
            <a:ext cx="8431941" cy="63240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altLang="ko-KR" sz="36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Aside: Write Control Signal</a:t>
            </a:r>
            <a:endParaRPr kumimoji="0" lang="ko-KR" altLang="en-US" sz="3600" b="1" i="0" u="none" strike="noStrike" kern="1200" cap="none" spc="0" normalizeH="0" baseline="0" noProof="0" dirty="0">
              <a:ln>
                <a:noFill/>
              </a:ln>
              <a:solidFill>
                <a:prstClr val="black"/>
              </a:solidFill>
              <a:effectLst/>
              <a:uLnTx/>
              <a:uFillTx/>
              <a:latin typeface="Calibri"/>
              <a:cs typeface="Arial" panose="020B0604020202020204" pitchFamily="34" charset="0"/>
            </a:endParaRPr>
          </a:p>
        </p:txBody>
      </p:sp>
      <p:sp>
        <p:nvSpPr>
          <p:cNvPr id="179" name="Rectangle 178">
            <a:extLst>
              <a:ext uri="{FF2B5EF4-FFF2-40B4-BE49-F238E27FC236}">
                <a16:creationId xmlns:a16="http://schemas.microsoft.com/office/drawing/2014/main" id="{0BE9B934-C02A-41F3-99E2-32F672AEC8D0}"/>
              </a:ext>
            </a:extLst>
          </p:cNvPr>
          <p:cNvSpPr/>
          <p:nvPr/>
        </p:nvSpPr>
        <p:spPr>
          <a:xfrm>
            <a:off x="767100" y="753776"/>
            <a:ext cx="9020175" cy="830997"/>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Assumes state elements are written on every clock cycle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prstClr val="black"/>
                </a:solidFill>
                <a:effectLst/>
                <a:uLnTx/>
                <a:uFillTx/>
                <a:latin typeface="Calibri"/>
                <a:ea typeface="微软雅黑"/>
                <a:cs typeface="Arial" panose="020B0604020202020204" pitchFamily="34" charset="0"/>
              </a:rPr>
              <a:t>If not, they obviously need explicit a write control signal</a:t>
            </a:r>
          </a:p>
        </p:txBody>
      </p:sp>
      <p:sp>
        <p:nvSpPr>
          <p:cNvPr id="5" name="文本占位符 4">
            <a:extLst>
              <a:ext uri="{FF2B5EF4-FFF2-40B4-BE49-F238E27FC236}">
                <a16:creationId xmlns:a16="http://schemas.microsoft.com/office/drawing/2014/main" id="{A30D34DB-F208-9923-F3A3-7A4E55F283F0}"/>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3438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endCondLst>
                                    <p:cond evt="onNext" delay="0">
                                      <p:tgtEl>
                                        <p:sldTgt/>
                                      </p:tgtEl>
                                    </p:cond>
                                  </p:endCondLst>
                                  <p:childTnLst>
                                    <p:set>
                                      <p:cBhvr>
                                        <p:cTn id="6" dur="indefinite"/>
                                        <p:tgtEl>
                                          <p:spTgt spid="183"/>
                                        </p:tgtEl>
                                        <p:attrNameLst>
                                          <p:attrName>style.opacity</p:attrName>
                                        </p:attrNameLst>
                                      </p:cBhvr>
                                      <p:to>
                                        <p:strVal val="0.25"/>
                                      </p:to>
                                    </p:set>
                                    <p:animEffect filter="image" prLst="opacity: 0.25">
                                      <p:cBhvr rctx="IE">
                                        <p:cTn id="7" dur="indefinite"/>
                                        <p:tgtEl>
                                          <p:spTgt spid="183"/>
                                        </p:tgtEl>
                                      </p:cBhvr>
                                    </p:animEffect>
                                  </p:childTnLst>
                                </p:cTn>
                              </p:par>
                              <p:par>
                                <p:cTn id="8" presetID="9" presetClass="emph" presetSubtype="0" nodeType="withEffect">
                                  <p:stCondLst>
                                    <p:cond delay="0"/>
                                  </p:stCondLst>
                                  <p:childTnLst>
                                    <p:set>
                                      <p:cBhvr>
                                        <p:cTn id="9" dur="indefinite"/>
                                        <p:tgtEl>
                                          <p:spTgt spid="50"/>
                                        </p:tgtEl>
                                        <p:attrNameLst>
                                          <p:attrName>style.opacity</p:attrName>
                                        </p:attrNameLst>
                                      </p:cBhvr>
                                      <p:to>
                                        <p:strVal val="0.25"/>
                                      </p:to>
                                    </p:set>
                                    <p:animEffect filter="image" prLst="opacity: 0.25">
                                      <p:cBhvr rctx="IE">
                                        <p:cTn id="10" dur="indefinite"/>
                                        <p:tgtEl>
                                          <p:spTgt spid="50"/>
                                        </p:tgtEl>
                                      </p:cBhvr>
                                    </p:animEffect>
                                  </p:childTnLst>
                                </p:cTn>
                              </p:par>
                              <p:par>
                                <p:cTn id="11" presetID="9" presetClass="emph" presetSubtype="0" nodeType="withEffect">
                                  <p:stCondLst>
                                    <p:cond delay="0"/>
                                  </p:stCondLst>
                                  <p:endCondLst>
                                    <p:cond evt="onNext" delay="0">
                                      <p:tgtEl>
                                        <p:sldTgt/>
                                      </p:tgtEl>
                                    </p:cond>
                                  </p:endCondLst>
                                  <p:childTnLst>
                                    <p:set>
                                      <p:cBhvr>
                                        <p:cTn id="12" dur="indefinite"/>
                                        <p:tgtEl>
                                          <p:spTgt spid="181"/>
                                        </p:tgtEl>
                                        <p:attrNameLst>
                                          <p:attrName>style.opacity</p:attrName>
                                        </p:attrNameLst>
                                      </p:cBhvr>
                                      <p:to>
                                        <p:strVal val="0.25"/>
                                      </p:to>
                                    </p:set>
                                    <p:animEffect filter="image" prLst="opacity: 0.25">
                                      <p:cBhvr rctx="IE">
                                        <p:cTn id="13" dur="indefinite"/>
                                        <p:tgtEl>
                                          <p:spTgt spid="181"/>
                                        </p:tgtEl>
                                      </p:cBhvr>
                                    </p:animEffect>
                                  </p:childTnLst>
                                </p:cTn>
                              </p:par>
                              <p:par>
                                <p:cTn id="14" presetID="9" presetClass="emph" presetSubtype="0" nodeType="withEffect">
                                  <p:stCondLst>
                                    <p:cond delay="0"/>
                                  </p:stCondLst>
                                  <p:childTnLst>
                                    <p:set>
                                      <p:cBhvr>
                                        <p:cTn id="15" dur="indefinite"/>
                                        <p:tgtEl>
                                          <p:spTgt spid="182"/>
                                        </p:tgtEl>
                                        <p:attrNameLst>
                                          <p:attrName>style.opacity</p:attrName>
                                        </p:attrNameLst>
                                      </p:cBhvr>
                                      <p:to>
                                        <p:strVal val="0.25"/>
                                      </p:to>
                                    </p:set>
                                    <p:animEffect filter="image" prLst="opacity: 0.25">
                                      <p:cBhvr rctx="IE">
                                        <p:cTn id="16" dur="indefinite"/>
                                        <p:tgtEl>
                                          <p:spTgt spid="182"/>
                                        </p:tgtEl>
                                      </p:cBhvr>
                                    </p:animEffec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79">
                                            <p:txEl>
                                              <p:pRg st="0" end="0"/>
                                            </p:txEl>
                                          </p:spTgt>
                                        </p:tgtEl>
                                        <p:attrNameLst>
                                          <p:attrName>style.visibility</p:attrName>
                                        </p:attrNameLst>
                                      </p:cBhvr>
                                      <p:to>
                                        <p:strVal val="visible"/>
                                      </p:to>
                                    </p:set>
                                    <p:animEffect transition="in" filter="wipe(left)">
                                      <p:cBhvr>
                                        <p:cTn id="20" dur="500"/>
                                        <p:tgtEl>
                                          <p:spTgt spid="179">
                                            <p:txEl>
                                              <p:pRg st="0" end="0"/>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79">
                                            <p:txEl>
                                              <p:pRg st="1" end="1"/>
                                            </p:txEl>
                                          </p:spTgt>
                                        </p:tgtEl>
                                        <p:attrNameLst>
                                          <p:attrName>style.visibility</p:attrName>
                                        </p:attrNameLst>
                                      </p:cBhvr>
                                      <p:to>
                                        <p:strVal val="visible"/>
                                      </p:to>
                                    </p:set>
                                    <p:animEffect transition="in" filter="wipe(left)">
                                      <p:cBhvr>
                                        <p:cTn id="24" dur="500"/>
                                        <p:tgtEl>
                                          <p:spTgt spid="17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4"/>
                                        </p:tgtEl>
                                        <p:attrNameLst>
                                          <p:attrName>style.visibility</p:attrName>
                                        </p:attrNameLst>
                                      </p:cBhvr>
                                      <p:to>
                                        <p:strVal val="visible"/>
                                      </p:to>
                                    </p:set>
                                    <p:animEffect transition="in" filter="wipe(left)">
                                      <p:cBhvr>
                                        <p:cTn id="29" dur="500"/>
                                        <p:tgtEl>
                                          <p:spTgt spid="18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wipe(left)">
                                      <p:cBhvr>
                                        <p:cTn id="32"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C130-1850-4CC2-A66C-040FF33779A9}"/>
              </a:ext>
            </a:extLst>
          </p:cNvPr>
          <p:cNvSpPr>
            <a:spLocks noGrp="1"/>
          </p:cNvSpPr>
          <p:nvPr>
            <p:ph type="title"/>
          </p:nvPr>
        </p:nvSpPr>
        <p:spPr/>
        <p:txBody>
          <a:bodyPr/>
          <a:lstStyle/>
          <a:p>
            <a:r>
              <a:rPr lang="en-US" altLang="ko-KR" dirty="0"/>
              <a:t>Single Cycle Datapath</a:t>
            </a:r>
            <a:endParaRPr lang="ko-KR" altLang="en-US" dirty="0">
              <a:solidFill>
                <a:srgbClr val="143D88"/>
              </a:solidFill>
            </a:endParaRPr>
          </a:p>
        </p:txBody>
      </p:sp>
      <p:sp>
        <p:nvSpPr>
          <p:cNvPr id="5" name="文本占位符 4">
            <a:extLst>
              <a:ext uri="{FF2B5EF4-FFF2-40B4-BE49-F238E27FC236}">
                <a16:creationId xmlns:a16="http://schemas.microsoft.com/office/drawing/2014/main" id="{F0E02EA2-9E07-8CD0-3FA5-16FE9CF50465}"/>
              </a:ext>
            </a:extLst>
          </p:cNvPr>
          <p:cNvSpPr>
            <a:spLocks noGrp="1"/>
          </p:cNvSpPr>
          <p:nvPr>
            <p:ph type="body" idx="1"/>
          </p:nvPr>
        </p:nvSpPr>
        <p:spPr/>
        <p:txBody>
          <a:bodyPr/>
          <a:lstStyle/>
          <a:p>
            <a:endParaRPr lang="zh-CN" altLang="en-US"/>
          </a:p>
        </p:txBody>
      </p:sp>
      <p:sp>
        <p:nvSpPr>
          <p:cNvPr id="6" name="文本占位符 5">
            <a:extLst>
              <a:ext uri="{FF2B5EF4-FFF2-40B4-BE49-F238E27FC236}">
                <a16:creationId xmlns:a16="http://schemas.microsoft.com/office/drawing/2014/main" id="{5CCEFCA6-1E6D-4086-17B9-53A8B863383B}"/>
              </a:ext>
            </a:extLst>
          </p:cNvPr>
          <p:cNvSpPr>
            <a:spLocks noGrp="1"/>
          </p:cNvSpPr>
          <p:nvPr>
            <p:ph type="body" sz="quarter" idx="10"/>
          </p:nvPr>
        </p:nvSpPr>
        <p:spPr/>
        <p:txBody>
          <a:bodyPr/>
          <a:lstStyle/>
          <a:p>
            <a:endParaRPr lang="zh-CN" altLang="en-US"/>
          </a:p>
        </p:txBody>
      </p:sp>
      <p:grpSp>
        <p:nvGrpSpPr>
          <p:cNvPr id="143" name="Group 142">
            <a:extLst>
              <a:ext uri="{FF2B5EF4-FFF2-40B4-BE49-F238E27FC236}">
                <a16:creationId xmlns:a16="http://schemas.microsoft.com/office/drawing/2014/main" id="{833FF31B-4FBF-4969-8424-A4D044F98A6F}"/>
              </a:ext>
            </a:extLst>
          </p:cNvPr>
          <p:cNvGrpSpPr/>
          <p:nvPr/>
        </p:nvGrpSpPr>
        <p:grpSpPr>
          <a:xfrm>
            <a:off x="1943101" y="3021895"/>
            <a:ext cx="2188973" cy="1506001"/>
            <a:chOff x="419100" y="2669469"/>
            <a:chExt cx="2188973" cy="1506001"/>
          </a:xfrm>
        </p:grpSpPr>
        <p:sp>
          <p:nvSpPr>
            <p:cNvPr id="100" name="Flowchart: Process 99">
              <a:extLst>
                <a:ext uri="{FF2B5EF4-FFF2-40B4-BE49-F238E27FC236}">
                  <a16:creationId xmlns:a16="http://schemas.microsoft.com/office/drawing/2014/main" id="{C18110CA-78A3-4124-936A-5E23485E3707}"/>
                </a:ext>
              </a:extLst>
            </p:cNvPr>
            <p:cNvSpPr/>
            <p:nvPr/>
          </p:nvSpPr>
          <p:spPr>
            <a:xfrm>
              <a:off x="1266589" y="3387373"/>
              <a:ext cx="1341484" cy="78809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Instruction Memory</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3" name="Flowchart: Process 122">
              <a:extLst>
                <a:ext uri="{FF2B5EF4-FFF2-40B4-BE49-F238E27FC236}">
                  <a16:creationId xmlns:a16="http://schemas.microsoft.com/office/drawing/2014/main" id="{CED46B27-F59D-4B41-ADA0-B83D6F1308FD}"/>
                </a:ext>
              </a:extLst>
            </p:cNvPr>
            <p:cNvSpPr/>
            <p:nvPr/>
          </p:nvSpPr>
          <p:spPr>
            <a:xfrm>
              <a:off x="419100" y="3387373"/>
              <a:ext cx="579142" cy="788097"/>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PC</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6" name="Arrow: Left-Right 125">
              <a:extLst>
                <a:ext uri="{FF2B5EF4-FFF2-40B4-BE49-F238E27FC236}">
                  <a16:creationId xmlns:a16="http://schemas.microsoft.com/office/drawing/2014/main" id="{6A99B9C1-B030-4AA1-8C89-AB343AEAE0CD}"/>
                </a:ext>
              </a:extLst>
            </p:cNvPr>
            <p:cNvSpPr/>
            <p:nvPr/>
          </p:nvSpPr>
          <p:spPr>
            <a:xfrm>
              <a:off x="419100" y="2669469"/>
              <a:ext cx="2188973" cy="561975"/>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Fetch</a:t>
              </a:r>
              <a:endParaRPr kumimoji="0" lang="ko-KR" altLang="en-US" sz="18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cxnSp>
          <p:nvCxnSpPr>
            <p:cNvPr id="130" name="Straight Arrow Connector 129">
              <a:extLst>
                <a:ext uri="{FF2B5EF4-FFF2-40B4-BE49-F238E27FC236}">
                  <a16:creationId xmlns:a16="http://schemas.microsoft.com/office/drawing/2014/main" id="{B552D25C-9E0E-4241-AB48-9046BCAA2692}"/>
                </a:ext>
              </a:extLst>
            </p:cNvPr>
            <p:cNvCxnSpPr>
              <a:stCxn id="123" idx="3"/>
              <a:endCxn id="100" idx="1"/>
            </p:cNvCxnSpPr>
            <p:nvPr/>
          </p:nvCxnSpPr>
          <p:spPr>
            <a:xfrm>
              <a:off x="998242" y="3781422"/>
              <a:ext cx="2683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1" name="Straight Arrow Connector 130">
            <a:extLst>
              <a:ext uri="{FF2B5EF4-FFF2-40B4-BE49-F238E27FC236}">
                <a16:creationId xmlns:a16="http://schemas.microsoft.com/office/drawing/2014/main" id="{E2469EFC-31D1-4531-8B7F-E833E3528EB1}"/>
              </a:ext>
            </a:extLst>
          </p:cNvPr>
          <p:cNvCxnSpPr>
            <a:cxnSpLocks/>
            <a:stCxn id="100" idx="3"/>
            <a:endCxn id="121" idx="1"/>
          </p:cNvCxnSpPr>
          <p:nvPr/>
        </p:nvCxnSpPr>
        <p:spPr>
          <a:xfrm>
            <a:off x="4132074" y="4133847"/>
            <a:ext cx="6327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230E0581-AB7C-4A12-A106-51AF987FB741}"/>
              </a:ext>
            </a:extLst>
          </p:cNvPr>
          <p:cNvGrpSpPr/>
          <p:nvPr/>
        </p:nvGrpSpPr>
        <p:grpSpPr>
          <a:xfrm>
            <a:off x="4764805" y="3021893"/>
            <a:ext cx="2529246" cy="1506002"/>
            <a:chOff x="3240805" y="2669468"/>
            <a:chExt cx="2529246" cy="1506002"/>
          </a:xfrm>
        </p:grpSpPr>
        <p:sp>
          <p:nvSpPr>
            <p:cNvPr id="112" name="Flowchart: Process 111">
              <a:extLst>
                <a:ext uri="{FF2B5EF4-FFF2-40B4-BE49-F238E27FC236}">
                  <a16:creationId xmlns:a16="http://schemas.microsoft.com/office/drawing/2014/main" id="{4379B85B-5BA8-4C12-A839-E1538EBD5514}"/>
                </a:ext>
              </a:extLst>
            </p:cNvPr>
            <p:cNvSpPr/>
            <p:nvPr/>
          </p:nvSpPr>
          <p:spPr>
            <a:xfrm>
              <a:off x="4606310" y="3387373"/>
              <a:ext cx="1163741" cy="788097"/>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1" name="Flowchart: Process 120">
              <a:extLst>
                <a:ext uri="{FF2B5EF4-FFF2-40B4-BE49-F238E27FC236}">
                  <a16:creationId xmlns:a16="http://schemas.microsoft.com/office/drawing/2014/main" id="{81DB168D-C9B2-4465-B0A4-EFA85719AE46}"/>
                </a:ext>
              </a:extLst>
            </p:cNvPr>
            <p:cNvSpPr/>
            <p:nvPr/>
          </p:nvSpPr>
          <p:spPr>
            <a:xfrm>
              <a:off x="3240806" y="3387373"/>
              <a:ext cx="1163741" cy="788097"/>
            </a:xfrm>
            <a:prstGeom prst="flowChartProcess">
              <a:avLst/>
            </a:prstGeom>
            <a:solidFill>
              <a:srgbClr val="FFCC6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Decoder</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7" name="Arrow: Left-Right 126">
              <a:extLst>
                <a:ext uri="{FF2B5EF4-FFF2-40B4-BE49-F238E27FC236}">
                  <a16:creationId xmlns:a16="http://schemas.microsoft.com/office/drawing/2014/main" id="{B3082669-EDBF-4E41-9646-CDB267577743}"/>
                </a:ext>
              </a:extLst>
            </p:cNvPr>
            <p:cNvSpPr/>
            <p:nvPr/>
          </p:nvSpPr>
          <p:spPr>
            <a:xfrm>
              <a:off x="3240805" y="2669468"/>
              <a:ext cx="2529246" cy="561975"/>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Decode</a:t>
              </a:r>
              <a:endParaRPr kumimoji="0" lang="ko-KR" altLang="en-US" sz="18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cxnSp>
          <p:nvCxnSpPr>
            <p:cNvPr id="134" name="Straight Arrow Connector 133">
              <a:extLst>
                <a:ext uri="{FF2B5EF4-FFF2-40B4-BE49-F238E27FC236}">
                  <a16:creationId xmlns:a16="http://schemas.microsoft.com/office/drawing/2014/main" id="{D07F0B60-16C3-4DDB-91AD-324983F42CE9}"/>
                </a:ext>
              </a:extLst>
            </p:cNvPr>
            <p:cNvCxnSpPr>
              <a:cxnSpLocks/>
              <a:stCxn id="121" idx="3"/>
              <a:endCxn id="112" idx="1"/>
            </p:cNvCxnSpPr>
            <p:nvPr/>
          </p:nvCxnSpPr>
          <p:spPr>
            <a:xfrm>
              <a:off x="4404547" y="3781422"/>
              <a:ext cx="2017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Straight Arrow Connector 136">
            <a:extLst>
              <a:ext uri="{FF2B5EF4-FFF2-40B4-BE49-F238E27FC236}">
                <a16:creationId xmlns:a16="http://schemas.microsoft.com/office/drawing/2014/main" id="{5E83CAD1-03B4-4655-86C4-DE68A2D23D8B}"/>
              </a:ext>
            </a:extLst>
          </p:cNvPr>
          <p:cNvCxnSpPr>
            <a:cxnSpLocks/>
            <a:stCxn id="112" idx="3"/>
            <a:endCxn id="122" idx="1"/>
          </p:cNvCxnSpPr>
          <p:nvPr/>
        </p:nvCxnSpPr>
        <p:spPr>
          <a:xfrm>
            <a:off x="7294052" y="4133847"/>
            <a:ext cx="3987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C4FF3702-D9D4-4149-ABDD-D5C2DA93D52C}"/>
              </a:ext>
            </a:extLst>
          </p:cNvPr>
          <p:cNvGrpSpPr/>
          <p:nvPr/>
        </p:nvGrpSpPr>
        <p:grpSpPr>
          <a:xfrm>
            <a:off x="7692819" y="3021893"/>
            <a:ext cx="2720675" cy="1506002"/>
            <a:chOff x="6168818" y="2669468"/>
            <a:chExt cx="2720675" cy="1506002"/>
          </a:xfrm>
        </p:grpSpPr>
        <p:sp>
          <p:nvSpPr>
            <p:cNvPr id="116" name="Flowchart: Process 115">
              <a:extLst>
                <a:ext uri="{FF2B5EF4-FFF2-40B4-BE49-F238E27FC236}">
                  <a16:creationId xmlns:a16="http://schemas.microsoft.com/office/drawing/2014/main" id="{4BE1926D-10EC-4E03-91B5-E4B5D244D4ED}"/>
                </a:ext>
              </a:extLst>
            </p:cNvPr>
            <p:cNvSpPr/>
            <p:nvPr/>
          </p:nvSpPr>
          <p:spPr>
            <a:xfrm>
              <a:off x="7548009" y="3387373"/>
              <a:ext cx="1341484" cy="78809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Data Memory</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2" name="Flowchart: Process 121">
              <a:extLst>
                <a:ext uri="{FF2B5EF4-FFF2-40B4-BE49-F238E27FC236}">
                  <a16:creationId xmlns:a16="http://schemas.microsoft.com/office/drawing/2014/main" id="{9EA109EC-B81B-4D35-ACE1-E5DB054A0BD9}"/>
                </a:ext>
              </a:extLst>
            </p:cNvPr>
            <p:cNvSpPr/>
            <p:nvPr/>
          </p:nvSpPr>
          <p:spPr>
            <a:xfrm>
              <a:off x="6168818" y="3387373"/>
              <a:ext cx="1163741" cy="788097"/>
            </a:xfrm>
            <a:prstGeom prst="flowChartProcess">
              <a:avLst/>
            </a:prstGeom>
            <a:solidFill>
              <a:srgbClr val="FFCC6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prstClr val="black"/>
                </a:solidFill>
                <a:effectLst/>
                <a:uLnTx/>
                <a:uFillTx/>
                <a:latin typeface="Bell Gothic Std Black" panose="020B0706020202040204" pitchFamily="34" charset="0"/>
                <a:cs typeface="+mn-cs"/>
              </a:endParaRPr>
            </a:p>
          </p:txBody>
        </p:sp>
        <p:sp>
          <p:nvSpPr>
            <p:cNvPr id="128" name="Arrow: Left-Right 127">
              <a:extLst>
                <a:ext uri="{FF2B5EF4-FFF2-40B4-BE49-F238E27FC236}">
                  <a16:creationId xmlns:a16="http://schemas.microsoft.com/office/drawing/2014/main" id="{09F4FF86-6F7C-4B6D-A3EA-4275986BB06A}"/>
                </a:ext>
              </a:extLst>
            </p:cNvPr>
            <p:cNvSpPr/>
            <p:nvPr/>
          </p:nvSpPr>
          <p:spPr>
            <a:xfrm>
              <a:off x="6168818" y="2669468"/>
              <a:ext cx="2720675" cy="561975"/>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Execute</a:t>
              </a:r>
              <a:endParaRPr kumimoji="0" lang="ko-KR" altLang="en-US" sz="18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cxnSp>
          <p:nvCxnSpPr>
            <p:cNvPr id="140" name="Straight Arrow Connector 139">
              <a:extLst>
                <a:ext uri="{FF2B5EF4-FFF2-40B4-BE49-F238E27FC236}">
                  <a16:creationId xmlns:a16="http://schemas.microsoft.com/office/drawing/2014/main" id="{7FC27750-BC8C-4F77-A39D-D3541E8FC13C}"/>
                </a:ext>
              </a:extLst>
            </p:cNvPr>
            <p:cNvCxnSpPr>
              <a:cxnSpLocks/>
              <a:stCxn id="122" idx="3"/>
              <a:endCxn id="116" idx="1"/>
            </p:cNvCxnSpPr>
            <p:nvPr/>
          </p:nvCxnSpPr>
          <p:spPr>
            <a:xfrm>
              <a:off x="7332559" y="3781422"/>
              <a:ext cx="2154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6" name="Line 12">
            <a:extLst>
              <a:ext uri="{FF2B5EF4-FFF2-40B4-BE49-F238E27FC236}">
                <a16:creationId xmlns:a16="http://schemas.microsoft.com/office/drawing/2014/main" id="{E97B3EAA-107A-4F64-B576-ABDE25745796}"/>
              </a:ext>
            </a:extLst>
          </p:cNvPr>
          <p:cNvSpPr>
            <a:spLocks noChangeShapeType="1"/>
          </p:cNvSpPr>
          <p:nvPr/>
        </p:nvSpPr>
        <p:spPr bwMode="auto">
          <a:xfrm>
            <a:off x="1643998" y="5265993"/>
            <a:ext cx="543456" cy="323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48" name="Line 15">
            <a:extLst>
              <a:ext uri="{FF2B5EF4-FFF2-40B4-BE49-F238E27FC236}">
                <a16:creationId xmlns:a16="http://schemas.microsoft.com/office/drawing/2014/main" id="{137A37EC-8DAC-42E5-B6A5-CC7380DA5C60}"/>
              </a:ext>
            </a:extLst>
          </p:cNvPr>
          <p:cNvSpPr>
            <a:spLocks noChangeShapeType="1"/>
          </p:cNvSpPr>
          <p:nvPr/>
        </p:nvSpPr>
        <p:spPr bwMode="auto">
          <a:xfrm>
            <a:off x="5999699" y="4834891"/>
            <a:ext cx="0" cy="4706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49" name="Line 16">
            <a:extLst>
              <a:ext uri="{FF2B5EF4-FFF2-40B4-BE49-F238E27FC236}">
                <a16:creationId xmlns:a16="http://schemas.microsoft.com/office/drawing/2014/main" id="{352600DB-CC2C-44E2-B71F-9148B9FE8FCA}"/>
              </a:ext>
            </a:extLst>
          </p:cNvPr>
          <p:cNvSpPr>
            <a:spLocks noChangeShapeType="1"/>
          </p:cNvSpPr>
          <p:nvPr/>
        </p:nvSpPr>
        <p:spPr bwMode="auto">
          <a:xfrm>
            <a:off x="5999699" y="5269226"/>
            <a:ext cx="38615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50" name="Line 18">
            <a:extLst>
              <a:ext uri="{FF2B5EF4-FFF2-40B4-BE49-F238E27FC236}">
                <a16:creationId xmlns:a16="http://schemas.microsoft.com/office/drawing/2014/main" id="{B0449416-0CE7-461F-9E8A-DA4044B06E91}"/>
              </a:ext>
            </a:extLst>
          </p:cNvPr>
          <p:cNvSpPr>
            <a:spLocks noChangeShapeType="1"/>
          </p:cNvSpPr>
          <p:nvPr/>
        </p:nvSpPr>
        <p:spPr bwMode="auto">
          <a:xfrm>
            <a:off x="9859570" y="4898145"/>
            <a:ext cx="30598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53" name="Line 14">
            <a:extLst>
              <a:ext uri="{FF2B5EF4-FFF2-40B4-BE49-F238E27FC236}">
                <a16:creationId xmlns:a16="http://schemas.microsoft.com/office/drawing/2014/main" id="{FA0E9222-1344-4642-8BE3-E5E9782E2745}"/>
              </a:ext>
            </a:extLst>
          </p:cNvPr>
          <p:cNvSpPr>
            <a:spLocks noChangeShapeType="1"/>
          </p:cNvSpPr>
          <p:nvPr/>
        </p:nvSpPr>
        <p:spPr bwMode="auto">
          <a:xfrm>
            <a:off x="2187455" y="4876768"/>
            <a:ext cx="381224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51" name="Line 13">
            <a:extLst>
              <a:ext uri="{FF2B5EF4-FFF2-40B4-BE49-F238E27FC236}">
                <a16:creationId xmlns:a16="http://schemas.microsoft.com/office/drawing/2014/main" id="{9E7E8B3F-689D-4EA0-B1D8-E727081201F9}"/>
              </a:ext>
            </a:extLst>
          </p:cNvPr>
          <p:cNvSpPr>
            <a:spLocks noChangeShapeType="1"/>
          </p:cNvSpPr>
          <p:nvPr/>
        </p:nvSpPr>
        <p:spPr bwMode="auto">
          <a:xfrm flipH="1">
            <a:off x="2211966" y="4827271"/>
            <a:ext cx="0" cy="493472"/>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
        <p:nvSpPr>
          <p:cNvPr id="152" name="Line 17">
            <a:extLst>
              <a:ext uri="{FF2B5EF4-FFF2-40B4-BE49-F238E27FC236}">
                <a16:creationId xmlns:a16="http://schemas.microsoft.com/office/drawing/2014/main" id="{03051B44-37BD-48E8-9DA9-483D0FF788F9}"/>
              </a:ext>
            </a:extLst>
          </p:cNvPr>
          <p:cNvSpPr>
            <a:spLocks noChangeShapeType="1"/>
          </p:cNvSpPr>
          <p:nvPr/>
        </p:nvSpPr>
        <p:spPr bwMode="auto">
          <a:xfrm>
            <a:off x="9861251" y="4860648"/>
            <a:ext cx="0" cy="447236"/>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a:cs typeface="+mn-cs"/>
            </a:endParaRPr>
          </a:p>
        </p:txBody>
      </p:sp>
    </p:spTree>
    <p:extLst>
      <p:ext uri="{BB962C8B-B14F-4D97-AF65-F5344CB8AC3E}">
        <p14:creationId xmlns:p14="http://schemas.microsoft.com/office/powerpoint/2010/main" val="10645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50"/>
                                        <p:tgtEl>
                                          <p:spTgt spid="14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wipe(left)">
                                      <p:cBhvr>
                                        <p:cTn id="11" dur="250"/>
                                        <p:tgtEl>
                                          <p:spTgt spid="13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250"/>
                                        <p:tgtEl>
                                          <p:spTgt spid="144"/>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wipe(left)">
                                      <p:cBhvr>
                                        <p:cTn id="19" dur="250"/>
                                        <p:tgtEl>
                                          <p:spTgt spid="13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45"/>
                                        </p:tgtEl>
                                        <p:attrNameLst>
                                          <p:attrName>style.visibility</p:attrName>
                                        </p:attrNameLst>
                                      </p:cBhvr>
                                      <p:to>
                                        <p:strVal val="visible"/>
                                      </p:to>
                                    </p:set>
                                    <p:animEffect transition="in" filter="fade">
                                      <p:cBhvr>
                                        <p:cTn id="23" dur="250"/>
                                        <p:tgtEl>
                                          <p:spTgt spid="1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wipe(left)">
                                      <p:cBhvr>
                                        <p:cTn id="28" dur="250"/>
                                        <p:tgtEl>
                                          <p:spTgt spid="146"/>
                                        </p:tgtEl>
                                      </p:cBhvr>
                                    </p:animEffect>
                                  </p:childTnLst>
                                </p:cTn>
                              </p:par>
                            </p:childTnLst>
                          </p:cTn>
                        </p:par>
                        <p:par>
                          <p:cTn id="29" fill="hold">
                            <p:stCondLst>
                              <p:cond delay="250"/>
                            </p:stCondLst>
                            <p:childTnLst>
                              <p:par>
                                <p:cTn id="30" presetID="22" presetClass="entr" presetSubtype="4" fill="hold" grpId="0" nodeType="afterEffect">
                                  <p:stCondLst>
                                    <p:cond delay="0"/>
                                  </p:stCondLst>
                                  <p:childTnLst>
                                    <p:set>
                                      <p:cBhvr>
                                        <p:cTn id="31" dur="1" fill="hold">
                                          <p:stCondLst>
                                            <p:cond delay="0"/>
                                          </p:stCondLst>
                                        </p:cTn>
                                        <p:tgtEl>
                                          <p:spTgt spid="151"/>
                                        </p:tgtEl>
                                        <p:attrNameLst>
                                          <p:attrName>style.visibility</p:attrName>
                                        </p:attrNameLst>
                                      </p:cBhvr>
                                      <p:to>
                                        <p:strVal val="visible"/>
                                      </p:to>
                                    </p:set>
                                    <p:animEffect transition="in" filter="wipe(down)">
                                      <p:cBhvr>
                                        <p:cTn id="32" dur="250"/>
                                        <p:tgtEl>
                                          <p:spTgt spid="151"/>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wipe(left)">
                                      <p:cBhvr>
                                        <p:cTn id="36" dur="250"/>
                                        <p:tgtEl>
                                          <p:spTgt spid="153"/>
                                        </p:tgtEl>
                                      </p:cBhvr>
                                    </p:animEffect>
                                  </p:childTnLst>
                                </p:cTn>
                              </p:par>
                            </p:childTnLst>
                          </p:cTn>
                        </p:par>
                        <p:par>
                          <p:cTn id="37" fill="hold">
                            <p:stCondLst>
                              <p:cond delay="750"/>
                            </p:stCondLst>
                            <p:childTnLst>
                              <p:par>
                                <p:cTn id="38" presetID="22" presetClass="entr" presetSubtype="1" fill="hold" grpId="0" nodeType="after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up)">
                                      <p:cBhvr>
                                        <p:cTn id="40" dur="250"/>
                                        <p:tgtEl>
                                          <p:spTgt spid="148"/>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wipe(left)">
                                      <p:cBhvr>
                                        <p:cTn id="44" dur="250"/>
                                        <p:tgtEl>
                                          <p:spTgt spid="149"/>
                                        </p:tgtEl>
                                      </p:cBhvr>
                                    </p:animEffect>
                                  </p:childTnLst>
                                </p:cTn>
                              </p:par>
                            </p:childTnLst>
                          </p:cTn>
                        </p:par>
                        <p:par>
                          <p:cTn id="45" fill="hold">
                            <p:stCondLst>
                              <p:cond delay="1250"/>
                            </p:stCondLst>
                            <p:childTnLst>
                              <p:par>
                                <p:cTn id="46" presetID="22" presetClass="entr" presetSubtype="4" fill="hold" grpId="0" nodeType="after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down)">
                                      <p:cBhvr>
                                        <p:cTn id="48" dur="250"/>
                                        <p:tgtEl>
                                          <p:spTgt spid="152"/>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wipe(left)">
                                      <p:cBhvr>
                                        <p:cTn id="52" dur="2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8" grpId="0" animBg="1"/>
      <p:bldP spid="149" grpId="0" animBg="1"/>
      <p:bldP spid="150" grpId="0" animBg="1"/>
      <p:bldP spid="153" grpId="0" animBg="1"/>
      <p:bldP spid="151" grpId="0" animBg="1"/>
      <p:bldP spid="15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DDA7D-7815-4B2E-B5EE-ABD8CC3D4EB6}"/>
              </a:ext>
            </a:extLst>
          </p:cNvPr>
          <p:cNvSpPr>
            <a:spLocks noGrp="1"/>
          </p:cNvSpPr>
          <p:nvPr>
            <p:ph type="title"/>
          </p:nvPr>
        </p:nvSpPr>
        <p:spPr/>
        <p:txBody>
          <a:bodyPr/>
          <a:lstStyle/>
          <a:p>
            <a:r>
              <a:rPr lang="en-US" altLang="zh-CN" dirty="0"/>
              <a:t>Fetching Instructions</a:t>
            </a:r>
            <a:endParaRPr lang="zh-CN" altLang="en-US" dirty="0"/>
          </a:p>
        </p:txBody>
      </p:sp>
      <p:sp>
        <p:nvSpPr>
          <p:cNvPr id="32" name="文本占位符 31">
            <a:extLst>
              <a:ext uri="{FF2B5EF4-FFF2-40B4-BE49-F238E27FC236}">
                <a16:creationId xmlns:a16="http://schemas.microsoft.com/office/drawing/2014/main" id="{0C0ACCCE-6738-0F78-1FB3-6BCC52E8BAA1}"/>
              </a:ext>
            </a:extLst>
          </p:cNvPr>
          <p:cNvSpPr>
            <a:spLocks noGrp="1"/>
          </p:cNvSpPr>
          <p:nvPr>
            <p:ph type="body" sz="quarter" idx="10"/>
          </p:nvPr>
        </p:nvSpPr>
        <p:spPr>
          <a:xfrm>
            <a:off x="2104985" y="6442026"/>
            <a:ext cx="8015896" cy="407195"/>
          </a:xfrm>
        </p:spPr>
        <p:txBody>
          <a:bodyPr/>
          <a:lstStyle/>
          <a:p>
            <a:endParaRPr lang="zh-CN" altLang="en-US" dirty="0"/>
          </a:p>
        </p:txBody>
      </p:sp>
      <p:sp>
        <p:nvSpPr>
          <p:cNvPr id="4" name="Rectangle 3">
            <a:extLst>
              <a:ext uri="{FF2B5EF4-FFF2-40B4-BE49-F238E27FC236}">
                <a16:creationId xmlns:a16="http://schemas.microsoft.com/office/drawing/2014/main" id="{7FFDBCA0-FD06-4E5C-B76B-32D03D6A56B9}"/>
              </a:ext>
            </a:extLst>
          </p:cNvPr>
          <p:cNvSpPr txBox="1">
            <a:spLocks noChangeArrowheads="1"/>
          </p:cNvSpPr>
          <p:nvPr/>
        </p:nvSpPr>
        <p:spPr>
          <a:xfrm>
            <a:off x="313267" y="965601"/>
            <a:ext cx="7848600" cy="1141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en-US" altLang="zh-CN" sz="3000" dirty="0">
                <a:latin typeface="Calibri" panose="020F0502020204030204" pitchFamily="34" charset="0"/>
                <a:cs typeface="Calibri" panose="020F0502020204030204" pitchFamily="34" charset="0"/>
              </a:rPr>
              <a:t>Fetching instructions involves</a:t>
            </a:r>
          </a:p>
          <a:p>
            <a:pPr lvl="1"/>
            <a:r>
              <a:rPr lang="en-US" altLang="zh-CN" dirty="0">
                <a:latin typeface="Calibri" panose="020F0502020204030204" pitchFamily="34" charset="0"/>
                <a:cs typeface="Calibri" panose="020F0502020204030204" pitchFamily="34" charset="0"/>
              </a:rPr>
              <a:t>reading the instruction from the Instruction Memory</a:t>
            </a:r>
          </a:p>
          <a:p>
            <a:pPr lvl="1"/>
            <a:r>
              <a:rPr lang="en-US" altLang="zh-CN" dirty="0">
                <a:latin typeface="Calibri" panose="020F0502020204030204" pitchFamily="34" charset="0"/>
                <a:cs typeface="Calibri" panose="020F0502020204030204" pitchFamily="34" charset="0"/>
              </a:rPr>
              <a:t>updating the PC to hold the address of the next instruction</a:t>
            </a:r>
          </a:p>
        </p:txBody>
      </p:sp>
      <p:grpSp>
        <p:nvGrpSpPr>
          <p:cNvPr id="5" name="Group 4">
            <a:extLst>
              <a:ext uri="{FF2B5EF4-FFF2-40B4-BE49-F238E27FC236}">
                <a16:creationId xmlns:a16="http://schemas.microsoft.com/office/drawing/2014/main" id="{8917929A-DD83-480E-BAA5-45C2DDEE26F6}"/>
              </a:ext>
            </a:extLst>
          </p:cNvPr>
          <p:cNvGrpSpPr>
            <a:grpSpLocks/>
          </p:cNvGrpSpPr>
          <p:nvPr/>
        </p:nvGrpSpPr>
        <p:grpSpPr bwMode="auto">
          <a:xfrm>
            <a:off x="4135299" y="2413401"/>
            <a:ext cx="381000" cy="990600"/>
            <a:chOff x="1392" y="2880"/>
            <a:chExt cx="288" cy="480"/>
          </a:xfrm>
        </p:grpSpPr>
        <p:sp>
          <p:nvSpPr>
            <p:cNvPr id="6" name="Line 5">
              <a:extLst>
                <a:ext uri="{FF2B5EF4-FFF2-40B4-BE49-F238E27FC236}">
                  <a16:creationId xmlns:a16="http://schemas.microsoft.com/office/drawing/2014/main" id="{FAB77155-2836-4F5E-8A60-31DEE545550D}"/>
                </a:ext>
              </a:extLst>
            </p:cNvPr>
            <p:cNvSpPr>
              <a:spLocks noChangeShapeType="1"/>
            </p:cNvSpPr>
            <p:nvPr/>
          </p:nvSpPr>
          <p:spPr bwMode="auto">
            <a:xfrm>
              <a:off x="1392" y="3072"/>
              <a:ext cx="48" cy="4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6">
              <a:extLst>
                <a:ext uri="{FF2B5EF4-FFF2-40B4-BE49-F238E27FC236}">
                  <a16:creationId xmlns:a16="http://schemas.microsoft.com/office/drawing/2014/main" id="{DAA8EFD9-6946-4430-9D3C-1926835E0730}"/>
                </a:ext>
              </a:extLst>
            </p:cNvPr>
            <p:cNvSpPr>
              <a:spLocks noChangeShapeType="1"/>
            </p:cNvSpPr>
            <p:nvPr/>
          </p:nvSpPr>
          <p:spPr bwMode="auto">
            <a:xfrm flipH="1">
              <a:off x="1392" y="3120"/>
              <a:ext cx="48" cy="4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a:extLst>
                <a:ext uri="{FF2B5EF4-FFF2-40B4-BE49-F238E27FC236}">
                  <a16:creationId xmlns:a16="http://schemas.microsoft.com/office/drawing/2014/main" id="{9FDC9CCE-C5E7-415B-AC45-A0E9E45B8F11}"/>
                </a:ext>
              </a:extLst>
            </p:cNvPr>
            <p:cNvSpPr>
              <a:spLocks noChangeShapeType="1"/>
            </p:cNvSpPr>
            <p:nvPr/>
          </p:nvSpPr>
          <p:spPr bwMode="auto">
            <a:xfrm flipV="1">
              <a:off x="1392" y="2880"/>
              <a:ext cx="0" cy="19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a:extLst>
                <a:ext uri="{FF2B5EF4-FFF2-40B4-BE49-F238E27FC236}">
                  <a16:creationId xmlns:a16="http://schemas.microsoft.com/office/drawing/2014/main" id="{7D3FE8E1-7096-4CEC-8011-F22188AA77BC}"/>
                </a:ext>
              </a:extLst>
            </p:cNvPr>
            <p:cNvSpPr>
              <a:spLocks noChangeShapeType="1"/>
            </p:cNvSpPr>
            <p:nvPr/>
          </p:nvSpPr>
          <p:spPr bwMode="auto">
            <a:xfrm flipV="1">
              <a:off x="1392" y="3168"/>
              <a:ext cx="0" cy="19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a:extLst>
                <a:ext uri="{FF2B5EF4-FFF2-40B4-BE49-F238E27FC236}">
                  <a16:creationId xmlns:a16="http://schemas.microsoft.com/office/drawing/2014/main" id="{CF387BB2-4819-4C85-9637-0A6D9CF56680}"/>
                </a:ext>
              </a:extLst>
            </p:cNvPr>
            <p:cNvSpPr>
              <a:spLocks noChangeShapeType="1"/>
            </p:cNvSpPr>
            <p:nvPr/>
          </p:nvSpPr>
          <p:spPr bwMode="auto">
            <a:xfrm flipV="1">
              <a:off x="1392" y="3216"/>
              <a:ext cx="288" cy="14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a:extLst>
                <a:ext uri="{FF2B5EF4-FFF2-40B4-BE49-F238E27FC236}">
                  <a16:creationId xmlns:a16="http://schemas.microsoft.com/office/drawing/2014/main" id="{00CBF8C5-9536-4FA6-B00A-DACAC2E0BAB4}"/>
                </a:ext>
              </a:extLst>
            </p:cNvPr>
            <p:cNvSpPr>
              <a:spLocks noChangeShapeType="1"/>
            </p:cNvSpPr>
            <p:nvPr/>
          </p:nvSpPr>
          <p:spPr bwMode="auto">
            <a:xfrm flipV="1">
              <a:off x="1680" y="3024"/>
              <a:ext cx="0" cy="19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Line 11">
              <a:extLst>
                <a:ext uri="{FF2B5EF4-FFF2-40B4-BE49-F238E27FC236}">
                  <a16:creationId xmlns:a16="http://schemas.microsoft.com/office/drawing/2014/main" id="{0627C660-33C2-4BEE-87F6-C8894E6538DC}"/>
                </a:ext>
              </a:extLst>
            </p:cNvPr>
            <p:cNvSpPr>
              <a:spLocks noChangeShapeType="1"/>
            </p:cNvSpPr>
            <p:nvPr/>
          </p:nvSpPr>
          <p:spPr bwMode="auto">
            <a:xfrm>
              <a:off x="1392" y="2880"/>
              <a:ext cx="288" cy="14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3" name="Rectangle 12">
            <a:extLst>
              <a:ext uri="{FF2B5EF4-FFF2-40B4-BE49-F238E27FC236}">
                <a16:creationId xmlns:a16="http://schemas.microsoft.com/office/drawing/2014/main" id="{5A5BFAED-9EF2-4F71-9712-F94016FB9E1D}"/>
              </a:ext>
            </a:extLst>
          </p:cNvPr>
          <p:cNvSpPr>
            <a:spLocks noChangeArrowheads="1"/>
          </p:cNvSpPr>
          <p:nvPr/>
        </p:nvSpPr>
        <p:spPr bwMode="auto">
          <a:xfrm>
            <a:off x="3449499" y="3556401"/>
            <a:ext cx="1447800" cy="14478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Rectangle 13">
            <a:extLst>
              <a:ext uri="{FF2B5EF4-FFF2-40B4-BE49-F238E27FC236}">
                <a16:creationId xmlns:a16="http://schemas.microsoft.com/office/drawing/2014/main" id="{96448334-3C29-4880-8624-A26470E7F507}"/>
              </a:ext>
            </a:extLst>
          </p:cNvPr>
          <p:cNvSpPr>
            <a:spLocks noChangeArrowheads="1"/>
          </p:cNvSpPr>
          <p:nvPr/>
        </p:nvSpPr>
        <p:spPr bwMode="auto">
          <a:xfrm>
            <a:off x="2916099" y="3937401"/>
            <a:ext cx="228600" cy="8382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4">
            <a:extLst>
              <a:ext uri="{FF2B5EF4-FFF2-40B4-BE49-F238E27FC236}">
                <a16:creationId xmlns:a16="http://schemas.microsoft.com/office/drawing/2014/main" id="{A5EEEDCE-DD45-4747-9A1D-207DC64C4E85}"/>
              </a:ext>
            </a:extLst>
          </p:cNvPr>
          <p:cNvSpPr>
            <a:spLocks noChangeShapeType="1"/>
          </p:cNvSpPr>
          <p:nvPr/>
        </p:nvSpPr>
        <p:spPr bwMode="auto">
          <a:xfrm>
            <a:off x="4897299" y="4318401"/>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5">
            <a:extLst>
              <a:ext uri="{FF2B5EF4-FFF2-40B4-BE49-F238E27FC236}">
                <a16:creationId xmlns:a16="http://schemas.microsoft.com/office/drawing/2014/main" id="{AC31E746-6C98-4363-A6C8-D2FAC51F682E}"/>
              </a:ext>
            </a:extLst>
          </p:cNvPr>
          <p:cNvSpPr>
            <a:spLocks noChangeShapeType="1"/>
          </p:cNvSpPr>
          <p:nvPr/>
        </p:nvSpPr>
        <p:spPr bwMode="auto">
          <a:xfrm>
            <a:off x="3144699" y="4318401"/>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16">
            <a:extLst>
              <a:ext uri="{FF2B5EF4-FFF2-40B4-BE49-F238E27FC236}">
                <a16:creationId xmlns:a16="http://schemas.microsoft.com/office/drawing/2014/main" id="{97B4694B-CE9C-43BC-8662-0FB0EF6C3E7C}"/>
              </a:ext>
            </a:extLst>
          </p:cNvPr>
          <p:cNvSpPr>
            <a:spLocks noChangeShapeType="1"/>
          </p:cNvSpPr>
          <p:nvPr/>
        </p:nvSpPr>
        <p:spPr bwMode="auto">
          <a:xfrm>
            <a:off x="3220899" y="2565801"/>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Line 17">
            <a:extLst>
              <a:ext uri="{FF2B5EF4-FFF2-40B4-BE49-F238E27FC236}">
                <a16:creationId xmlns:a16="http://schemas.microsoft.com/office/drawing/2014/main" id="{33F11638-29FB-40C8-8D00-7D582A3864BD}"/>
              </a:ext>
            </a:extLst>
          </p:cNvPr>
          <p:cNvSpPr>
            <a:spLocks noChangeShapeType="1"/>
          </p:cNvSpPr>
          <p:nvPr/>
        </p:nvSpPr>
        <p:spPr bwMode="auto">
          <a:xfrm>
            <a:off x="3754299" y="3251601"/>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 name="Line 18">
            <a:extLst>
              <a:ext uri="{FF2B5EF4-FFF2-40B4-BE49-F238E27FC236}">
                <a16:creationId xmlns:a16="http://schemas.microsoft.com/office/drawing/2014/main" id="{FEE82EA8-2AB5-45E7-A8F9-5B264F66B6F5}"/>
              </a:ext>
            </a:extLst>
          </p:cNvPr>
          <p:cNvSpPr>
            <a:spLocks noChangeShapeType="1"/>
          </p:cNvSpPr>
          <p:nvPr/>
        </p:nvSpPr>
        <p:spPr bwMode="auto">
          <a:xfrm>
            <a:off x="4821099" y="2261001"/>
            <a:ext cx="0" cy="609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Line 19">
            <a:extLst>
              <a:ext uri="{FF2B5EF4-FFF2-40B4-BE49-F238E27FC236}">
                <a16:creationId xmlns:a16="http://schemas.microsoft.com/office/drawing/2014/main" id="{E11C1C04-785D-44E0-84EB-50B6DC411AB2}"/>
              </a:ext>
            </a:extLst>
          </p:cNvPr>
          <p:cNvSpPr>
            <a:spLocks noChangeShapeType="1"/>
          </p:cNvSpPr>
          <p:nvPr/>
        </p:nvSpPr>
        <p:spPr bwMode="auto">
          <a:xfrm>
            <a:off x="4516299" y="2870601"/>
            <a:ext cx="304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 name="Text Box 20">
            <a:extLst>
              <a:ext uri="{FF2B5EF4-FFF2-40B4-BE49-F238E27FC236}">
                <a16:creationId xmlns:a16="http://schemas.microsoft.com/office/drawing/2014/main" id="{08D16D53-50AE-42FC-9322-664F2F40697D}"/>
              </a:ext>
            </a:extLst>
          </p:cNvPr>
          <p:cNvSpPr txBox="1">
            <a:spLocks noChangeArrowheads="1"/>
          </p:cNvSpPr>
          <p:nvPr/>
        </p:nvSpPr>
        <p:spPr bwMode="auto">
          <a:xfrm>
            <a:off x="3373299" y="4089801"/>
            <a:ext cx="68435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22" name="Text Box 21">
            <a:extLst>
              <a:ext uri="{FF2B5EF4-FFF2-40B4-BE49-F238E27FC236}">
                <a16:creationId xmlns:a16="http://schemas.microsoft.com/office/drawing/2014/main" id="{F4ADE747-0481-4B72-ADD5-6D36C54A5138}"/>
              </a:ext>
            </a:extLst>
          </p:cNvPr>
          <p:cNvSpPr txBox="1">
            <a:spLocks noChangeArrowheads="1"/>
          </p:cNvSpPr>
          <p:nvPr/>
        </p:nvSpPr>
        <p:spPr bwMode="auto">
          <a:xfrm>
            <a:off x="4135299" y="4166001"/>
            <a:ext cx="885825"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sp>
        <p:nvSpPr>
          <p:cNvPr id="23" name="Text Box 22">
            <a:extLst>
              <a:ext uri="{FF2B5EF4-FFF2-40B4-BE49-F238E27FC236}">
                <a16:creationId xmlns:a16="http://schemas.microsoft.com/office/drawing/2014/main" id="{F621AE37-6410-4977-83BB-1E15A92858C0}"/>
              </a:ext>
            </a:extLst>
          </p:cNvPr>
          <p:cNvSpPr txBox="1">
            <a:spLocks noChangeArrowheads="1"/>
          </p:cNvSpPr>
          <p:nvPr/>
        </p:nvSpPr>
        <p:spPr bwMode="auto">
          <a:xfrm>
            <a:off x="3723746" y="3632601"/>
            <a:ext cx="88184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4" name="Text Box 23">
            <a:extLst>
              <a:ext uri="{FF2B5EF4-FFF2-40B4-BE49-F238E27FC236}">
                <a16:creationId xmlns:a16="http://schemas.microsoft.com/office/drawing/2014/main" id="{DDD535E7-841B-4E0A-9401-EFA2DAF1DF86}"/>
              </a:ext>
            </a:extLst>
          </p:cNvPr>
          <p:cNvSpPr txBox="1">
            <a:spLocks noChangeArrowheads="1"/>
          </p:cNvSpPr>
          <p:nvPr/>
        </p:nvSpPr>
        <p:spPr bwMode="auto">
          <a:xfrm>
            <a:off x="4135299" y="2794401"/>
            <a:ext cx="44435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5" name="Text Box 24">
            <a:extLst>
              <a:ext uri="{FF2B5EF4-FFF2-40B4-BE49-F238E27FC236}">
                <a16:creationId xmlns:a16="http://schemas.microsoft.com/office/drawing/2014/main" id="{4A5D71F1-C8BE-4D7B-88DB-BE3898EA9F6E}"/>
              </a:ext>
            </a:extLst>
          </p:cNvPr>
          <p:cNvSpPr txBox="1">
            <a:spLocks noChangeArrowheads="1"/>
          </p:cNvSpPr>
          <p:nvPr/>
        </p:nvSpPr>
        <p:spPr bwMode="auto">
          <a:xfrm>
            <a:off x="2839899" y="4166001"/>
            <a:ext cx="34817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26" name="Line 25">
            <a:extLst>
              <a:ext uri="{FF2B5EF4-FFF2-40B4-BE49-F238E27FC236}">
                <a16:creationId xmlns:a16="http://schemas.microsoft.com/office/drawing/2014/main" id="{083F6501-3980-4475-AEE7-6E5F03B4C7A0}"/>
              </a:ext>
            </a:extLst>
          </p:cNvPr>
          <p:cNvSpPr>
            <a:spLocks noChangeShapeType="1"/>
          </p:cNvSpPr>
          <p:nvPr/>
        </p:nvSpPr>
        <p:spPr bwMode="auto">
          <a:xfrm>
            <a:off x="2611299" y="2261001"/>
            <a:ext cx="2209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Line 26">
            <a:extLst>
              <a:ext uri="{FF2B5EF4-FFF2-40B4-BE49-F238E27FC236}">
                <a16:creationId xmlns:a16="http://schemas.microsoft.com/office/drawing/2014/main" id="{9E12720B-5305-4FC0-8400-36FABD69F855}"/>
              </a:ext>
            </a:extLst>
          </p:cNvPr>
          <p:cNvSpPr>
            <a:spLocks noChangeShapeType="1"/>
          </p:cNvSpPr>
          <p:nvPr/>
        </p:nvSpPr>
        <p:spPr bwMode="auto">
          <a:xfrm>
            <a:off x="2611299" y="2261001"/>
            <a:ext cx="0" cy="20574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27">
            <a:extLst>
              <a:ext uri="{FF2B5EF4-FFF2-40B4-BE49-F238E27FC236}">
                <a16:creationId xmlns:a16="http://schemas.microsoft.com/office/drawing/2014/main" id="{B4890AE7-24A0-4DF1-996D-7DFC947E6576}"/>
              </a:ext>
            </a:extLst>
          </p:cNvPr>
          <p:cNvSpPr>
            <a:spLocks noChangeShapeType="1"/>
          </p:cNvSpPr>
          <p:nvPr/>
        </p:nvSpPr>
        <p:spPr bwMode="auto">
          <a:xfrm>
            <a:off x="2611299" y="4318401"/>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8">
            <a:extLst>
              <a:ext uri="{FF2B5EF4-FFF2-40B4-BE49-F238E27FC236}">
                <a16:creationId xmlns:a16="http://schemas.microsoft.com/office/drawing/2014/main" id="{612C3750-474E-4DAB-A49E-3C5AF0D85BE9}"/>
              </a:ext>
            </a:extLst>
          </p:cNvPr>
          <p:cNvSpPr>
            <a:spLocks noChangeShapeType="1"/>
          </p:cNvSpPr>
          <p:nvPr/>
        </p:nvSpPr>
        <p:spPr bwMode="auto">
          <a:xfrm>
            <a:off x="3220899" y="2565801"/>
            <a:ext cx="0" cy="1752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Text Box 29">
            <a:extLst>
              <a:ext uri="{FF2B5EF4-FFF2-40B4-BE49-F238E27FC236}">
                <a16:creationId xmlns:a16="http://schemas.microsoft.com/office/drawing/2014/main" id="{A20F2DFE-7C0D-49C7-847A-A177749E7463}"/>
              </a:ext>
            </a:extLst>
          </p:cNvPr>
          <p:cNvSpPr txBox="1">
            <a:spLocks noChangeArrowheads="1"/>
          </p:cNvSpPr>
          <p:nvPr/>
        </p:nvSpPr>
        <p:spPr bwMode="auto">
          <a:xfrm>
            <a:off x="3525699" y="3099201"/>
            <a:ext cx="268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31" name="Rectangle 30">
            <a:extLst>
              <a:ext uri="{FF2B5EF4-FFF2-40B4-BE49-F238E27FC236}">
                <a16:creationId xmlns:a16="http://schemas.microsoft.com/office/drawing/2014/main" id="{8A9A06D3-E947-4345-ADD2-7FC4BF379F1A}"/>
              </a:ext>
            </a:extLst>
          </p:cNvPr>
          <p:cNvSpPr>
            <a:spLocks noChangeArrowheads="1"/>
          </p:cNvSpPr>
          <p:nvPr/>
        </p:nvSpPr>
        <p:spPr bwMode="auto">
          <a:xfrm>
            <a:off x="120763" y="5156016"/>
            <a:ext cx="11040969" cy="789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3500" tIns="25400" rIns="63500" bIns="25400">
            <a:spAutoFit/>
          </a:bodyPr>
          <a:lstStyle/>
          <a:p>
            <a:pPr marL="741363" lvl="1" indent="-246063">
              <a:spcBef>
                <a:spcPct val="4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PC is updated every cycle, so it does </a:t>
            </a:r>
            <a:r>
              <a:rPr lang="en-US" altLang="zh-CN" sz="2000" dirty="0">
                <a:solidFill>
                  <a:srgbClr val="FF0000"/>
                </a:solidFill>
                <a:latin typeface="Calibri" panose="020F0502020204030204" pitchFamily="34" charset="0"/>
                <a:ea typeface="宋体" charset="0"/>
                <a:cs typeface="Calibri" panose="020F0502020204030204" pitchFamily="34" charset="0"/>
              </a:rPr>
              <a:t>NOT</a:t>
            </a:r>
            <a:r>
              <a:rPr lang="en-US" altLang="zh-CN" sz="2000" dirty="0">
                <a:solidFill>
                  <a:srgbClr val="000000"/>
                </a:solidFill>
                <a:latin typeface="Calibri" panose="020F0502020204030204" pitchFamily="34" charset="0"/>
                <a:ea typeface="宋体" charset="0"/>
                <a:cs typeface="Calibri" panose="020F0502020204030204" pitchFamily="34" charset="0"/>
              </a:rPr>
              <a:t> need an explicit write control signal</a:t>
            </a:r>
          </a:p>
          <a:p>
            <a:pPr marL="741363" lvl="1" indent="-246063">
              <a:spcBef>
                <a:spcPct val="4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Instruction Memory is read every cycle, so it does </a:t>
            </a:r>
            <a:r>
              <a:rPr lang="en-US" altLang="zh-CN" sz="2000" dirty="0">
                <a:solidFill>
                  <a:srgbClr val="FF0000"/>
                </a:solidFill>
                <a:latin typeface="Calibri" panose="020F0502020204030204" pitchFamily="34" charset="0"/>
                <a:ea typeface="宋体" charset="0"/>
                <a:cs typeface="Calibri" panose="020F0502020204030204" pitchFamily="34" charset="0"/>
              </a:rPr>
              <a:t>NOT</a:t>
            </a:r>
            <a:r>
              <a:rPr lang="en-US" altLang="zh-CN" sz="2000" dirty="0">
                <a:solidFill>
                  <a:srgbClr val="000000"/>
                </a:solidFill>
                <a:latin typeface="Calibri" panose="020F0502020204030204" pitchFamily="34" charset="0"/>
                <a:ea typeface="宋体" charset="0"/>
                <a:cs typeface="Calibri" panose="020F0502020204030204" pitchFamily="34" charset="0"/>
              </a:rPr>
              <a:t> need an explicit read control signal</a:t>
            </a:r>
          </a:p>
        </p:txBody>
      </p:sp>
    </p:spTree>
    <p:extLst>
      <p:ext uri="{BB962C8B-B14F-4D97-AF65-F5344CB8AC3E}">
        <p14:creationId xmlns:p14="http://schemas.microsoft.com/office/powerpoint/2010/main" val="3968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Decoding Instructions</a:t>
            </a:r>
            <a:endParaRPr lang="zh-CN" altLang="en-US" dirty="0"/>
          </a:p>
        </p:txBody>
      </p:sp>
      <p:sp>
        <p:nvSpPr>
          <p:cNvPr id="3" name="内容占位符 2"/>
          <p:cNvSpPr>
            <a:spLocks noGrp="1"/>
          </p:cNvSpPr>
          <p:nvPr>
            <p:ph idx="1"/>
          </p:nvPr>
        </p:nvSpPr>
        <p:spPr/>
        <p:txBody>
          <a:bodyPr/>
          <a:lstStyle/>
          <a:p>
            <a:pPr>
              <a:lnSpc>
                <a:spcPct val="100000"/>
              </a:lnSpc>
            </a:pPr>
            <a:r>
              <a:rPr lang="en-US" altLang="zh-CN" sz="2800" dirty="0"/>
              <a:t>Decoding instructions involves</a:t>
            </a:r>
          </a:p>
          <a:p>
            <a:pPr lvl="1">
              <a:lnSpc>
                <a:spcPct val="100000"/>
              </a:lnSpc>
            </a:pPr>
            <a:r>
              <a:rPr lang="en-US" altLang="zh-CN" dirty="0">
                <a:latin typeface="Calibri" panose="020F0502020204030204" pitchFamily="34" charset="0"/>
                <a:cs typeface="Calibri" panose="020F0502020204030204" pitchFamily="34" charset="0"/>
              </a:rPr>
              <a:t>sending the fetched instruction’s </a:t>
            </a:r>
            <a:r>
              <a:rPr lang="en-US" altLang="zh-CN" dirty="0">
                <a:solidFill>
                  <a:schemeClr val="accent1"/>
                </a:solidFill>
                <a:latin typeface="Calibri" panose="020F0502020204030204" pitchFamily="34" charset="0"/>
                <a:cs typeface="Calibri" panose="020F0502020204030204" pitchFamily="34" charset="0"/>
              </a:rPr>
              <a:t>opcode</a:t>
            </a:r>
            <a:r>
              <a:rPr lang="en-US" altLang="zh-CN" dirty="0">
                <a:latin typeface="Calibri" panose="020F0502020204030204" pitchFamily="34" charset="0"/>
                <a:cs typeface="Calibri" panose="020F0502020204030204" pitchFamily="34" charset="0"/>
              </a:rPr>
              <a:t> and </a:t>
            </a:r>
            <a:r>
              <a:rPr lang="en-US" altLang="zh-CN" dirty="0">
                <a:solidFill>
                  <a:schemeClr val="accent1"/>
                </a:solidFill>
                <a:latin typeface="Calibri" panose="020F0502020204030204" pitchFamily="34" charset="0"/>
                <a:cs typeface="Calibri" panose="020F0502020204030204" pitchFamily="34" charset="0"/>
              </a:rPr>
              <a:t>function field</a:t>
            </a:r>
            <a:r>
              <a:rPr lang="en-US" altLang="zh-CN" dirty="0">
                <a:latin typeface="Calibri" panose="020F0502020204030204" pitchFamily="34" charset="0"/>
                <a:cs typeface="Calibri" panose="020F0502020204030204" pitchFamily="34" charset="0"/>
              </a:rPr>
              <a:t> bits to the control unit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838200" lvl="1" indent="-342900">
              <a:lnSpc>
                <a:spcPct val="80000"/>
              </a:lnSpc>
              <a:spcBef>
                <a:spcPct val="40000"/>
              </a:spcBef>
              <a:buClr>
                <a:srgbClr val="FC0128"/>
              </a:buClr>
              <a:buSzPct val="75000"/>
            </a:pPr>
            <a:r>
              <a:rPr lang="en-US" altLang="zh-CN" sz="2000" dirty="0">
                <a:solidFill>
                  <a:srgbClr val="000000"/>
                </a:solidFill>
                <a:latin typeface="Calibri" panose="020F0502020204030204" pitchFamily="34" charset="0"/>
                <a:ea typeface="宋体" charset="0"/>
                <a:cs typeface="Calibri" panose="020F0502020204030204" pitchFamily="34" charset="0"/>
              </a:rPr>
              <a:t>reading two values from the Register File</a:t>
            </a:r>
          </a:p>
          <a:p>
            <a:pPr marL="1312545" lvl="2" indent="-342900">
              <a:lnSpc>
                <a:spcPct val="75000"/>
              </a:lnSpc>
              <a:spcBef>
                <a:spcPct val="40000"/>
              </a:spcBef>
              <a:buClr>
                <a:srgbClr val="FC0128"/>
              </a:buClr>
              <a:buSzPct val="100000"/>
            </a:pPr>
            <a:r>
              <a:rPr lang="en-US" altLang="zh-CN" dirty="0">
                <a:solidFill>
                  <a:srgbClr val="000000"/>
                </a:solidFill>
                <a:latin typeface="Calibri" panose="020F0502020204030204" pitchFamily="34" charset="0"/>
                <a:ea typeface="宋体" charset="0"/>
                <a:cs typeface="Calibri" panose="020F0502020204030204" pitchFamily="34" charset="0"/>
              </a:rPr>
              <a:t>Register File addresses are contained in the instruction</a:t>
            </a:r>
          </a:p>
          <a:p>
            <a:endParaRPr lang="zh-CN" altLang="en-US" dirty="0"/>
          </a:p>
        </p:txBody>
      </p:sp>
      <p:sp>
        <p:nvSpPr>
          <p:cNvPr id="25" name="文本占位符 24"/>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903514" y="1462881"/>
            <a:ext cx="7848600" cy="114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dirty="0">
              <a:latin typeface="Calibri" panose="020F0502020204030204" pitchFamily="34" charset="0"/>
              <a:cs typeface="Calibri" panose="020F0502020204030204" pitchFamily="34" charset="0"/>
            </a:endParaRPr>
          </a:p>
        </p:txBody>
      </p:sp>
      <p:sp>
        <p:nvSpPr>
          <p:cNvPr id="5" name="Line 4"/>
          <p:cNvSpPr>
            <a:spLocks noChangeShapeType="1"/>
          </p:cNvSpPr>
          <p:nvPr/>
        </p:nvSpPr>
        <p:spPr bwMode="auto">
          <a:xfrm>
            <a:off x="3124200" y="4182381"/>
            <a:ext cx="685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
          <p:cNvSpPr>
            <a:spLocks noChangeShapeType="1"/>
          </p:cNvSpPr>
          <p:nvPr/>
        </p:nvSpPr>
        <p:spPr bwMode="auto">
          <a:xfrm>
            <a:off x="3810000" y="2658381"/>
            <a:ext cx="0" cy="1524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Text Box 6"/>
          <p:cNvSpPr txBox="1">
            <a:spLocks noChangeArrowheads="1"/>
          </p:cNvSpPr>
          <p:nvPr/>
        </p:nvSpPr>
        <p:spPr bwMode="auto">
          <a:xfrm>
            <a:off x="2438400" y="3877581"/>
            <a:ext cx="8851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grpSp>
        <p:nvGrpSpPr>
          <p:cNvPr id="8" name="Group 7"/>
          <p:cNvGrpSpPr/>
          <p:nvPr/>
        </p:nvGrpSpPr>
        <p:grpSpPr bwMode="auto">
          <a:xfrm>
            <a:off x="3810000" y="3420381"/>
            <a:ext cx="2286000" cy="1447800"/>
            <a:chOff x="2064" y="2208"/>
            <a:chExt cx="1440" cy="912"/>
          </a:xfrm>
        </p:grpSpPr>
        <p:sp>
          <p:nvSpPr>
            <p:cNvPr id="9" name="Rectangle 8"/>
            <p:cNvSpPr>
              <a:spLocks noChangeArrowheads="1"/>
            </p:cNvSpPr>
            <p:nvPr/>
          </p:nvSpPr>
          <p:spPr bwMode="auto">
            <a:xfrm>
              <a:off x="2256" y="2208"/>
              <a:ext cx="912" cy="912"/>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p:cNvSpPr>
              <a:spLocks noChangeShapeType="1"/>
            </p:cNvSpPr>
            <p:nvPr/>
          </p:nvSpPr>
          <p:spPr bwMode="auto">
            <a:xfrm>
              <a:off x="2064" y="2544"/>
              <a:ext cx="192"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p:cNvSpPr>
              <a:spLocks noChangeShapeType="1"/>
            </p:cNvSpPr>
            <p:nvPr/>
          </p:nvSpPr>
          <p:spPr bwMode="auto">
            <a:xfrm>
              <a:off x="2064" y="2304"/>
              <a:ext cx="192"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Line 11"/>
            <p:cNvSpPr>
              <a:spLocks noChangeShapeType="1"/>
            </p:cNvSpPr>
            <p:nvPr/>
          </p:nvSpPr>
          <p:spPr bwMode="auto">
            <a:xfrm>
              <a:off x="3168" y="2448"/>
              <a:ext cx="336"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Line 12"/>
            <p:cNvSpPr>
              <a:spLocks noChangeShapeType="1"/>
            </p:cNvSpPr>
            <p:nvPr/>
          </p:nvSpPr>
          <p:spPr bwMode="auto">
            <a:xfrm>
              <a:off x="3168" y="2880"/>
              <a:ext cx="336"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Text Box 13"/>
            <p:cNvSpPr txBox="1">
              <a:spLocks noChangeArrowheads="1"/>
            </p:cNvSpPr>
            <p:nvPr/>
          </p:nvSpPr>
          <p:spPr bwMode="auto">
            <a:xfrm>
              <a:off x="2208" y="2928"/>
              <a:ext cx="540"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5" name="Text Box 14"/>
            <p:cNvSpPr txBox="1">
              <a:spLocks noChangeArrowheads="1"/>
            </p:cNvSpPr>
            <p:nvPr/>
          </p:nvSpPr>
          <p:spPr bwMode="auto">
            <a:xfrm>
              <a:off x="2208" y="2208"/>
              <a:ext cx="59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6" name="Text Box 15"/>
            <p:cNvSpPr txBox="1">
              <a:spLocks noChangeArrowheads="1"/>
            </p:cNvSpPr>
            <p:nvPr/>
          </p:nvSpPr>
          <p:spPr bwMode="auto">
            <a:xfrm>
              <a:off x="2208" y="2448"/>
              <a:ext cx="59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17" name="Text Box 16"/>
            <p:cNvSpPr txBox="1">
              <a:spLocks noChangeArrowheads="1"/>
            </p:cNvSpPr>
            <p:nvPr/>
          </p:nvSpPr>
          <p:spPr bwMode="auto">
            <a:xfrm>
              <a:off x="2208" y="2688"/>
              <a:ext cx="569" cy="173"/>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18" name="Text Box 17"/>
            <p:cNvSpPr txBox="1">
              <a:spLocks noChangeArrowheads="1"/>
            </p:cNvSpPr>
            <p:nvPr/>
          </p:nvSpPr>
          <p:spPr bwMode="auto">
            <a:xfrm>
              <a:off x="2441" y="2352"/>
              <a:ext cx="441" cy="407"/>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19" name="Text Box 18"/>
            <p:cNvSpPr txBox="1">
              <a:spLocks noChangeArrowheads="1"/>
            </p:cNvSpPr>
            <p:nvPr/>
          </p:nvSpPr>
          <p:spPr bwMode="auto">
            <a:xfrm>
              <a:off x="2816" y="2304"/>
              <a:ext cx="393" cy="29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0" name="Text Box 19"/>
            <p:cNvSpPr txBox="1">
              <a:spLocks noChangeArrowheads="1"/>
            </p:cNvSpPr>
            <p:nvPr/>
          </p:nvSpPr>
          <p:spPr bwMode="auto">
            <a:xfrm>
              <a:off x="2832" y="2736"/>
              <a:ext cx="393" cy="29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grpSp>
      <p:sp>
        <p:nvSpPr>
          <p:cNvPr id="21" name="Oval 20"/>
          <p:cNvSpPr>
            <a:spLocks noChangeArrowheads="1"/>
          </p:cNvSpPr>
          <p:nvPr/>
        </p:nvSpPr>
        <p:spPr bwMode="auto">
          <a:xfrm>
            <a:off x="4114800" y="1972581"/>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 name="Rectangle 21"/>
          <p:cNvSpPr>
            <a:spLocks noChangeArrowheads="1"/>
          </p:cNvSpPr>
          <p:nvPr/>
        </p:nvSpPr>
        <p:spPr bwMode="auto">
          <a:xfrm>
            <a:off x="4267200" y="2429781"/>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23" name="Line 22"/>
          <p:cNvSpPr>
            <a:spLocks noChangeShapeType="1"/>
          </p:cNvSpPr>
          <p:nvPr/>
        </p:nvSpPr>
        <p:spPr bwMode="auto">
          <a:xfrm>
            <a:off x="3810000" y="2658381"/>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01FE0-D7AB-46B1-ADEC-C76F7BB97DE7}"/>
              </a:ext>
            </a:extLst>
          </p:cNvPr>
          <p:cNvSpPr>
            <a:spLocks noGrp="1"/>
          </p:cNvSpPr>
          <p:nvPr>
            <p:ph type="title"/>
          </p:nvPr>
        </p:nvSpPr>
        <p:spPr/>
        <p:txBody>
          <a:bodyPr>
            <a:normAutofit/>
          </a:bodyPr>
          <a:lstStyle/>
          <a:p>
            <a:r>
              <a:rPr lang="en-US" altLang="zh-CN" dirty="0"/>
              <a:t>Executing R Format Operations</a:t>
            </a:r>
            <a:endParaRPr lang="zh-CN" altLang="en-US" dirty="0"/>
          </a:p>
        </p:txBody>
      </p:sp>
      <p:sp>
        <p:nvSpPr>
          <p:cNvPr id="50" name="文本占位符 49">
            <a:extLst>
              <a:ext uri="{FF2B5EF4-FFF2-40B4-BE49-F238E27FC236}">
                <a16:creationId xmlns:a16="http://schemas.microsoft.com/office/drawing/2014/main" id="{ACC225FD-5C65-090F-45DC-FBC07ED1FC1D}"/>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0235B02-C037-4B3B-9778-43EBAE7F1505}"/>
              </a:ext>
            </a:extLst>
          </p:cNvPr>
          <p:cNvSpPr txBox="1">
            <a:spLocks noChangeArrowheads="1"/>
          </p:cNvSpPr>
          <p:nvPr/>
        </p:nvSpPr>
        <p:spPr>
          <a:xfrm>
            <a:off x="313267" y="894936"/>
            <a:ext cx="8577939" cy="2246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Calibri" panose="020F0502020204030204" pitchFamily="34" charset="0"/>
                <a:cs typeface="Calibri" panose="020F0502020204030204" pitchFamily="34" charset="0"/>
              </a:rPr>
              <a:t>R format operations (</a:t>
            </a:r>
            <a:r>
              <a:rPr lang="en-US" altLang="zh-CN" sz="2400" b="1" dirty="0">
                <a:solidFill>
                  <a:schemeClr val="accent1"/>
                </a:solidFill>
                <a:latin typeface="Calibri" panose="020F0502020204030204" pitchFamily="34" charset="0"/>
                <a:cs typeface="Calibri" panose="020F0502020204030204" pitchFamily="34" charset="0"/>
              </a:rPr>
              <a:t>add, sub, and, or</a:t>
            </a:r>
            <a:r>
              <a:rPr lang="en-US" altLang="zh-CN" sz="2400" dirty="0">
                <a:latin typeface="Calibri" panose="020F0502020204030204" pitchFamily="34" charset="0"/>
                <a:cs typeface="Calibri" panose="020F0502020204030204" pitchFamily="34" charset="0"/>
              </a:rPr>
              <a:t>)</a:t>
            </a:r>
          </a:p>
          <a:p>
            <a:pPr lvl="1"/>
            <a:endParaRPr lang="en-US" altLang="zh-CN" sz="2000" dirty="0">
              <a:latin typeface="Calibri" panose="020F0502020204030204" pitchFamily="34" charset="0"/>
              <a:cs typeface="Calibri" panose="020F0502020204030204" pitchFamily="34" charset="0"/>
            </a:endParaRPr>
          </a:p>
          <a:p>
            <a:pPr lvl="1"/>
            <a:endParaRPr lang="en-US" altLang="zh-CN" sz="2000" dirty="0">
              <a:latin typeface="Calibri" panose="020F0502020204030204" pitchFamily="34" charset="0"/>
              <a:cs typeface="Calibri" panose="020F0502020204030204" pitchFamily="34" charset="0"/>
            </a:endParaRPr>
          </a:p>
          <a:p>
            <a:pPr lvl="2"/>
            <a:endParaRPr lang="en-US" altLang="zh-CN" sz="1800" dirty="0">
              <a:latin typeface="Calibri" panose="020F0502020204030204" pitchFamily="34" charset="0"/>
              <a:cs typeface="Calibri" panose="020F0502020204030204" pitchFamily="34" charset="0"/>
            </a:endParaRPr>
          </a:p>
          <a:p>
            <a:pPr lvl="1"/>
            <a:r>
              <a:rPr lang="en-US" altLang="zh-CN" sz="2000" dirty="0">
                <a:latin typeface="Calibri" panose="020F0502020204030204" pitchFamily="34" charset="0"/>
                <a:cs typeface="Calibri" panose="020F0502020204030204" pitchFamily="34" charset="0"/>
              </a:rPr>
              <a:t>perform the (</a:t>
            </a:r>
            <a:r>
              <a:rPr lang="en-US" altLang="zh-CN" sz="2000" dirty="0">
                <a:solidFill>
                  <a:schemeClr val="accent1"/>
                </a:solidFill>
                <a:latin typeface="Calibri" panose="020F0502020204030204" pitchFamily="34" charset="0"/>
                <a:cs typeface="Calibri" panose="020F0502020204030204" pitchFamily="34" charset="0"/>
              </a:rPr>
              <a:t>op</a:t>
            </a:r>
            <a:r>
              <a:rPr lang="en-US" altLang="zh-CN" sz="2000" dirty="0">
                <a:latin typeface="Calibri" panose="020F0502020204030204" pitchFamily="34" charset="0"/>
                <a:cs typeface="Calibri" panose="020F0502020204030204" pitchFamily="34" charset="0"/>
              </a:rPr>
              <a:t> and </a:t>
            </a:r>
            <a:r>
              <a:rPr lang="en-US" altLang="zh-CN" sz="2000" dirty="0" err="1">
                <a:solidFill>
                  <a:schemeClr val="accent1"/>
                </a:solidFill>
                <a:latin typeface="Calibri" panose="020F0502020204030204" pitchFamily="34" charset="0"/>
                <a:cs typeface="Calibri" panose="020F0502020204030204" pitchFamily="34" charset="0"/>
              </a:rPr>
              <a:t>funct</a:t>
            </a:r>
            <a:r>
              <a:rPr lang="en-US" altLang="zh-CN" sz="2000" dirty="0">
                <a:latin typeface="Calibri" panose="020F0502020204030204" pitchFamily="34" charset="0"/>
                <a:cs typeface="Calibri" panose="020F0502020204030204" pitchFamily="34" charset="0"/>
              </a:rPr>
              <a:t>) operation on values in </a:t>
            </a:r>
            <a:r>
              <a:rPr lang="en-US" altLang="zh-CN" sz="2000" dirty="0">
                <a:solidFill>
                  <a:schemeClr val="accent1"/>
                </a:solidFill>
                <a:latin typeface="Calibri" panose="020F0502020204030204" pitchFamily="34" charset="0"/>
                <a:cs typeface="Calibri" panose="020F0502020204030204" pitchFamily="34" charset="0"/>
              </a:rPr>
              <a:t>rs1</a:t>
            </a:r>
            <a:r>
              <a:rPr lang="en-US" altLang="zh-CN" sz="2000" dirty="0">
                <a:latin typeface="Calibri" panose="020F0502020204030204" pitchFamily="34" charset="0"/>
                <a:cs typeface="Calibri" panose="020F0502020204030204" pitchFamily="34" charset="0"/>
              </a:rPr>
              <a:t> and </a:t>
            </a:r>
            <a:r>
              <a:rPr lang="en-US" altLang="zh-CN" sz="2000" dirty="0">
                <a:solidFill>
                  <a:schemeClr val="accent1"/>
                </a:solidFill>
                <a:latin typeface="Calibri" panose="020F0502020204030204" pitchFamily="34" charset="0"/>
                <a:cs typeface="Calibri" panose="020F0502020204030204" pitchFamily="34" charset="0"/>
              </a:rPr>
              <a:t>rs2</a:t>
            </a:r>
          </a:p>
          <a:p>
            <a:pPr lvl="1"/>
            <a:r>
              <a:rPr lang="en-US" altLang="zh-CN" sz="2000" dirty="0">
                <a:latin typeface="Calibri" panose="020F0502020204030204" pitchFamily="34" charset="0"/>
                <a:cs typeface="Calibri" panose="020F0502020204030204" pitchFamily="34" charset="0"/>
              </a:rPr>
              <a:t>store the result back into the Register File (into location </a:t>
            </a:r>
            <a:r>
              <a:rPr lang="en-US" altLang="zh-CN" sz="2000" dirty="0" err="1">
                <a:solidFill>
                  <a:schemeClr val="accent1"/>
                </a:solidFill>
                <a:latin typeface="Calibri" panose="020F0502020204030204" pitchFamily="34" charset="0"/>
                <a:cs typeface="Calibri" panose="020F0502020204030204" pitchFamily="34" charset="0"/>
              </a:rPr>
              <a:t>rd</a:t>
            </a:r>
            <a:r>
              <a:rPr lang="en-US" altLang="zh-CN" sz="2000" dirty="0">
                <a:latin typeface="Calibri" panose="020F0502020204030204" pitchFamily="34" charset="0"/>
                <a:cs typeface="Calibri" panose="020F0502020204030204" pitchFamily="34" charset="0"/>
              </a:rPr>
              <a:t>)</a:t>
            </a:r>
          </a:p>
        </p:txBody>
      </p:sp>
      <p:sp>
        <p:nvSpPr>
          <p:cNvPr id="5" name="Rectangle 4">
            <a:extLst>
              <a:ext uri="{FF2B5EF4-FFF2-40B4-BE49-F238E27FC236}">
                <a16:creationId xmlns:a16="http://schemas.microsoft.com/office/drawing/2014/main" id="{8C1EE53F-56DF-4C30-ACF6-F03591ACB097}"/>
              </a:ext>
            </a:extLst>
          </p:cNvPr>
          <p:cNvSpPr>
            <a:spLocks noChangeArrowheads="1"/>
          </p:cNvSpPr>
          <p:nvPr/>
        </p:nvSpPr>
        <p:spPr bwMode="auto">
          <a:xfrm>
            <a:off x="3058365" y="3654615"/>
            <a:ext cx="1447800" cy="14478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
            <a:extLst>
              <a:ext uri="{FF2B5EF4-FFF2-40B4-BE49-F238E27FC236}">
                <a16:creationId xmlns:a16="http://schemas.microsoft.com/office/drawing/2014/main" id="{9337141D-F9AF-4A42-BE96-8AE9A27EB887}"/>
              </a:ext>
            </a:extLst>
          </p:cNvPr>
          <p:cNvSpPr>
            <a:spLocks noChangeShapeType="1"/>
          </p:cNvSpPr>
          <p:nvPr/>
        </p:nvSpPr>
        <p:spPr bwMode="auto">
          <a:xfrm>
            <a:off x="2067765" y="4416615"/>
            <a:ext cx="685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6">
            <a:extLst>
              <a:ext uri="{FF2B5EF4-FFF2-40B4-BE49-F238E27FC236}">
                <a16:creationId xmlns:a16="http://schemas.microsoft.com/office/drawing/2014/main" id="{B7F835C9-285B-49AB-9DD0-AA8208259469}"/>
              </a:ext>
            </a:extLst>
          </p:cNvPr>
          <p:cNvSpPr>
            <a:spLocks noChangeShapeType="1"/>
          </p:cNvSpPr>
          <p:nvPr/>
        </p:nvSpPr>
        <p:spPr bwMode="auto">
          <a:xfrm>
            <a:off x="2753565" y="3807015"/>
            <a:ext cx="0" cy="762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a:extLst>
              <a:ext uri="{FF2B5EF4-FFF2-40B4-BE49-F238E27FC236}">
                <a16:creationId xmlns:a16="http://schemas.microsoft.com/office/drawing/2014/main" id="{9AE6579F-F5A6-4BE0-841B-4E7FC6C37994}"/>
              </a:ext>
            </a:extLst>
          </p:cNvPr>
          <p:cNvSpPr>
            <a:spLocks noChangeShapeType="1"/>
          </p:cNvSpPr>
          <p:nvPr/>
        </p:nvSpPr>
        <p:spPr bwMode="auto">
          <a:xfrm>
            <a:off x="2753565" y="4188015"/>
            <a:ext cx="30480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a:extLst>
              <a:ext uri="{FF2B5EF4-FFF2-40B4-BE49-F238E27FC236}">
                <a16:creationId xmlns:a16="http://schemas.microsoft.com/office/drawing/2014/main" id="{28B0E83B-A7D3-4D5D-8BAC-8E8DFB08BB38}"/>
              </a:ext>
            </a:extLst>
          </p:cNvPr>
          <p:cNvSpPr>
            <a:spLocks noChangeShapeType="1"/>
          </p:cNvSpPr>
          <p:nvPr/>
        </p:nvSpPr>
        <p:spPr bwMode="auto">
          <a:xfrm>
            <a:off x="2753565" y="4569015"/>
            <a:ext cx="30480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a:extLst>
              <a:ext uri="{FF2B5EF4-FFF2-40B4-BE49-F238E27FC236}">
                <a16:creationId xmlns:a16="http://schemas.microsoft.com/office/drawing/2014/main" id="{C99DF639-B879-4037-986A-9D2486084F09}"/>
              </a:ext>
            </a:extLst>
          </p:cNvPr>
          <p:cNvSpPr>
            <a:spLocks noChangeShapeType="1"/>
          </p:cNvSpPr>
          <p:nvPr/>
        </p:nvSpPr>
        <p:spPr bwMode="auto">
          <a:xfrm>
            <a:off x="2753565" y="4950015"/>
            <a:ext cx="3048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a:extLst>
              <a:ext uri="{FF2B5EF4-FFF2-40B4-BE49-F238E27FC236}">
                <a16:creationId xmlns:a16="http://schemas.microsoft.com/office/drawing/2014/main" id="{5712397D-B517-487C-889B-213A86E849A0}"/>
              </a:ext>
            </a:extLst>
          </p:cNvPr>
          <p:cNvSpPr>
            <a:spLocks noChangeShapeType="1"/>
          </p:cNvSpPr>
          <p:nvPr/>
        </p:nvSpPr>
        <p:spPr bwMode="auto">
          <a:xfrm>
            <a:off x="2753565" y="3807015"/>
            <a:ext cx="304800" cy="0"/>
          </a:xfrm>
          <a:prstGeom prst="line">
            <a:avLst/>
          </a:prstGeom>
          <a:noFill/>
          <a:ln w="190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Line 11">
            <a:extLst>
              <a:ext uri="{FF2B5EF4-FFF2-40B4-BE49-F238E27FC236}">
                <a16:creationId xmlns:a16="http://schemas.microsoft.com/office/drawing/2014/main" id="{0B479638-BFCC-4987-B3FA-950B166745F9}"/>
              </a:ext>
            </a:extLst>
          </p:cNvPr>
          <p:cNvSpPr>
            <a:spLocks noChangeShapeType="1"/>
          </p:cNvSpPr>
          <p:nvPr/>
        </p:nvSpPr>
        <p:spPr bwMode="auto">
          <a:xfrm>
            <a:off x="4506165" y="4035615"/>
            <a:ext cx="533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Line 12">
            <a:extLst>
              <a:ext uri="{FF2B5EF4-FFF2-40B4-BE49-F238E27FC236}">
                <a16:creationId xmlns:a16="http://schemas.microsoft.com/office/drawing/2014/main" id="{75909494-B382-4871-8361-00AAB1D14A55}"/>
              </a:ext>
            </a:extLst>
          </p:cNvPr>
          <p:cNvSpPr>
            <a:spLocks noChangeShapeType="1"/>
          </p:cNvSpPr>
          <p:nvPr/>
        </p:nvSpPr>
        <p:spPr bwMode="auto">
          <a:xfrm>
            <a:off x="4506165" y="4721415"/>
            <a:ext cx="5334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Line 13">
            <a:extLst>
              <a:ext uri="{FF2B5EF4-FFF2-40B4-BE49-F238E27FC236}">
                <a16:creationId xmlns:a16="http://schemas.microsoft.com/office/drawing/2014/main" id="{73C953CD-FCF3-482F-A023-B6572301F236}"/>
              </a:ext>
            </a:extLst>
          </p:cNvPr>
          <p:cNvSpPr>
            <a:spLocks noChangeShapeType="1"/>
          </p:cNvSpPr>
          <p:nvPr/>
        </p:nvSpPr>
        <p:spPr bwMode="auto">
          <a:xfrm>
            <a:off x="2753565" y="4950015"/>
            <a:ext cx="0" cy="4572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4">
            <a:extLst>
              <a:ext uri="{FF2B5EF4-FFF2-40B4-BE49-F238E27FC236}">
                <a16:creationId xmlns:a16="http://schemas.microsoft.com/office/drawing/2014/main" id="{BDD76F31-F9A3-428F-8E89-D34674929736}"/>
              </a:ext>
            </a:extLst>
          </p:cNvPr>
          <p:cNvSpPr>
            <a:spLocks noChangeShapeType="1"/>
          </p:cNvSpPr>
          <p:nvPr/>
        </p:nvSpPr>
        <p:spPr bwMode="auto">
          <a:xfrm>
            <a:off x="2753565" y="5407215"/>
            <a:ext cx="31242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5">
            <a:extLst>
              <a:ext uri="{FF2B5EF4-FFF2-40B4-BE49-F238E27FC236}">
                <a16:creationId xmlns:a16="http://schemas.microsoft.com/office/drawing/2014/main" id="{B54877BC-06A2-46F6-9CCA-EB059C8BB371}"/>
              </a:ext>
            </a:extLst>
          </p:cNvPr>
          <p:cNvSpPr>
            <a:spLocks noChangeShapeType="1"/>
          </p:cNvSpPr>
          <p:nvPr/>
        </p:nvSpPr>
        <p:spPr bwMode="auto">
          <a:xfrm>
            <a:off x="5572965" y="4569015"/>
            <a:ext cx="304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Line 16">
            <a:extLst>
              <a:ext uri="{FF2B5EF4-FFF2-40B4-BE49-F238E27FC236}">
                <a16:creationId xmlns:a16="http://schemas.microsoft.com/office/drawing/2014/main" id="{B56D38CF-FD46-4A5E-B9B9-D5D9B5D1D28C}"/>
              </a:ext>
            </a:extLst>
          </p:cNvPr>
          <p:cNvSpPr>
            <a:spLocks noChangeShapeType="1"/>
          </p:cNvSpPr>
          <p:nvPr/>
        </p:nvSpPr>
        <p:spPr bwMode="auto">
          <a:xfrm>
            <a:off x="5877765" y="4569015"/>
            <a:ext cx="0" cy="8382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 name="Text Box 17">
            <a:extLst>
              <a:ext uri="{FF2B5EF4-FFF2-40B4-BE49-F238E27FC236}">
                <a16:creationId xmlns:a16="http://schemas.microsoft.com/office/drawing/2014/main" id="{63AD7164-5043-4EDB-8E42-41B467B428CC}"/>
              </a:ext>
            </a:extLst>
          </p:cNvPr>
          <p:cNvSpPr txBox="1">
            <a:spLocks noChangeArrowheads="1"/>
          </p:cNvSpPr>
          <p:nvPr/>
        </p:nvSpPr>
        <p:spPr bwMode="auto">
          <a:xfrm>
            <a:off x="1381965" y="4111815"/>
            <a:ext cx="885825"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sp>
        <p:nvSpPr>
          <p:cNvPr id="19" name="Text Box 18">
            <a:extLst>
              <a:ext uri="{FF2B5EF4-FFF2-40B4-BE49-F238E27FC236}">
                <a16:creationId xmlns:a16="http://schemas.microsoft.com/office/drawing/2014/main" id="{60AED4DC-3CE4-4D57-BB2A-D17DDB109B95}"/>
              </a:ext>
            </a:extLst>
          </p:cNvPr>
          <p:cNvSpPr txBox="1">
            <a:spLocks noChangeArrowheads="1"/>
          </p:cNvSpPr>
          <p:nvPr/>
        </p:nvSpPr>
        <p:spPr bwMode="auto">
          <a:xfrm>
            <a:off x="2982165" y="4797615"/>
            <a:ext cx="856517"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0" name="Text Box 19">
            <a:extLst>
              <a:ext uri="{FF2B5EF4-FFF2-40B4-BE49-F238E27FC236}">
                <a16:creationId xmlns:a16="http://schemas.microsoft.com/office/drawing/2014/main" id="{DEC3F464-5337-4013-A99F-907C81F5A94A}"/>
              </a:ext>
            </a:extLst>
          </p:cNvPr>
          <p:cNvSpPr txBox="1">
            <a:spLocks noChangeArrowheads="1"/>
          </p:cNvSpPr>
          <p:nvPr/>
        </p:nvSpPr>
        <p:spPr bwMode="auto">
          <a:xfrm>
            <a:off x="2982165" y="3654615"/>
            <a:ext cx="948208"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21" name="Text Box 20">
            <a:extLst>
              <a:ext uri="{FF2B5EF4-FFF2-40B4-BE49-F238E27FC236}">
                <a16:creationId xmlns:a16="http://schemas.microsoft.com/office/drawing/2014/main" id="{5187DED8-CED8-43D2-86D3-8C11F05563E8}"/>
              </a:ext>
            </a:extLst>
          </p:cNvPr>
          <p:cNvSpPr txBox="1">
            <a:spLocks noChangeArrowheads="1"/>
          </p:cNvSpPr>
          <p:nvPr/>
        </p:nvSpPr>
        <p:spPr bwMode="auto">
          <a:xfrm>
            <a:off x="2982165" y="4035615"/>
            <a:ext cx="948208"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2" name="Text Box 21">
            <a:extLst>
              <a:ext uri="{FF2B5EF4-FFF2-40B4-BE49-F238E27FC236}">
                <a16:creationId xmlns:a16="http://schemas.microsoft.com/office/drawing/2014/main" id="{B7DA42F3-A511-409F-8EBF-4343B751823F}"/>
              </a:ext>
            </a:extLst>
          </p:cNvPr>
          <p:cNvSpPr txBox="1">
            <a:spLocks noChangeArrowheads="1"/>
          </p:cNvSpPr>
          <p:nvPr/>
        </p:nvSpPr>
        <p:spPr bwMode="auto">
          <a:xfrm>
            <a:off x="2982165" y="4416615"/>
            <a:ext cx="9032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3" name="Text Box 22">
            <a:extLst>
              <a:ext uri="{FF2B5EF4-FFF2-40B4-BE49-F238E27FC236}">
                <a16:creationId xmlns:a16="http://schemas.microsoft.com/office/drawing/2014/main" id="{97D0B445-DCCF-4A40-993C-AE0985B52936}"/>
              </a:ext>
            </a:extLst>
          </p:cNvPr>
          <p:cNvSpPr txBox="1">
            <a:spLocks noChangeArrowheads="1"/>
          </p:cNvSpPr>
          <p:nvPr/>
        </p:nvSpPr>
        <p:spPr bwMode="auto">
          <a:xfrm>
            <a:off x="3352193" y="3883215"/>
            <a:ext cx="69980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24" name="Text Box 23">
            <a:extLst>
              <a:ext uri="{FF2B5EF4-FFF2-40B4-BE49-F238E27FC236}">
                <a16:creationId xmlns:a16="http://schemas.microsoft.com/office/drawing/2014/main" id="{1C613F9E-AC9B-420E-AD64-FA4E39A97AF4}"/>
              </a:ext>
            </a:extLst>
          </p:cNvPr>
          <p:cNvSpPr txBox="1">
            <a:spLocks noChangeArrowheads="1"/>
          </p:cNvSpPr>
          <p:nvPr/>
        </p:nvSpPr>
        <p:spPr bwMode="auto">
          <a:xfrm>
            <a:off x="3947428" y="3807015"/>
            <a:ext cx="6238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5" name="Text Box 24">
            <a:extLst>
              <a:ext uri="{FF2B5EF4-FFF2-40B4-BE49-F238E27FC236}">
                <a16:creationId xmlns:a16="http://schemas.microsoft.com/office/drawing/2014/main" id="{B63FC1EB-E750-4AB7-8A9E-EB55DE7461C3}"/>
              </a:ext>
            </a:extLst>
          </p:cNvPr>
          <p:cNvSpPr txBox="1">
            <a:spLocks noChangeArrowheads="1"/>
          </p:cNvSpPr>
          <p:nvPr/>
        </p:nvSpPr>
        <p:spPr bwMode="auto">
          <a:xfrm>
            <a:off x="3972828" y="4492815"/>
            <a:ext cx="6238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accent1"/>
                </a:solidFill>
                <a:latin typeface="Arial" charset="0"/>
                <a:ea typeface="宋体" charset="0"/>
              </a:defRPr>
            </a:lvl1pPr>
            <a:lvl2pPr marL="742950" indent="-285750">
              <a:defRPr>
                <a:solidFill>
                  <a:schemeClr val="accent1"/>
                </a:solidFill>
                <a:latin typeface="Arial" charset="0"/>
                <a:ea typeface="宋体" charset="0"/>
              </a:defRPr>
            </a:lvl2pPr>
            <a:lvl3pPr marL="1143000" indent="-228600">
              <a:defRPr>
                <a:solidFill>
                  <a:schemeClr val="accent1"/>
                </a:solidFill>
                <a:latin typeface="Arial" charset="0"/>
                <a:ea typeface="宋体" charset="0"/>
              </a:defRPr>
            </a:lvl3pPr>
            <a:lvl4pPr marL="1600200" indent="-228600">
              <a:defRPr>
                <a:solidFill>
                  <a:schemeClr val="accent1"/>
                </a:solidFill>
                <a:latin typeface="Arial" charset="0"/>
                <a:ea typeface="宋体" charset="0"/>
              </a:defRPr>
            </a:lvl4pPr>
            <a:lvl5pPr marL="2057400" indent="-228600">
              <a:defRPr>
                <a:solidFill>
                  <a:schemeClr val="accent1"/>
                </a:solidFill>
                <a:latin typeface="Arial" charset="0"/>
                <a:ea typeface="宋体" charset="0"/>
              </a:defRPr>
            </a:lvl5pPr>
            <a:lvl6pPr marL="2514600" indent="-228600" eaLnBrk="0" fontAlgn="base" hangingPunct="0">
              <a:spcBef>
                <a:spcPct val="0"/>
              </a:spcBef>
              <a:spcAft>
                <a:spcPct val="0"/>
              </a:spcAft>
              <a:defRPr>
                <a:solidFill>
                  <a:schemeClr val="accent1"/>
                </a:solidFill>
                <a:latin typeface="Arial" charset="0"/>
                <a:ea typeface="宋体" charset="0"/>
              </a:defRPr>
            </a:lvl6pPr>
            <a:lvl7pPr marL="2971800" indent="-228600" eaLnBrk="0" fontAlgn="base" hangingPunct="0">
              <a:spcBef>
                <a:spcPct val="0"/>
              </a:spcBef>
              <a:spcAft>
                <a:spcPct val="0"/>
              </a:spcAft>
              <a:defRPr>
                <a:solidFill>
                  <a:schemeClr val="accent1"/>
                </a:solidFill>
                <a:latin typeface="Arial" charset="0"/>
                <a:ea typeface="宋体" charset="0"/>
              </a:defRPr>
            </a:lvl7pPr>
            <a:lvl8pPr marL="3429000" indent="-228600" eaLnBrk="0" fontAlgn="base" hangingPunct="0">
              <a:spcBef>
                <a:spcPct val="0"/>
              </a:spcBef>
              <a:spcAft>
                <a:spcPct val="0"/>
              </a:spcAft>
              <a:defRPr>
                <a:solidFill>
                  <a:schemeClr val="accent1"/>
                </a:solidFill>
                <a:latin typeface="Arial" charset="0"/>
                <a:ea typeface="宋体" charset="0"/>
              </a:defRPr>
            </a:lvl8pPr>
            <a:lvl9pPr marL="3886200" indent="-228600" eaLnBrk="0" fontAlgn="base" hangingPunct="0">
              <a:spcBef>
                <a:spcPct val="0"/>
              </a:spcBef>
              <a:spcAft>
                <a:spcPct val="0"/>
              </a:spcAft>
              <a:defRPr>
                <a:solidFill>
                  <a:schemeClr val="accent1"/>
                </a:solidFill>
                <a:latin typeface="Arial"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6" name="Freeform 25">
            <a:extLst>
              <a:ext uri="{FF2B5EF4-FFF2-40B4-BE49-F238E27FC236}">
                <a16:creationId xmlns:a16="http://schemas.microsoft.com/office/drawing/2014/main" id="{EC6F8614-B060-42E3-B55D-6DDA60EBC359}"/>
              </a:ext>
            </a:extLst>
          </p:cNvPr>
          <p:cNvSpPr>
            <a:spLocks/>
          </p:cNvSpPr>
          <p:nvPr/>
        </p:nvSpPr>
        <p:spPr bwMode="auto">
          <a:xfrm>
            <a:off x="5039565" y="3730815"/>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Rectangle 26">
            <a:extLst>
              <a:ext uri="{FF2B5EF4-FFF2-40B4-BE49-F238E27FC236}">
                <a16:creationId xmlns:a16="http://schemas.microsoft.com/office/drawing/2014/main" id="{60374B3D-CF0C-4B59-B8D7-032AEA669F6A}"/>
              </a:ext>
            </a:extLst>
          </p:cNvPr>
          <p:cNvSpPr>
            <a:spLocks noChangeArrowheads="1"/>
          </p:cNvSpPr>
          <p:nvPr/>
        </p:nvSpPr>
        <p:spPr bwMode="auto">
          <a:xfrm>
            <a:off x="5191965" y="4340415"/>
            <a:ext cx="5048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600"/>
              </a:lnSpc>
              <a:tabLst>
                <a:tab pos="452438" algn="l"/>
                <a:tab pos="904875" algn="l"/>
                <a:tab pos="1357313"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8" name="Line 27">
            <a:extLst>
              <a:ext uri="{FF2B5EF4-FFF2-40B4-BE49-F238E27FC236}">
                <a16:creationId xmlns:a16="http://schemas.microsoft.com/office/drawing/2014/main" id="{542F9781-0C17-43C2-85A1-3E8664076B70}"/>
              </a:ext>
            </a:extLst>
          </p:cNvPr>
          <p:cNvSpPr>
            <a:spLocks noChangeShapeType="1"/>
          </p:cNvSpPr>
          <p:nvPr/>
        </p:nvSpPr>
        <p:spPr bwMode="auto">
          <a:xfrm>
            <a:off x="5572965" y="4416615"/>
            <a:ext cx="304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8">
            <a:extLst>
              <a:ext uri="{FF2B5EF4-FFF2-40B4-BE49-F238E27FC236}">
                <a16:creationId xmlns:a16="http://schemas.microsoft.com/office/drawing/2014/main" id="{92B85FCC-1F1F-4062-A7B6-341A4F8508D9}"/>
              </a:ext>
            </a:extLst>
          </p:cNvPr>
          <p:cNvSpPr>
            <a:spLocks noChangeShapeType="1"/>
          </p:cNvSpPr>
          <p:nvPr/>
        </p:nvSpPr>
        <p:spPr bwMode="auto">
          <a:xfrm>
            <a:off x="5572965" y="4188015"/>
            <a:ext cx="304800" cy="0"/>
          </a:xfrm>
          <a:prstGeom prst="line">
            <a:avLst/>
          </a:prstGeom>
          <a:noFill/>
          <a:ln w="127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Rectangle 29">
            <a:extLst>
              <a:ext uri="{FF2B5EF4-FFF2-40B4-BE49-F238E27FC236}">
                <a16:creationId xmlns:a16="http://schemas.microsoft.com/office/drawing/2014/main" id="{9B28F2ED-6991-4BF5-86CC-60B620AE15C4}"/>
              </a:ext>
            </a:extLst>
          </p:cNvPr>
          <p:cNvSpPr>
            <a:spLocks noChangeArrowheads="1"/>
          </p:cNvSpPr>
          <p:nvPr/>
        </p:nvSpPr>
        <p:spPr bwMode="auto">
          <a:xfrm>
            <a:off x="5953965" y="4035615"/>
            <a:ext cx="10668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altLang="zh-CN" sz="1400">
                <a:solidFill>
                  <a:srgbClr val="000000"/>
                </a:solidFill>
                <a:latin typeface="Calibri" panose="020F0502020204030204" pitchFamily="34" charset="0"/>
                <a:ea typeface="宋体" charset="0"/>
                <a:cs typeface="Calibri" panose="020F0502020204030204" pitchFamily="34" charset="0"/>
              </a:rPr>
              <a:t>overflow</a:t>
            </a:r>
          </a:p>
        </p:txBody>
      </p:sp>
      <p:sp>
        <p:nvSpPr>
          <p:cNvPr id="31" name="Rectangle 30">
            <a:extLst>
              <a:ext uri="{FF2B5EF4-FFF2-40B4-BE49-F238E27FC236}">
                <a16:creationId xmlns:a16="http://schemas.microsoft.com/office/drawing/2014/main" id="{09E7FB06-20BC-4413-BAE8-7EBBC3A52F8F}"/>
              </a:ext>
            </a:extLst>
          </p:cNvPr>
          <p:cNvSpPr>
            <a:spLocks noChangeArrowheads="1"/>
          </p:cNvSpPr>
          <p:nvPr/>
        </p:nvSpPr>
        <p:spPr bwMode="auto">
          <a:xfrm>
            <a:off x="5953965" y="4264215"/>
            <a:ext cx="5334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32" name="Rectangle 31">
            <a:extLst>
              <a:ext uri="{FF2B5EF4-FFF2-40B4-BE49-F238E27FC236}">
                <a16:creationId xmlns:a16="http://schemas.microsoft.com/office/drawing/2014/main" id="{55B41F48-DA96-4EEB-8197-80756E6AD411}"/>
              </a:ext>
            </a:extLst>
          </p:cNvPr>
          <p:cNvSpPr>
            <a:spLocks noChangeArrowheads="1"/>
          </p:cNvSpPr>
          <p:nvPr/>
        </p:nvSpPr>
        <p:spPr bwMode="auto">
          <a:xfrm>
            <a:off x="5039565" y="2968815"/>
            <a:ext cx="925513" cy="32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altLang="zh-CN" sz="1400">
                <a:solidFill>
                  <a:srgbClr val="FC0128"/>
                </a:solidFill>
                <a:latin typeface="Calibri" panose="020F0502020204030204" pitchFamily="34" charset="0"/>
                <a:ea typeface="宋体" charset="0"/>
                <a:cs typeface="Calibri" panose="020F0502020204030204" pitchFamily="34" charset="0"/>
              </a:rPr>
              <a:t>ALU control</a:t>
            </a:r>
          </a:p>
        </p:txBody>
      </p:sp>
      <p:sp>
        <p:nvSpPr>
          <p:cNvPr id="33" name="Line 32">
            <a:extLst>
              <a:ext uri="{FF2B5EF4-FFF2-40B4-BE49-F238E27FC236}">
                <a16:creationId xmlns:a16="http://schemas.microsoft.com/office/drawing/2014/main" id="{6D17F5E8-5DE3-4E09-8310-AA8A497AF91F}"/>
              </a:ext>
            </a:extLst>
          </p:cNvPr>
          <p:cNvSpPr>
            <a:spLocks noChangeShapeType="1"/>
          </p:cNvSpPr>
          <p:nvPr/>
        </p:nvSpPr>
        <p:spPr bwMode="auto">
          <a:xfrm>
            <a:off x="5420565" y="3349815"/>
            <a:ext cx="0" cy="609600"/>
          </a:xfrm>
          <a:prstGeom prst="line">
            <a:avLst/>
          </a:prstGeom>
          <a:noFill/>
          <a:ln w="1905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33">
            <a:extLst>
              <a:ext uri="{FF2B5EF4-FFF2-40B4-BE49-F238E27FC236}">
                <a16:creationId xmlns:a16="http://schemas.microsoft.com/office/drawing/2014/main" id="{FA073F5E-C7E4-4F4D-A39C-C4B816BF5D65}"/>
              </a:ext>
            </a:extLst>
          </p:cNvPr>
          <p:cNvSpPr>
            <a:spLocks noChangeShapeType="1"/>
          </p:cNvSpPr>
          <p:nvPr/>
        </p:nvSpPr>
        <p:spPr bwMode="auto">
          <a:xfrm>
            <a:off x="3744165" y="3349815"/>
            <a:ext cx="0" cy="304800"/>
          </a:xfrm>
          <a:prstGeom prst="line">
            <a:avLst/>
          </a:prstGeom>
          <a:noFill/>
          <a:ln w="1270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Rectangle 34">
            <a:extLst>
              <a:ext uri="{FF2B5EF4-FFF2-40B4-BE49-F238E27FC236}">
                <a16:creationId xmlns:a16="http://schemas.microsoft.com/office/drawing/2014/main" id="{98C8A36B-C7D0-4DCC-A94F-B8EA7C4B1488}"/>
              </a:ext>
            </a:extLst>
          </p:cNvPr>
          <p:cNvSpPr>
            <a:spLocks noChangeArrowheads="1"/>
          </p:cNvSpPr>
          <p:nvPr/>
        </p:nvSpPr>
        <p:spPr bwMode="auto">
          <a:xfrm>
            <a:off x="3439365" y="2968815"/>
            <a:ext cx="925513" cy="32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p>
            <a:pPr defTabSz="904875">
              <a:lnSpc>
                <a:spcPts val="1800"/>
              </a:lnSpc>
              <a:spcBef>
                <a:spcPts val="600"/>
              </a:spcBef>
              <a:spcAft>
                <a:spcPts val="600"/>
              </a:spcAft>
              <a:tabLst>
                <a:tab pos="452438" algn="l"/>
                <a:tab pos="904875" algn="l"/>
                <a:tab pos="1357313" algn="l"/>
              </a:tabLst>
            </a:pPr>
            <a:r>
              <a:rPr lang="en-US" altLang="zh-CN" sz="1400">
                <a:solidFill>
                  <a:srgbClr val="FC0128"/>
                </a:solidFill>
                <a:latin typeface="Calibri" panose="020F0502020204030204" pitchFamily="34" charset="0"/>
                <a:ea typeface="宋体" charset="0"/>
                <a:cs typeface="Calibri" panose="020F0502020204030204" pitchFamily="34" charset="0"/>
              </a:rPr>
              <a:t>RegWrite</a:t>
            </a:r>
          </a:p>
        </p:txBody>
      </p:sp>
      <p:sp>
        <p:nvSpPr>
          <p:cNvPr id="36" name="Rectangle 86">
            <a:extLst>
              <a:ext uri="{FF2B5EF4-FFF2-40B4-BE49-F238E27FC236}">
                <a16:creationId xmlns:a16="http://schemas.microsoft.com/office/drawing/2014/main" id="{E1481767-B41F-4E0A-9209-FC6D9FB85394}"/>
              </a:ext>
            </a:extLst>
          </p:cNvPr>
          <p:cNvSpPr>
            <a:spLocks noChangeArrowheads="1"/>
          </p:cNvSpPr>
          <p:nvPr/>
        </p:nvSpPr>
        <p:spPr bwMode="auto">
          <a:xfrm>
            <a:off x="315165" y="5635815"/>
            <a:ext cx="8382000" cy="66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3500" tIns="25400" rIns="63500" bIns="25400">
            <a:spAutoFit/>
          </a:bodyPr>
          <a:lstStyle/>
          <a:p>
            <a:pPr marL="741363" lvl="1" indent="-246063">
              <a:spcBef>
                <a:spcPct val="4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The Register File is not written every cycle (e.g. </a:t>
            </a:r>
            <a:r>
              <a:rPr lang="en-US" altLang="zh-CN" sz="2000" b="1" dirty="0" err="1">
                <a:solidFill>
                  <a:srgbClr val="FC0128"/>
                </a:solidFill>
                <a:latin typeface="Calibri" panose="020F0502020204030204" pitchFamily="34" charset="0"/>
                <a:ea typeface="宋体" charset="0"/>
                <a:cs typeface="Calibri" panose="020F0502020204030204" pitchFamily="34" charset="0"/>
              </a:rPr>
              <a:t>sd</a:t>
            </a:r>
            <a:r>
              <a:rPr lang="en-US" altLang="zh-CN" sz="2000" dirty="0">
                <a:solidFill>
                  <a:srgbClr val="000000"/>
                </a:solidFill>
                <a:latin typeface="Calibri" panose="020F0502020204030204" pitchFamily="34" charset="0"/>
                <a:ea typeface="宋体" charset="0"/>
                <a:cs typeface="Calibri" panose="020F0502020204030204" pitchFamily="34" charset="0"/>
              </a:rPr>
              <a:t>), so we need an </a:t>
            </a:r>
            <a:r>
              <a:rPr lang="en-US" altLang="zh-CN" sz="2000" dirty="0">
                <a:solidFill>
                  <a:srgbClr val="FC0128"/>
                </a:solidFill>
                <a:latin typeface="Calibri" panose="020F0502020204030204" pitchFamily="34" charset="0"/>
                <a:ea typeface="宋体" charset="0"/>
                <a:cs typeface="Calibri" panose="020F0502020204030204" pitchFamily="34" charset="0"/>
              </a:rPr>
              <a:t>explicit write control signal</a:t>
            </a:r>
            <a:r>
              <a:rPr lang="en-US" altLang="zh-CN" sz="2000" dirty="0">
                <a:solidFill>
                  <a:srgbClr val="000000"/>
                </a:solidFill>
                <a:latin typeface="Calibri" panose="020F0502020204030204" pitchFamily="34" charset="0"/>
                <a:ea typeface="宋体" charset="0"/>
                <a:cs typeface="Calibri" panose="020F0502020204030204" pitchFamily="34" charset="0"/>
              </a:rPr>
              <a:t> for the Register File</a:t>
            </a:r>
          </a:p>
        </p:txBody>
      </p:sp>
      <p:sp>
        <p:nvSpPr>
          <p:cNvPr id="37" name="Rectangle 12">
            <a:extLst>
              <a:ext uri="{FF2B5EF4-FFF2-40B4-BE49-F238E27FC236}">
                <a16:creationId xmlns:a16="http://schemas.microsoft.com/office/drawing/2014/main" id="{2C5A8434-4174-48F2-901E-AF3347A31D53}"/>
              </a:ext>
            </a:extLst>
          </p:cNvPr>
          <p:cNvSpPr>
            <a:spLocks noChangeArrowheads="1"/>
          </p:cNvSpPr>
          <p:nvPr/>
        </p:nvSpPr>
        <p:spPr bwMode="auto">
          <a:xfrm>
            <a:off x="1270303" y="1809508"/>
            <a:ext cx="12573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38" name="Rectangle 13">
            <a:extLst>
              <a:ext uri="{FF2B5EF4-FFF2-40B4-BE49-F238E27FC236}">
                <a16:creationId xmlns:a16="http://schemas.microsoft.com/office/drawing/2014/main" id="{7597C5F1-7939-409E-8FBF-54B351FE4BD6}"/>
              </a:ext>
            </a:extLst>
          </p:cNvPr>
          <p:cNvSpPr>
            <a:spLocks noChangeArrowheads="1"/>
          </p:cNvSpPr>
          <p:nvPr/>
        </p:nvSpPr>
        <p:spPr bwMode="auto">
          <a:xfrm>
            <a:off x="1553331" y="1847608"/>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funct7</a:t>
            </a:r>
          </a:p>
        </p:txBody>
      </p:sp>
      <p:sp>
        <p:nvSpPr>
          <p:cNvPr id="39" name="Rectangle 14">
            <a:extLst>
              <a:ext uri="{FF2B5EF4-FFF2-40B4-BE49-F238E27FC236}">
                <a16:creationId xmlns:a16="http://schemas.microsoft.com/office/drawing/2014/main" id="{ABF6D310-3D5F-4FAF-B0BD-61511A8EA04E}"/>
              </a:ext>
            </a:extLst>
          </p:cNvPr>
          <p:cNvSpPr>
            <a:spLocks noChangeArrowheads="1"/>
          </p:cNvSpPr>
          <p:nvPr/>
        </p:nvSpPr>
        <p:spPr bwMode="auto">
          <a:xfrm>
            <a:off x="2518531" y="1809508"/>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40" name="Rectangle 15">
            <a:extLst>
              <a:ext uri="{FF2B5EF4-FFF2-40B4-BE49-F238E27FC236}">
                <a16:creationId xmlns:a16="http://schemas.microsoft.com/office/drawing/2014/main" id="{D299BED8-2B1F-4ADB-84CD-963CD01544E8}"/>
              </a:ext>
            </a:extLst>
          </p:cNvPr>
          <p:cNvSpPr>
            <a:spLocks noChangeArrowheads="1"/>
          </p:cNvSpPr>
          <p:nvPr/>
        </p:nvSpPr>
        <p:spPr bwMode="auto">
          <a:xfrm>
            <a:off x="3483731" y="1809508"/>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41" name="Rectangle 24">
            <a:extLst>
              <a:ext uri="{FF2B5EF4-FFF2-40B4-BE49-F238E27FC236}">
                <a16:creationId xmlns:a16="http://schemas.microsoft.com/office/drawing/2014/main" id="{D14947E9-9845-48E4-97DF-D7E7B902BC3F}"/>
              </a:ext>
            </a:extLst>
          </p:cNvPr>
          <p:cNvSpPr>
            <a:spLocks noChangeArrowheads="1"/>
          </p:cNvSpPr>
          <p:nvPr/>
        </p:nvSpPr>
        <p:spPr bwMode="auto">
          <a:xfrm>
            <a:off x="4448931" y="1809508"/>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42" name="Rectangle 25">
            <a:extLst>
              <a:ext uri="{FF2B5EF4-FFF2-40B4-BE49-F238E27FC236}">
                <a16:creationId xmlns:a16="http://schemas.microsoft.com/office/drawing/2014/main" id="{DDB764F4-42D7-46D3-9E7A-BF768A7F1833}"/>
              </a:ext>
            </a:extLst>
          </p:cNvPr>
          <p:cNvSpPr>
            <a:spLocks noChangeArrowheads="1"/>
          </p:cNvSpPr>
          <p:nvPr/>
        </p:nvSpPr>
        <p:spPr bwMode="auto">
          <a:xfrm>
            <a:off x="5403245" y="1809508"/>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43" name="Rectangle 26">
            <a:extLst>
              <a:ext uri="{FF2B5EF4-FFF2-40B4-BE49-F238E27FC236}">
                <a16:creationId xmlns:a16="http://schemas.microsoft.com/office/drawing/2014/main" id="{FF02C0AC-2F3C-41B3-888D-9523E57D8431}"/>
              </a:ext>
            </a:extLst>
          </p:cNvPr>
          <p:cNvSpPr>
            <a:spLocks noChangeArrowheads="1"/>
          </p:cNvSpPr>
          <p:nvPr/>
        </p:nvSpPr>
        <p:spPr bwMode="auto">
          <a:xfrm>
            <a:off x="6368445" y="1809508"/>
            <a:ext cx="10541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44" name="Rectangle 27">
            <a:extLst>
              <a:ext uri="{FF2B5EF4-FFF2-40B4-BE49-F238E27FC236}">
                <a16:creationId xmlns:a16="http://schemas.microsoft.com/office/drawing/2014/main" id="{64EAE8E3-3EA9-42BA-A655-A1B39289E073}"/>
              </a:ext>
            </a:extLst>
          </p:cNvPr>
          <p:cNvSpPr>
            <a:spLocks noChangeArrowheads="1"/>
          </p:cNvSpPr>
          <p:nvPr/>
        </p:nvSpPr>
        <p:spPr bwMode="auto">
          <a:xfrm>
            <a:off x="2645531" y="1847608"/>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rs2</a:t>
            </a:r>
          </a:p>
        </p:txBody>
      </p:sp>
      <p:sp>
        <p:nvSpPr>
          <p:cNvPr id="45" name="Rectangle 28">
            <a:extLst>
              <a:ext uri="{FF2B5EF4-FFF2-40B4-BE49-F238E27FC236}">
                <a16:creationId xmlns:a16="http://schemas.microsoft.com/office/drawing/2014/main" id="{DD85D2D2-9FE7-4EAE-B824-91C5634C292B}"/>
              </a:ext>
            </a:extLst>
          </p:cNvPr>
          <p:cNvSpPr>
            <a:spLocks noChangeArrowheads="1"/>
          </p:cNvSpPr>
          <p:nvPr/>
        </p:nvSpPr>
        <p:spPr bwMode="auto">
          <a:xfrm>
            <a:off x="3699631" y="1847608"/>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rs1</a:t>
            </a:r>
          </a:p>
        </p:txBody>
      </p:sp>
      <p:sp>
        <p:nvSpPr>
          <p:cNvPr id="46" name="Rectangle 29">
            <a:extLst>
              <a:ext uri="{FF2B5EF4-FFF2-40B4-BE49-F238E27FC236}">
                <a16:creationId xmlns:a16="http://schemas.microsoft.com/office/drawing/2014/main" id="{D156D404-D3FE-4B33-B5B1-41DEC656047C}"/>
              </a:ext>
            </a:extLst>
          </p:cNvPr>
          <p:cNvSpPr>
            <a:spLocks noChangeArrowheads="1"/>
          </p:cNvSpPr>
          <p:nvPr/>
        </p:nvSpPr>
        <p:spPr bwMode="auto">
          <a:xfrm>
            <a:off x="4590219" y="1839671"/>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funct3</a:t>
            </a:r>
          </a:p>
        </p:txBody>
      </p:sp>
      <p:sp>
        <p:nvSpPr>
          <p:cNvPr id="47" name="Rectangle 30">
            <a:extLst>
              <a:ext uri="{FF2B5EF4-FFF2-40B4-BE49-F238E27FC236}">
                <a16:creationId xmlns:a16="http://schemas.microsoft.com/office/drawing/2014/main" id="{06D537A9-32C2-4891-ABC7-410ECD4FA7A5}"/>
              </a:ext>
            </a:extLst>
          </p:cNvPr>
          <p:cNvSpPr>
            <a:spLocks noChangeArrowheads="1"/>
          </p:cNvSpPr>
          <p:nvPr/>
        </p:nvSpPr>
        <p:spPr bwMode="auto">
          <a:xfrm>
            <a:off x="5591931" y="1847608"/>
            <a:ext cx="333425"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err="1">
                <a:solidFill>
                  <a:schemeClr val="tx1"/>
                </a:solidFill>
                <a:latin typeface="Calibri" panose="020F0502020204030204" pitchFamily="34" charset="0"/>
                <a:ea typeface="宋体" charset="0"/>
                <a:cs typeface="Calibri" panose="020F0502020204030204" pitchFamily="34" charset="0"/>
              </a:rPr>
              <a:t>rd</a:t>
            </a:r>
            <a:endParaRPr lang="en-US" altLang="zh-CN" dirty="0">
              <a:solidFill>
                <a:schemeClr val="tx1"/>
              </a:solidFill>
              <a:latin typeface="Calibri" panose="020F0502020204030204" pitchFamily="34" charset="0"/>
              <a:ea typeface="宋体" charset="0"/>
              <a:cs typeface="Calibri" panose="020F0502020204030204" pitchFamily="34" charset="0"/>
            </a:endParaRPr>
          </a:p>
        </p:txBody>
      </p:sp>
      <p:sp>
        <p:nvSpPr>
          <p:cNvPr id="48" name="Rectangle 31">
            <a:extLst>
              <a:ext uri="{FF2B5EF4-FFF2-40B4-BE49-F238E27FC236}">
                <a16:creationId xmlns:a16="http://schemas.microsoft.com/office/drawing/2014/main" id="{C453B4B0-19E9-4DFA-A37D-337929E7D9EF}"/>
              </a:ext>
            </a:extLst>
          </p:cNvPr>
          <p:cNvSpPr>
            <a:spLocks noChangeArrowheads="1"/>
          </p:cNvSpPr>
          <p:nvPr/>
        </p:nvSpPr>
        <p:spPr bwMode="auto">
          <a:xfrm>
            <a:off x="6506331" y="1847608"/>
            <a:ext cx="826829"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opcode</a:t>
            </a:r>
          </a:p>
        </p:txBody>
      </p:sp>
      <p:sp>
        <p:nvSpPr>
          <p:cNvPr id="49" name="Rectangle 39">
            <a:extLst>
              <a:ext uri="{FF2B5EF4-FFF2-40B4-BE49-F238E27FC236}">
                <a16:creationId xmlns:a16="http://schemas.microsoft.com/office/drawing/2014/main" id="{B47D8B36-B824-4F04-A26E-C2B113899B02}"/>
              </a:ext>
            </a:extLst>
          </p:cNvPr>
          <p:cNvSpPr>
            <a:spLocks noChangeArrowheads="1"/>
          </p:cNvSpPr>
          <p:nvPr/>
        </p:nvSpPr>
        <p:spPr bwMode="auto">
          <a:xfrm>
            <a:off x="7496931" y="1803158"/>
            <a:ext cx="99809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dirty="0">
                <a:solidFill>
                  <a:schemeClr val="tx1"/>
                </a:solidFill>
                <a:latin typeface="Calibri" panose="020F0502020204030204" pitchFamily="34" charset="0"/>
                <a:ea typeface="宋体" charset="0"/>
                <a:cs typeface="Calibri" panose="020F0502020204030204" pitchFamily="34" charset="0"/>
              </a:rPr>
              <a:t>R format</a:t>
            </a:r>
          </a:p>
        </p:txBody>
      </p:sp>
      <p:sp>
        <p:nvSpPr>
          <p:cNvPr id="51" name="文本框 50">
            <a:extLst>
              <a:ext uri="{FF2B5EF4-FFF2-40B4-BE49-F238E27FC236}">
                <a16:creationId xmlns:a16="http://schemas.microsoft.com/office/drawing/2014/main" id="{55D3B041-14B0-45D1-81F3-9D7D6B1B0470}"/>
              </a:ext>
            </a:extLst>
          </p:cNvPr>
          <p:cNvSpPr txBox="1"/>
          <p:nvPr/>
        </p:nvSpPr>
        <p:spPr>
          <a:xfrm>
            <a:off x="6203859" y="1451152"/>
            <a:ext cx="306494"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6</a:t>
            </a:r>
            <a:endParaRPr lang="zh-CN" altLang="en-US" dirty="0">
              <a:latin typeface="Calibri" panose="020F0502020204030204" pitchFamily="34" charset="0"/>
              <a:cs typeface="Calibri" panose="020F0502020204030204" pitchFamily="34" charset="0"/>
            </a:endParaRPr>
          </a:p>
        </p:txBody>
      </p:sp>
      <p:sp>
        <p:nvSpPr>
          <p:cNvPr id="52" name="文本框 51">
            <a:extLst>
              <a:ext uri="{FF2B5EF4-FFF2-40B4-BE49-F238E27FC236}">
                <a16:creationId xmlns:a16="http://schemas.microsoft.com/office/drawing/2014/main" id="{33FC52A2-04C5-4FBB-BBD8-FCCC5790525C}"/>
              </a:ext>
            </a:extLst>
          </p:cNvPr>
          <p:cNvSpPr txBox="1"/>
          <p:nvPr/>
        </p:nvSpPr>
        <p:spPr>
          <a:xfrm>
            <a:off x="7271446" y="1451152"/>
            <a:ext cx="306494"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0</a:t>
            </a:r>
            <a:endParaRPr lang="zh-CN" altLang="en-US" dirty="0">
              <a:latin typeface="Calibri" panose="020F0502020204030204" pitchFamily="34" charset="0"/>
              <a:cs typeface="Calibri" panose="020F0502020204030204" pitchFamily="34" charset="0"/>
            </a:endParaRPr>
          </a:p>
        </p:txBody>
      </p:sp>
      <p:sp>
        <p:nvSpPr>
          <p:cNvPr id="53" name="文本框 52">
            <a:extLst>
              <a:ext uri="{FF2B5EF4-FFF2-40B4-BE49-F238E27FC236}">
                <a16:creationId xmlns:a16="http://schemas.microsoft.com/office/drawing/2014/main" id="{83C59A74-B7B0-42C4-A5B4-4C7EE55E5851}"/>
              </a:ext>
            </a:extLst>
          </p:cNvPr>
          <p:cNvSpPr txBox="1"/>
          <p:nvPr/>
        </p:nvSpPr>
        <p:spPr>
          <a:xfrm>
            <a:off x="5247095" y="1451152"/>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11</a:t>
            </a:r>
            <a:endParaRPr lang="zh-CN" altLang="en-US" dirty="0">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5177BA8B-8E5D-4943-88AF-800AD3A94595}"/>
              </a:ext>
            </a:extLst>
          </p:cNvPr>
          <p:cNvSpPr txBox="1"/>
          <p:nvPr/>
        </p:nvSpPr>
        <p:spPr>
          <a:xfrm>
            <a:off x="4222070" y="1451152"/>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14</a:t>
            </a:r>
            <a:endParaRPr lang="zh-CN" altLang="en-US"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732C5685-BEF9-4DE8-812D-8E9CC2B93AA0}"/>
              </a:ext>
            </a:extLst>
          </p:cNvPr>
          <p:cNvSpPr txBox="1"/>
          <p:nvPr/>
        </p:nvSpPr>
        <p:spPr>
          <a:xfrm>
            <a:off x="3231176" y="1451152"/>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19</a:t>
            </a:r>
            <a:endParaRPr lang="zh-CN" altLang="en-US" dirty="0">
              <a:latin typeface="Calibri" panose="020F0502020204030204" pitchFamily="34" charset="0"/>
              <a:cs typeface="Calibri" panose="020F0502020204030204" pitchFamily="34" charset="0"/>
            </a:endParaRPr>
          </a:p>
        </p:txBody>
      </p:sp>
      <p:sp>
        <p:nvSpPr>
          <p:cNvPr id="56" name="文本框 55">
            <a:extLst>
              <a:ext uri="{FF2B5EF4-FFF2-40B4-BE49-F238E27FC236}">
                <a16:creationId xmlns:a16="http://schemas.microsoft.com/office/drawing/2014/main" id="{3B353350-BFED-404F-A73F-522F12F886CA}"/>
              </a:ext>
            </a:extLst>
          </p:cNvPr>
          <p:cNvSpPr txBox="1"/>
          <p:nvPr/>
        </p:nvSpPr>
        <p:spPr>
          <a:xfrm>
            <a:off x="2320398" y="1451152"/>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24</a:t>
            </a:r>
            <a:endParaRPr lang="zh-CN" altLang="en-US" dirty="0">
              <a:latin typeface="Calibri" panose="020F0502020204030204" pitchFamily="34" charset="0"/>
              <a:cs typeface="Calibri" panose="020F0502020204030204" pitchFamily="34" charset="0"/>
            </a:endParaRPr>
          </a:p>
        </p:txBody>
      </p:sp>
      <p:sp>
        <p:nvSpPr>
          <p:cNvPr id="57" name="文本框 56">
            <a:extLst>
              <a:ext uri="{FF2B5EF4-FFF2-40B4-BE49-F238E27FC236}">
                <a16:creationId xmlns:a16="http://schemas.microsoft.com/office/drawing/2014/main" id="{58239676-DF19-4A3C-B9BC-7E4A6A63EE58}"/>
              </a:ext>
            </a:extLst>
          </p:cNvPr>
          <p:cNvSpPr txBox="1"/>
          <p:nvPr/>
        </p:nvSpPr>
        <p:spPr>
          <a:xfrm>
            <a:off x="1044615" y="1451152"/>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31</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397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Executing Load and Store Operations</a:t>
            </a:r>
            <a:endParaRPr lang="zh-CN" altLang="en-US" dirty="0"/>
          </a:p>
        </p:txBody>
      </p:sp>
      <p:sp>
        <p:nvSpPr>
          <p:cNvPr id="3" name="内容占位符 2"/>
          <p:cNvSpPr>
            <a:spLocks noGrp="1"/>
          </p:cNvSpPr>
          <p:nvPr>
            <p:ph idx="1"/>
          </p:nvPr>
        </p:nvSpPr>
        <p:spPr>
          <a:xfrm>
            <a:off x="313267" y="881744"/>
            <a:ext cx="11040531" cy="5327650"/>
          </a:xfrm>
        </p:spPr>
        <p:txBody>
          <a:bodyPr/>
          <a:lstStyle/>
          <a:p>
            <a:pPr>
              <a:lnSpc>
                <a:spcPct val="100000"/>
              </a:lnSpc>
              <a:spcBef>
                <a:spcPct val="20000"/>
              </a:spcBef>
            </a:pPr>
            <a:r>
              <a:rPr lang="en-US" altLang="zh-CN" sz="2800" dirty="0"/>
              <a:t>Load and store operations involves</a:t>
            </a:r>
          </a:p>
          <a:p>
            <a:pPr lvl="1">
              <a:lnSpc>
                <a:spcPct val="100000"/>
              </a:lnSpc>
              <a:spcBef>
                <a:spcPct val="20000"/>
              </a:spcBef>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compute memory address by adding the base register (read from the Register File during decode) to the 12-bit ______-extended offset field in the instruction</a:t>
            </a:r>
          </a:p>
          <a:p>
            <a:pPr lvl="1">
              <a:lnSpc>
                <a:spcPct val="100000"/>
              </a:lnSpc>
              <a:spcBef>
                <a:spcPct val="20000"/>
              </a:spcBef>
              <a:buFont typeface="Wingdings" panose="05000000000000000000" pitchFamily="2" charset="2"/>
              <a:buChar char="Ø"/>
            </a:pPr>
            <a:r>
              <a:rPr lang="en-US" altLang="zh-CN" sz="2000" dirty="0">
                <a:solidFill>
                  <a:srgbClr val="FF0000"/>
                </a:solidFill>
                <a:latin typeface="Calibri" panose="020F0502020204030204" pitchFamily="34" charset="0"/>
                <a:cs typeface="Calibri" panose="020F0502020204030204" pitchFamily="34" charset="0"/>
              </a:rPr>
              <a:t>store</a:t>
            </a:r>
            <a:r>
              <a:rPr lang="en-US" altLang="zh-CN" sz="2000" dirty="0">
                <a:latin typeface="Calibri" panose="020F0502020204030204" pitchFamily="34" charset="0"/>
                <a:cs typeface="Calibri" panose="020F0502020204030204" pitchFamily="34" charset="0"/>
              </a:rPr>
              <a:t> value (read from the Register File during decode) written to the Data Memory</a:t>
            </a:r>
          </a:p>
          <a:p>
            <a:pPr lvl="1">
              <a:lnSpc>
                <a:spcPct val="100000"/>
              </a:lnSpc>
              <a:spcBef>
                <a:spcPct val="20000"/>
              </a:spcBef>
              <a:buFont typeface="Wingdings" panose="05000000000000000000" pitchFamily="2" charset="2"/>
              <a:buChar char="Ø"/>
            </a:pPr>
            <a:r>
              <a:rPr lang="en-US" altLang="zh-CN" sz="2000" dirty="0">
                <a:solidFill>
                  <a:srgbClr val="FF0000"/>
                </a:solidFill>
                <a:latin typeface="Calibri" panose="020F0502020204030204" pitchFamily="34" charset="0"/>
                <a:cs typeface="Calibri" panose="020F0502020204030204" pitchFamily="34" charset="0"/>
              </a:rPr>
              <a:t>load</a:t>
            </a:r>
            <a:r>
              <a:rPr lang="en-US" altLang="zh-CN" sz="2000" dirty="0">
                <a:solidFill>
                  <a:schemeClr val="accent1"/>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value, read from the Data Memory, written to the Register File</a:t>
            </a:r>
          </a:p>
          <a:p>
            <a:endParaRPr lang="zh-CN" altLang="en-US" sz="2800" dirty="0"/>
          </a:p>
        </p:txBody>
      </p:sp>
      <p:sp>
        <p:nvSpPr>
          <p:cNvPr id="75" name="文本占位符 74"/>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598713" y="1528989"/>
            <a:ext cx="10755085" cy="1736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ct val="20000"/>
              </a:spcBef>
            </a:pPr>
            <a:endParaRPr lang="en-US" altLang="zh-CN" dirty="0">
              <a:latin typeface="Arial" panose="020B0604020202020204" pitchFamily="34" charset="0"/>
              <a:cs typeface="宋体" charset="0"/>
            </a:endParaRPr>
          </a:p>
        </p:txBody>
      </p:sp>
      <p:grpSp>
        <p:nvGrpSpPr>
          <p:cNvPr id="5" name="Group 120"/>
          <p:cNvGrpSpPr/>
          <p:nvPr/>
        </p:nvGrpSpPr>
        <p:grpSpPr bwMode="auto">
          <a:xfrm>
            <a:off x="1208314" y="2804434"/>
            <a:ext cx="6705600" cy="3200400"/>
            <a:chOff x="672" y="1104"/>
            <a:chExt cx="4224" cy="2016"/>
          </a:xfrm>
        </p:grpSpPr>
        <p:sp>
          <p:nvSpPr>
            <p:cNvPr id="6" name="Rectangle 121"/>
            <p:cNvSpPr>
              <a:spLocks noChangeArrowheads="1"/>
            </p:cNvSpPr>
            <p:nvPr/>
          </p:nvSpPr>
          <p:spPr bwMode="auto">
            <a:xfrm>
              <a:off x="1728" y="1536"/>
              <a:ext cx="912" cy="912"/>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122"/>
            <p:cNvSpPr>
              <a:spLocks noChangeShapeType="1"/>
            </p:cNvSpPr>
            <p:nvPr/>
          </p:nvSpPr>
          <p:spPr bwMode="auto">
            <a:xfrm>
              <a:off x="1152" y="2016"/>
              <a:ext cx="24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123"/>
            <p:cNvSpPr>
              <a:spLocks noChangeShapeType="1"/>
            </p:cNvSpPr>
            <p:nvPr/>
          </p:nvSpPr>
          <p:spPr bwMode="auto">
            <a:xfrm>
              <a:off x="1392" y="1632"/>
              <a:ext cx="0" cy="48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124"/>
            <p:cNvSpPr>
              <a:spLocks noChangeShapeType="1"/>
            </p:cNvSpPr>
            <p:nvPr/>
          </p:nvSpPr>
          <p:spPr bwMode="auto">
            <a:xfrm>
              <a:off x="1392" y="1872"/>
              <a:ext cx="336"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125"/>
            <p:cNvSpPr>
              <a:spLocks noChangeShapeType="1"/>
            </p:cNvSpPr>
            <p:nvPr/>
          </p:nvSpPr>
          <p:spPr bwMode="auto">
            <a:xfrm>
              <a:off x="1392" y="2112"/>
              <a:ext cx="336"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26"/>
            <p:cNvSpPr>
              <a:spLocks noChangeShapeType="1"/>
            </p:cNvSpPr>
            <p:nvPr/>
          </p:nvSpPr>
          <p:spPr bwMode="auto">
            <a:xfrm>
              <a:off x="1392" y="1632"/>
              <a:ext cx="336"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Text Box 127"/>
            <p:cNvSpPr txBox="1">
              <a:spLocks noChangeArrowheads="1"/>
            </p:cNvSpPr>
            <p:nvPr/>
          </p:nvSpPr>
          <p:spPr bwMode="auto">
            <a:xfrm>
              <a:off x="672" y="1824"/>
              <a:ext cx="558" cy="173"/>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sp>
          <p:nvSpPr>
            <p:cNvPr id="13" name="Text Box 128"/>
            <p:cNvSpPr txBox="1">
              <a:spLocks noChangeArrowheads="1"/>
            </p:cNvSpPr>
            <p:nvPr/>
          </p:nvSpPr>
          <p:spPr bwMode="auto">
            <a:xfrm>
              <a:off x="1680" y="2256"/>
              <a:ext cx="540"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4" name="Text Box 129"/>
            <p:cNvSpPr txBox="1">
              <a:spLocks noChangeArrowheads="1"/>
            </p:cNvSpPr>
            <p:nvPr/>
          </p:nvSpPr>
          <p:spPr bwMode="auto">
            <a:xfrm>
              <a:off x="1680" y="1536"/>
              <a:ext cx="59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5" name="Text Box 130"/>
            <p:cNvSpPr txBox="1">
              <a:spLocks noChangeArrowheads="1"/>
            </p:cNvSpPr>
            <p:nvPr/>
          </p:nvSpPr>
          <p:spPr bwMode="auto">
            <a:xfrm>
              <a:off x="1680" y="1776"/>
              <a:ext cx="59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16" name="Text Box 131"/>
            <p:cNvSpPr txBox="1">
              <a:spLocks noChangeArrowheads="1"/>
            </p:cNvSpPr>
            <p:nvPr/>
          </p:nvSpPr>
          <p:spPr bwMode="auto">
            <a:xfrm>
              <a:off x="1680" y="2016"/>
              <a:ext cx="569" cy="173"/>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17" name="Text Box 132"/>
            <p:cNvSpPr txBox="1">
              <a:spLocks noChangeArrowheads="1"/>
            </p:cNvSpPr>
            <p:nvPr/>
          </p:nvSpPr>
          <p:spPr bwMode="auto">
            <a:xfrm>
              <a:off x="1913" y="1680"/>
              <a:ext cx="441" cy="407"/>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18" name="Text Box 133"/>
            <p:cNvSpPr txBox="1">
              <a:spLocks noChangeArrowheads="1"/>
            </p:cNvSpPr>
            <p:nvPr/>
          </p:nvSpPr>
          <p:spPr bwMode="auto">
            <a:xfrm>
              <a:off x="2288" y="1632"/>
              <a:ext cx="393" cy="29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19" name="Text Box 134"/>
            <p:cNvSpPr txBox="1">
              <a:spLocks noChangeArrowheads="1"/>
            </p:cNvSpPr>
            <p:nvPr/>
          </p:nvSpPr>
          <p:spPr bwMode="auto">
            <a:xfrm>
              <a:off x="2304" y="2064"/>
              <a:ext cx="393" cy="29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 name="Freeform 135"/>
            <p:cNvSpPr/>
            <p:nvPr/>
          </p:nvSpPr>
          <p:spPr bwMode="auto">
            <a:xfrm>
              <a:off x="2976" y="1584"/>
              <a:ext cx="336" cy="816"/>
            </a:xfrm>
            <a:custGeom>
              <a:avLst/>
              <a:gdLst>
                <a:gd name="T0" fmla="*/ 0 w 388"/>
                <a:gd name="T1" fmla="*/ 0 h 1099"/>
                <a:gd name="T2" fmla="*/ 0 w 388"/>
                <a:gd name="T3" fmla="*/ 174 h 1099"/>
                <a:gd name="T4" fmla="*/ 72 w 388"/>
                <a:gd name="T5" fmla="*/ 226 h 1099"/>
                <a:gd name="T6" fmla="*/ 0 w 388"/>
                <a:gd name="T7" fmla="*/ 275 h 1099"/>
                <a:gd name="T8" fmla="*/ 0 w 388"/>
                <a:gd name="T9" fmla="*/ 449 h 1099"/>
                <a:gd name="T10" fmla="*/ 251 w 388"/>
                <a:gd name="T11" fmla="*/ 324 h 1099"/>
                <a:gd name="T12" fmla="*/ 251 w 388"/>
                <a:gd name="T13" fmla="*/ 126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 name="Rectangle 136"/>
            <p:cNvSpPr>
              <a:spLocks noChangeArrowheads="1"/>
            </p:cNvSpPr>
            <p:nvPr/>
          </p:nvSpPr>
          <p:spPr bwMode="auto">
            <a:xfrm>
              <a:off x="3072" y="1968"/>
              <a:ext cx="318" cy="210"/>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2" name="Rectangle 137"/>
            <p:cNvSpPr>
              <a:spLocks noChangeArrowheads="1"/>
            </p:cNvSpPr>
            <p:nvPr/>
          </p:nvSpPr>
          <p:spPr bwMode="auto">
            <a:xfrm>
              <a:off x="3072" y="1344"/>
              <a:ext cx="672" cy="192"/>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overflow</a:t>
              </a:r>
            </a:p>
          </p:txBody>
        </p:sp>
        <p:sp>
          <p:nvSpPr>
            <p:cNvPr id="23" name="Rectangle 138"/>
            <p:cNvSpPr>
              <a:spLocks noChangeArrowheads="1"/>
            </p:cNvSpPr>
            <p:nvPr/>
          </p:nvSpPr>
          <p:spPr bwMode="auto">
            <a:xfrm>
              <a:off x="3216" y="1488"/>
              <a:ext cx="336" cy="192"/>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4" name="Rectangle 139"/>
            <p:cNvSpPr>
              <a:spLocks noChangeArrowheads="1"/>
            </p:cNvSpPr>
            <p:nvPr/>
          </p:nvSpPr>
          <p:spPr bwMode="auto">
            <a:xfrm>
              <a:off x="2784" y="1104"/>
              <a:ext cx="583" cy="206"/>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ALU control</a:t>
              </a:r>
            </a:p>
          </p:txBody>
        </p:sp>
        <p:sp>
          <p:nvSpPr>
            <p:cNvPr id="25" name="Line 140"/>
            <p:cNvSpPr>
              <a:spLocks noChangeShapeType="1"/>
            </p:cNvSpPr>
            <p:nvPr/>
          </p:nvSpPr>
          <p:spPr bwMode="auto">
            <a:xfrm>
              <a:off x="3024" y="1344"/>
              <a:ext cx="0" cy="288"/>
            </a:xfrm>
            <a:prstGeom prst="line">
              <a:avLst/>
            </a:prstGeom>
            <a:noFill/>
            <a:ln w="1905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Line 141"/>
            <p:cNvSpPr>
              <a:spLocks noChangeShapeType="1"/>
            </p:cNvSpPr>
            <p:nvPr/>
          </p:nvSpPr>
          <p:spPr bwMode="auto">
            <a:xfrm>
              <a:off x="2160" y="1344"/>
              <a:ext cx="0" cy="192"/>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Rectangle 142"/>
            <p:cNvSpPr>
              <a:spLocks noChangeArrowheads="1"/>
            </p:cNvSpPr>
            <p:nvPr/>
          </p:nvSpPr>
          <p:spPr bwMode="auto">
            <a:xfrm>
              <a:off x="1968" y="1104"/>
              <a:ext cx="583" cy="206"/>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RegWrite</a:t>
              </a:r>
            </a:p>
          </p:txBody>
        </p:sp>
        <p:sp>
          <p:nvSpPr>
            <p:cNvPr id="28" name="Rectangle 143"/>
            <p:cNvSpPr>
              <a:spLocks noChangeArrowheads="1"/>
            </p:cNvSpPr>
            <p:nvPr/>
          </p:nvSpPr>
          <p:spPr bwMode="auto">
            <a:xfrm>
              <a:off x="3792" y="1536"/>
              <a:ext cx="912" cy="912"/>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144"/>
            <p:cNvSpPr>
              <a:spLocks noChangeShapeType="1"/>
            </p:cNvSpPr>
            <p:nvPr/>
          </p:nvSpPr>
          <p:spPr bwMode="auto">
            <a:xfrm>
              <a:off x="4704" y="2016"/>
              <a:ext cx="192"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Text Box 145"/>
            <p:cNvSpPr txBox="1">
              <a:spLocks noChangeArrowheads="1"/>
            </p:cNvSpPr>
            <p:nvPr/>
          </p:nvSpPr>
          <p:spPr bwMode="auto">
            <a:xfrm>
              <a:off x="3755" y="1824"/>
              <a:ext cx="461" cy="29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31" name="Text Box 146"/>
            <p:cNvSpPr txBox="1">
              <a:spLocks noChangeArrowheads="1"/>
            </p:cNvSpPr>
            <p:nvPr/>
          </p:nvSpPr>
          <p:spPr bwMode="auto">
            <a:xfrm>
              <a:off x="3744" y="1632"/>
              <a:ext cx="431"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32" name="Text Box 147"/>
            <p:cNvSpPr txBox="1">
              <a:spLocks noChangeArrowheads="1"/>
            </p:cNvSpPr>
            <p:nvPr/>
          </p:nvSpPr>
          <p:spPr bwMode="auto">
            <a:xfrm>
              <a:off x="3744" y="2160"/>
              <a:ext cx="540"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33" name="Text Box 148"/>
            <p:cNvSpPr txBox="1">
              <a:spLocks noChangeArrowheads="1"/>
            </p:cNvSpPr>
            <p:nvPr/>
          </p:nvSpPr>
          <p:spPr bwMode="auto">
            <a:xfrm>
              <a:off x="4176" y="1920"/>
              <a:ext cx="517"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34" name="Line 149"/>
            <p:cNvSpPr>
              <a:spLocks noChangeShapeType="1"/>
            </p:cNvSpPr>
            <p:nvPr/>
          </p:nvSpPr>
          <p:spPr bwMode="auto">
            <a:xfrm flipV="1">
              <a:off x="3168" y="1488"/>
              <a:ext cx="0" cy="24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Line 150"/>
            <p:cNvSpPr>
              <a:spLocks noChangeShapeType="1"/>
            </p:cNvSpPr>
            <p:nvPr/>
          </p:nvSpPr>
          <p:spPr bwMode="auto">
            <a:xfrm flipV="1">
              <a:off x="3264" y="1632"/>
              <a:ext cx="0" cy="144"/>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Oval 151"/>
            <p:cNvSpPr>
              <a:spLocks noChangeArrowheads="1"/>
            </p:cNvSpPr>
            <p:nvPr/>
          </p:nvSpPr>
          <p:spPr bwMode="auto">
            <a:xfrm>
              <a:off x="2112" y="2544"/>
              <a:ext cx="384" cy="576"/>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Rectangle 152"/>
            <p:cNvSpPr>
              <a:spLocks noChangeArrowheads="1"/>
            </p:cNvSpPr>
            <p:nvPr/>
          </p:nvSpPr>
          <p:spPr bwMode="auto">
            <a:xfrm>
              <a:off x="2160" y="2688"/>
              <a:ext cx="336" cy="288"/>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38" name="Line 153"/>
            <p:cNvSpPr>
              <a:spLocks noChangeShapeType="1"/>
            </p:cNvSpPr>
            <p:nvPr/>
          </p:nvSpPr>
          <p:spPr bwMode="auto">
            <a:xfrm>
              <a:off x="4224" y="1344"/>
              <a:ext cx="0" cy="192"/>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9" name="Rectangle 154"/>
            <p:cNvSpPr>
              <a:spLocks noChangeArrowheads="1"/>
            </p:cNvSpPr>
            <p:nvPr/>
          </p:nvSpPr>
          <p:spPr bwMode="auto">
            <a:xfrm>
              <a:off x="3936" y="1104"/>
              <a:ext cx="583" cy="206"/>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MemWrite</a:t>
              </a:r>
            </a:p>
          </p:txBody>
        </p:sp>
        <p:sp>
          <p:nvSpPr>
            <p:cNvPr id="40" name="Rectangle 155"/>
            <p:cNvSpPr>
              <a:spLocks noChangeArrowheads="1"/>
            </p:cNvSpPr>
            <p:nvPr/>
          </p:nvSpPr>
          <p:spPr bwMode="auto">
            <a:xfrm>
              <a:off x="3984" y="2640"/>
              <a:ext cx="583" cy="206"/>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MemRead</a:t>
              </a:r>
            </a:p>
          </p:txBody>
        </p:sp>
        <p:sp>
          <p:nvSpPr>
            <p:cNvPr id="41" name="Line 156"/>
            <p:cNvSpPr>
              <a:spLocks noChangeShapeType="1"/>
            </p:cNvSpPr>
            <p:nvPr/>
          </p:nvSpPr>
          <p:spPr bwMode="auto">
            <a:xfrm>
              <a:off x="4224" y="2448"/>
              <a:ext cx="0" cy="192"/>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2" name="Line 157"/>
            <p:cNvSpPr>
              <a:spLocks noChangeShapeType="1"/>
            </p:cNvSpPr>
            <p:nvPr/>
          </p:nvSpPr>
          <p:spPr bwMode="auto">
            <a:xfrm>
              <a:off x="3312" y="2016"/>
              <a:ext cx="192"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Line 158"/>
            <p:cNvSpPr>
              <a:spLocks noChangeShapeType="1"/>
            </p:cNvSpPr>
            <p:nvPr/>
          </p:nvSpPr>
          <p:spPr bwMode="auto">
            <a:xfrm>
              <a:off x="2640" y="2256"/>
              <a:ext cx="9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4" name="Line 159"/>
            <p:cNvSpPr>
              <a:spLocks noChangeShapeType="1"/>
            </p:cNvSpPr>
            <p:nvPr/>
          </p:nvSpPr>
          <p:spPr bwMode="auto">
            <a:xfrm>
              <a:off x="1536" y="2352"/>
              <a:ext cx="19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5" name="Line 160"/>
            <p:cNvSpPr>
              <a:spLocks noChangeShapeType="1"/>
            </p:cNvSpPr>
            <p:nvPr/>
          </p:nvSpPr>
          <p:spPr bwMode="auto">
            <a:xfrm>
              <a:off x="1920" y="2832"/>
              <a:ext cx="192"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6" name="Line 161"/>
            <p:cNvSpPr>
              <a:spLocks noChangeShapeType="1"/>
            </p:cNvSpPr>
            <p:nvPr/>
          </p:nvSpPr>
          <p:spPr bwMode="auto">
            <a:xfrm>
              <a:off x="2496" y="2832"/>
              <a:ext cx="192"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162"/>
            <p:cNvSpPr>
              <a:spLocks noChangeShapeType="1"/>
            </p:cNvSpPr>
            <p:nvPr/>
          </p:nvSpPr>
          <p:spPr bwMode="auto">
            <a:xfrm>
              <a:off x="2640" y="1728"/>
              <a:ext cx="9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Line 163"/>
            <p:cNvSpPr>
              <a:spLocks noChangeShapeType="1"/>
            </p:cNvSpPr>
            <p:nvPr/>
          </p:nvSpPr>
          <p:spPr bwMode="auto">
            <a:xfrm>
              <a:off x="2832" y="1728"/>
              <a:ext cx="144"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164"/>
            <p:cNvSpPr>
              <a:spLocks noChangeShapeType="1"/>
            </p:cNvSpPr>
            <p:nvPr/>
          </p:nvSpPr>
          <p:spPr bwMode="auto">
            <a:xfrm>
              <a:off x="2832" y="2256"/>
              <a:ext cx="144"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0" name="Line 165"/>
            <p:cNvSpPr>
              <a:spLocks noChangeShapeType="1"/>
            </p:cNvSpPr>
            <p:nvPr/>
          </p:nvSpPr>
          <p:spPr bwMode="auto">
            <a:xfrm>
              <a:off x="3648" y="1728"/>
              <a:ext cx="144"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166"/>
            <p:cNvSpPr>
              <a:spLocks noChangeShapeType="1"/>
            </p:cNvSpPr>
            <p:nvPr/>
          </p:nvSpPr>
          <p:spPr bwMode="auto">
            <a:xfrm>
              <a:off x="3648" y="2256"/>
              <a:ext cx="144"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52" name="Line 167"/>
          <p:cNvSpPr>
            <a:spLocks noChangeShapeType="1"/>
          </p:cNvSpPr>
          <p:nvPr/>
        </p:nvSpPr>
        <p:spPr bwMode="auto">
          <a:xfrm>
            <a:off x="4484914" y="3795034"/>
            <a:ext cx="152400"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53" name="Group 168"/>
          <p:cNvGrpSpPr/>
          <p:nvPr/>
        </p:nvGrpSpPr>
        <p:grpSpPr bwMode="auto">
          <a:xfrm>
            <a:off x="5704114" y="3795034"/>
            <a:ext cx="228600" cy="457200"/>
            <a:chOff x="3504" y="1728"/>
            <a:chExt cx="144" cy="288"/>
          </a:xfrm>
        </p:grpSpPr>
        <p:sp>
          <p:nvSpPr>
            <p:cNvPr id="54" name="Line 169"/>
            <p:cNvSpPr>
              <a:spLocks noChangeShapeType="1"/>
            </p:cNvSpPr>
            <p:nvPr/>
          </p:nvSpPr>
          <p:spPr bwMode="auto">
            <a:xfrm>
              <a:off x="3504" y="1728"/>
              <a:ext cx="0" cy="288"/>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170"/>
            <p:cNvSpPr>
              <a:spLocks noChangeShapeType="1"/>
            </p:cNvSpPr>
            <p:nvPr/>
          </p:nvSpPr>
          <p:spPr bwMode="auto">
            <a:xfrm>
              <a:off x="3504" y="1728"/>
              <a:ext cx="144"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56" name="Group 171"/>
          <p:cNvGrpSpPr/>
          <p:nvPr/>
        </p:nvGrpSpPr>
        <p:grpSpPr bwMode="auto">
          <a:xfrm>
            <a:off x="4484914" y="4633234"/>
            <a:ext cx="1524000" cy="381000"/>
            <a:chOff x="2736" y="2256"/>
            <a:chExt cx="960" cy="240"/>
          </a:xfrm>
        </p:grpSpPr>
        <p:sp>
          <p:nvSpPr>
            <p:cNvPr id="57" name="Line 172"/>
            <p:cNvSpPr>
              <a:spLocks noChangeShapeType="1"/>
            </p:cNvSpPr>
            <p:nvPr/>
          </p:nvSpPr>
          <p:spPr bwMode="auto">
            <a:xfrm>
              <a:off x="2736" y="2256"/>
              <a:ext cx="0" cy="24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173"/>
            <p:cNvSpPr>
              <a:spLocks noChangeShapeType="1"/>
            </p:cNvSpPr>
            <p:nvPr/>
          </p:nvSpPr>
          <p:spPr bwMode="auto">
            <a:xfrm>
              <a:off x="2736" y="2496"/>
              <a:ext cx="864"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174"/>
            <p:cNvSpPr>
              <a:spLocks noChangeShapeType="1"/>
            </p:cNvSpPr>
            <p:nvPr/>
          </p:nvSpPr>
          <p:spPr bwMode="auto">
            <a:xfrm>
              <a:off x="3600" y="2256"/>
              <a:ext cx="0" cy="24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175"/>
            <p:cNvSpPr>
              <a:spLocks noChangeShapeType="1"/>
            </p:cNvSpPr>
            <p:nvPr/>
          </p:nvSpPr>
          <p:spPr bwMode="auto">
            <a:xfrm>
              <a:off x="3600" y="2256"/>
              <a:ext cx="96"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61" name="Group 176"/>
          <p:cNvGrpSpPr/>
          <p:nvPr/>
        </p:nvGrpSpPr>
        <p:grpSpPr bwMode="auto">
          <a:xfrm>
            <a:off x="2579914" y="4252234"/>
            <a:ext cx="5334000" cy="1905000"/>
            <a:chOff x="1536" y="2016"/>
            <a:chExt cx="3360" cy="1200"/>
          </a:xfrm>
        </p:grpSpPr>
        <p:sp>
          <p:nvSpPr>
            <p:cNvPr id="62" name="Line 177"/>
            <p:cNvSpPr>
              <a:spLocks noChangeShapeType="1"/>
            </p:cNvSpPr>
            <p:nvPr/>
          </p:nvSpPr>
          <p:spPr bwMode="auto">
            <a:xfrm>
              <a:off x="1536" y="2352"/>
              <a:ext cx="0" cy="864"/>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3" name="Line 178"/>
            <p:cNvSpPr>
              <a:spLocks noChangeShapeType="1"/>
            </p:cNvSpPr>
            <p:nvPr/>
          </p:nvSpPr>
          <p:spPr bwMode="auto">
            <a:xfrm>
              <a:off x="1536" y="3216"/>
              <a:ext cx="3360"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179"/>
            <p:cNvSpPr>
              <a:spLocks noChangeShapeType="1"/>
            </p:cNvSpPr>
            <p:nvPr/>
          </p:nvSpPr>
          <p:spPr bwMode="auto">
            <a:xfrm>
              <a:off x="4896" y="2016"/>
              <a:ext cx="0" cy="120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65" name="Group 180"/>
          <p:cNvGrpSpPr/>
          <p:nvPr/>
        </p:nvGrpSpPr>
        <p:grpSpPr bwMode="auto">
          <a:xfrm>
            <a:off x="2351314" y="4404635"/>
            <a:ext cx="2335213" cy="1419226"/>
            <a:chOff x="1392" y="2112"/>
            <a:chExt cx="1471" cy="894"/>
          </a:xfrm>
        </p:grpSpPr>
        <p:sp>
          <p:nvSpPr>
            <p:cNvPr id="66" name="Line 181"/>
            <p:cNvSpPr>
              <a:spLocks noChangeShapeType="1"/>
            </p:cNvSpPr>
            <p:nvPr/>
          </p:nvSpPr>
          <p:spPr bwMode="auto">
            <a:xfrm>
              <a:off x="1872" y="2784"/>
              <a:ext cx="48" cy="96"/>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Text Box 182"/>
            <p:cNvSpPr txBox="1">
              <a:spLocks noChangeArrowheads="1"/>
            </p:cNvSpPr>
            <p:nvPr/>
          </p:nvSpPr>
          <p:spPr bwMode="auto">
            <a:xfrm>
              <a:off x="1872" y="2832"/>
              <a:ext cx="223"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68" name="Line 183"/>
            <p:cNvSpPr>
              <a:spLocks noChangeShapeType="1"/>
            </p:cNvSpPr>
            <p:nvPr/>
          </p:nvSpPr>
          <p:spPr bwMode="auto">
            <a:xfrm>
              <a:off x="1392" y="2112"/>
              <a:ext cx="0" cy="72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9" name="Line 184"/>
            <p:cNvSpPr>
              <a:spLocks noChangeShapeType="1"/>
            </p:cNvSpPr>
            <p:nvPr/>
          </p:nvSpPr>
          <p:spPr bwMode="auto">
            <a:xfrm>
              <a:off x="1392" y="2832"/>
              <a:ext cx="720"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0" name="Line 185"/>
            <p:cNvSpPr>
              <a:spLocks noChangeShapeType="1"/>
            </p:cNvSpPr>
            <p:nvPr/>
          </p:nvSpPr>
          <p:spPr bwMode="auto">
            <a:xfrm>
              <a:off x="2832" y="2256"/>
              <a:ext cx="0" cy="576"/>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186"/>
            <p:cNvSpPr>
              <a:spLocks noChangeShapeType="1"/>
            </p:cNvSpPr>
            <p:nvPr/>
          </p:nvSpPr>
          <p:spPr bwMode="auto">
            <a:xfrm>
              <a:off x="2496" y="2832"/>
              <a:ext cx="336"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Line 187"/>
            <p:cNvSpPr>
              <a:spLocks noChangeShapeType="1"/>
            </p:cNvSpPr>
            <p:nvPr/>
          </p:nvSpPr>
          <p:spPr bwMode="auto">
            <a:xfrm>
              <a:off x="2640" y="2784"/>
              <a:ext cx="48" cy="96"/>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3" name="Text Box 188"/>
            <p:cNvSpPr txBox="1">
              <a:spLocks noChangeArrowheads="1"/>
            </p:cNvSpPr>
            <p:nvPr/>
          </p:nvSpPr>
          <p:spPr bwMode="auto">
            <a:xfrm>
              <a:off x="2640" y="2832"/>
              <a:ext cx="223" cy="17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grpSp>
      <p:sp>
        <p:nvSpPr>
          <p:cNvPr id="74" name="TextBox 81"/>
          <p:cNvSpPr txBox="1">
            <a:spLocks noChangeArrowheads="1"/>
          </p:cNvSpPr>
          <p:nvPr/>
        </p:nvSpPr>
        <p:spPr bwMode="auto">
          <a:xfrm>
            <a:off x="2441728" y="1666463"/>
            <a:ext cx="795411" cy="369332"/>
          </a:xfrm>
          <a:prstGeom prst="rect">
            <a:avLst/>
          </a:prstGeom>
          <a:noFill/>
          <a:ln>
            <a:noFill/>
          </a:ln>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dirty="0">
                <a:solidFill>
                  <a:srgbClr val="FC0128"/>
                </a:solidFill>
                <a:latin typeface="Calibri" panose="020F0502020204030204" pitchFamily="34" charset="0"/>
                <a:cs typeface="Calibri" panose="020F0502020204030204" pitchFamily="34" charset="0"/>
              </a:rPr>
              <a:t>signed</a:t>
            </a:r>
            <a:endParaRPr lang="zh-CN" altLang="en-US" dirty="0">
              <a:solidFill>
                <a:srgbClr val="FC0128"/>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right)">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FBEC4-A850-4022-B5CC-955E28A151D8}"/>
              </a:ext>
            </a:extLst>
          </p:cNvPr>
          <p:cNvSpPr>
            <a:spLocks noGrp="1"/>
          </p:cNvSpPr>
          <p:nvPr>
            <p:ph type="title"/>
          </p:nvPr>
        </p:nvSpPr>
        <p:spPr/>
        <p:txBody>
          <a:bodyPr>
            <a:normAutofit/>
          </a:bodyPr>
          <a:lstStyle/>
          <a:p>
            <a:r>
              <a:rPr lang="en-US" altLang="zh-CN" sz="4000" dirty="0"/>
              <a:t>Review: 2’s Complement Binary Representation</a:t>
            </a:r>
            <a:endParaRPr lang="zh-CN" altLang="en-US" sz="4000" dirty="0"/>
          </a:p>
        </p:txBody>
      </p:sp>
      <p:sp>
        <p:nvSpPr>
          <p:cNvPr id="18" name="文本占位符 17">
            <a:extLst>
              <a:ext uri="{FF2B5EF4-FFF2-40B4-BE49-F238E27FC236}">
                <a16:creationId xmlns:a16="http://schemas.microsoft.com/office/drawing/2014/main" id="{F7B92CE5-77AE-0191-2E85-252050D66FF3}"/>
              </a:ext>
            </a:extLst>
          </p:cNvPr>
          <p:cNvSpPr>
            <a:spLocks noGrp="1"/>
          </p:cNvSpPr>
          <p:nvPr>
            <p:ph type="body" sz="quarter" idx="10"/>
          </p:nvPr>
        </p:nvSpPr>
        <p:spPr/>
        <p:txBody>
          <a:bodyPr/>
          <a:lstStyle/>
          <a:p>
            <a:endParaRPr lang="zh-CN" altLang="en-US"/>
          </a:p>
        </p:txBody>
      </p:sp>
      <p:graphicFrame>
        <p:nvGraphicFramePr>
          <p:cNvPr id="4" name="Group 3">
            <a:extLst>
              <a:ext uri="{FF2B5EF4-FFF2-40B4-BE49-F238E27FC236}">
                <a16:creationId xmlns:a16="http://schemas.microsoft.com/office/drawing/2014/main" id="{9D03E4DE-1160-4CE1-9C94-FB516715E65A}"/>
              </a:ext>
            </a:extLst>
          </p:cNvPr>
          <p:cNvGraphicFramePr>
            <a:graphicFrameLocks/>
          </p:cNvGraphicFramePr>
          <p:nvPr/>
        </p:nvGraphicFramePr>
        <p:xfrm>
          <a:off x="5628525" y="774701"/>
          <a:ext cx="2819400" cy="5584823"/>
        </p:xfrm>
        <a:graphic>
          <a:graphicData uri="http://schemas.openxmlformats.org/drawingml/2006/table">
            <a:tbl>
              <a:tblPr/>
              <a:tblGrid>
                <a:gridCol w="1455738">
                  <a:extLst>
                    <a:ext uri="{9D8B030D-6E8A-4147-A177-3AD203B41FA5}">
                      <a16:colId xmlns:a16="http://schemas.microsoft.com/office/drawing/2014/main" val="20000"/>
                    </a:ext>
                  </a:extLst>
                </a:gridCol>
                <a:gridCol w="1363662">
                  <a:extLst>
                    <a:ext uri="{9D8B030D-6E8A-4147-A177-3AD203B41FA5}">
                      <a16:colId xmlns:a16="http://schemas.microsoft.com/office/drawing/2014/main" val="20001"/>
                    </a:ext>
                  </a:extLst>
                </a:gridCol>
              </a:tblGrid>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2’sc binary</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decimal</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accent1"/>
                          </a:solidFill>
                          <a:effectLst/>
                          <a:latin typeface="Arial" charset="0"/>
                          <a:ea typeface="宋体" pitchFamily="2" charset="-122"/>
                        </a:rPr>
                        <a:t>1000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accent1"/>
                          </a:solidFill>
                          <a:effectLst/>
                          <a:latin typeface="Arial" charset="0"/>
                          <a:ea typeface="宋体" pitchFamily="2" charset="-122"/>
                        </a:rPr>
                        <a:t>-8</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1001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-7</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1010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-6</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1011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-5</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1100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-4</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1101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-3</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1110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-2</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1111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accent1"/>
                          </a:solidFill>
                          <a:effectLst/>
                          <a:latin typeface="Arial" charset="0"/>
                          <a:ea typeface="宋体" pitchFamily="2" charset="-122"/>
                        </a:rPr>
                        <a:t>0000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accent1"/>
                          </a:solidFill>
                          <a:effectLst/>
                          <a:latin typeface="Arial" charset="0"/>
                          <a:ea typeface="宋体" pitchFamily="2" charset="-122"/>
                        </a:rPr>
                        <a:t>0</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0001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0010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2</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0011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3</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0100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4</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0101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5</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0110</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6</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28519">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0111</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dirty="0">
                          <a:ln>
                            <a:noFill/>
                          </a:ln>
                          <a:solidFill>
                            <a:schemeClr val="tx1"/>
                          </a:solidFill>
                          <a:effectLst/>
                          <a:latin typeface="Arial" charset="0"/>
                          <a:ea typeface="宋体" pitchFamily="2" charset="-122"/>
                        </a:rPr>
                        <a:t>7</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5" name="Rectangle 59">
            <a:extLst>
              <a:ext uri="{FF2B5EF4-FFF2-40B4-BE49-F238E27FC236}">
                <a16:creationId xmlns:a16="http://schemas.microsoft.com/office/drawing/2014/main" id="{4E07FEEC-FE6F-4FF5-A23C-6091F52C1696}"/>
              </a:ext>
            </a:extLst>
          </p:cNvPr>
          <p:cNvSpPr>
            <a:spLocks noChangeArrowheads="1"/>
          </p:cNvSpPr>
          <p:nvPr/>
        </p:nvSpPr>
        <p:spPr bwMode="auto">
          <a:xfrm>
            <a:off x="4602250" y="6034086"/>
            <a:ext cx="8651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2</a:t>
            </a:r>
            <a:r>
              <a:rPr kumimoji="0" lang="en-US" altLang="zh-CN" sz="1800" b="0" i="0" u="none" strike="noStrike" kern="1200" cap="none" spc="0" normalizeH="0" baseline="30000" noProof="0">
                <a:ln>
                  <a:noFill/>
                </a:ln>
                <a:solidFill>
                  <a:prstClr val="black"/>
                </a:solidFill>
                <a:effectLst/>
                <a:uLnTx/>
                <a:uFillTx/>
                <a:latin typeface="Calibri"/>
                <a:ea typeface="宋体" charset="-122"/>
                <a:cs typeface="+mn-cs"/>
              </a:rPr>
              <a:t>3</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- 1 =</a:t>
            </a:r>
          </a:p>
        </p:txBody>
      </p:sp>
      <p:sp>
        <p:nvSpPr>
          <p:cNvPr id="6" name="Rectangle 60">
            <a:extLst>
              <a:ext uri="{FF2B5EF4-FFF2-40B4-BE49-F238E27FC236}">
                <a16:creationId xmlns:a16="http://schemas.microsoft.com/office/drawing/2014/main" id="{4D93EFD2-BA99-48CA-BAA0-1E02389FE0E3}"/>
              </a:ext>
            </a:extLst>
          </p:cNvPr>
          <p:cNvSpPr>
            <a:spLocks noChangeArrowheads="1"/>
          </p:cNvSpPr>
          <p:nvPr/>
        </p:nvSpPr>
        <p:spPr bwMode="auto">
          <a:xfrm>
            <a:off x="4526603" y="1456183"/>
            <a:ext cx="10937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-(2</a:t>
            </a:r>
            <a:r>
              <a:rPr kumimoji="0" lang="en-US" altLang="zh-CN" sz="1800" b="0" i="0" u="none" strike="noStrike" kern="1200" cap="none" spc="0" normalizeH="0" baseline="30000" noProof="0">
                <a:ln>
                  <a:noFill/>
                </a:ln>
                <a:solidFill>
                  <a:prstClr val="black"/>
                </a:solidFill>
                <a:effectLst/>
                <a:uLnTx/>
                <a:uFillTx/>
                <a:latin typeface="Calibri"/>
                <a:ea typeface="宋体" charset="-122"/>
                <a:cs typeface="+mn-cs"/>
              </a:rPr>
              <a:t>3</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- 1) =</a:t>
            </a:r>
          </a:p>
        </p:txBody>
      </p:sp>
      <p:sp>
        <p:nvSpPr>
          <p:cNvPr id="7" name="Rectangle 61">
            <a:extLst>
              <a:ext uri="{FF2B5EF4-FFF2-40B4-BE49-F238E27FC236}">
                <a16:creationId xmlns:a16="http://schemas.microsoft.com/office/drawing/2014/main" id="{2BB75A29-D87B-4667-9E6E-A8102C50C363}"/>
              </a:ext>
            </a:extLst>
          </p:cNvPr>
          <p:cNvSpPr>
            <a:spLocks noChangeArrowheads="1"/>
          </p:cNvSpPr>
          <p:nvPr/>
        </p:nvSpPr>
        <p:spPr bwMode="auto">
          <a:xfrm>
            <a:off x="4907603" y="1075183"/>
            <a:ext cx="67468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-2</a:t>
            </a:r>
            <a:r>
              <a:rPr kumimoji="0" lang="en-US" altLang="zh-CN" sz="1800" b="0" i="0" u="none" strike="noStrike" kern="1200" cap="none" spc="0" normalizeH="0" baseline="30000" noProof="0">
                <a:ln>
                  <a:noFill/>
                </a:ln>
                <a:solidFill>
                  <a:prstClr val="black"/>
                </a:solidFill>
                <a:effectLst/>
                <a:uLnTx/>
                <a:uFillTx/>
                <a:latin typeface="Calibri"/>
                <a:ea typeface="宋体" charset="-122"/>
                <a:cs typeface="+mn-cs"/>
              </a:rPr>
              <a:t>3</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a:t>
            </a:r>
          </a:p>
        </p:txBody>
      </p:sp>
      <p:grpSp>
        <p:nvGrpSpPr>
          <p:cNvPr id="8" name="Group 62">
            <a:extLst>
              <a:ext uri="{FF2B5EF4-FFF2-40B4-BE49-F238E27FC236}">
                <a16:creationId xmlns:a16="http://schemas.microsoft.com/office/drawing/2014/main" id="{2224049A-FED3-4120-9320-841D4188EA65}"/>
              </a:ext>
            </a:extLst>
          </p:cNvPr>
          <p:cNvGrpSpPr>
            <a:grpSpLocks/>
          </p:cNvGrpSpPr>
          <p:nvPr/>
        </p:nvGrpSpPr>
        <p:grpSpPr bwMode="auto">
          <a:xfrm>
            <a:off x="2163850" y="3824286"/>
            <a:ext cx="4800600" cy="1905000"/>
            <a:chOff x="960" y="2496"/>
            <a:chExt cx="3024" cy="1200"/>
          </a:xfrm>
        </p:grpSpPr>
        <p:sp>
          <p:nvSpPr>
            <p:cNvPr id="9" name="Rectangle 63">
              <a:extLst>
                <a:ext uri="{FF2B5EF4-FFF2-40B4-BE49-F238E27FC236}">
                  <a16:creationId xmlns:a16="http://schemas.microsoft.com/office/drawing/2014/main" id="{55ECDFCD-FB45-44DB-80F8-49BB14700318}"/>
                </a:ext>
              </a:extLst>
            </p:cNvPr>
            <p:cNvSpPr>
              <a:spLocks noChangeArrowheads="1"/>
            </p:cNvSpPr>
            <p:nvPr/>
          </p:nvSpPr>
          <p:spPr bwMode="auto">
            <a:xfrm>
              <a:off x="960" y="2496"/>
              <a:ext cx="1715"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a:ea typeface="宋体" charset="-122"/>
                  <a:cs typeface="+mn-cs"/>
                </a:rPr>
                <a:t>1010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a:ln>
                  <a:noFill/>
                </a:ln>
                <a:solidFill>
                  <a:prstClr val="black"/>
                </a:solidFill>
                <a:effectLst/>
                <a:uLnTx/>
                <a:uFillTx/>
                <a:latin typeface="Calibri"/>
                <a:ea typeface="宋体"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a:ea typeface="宋体" charset="-122"/>
                  <a:cs typeface="+mn-cs"/>
                </a:rPr>
                <a:t>complement all the bits</a:t>
              </a:r>
              <a:endParaRPr kumimoji="0" lang="en-US" altLang="zh-CN" sz="2000" b="0" i="0" u="none" strike="noStrike" kern="1200" cap="none" spc="0" normalizeH="0" baseline="30000" noProof="0">
                <a:ln>
                  <a:noFill/>
                </a:ln>
                <a:solidFill>
                  <a:prstClr val="black"/>
                </a:solidFill>
                <a:effectLst/>
                <a:uLnTx/>
                <a:uFillTx/>
                <a:latin typeface="Calibri"/>
                <a:ea typeface="宋体" charset="-122"/>
                <a:cs typeface="Arial" charset="0"/>
              </a:endParaRPr>
            </a:p>
          </p:txBody>
        </p:sp>
        <p:cxnSp>
          <p:nvCxnSpPr>
            <p:cNvPr id="10" name="AutoShape 64">
              <a:extLst>
                <a:ext uri="{FF2B5EF4-FFF2-40B4-BE49-F238E27FC236}">
                  <a16:creationId xmlns:a16="http://schemas.microsoft.com/office/drawing/2014/main" id="{2294786E-7B57-4E93-A3EA-AEF690681D1A}"/>
                </a:ext>
              </a:extLst>
            </p:cNvPr>
            <p:cNvCxnSpPr>
              <a:cxnSpLocks noChangeShapeType="1"/>
              <a:stCxn id="11" idx="2"/>
              <a:endCxn id="9" idx="2"/>
            </p:cNvCxnSpPr>
            <p:nvPr/>
          </p:nvCxnSpPr>
          <p:spPr bwMode="auto">
            <a:xfrm rot="10800000">
              <a:off x="1818" y="3104"/>
              <a:ext cx="1398" cy="472"/>
            </a:xfrm>
            <a:prstGeom prst="curvedConnector2">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65">
              <a:extLst>
                <a:ext uri="{FF2B5EF4-FFF2-40B4-BE49-F238E27FC236}">
                  <a16:creationId xmlns:a16="http://schemas.microsoft.com/office/drawing/2014/main" id="{CF0CD3C2-E3BA-4D64-9A5C-3500B2D60319}"/>
                </a:ext>
              </a:extLst>
            </p:cNvPr>
            <p:cNvSpPr>
              <a:spLocks noChangeArrowheads="1"/>
            </p:cNvSpPr>
            <p:nvPr/>
          </p:nvSpPr>
          <p:spPr bwMode="auto">
            <a:xfrm>
              <a:off x="3216" y="3456"/>
              <a:ext cx="768" cy="240"/>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grpSp>
      <p:grpSp>
        <p:nvGrpSpPr>
          <p:cNvPr id="12" name="Group 66">
            <a:extLst>
              <a:ext uri="{FF2B5EF4-FFF2-40B4-BE49-F238E27FC236}">
                <a16:creationId xmlns:a16="http://schemas.microsoft.com/office/drawing/2014/main" id="{D3E61C44-1EED-4678-9E01-3D495B2BB4DB}"/>
              </a:ext>
            </a:extLst>
          </p:cNvPr>
          <p:cNvGrpSpPr>
            <a:grpSpLocks/>
          </p:cNvGrpSpPr>
          <p:nvPr/>
        </p:nvGrpSpPr>
        <p:grpSpPr bwMode="auto">
          <a:xfrm>
            <a:off x="2163850" y="2048667"/>
            <a:ext cx="4724400" cy="1727200"/>
            <a:chOff x="960" y="1344"/>
            <a:chExt cx="2976" cy="1088"/>
          </a:xfrm>
        </p:grpSpPr>
        <p:cxnSp>
          <p:nvCxnSpPr>
            <p:cNvPr id="13" name="AutoShape 67">
              <a:extLst>
                <a:ext uri="{FF2B5EF4-FFF2-40B4-BE49-F238E27FC236}">
                  <a16:creationId xmlns:a16="http://schemas.microsoft.com/office/drawing/2014/main" id="{82E78D00-9942-47D7-A2A8-BA8C933B7F09}"/>
                </a:ext>
              </a:extLst>
            </p:cNvPr>
            <p:cNvCxnSpPr>
              <a:cxnSpLocks noChangeShapeType="1"/>
              <a:stCxn id="15" idx="0"/>
              <a:endCxn id="14" idx="2"/>
            </p:cNvCxnSpPr>
            <p:nvPr/>
          </p:nvCxnSpPr>
          <p:spPr bwMode="auto">
            <a:xfrm rot="-5400000">
              <a:off x="2115" y="771"/>
              <a:ext cx="360" cy="1746"/>
            </a:xfrm>
            <a:prstGeom prst="curvedConnector2">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68">
              <a:extLst>
                <a:ext uri="{FF2B5EF4-FFF2-40B4-BE49-F238E27FC236}">
                  <a16:creationId xmlns:a16="http://schemas.microsoft.com/office/drawing/2014/main" id="{63C5A1F3-F276-4483-AA56-1464727FC40E}"/>
                </a:ext>
              </a:extLst>
            </p:cNvPr>
            <p:cNvSpPr>
              <a:spLocks noChangeArrowheads="1"/>
            </p:cNvSpPr>
            <p:nvPr/>
          </p:nvSpPr>
          <p:spPr bwMode="auto">
            <a:xfrm>
              <a:off x="3168" y="1344"/>
              <a:ext cx="768" cy="240"/>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15" name="Rectangle 69">
              <a:extLst>
                <a:ext uri="{FF2B5EF4-FFF2-40B4-BE49-F238E27FC236}">
                  <a16:creationId xmlns:a16="http://schemas.microsoft.com/office/drawing/2014/main" id="{3D0C85D4-9ACC-4990-887C-FFB5685E1DBF}"/>
                </a:ext>
              </a:extLst>
            </p:cNvPr>
            <p:cNvSpPr>
              <a:spLocks noChangeArrowheads="1"/>
            </p:cNvSpPr>
            <p:nvPr/>
          </p:nvSpPr>
          <p:spPr bwMode="auto">
            <a:xfrm>
              <a:off x="960" y="1824"/>
              <a:ext cx="924"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1011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and add a 1</a:t>
              </a:r>
              <a:endParaRPr kumimoji="0" lang="en-US" altLang="zh-CN" sz="2000" b="0" i="0" u="none" strike="noStrike" kern="1200" cap="none" spc="0" normalizeH="0" baseline="30000" noProof="0" dirty="0">
                <a:ln>
                  <a:noFill/>
                </a:ln>
                <a:solidFill>
                  <a:prstClr val="black"/>
                </a:solidFill>
                <a:effectLst/>
                <a:uLnTx/>
                <a:uFillTx/>
                <a:latin typeface="Calibri"/>
                <a:ea typeface="宋体" charset="-122"/>
                <a:cs typeface="Arial" charset="0"/>
              </a:endParaRPr>
            </a:p>
          </p:txBody>
        </p:sp>
      </p:grpSp>
      <p:sp>
        <p:nvSpPr>
          <p:cNvPr id="16" name="Rectangle 70">
            <a:extLst>
              <a:ext uri="{FF2B5EF4-FFF2-40B4-BE49-F238E27FC236}">
                <a16:creationId xmlns:a16="http://schemas.microsoft.com/office/drawing/2014/main" id="{B69313C2-0EE3-42C1-8D39-1DE064A96503}"/>
              </a:ext>
            </a:extLst>
          </p:cNvPr>
          <p:cNvSpPr>
            <a:spLocks noChangeArrowheads="1"/>
          </p:cNvSpPr>
          <p:nvPr/>
        </p:nvSpPr>
        <p:spPr bwMode="auto">
          <a:xfrm>
            <a:off x="1173250" y="5500686"/>
            <a:ext cx="3276600" cy="716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Note: negate and invert are different!</a:t>
            </a:r>
          </a:p>
        </p:txBody>
      </p:sp>
      <p:sp>
        <p:nvSpPr>
          <p:cNvPr id="17" name="Rectangle 71">
            <a:extLst>
              <a:ext uri="{FF2B5EF4-FFF2-40B4-BE49-F238E27FC236}">
                <a16:creationId xmlns:a16="http://schemas.microsoft.com/office/drawing/2014/main" id="{0B4C5D67-BB53-4B6D-B71D-7F0EA483B5CB}"/>
              </a:ext>
            </a:extLst>
          </p:cNvPr>
          <p:cNvSpPr>
            <a:spLocks noChangeArrowheads="1"/>
          </p:cNvSpPr>
          <p:nvPr/>
        </p:nvSpPr>
        <p:spPr bwMode="auto">
          <a:xfrm>
            <a:off x="1249450" y="1385886"/>
            <a:ext cx="1676400" cy="38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Negate</a:t>
            </a:r>
          </a:p>
        </p:txBody>
      </p:sp>
      <p:cxnSp>
        <p:nvCxnSpPr>
          <p:cNvPr id="19" name="直接箭头连接符 18">
            <a:extLst>
              <a:ext uri="{FF2B5EF4-FFF2-40B4-BE49-F238E27FC236}">
                <a16:creationId xmlns:a16="http://schemas.microsoft.com/office/drawing/2014/main" id="{A8B16BEF-56B9-44D9-B924-A27F339C034C}"/>
              </a:ext>
            </a:extLst>
          </p:cNvPr>
          <p:cNvCxnSpPr/>
          <p:nvPr/>
        </p:nvCxnSpPr>
        <p:spPr>
          <a:xfrm flipV="1">
            <a:off x="2499360" y="4122420"/>
            <a:ext cx="0" cy="40386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364D18E-62A3-4123-A0A4-CDF7AFC53D86}"/>
              </a:ext>
            </a:extLst>
          </p:cNvPr>
          <p:cNvCxnSpPr/>
          <p:nvPr/>
        </p:nvCxnSpPr>
        <p:spPr>
          <a:xfrm flipV="1">
            <a:off x="2506980" y="3101340"/>
            <a:ext cx="0" cy="40386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9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1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Executing Branch Operations</a:t>
            </a:r>
            <a:endParaRPr lang="zh-CN" altLang="en-US" dirty="0"/>
          </a:p>
        </p:txBody>
      </p:sp>
      <p:sp>
        <p:nvSpPr>
          <p:cNvPr id="3" name="内容占位符 2"/>
          <p:cNvSpPr>
            <a:spLocks noGrp="1"/>
          </p:cNvSpPr>
          <p:nvPr>
            <p:ph idx="1"/>
          </p:nvPr>
        </p:nvSpPr>
        <p:spPr>
          <a:xfrm>
            <a:off x="313268" y="881744"/>
            <a:ext cx="10719168" cy="5327650"/>
          </a:xfrm>
        </p:spPr>
        <p:txBody>
          <a:bodyPr/>
          <a:lstStyle/>
          <a:p>
            <a:pPr>
              <a:lnSpc>
                <a:spcPct val="100000"/>
              </a:lnSpc>
              <a:spcBef>
                <a:spcPct val="10000"/>
              </a:spcBef>
            </a:pPr>
            <a:r>
              <a:rPr lang="en-US" altLang="zh-CN" sz="2400" dirty="0"/>
              <a:t>Branch operations involves</a:t>
            </a:r>
          </a:p>
          <a:p>
            <a:pPr lvl="1">
              <a:lnSpc>
                <a:spcPct val="100000"/>
              </a:lnSpc>
              <a:spcBef>
                <a:spcPct val="10000"/>
              </a:spcBef>
            </a:pPr>
            <a:r>
              <a:rPr lang="en-US" altLang="zh-CN" sz="2000" dirty="0">
                <a:latin typeface="Calibri" panose="020F0502020204030204" pitchFamily="34" charset="0"/>
                <a:cs typeface="Calibri" panose="020F0502020204030204" pitchFamily="34" charset="0"/>
              </a:rPr>
              <a:t>compare the operands read from the Register File during decode for equality (</a:t>
            </a:r>
            <a:r>
              <a:rPr lang="en-US" altLang="zh-CN" sz="2000" b="1" dirty="0">
                <a:solidFill>
                  <a:srgbClr val="FF0000"/>
                </a:solidFill>
                <a:latin typeface="Calibri" panose="020F0502020204030204" pitchFamily="34" charset="0"/>
                <a:cs typeface="Calibri" panose="020F0502020204030204" pitchFamily="34" charset="0"/>
              </a:rPr>
              <a:t>zero</a:t>
            </a:r>
            <a:r>
              <a:rPr lang="en-US" altLang="zh-CN" sz="2000" dirty="0">
                <a:latin typeface="Calibri" panose="020F0502020204030204" pitchFamily="34" charset="0"/>
                <a:cs typeface="Calibri" panose="020F0502020204030204" pitchFamily="34" charset="0"/>
              </a:rPr>
              <a:t> ALU output)</a:t>
            </a:r>
          </a:p>
          <a:p>
            <a:pPr lvl="1" latinLnBrk="0">
              <a:lnSpc>
                <a:spcPct val="100000"/>
              </a:lnSpc>
              <a:spcBef>
                <a:spcPct val="10000"/>
              </a:spcBef>
            </a:pPr>
            <a:r>
              <a:rPr lang="en-US" altLang="zh-CN" sz="2000" dirty="0">
                <a:latin typeface="Calibri" panose="020F0502020204030204" pitchFamily="34" charset="0"/>
                <a:cs typeface="Calibri" panose="020F0502020204030204" pitchFamily="34" charset="0"/>
              </a:rPr>
              <a:t>compute the branch target address by adding the updated PC to the 12-bit </a:t>
            </a:r>
            <a:r>
              <a:rPr lang="en-US" altLang="zh-CN" sz="2000" u="sng" dirty="0">
                <a:solidFill>
                  <a:srgbClr val="FF0000"/>
                </a:solidFill>
                <a:latin typeface="Calibri" panose="020F0502020204030204" pitchFamily="34" charset="0"/>
                <a:cs typeface="Calibri" panose="020F0502020204030204" pitchFamily="34" charset="0"/>
              </a:rPr>
              <a:t>signed-extended</a:t>
            </a:r>
            <a:r>
              <a:rPr lang="en-US" altLang="zh-CN" sz="2000" dirty="0">
                <a:latin typeface="Calibri" panose="020F0502020204030204" pitchFamily="34" charset="0"/>
                <a:cs typeface="Calibri" panose="020F0502020204030204" pitchFamily="34" charset="0"/>
              </a:rPr>
              <a:t> offset field in the instruction</a:t>
            </a:r>
          </a:p>
          <a:p>
            <a:endParaRPr lang="zh-CN" altLang="en-US" sz="2800" dirty="0"/>
          </a:p>
        </p:txBody>
      </p:sp>
      <p:sp>
        <p:nvSpPr>
          <p:cNvPr id="36" name="文本占位符 35"/>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960026" y="1469706"/>
            <a:ext cx="9076600" cy="1388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10000"/>
              </a:spcBef>
              <a:buNone/>
            </a:pPr>
            <a:endParaRPr lang="en-US" altLang="zh-CN" dirty="0">
              <a:latin typeface="Arial" panose="020B0604020202020204" pitchFamily="34" charset="0"/>
              <a:cs typeface="宋体" charset="0"/>
            </a:endParaRPr>
          </a:p>
        </p:txBody>
      </p:sp>
      <p:sp>
        <p:nvSpPr>
          <p:cNvPr id="5" name="Rectangle 50"/>
          <p:cNvSpPr>
            <a:spLocks noChangeArrowheads="1"/>
          </p:cNvSpPr>
          <p:nvPr/>
        </p:nvSpPr>
        <p:spPr bwMode="auto">
          <a:xfrm>
            <a:off x="4287520" y="3774461"/>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1"/>
          <p:cNvSpPr>
            <a:spLocks noChangeShapeType="1"/>
          </p:cNvSpPr>
          <p:nvPr/>
        </p:nvSpPr>
        <p:spPr bwMode="auto">
          <a:xfrm>
            <a:off x="3373120" y="4536461"/>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52"/>
          <p:cNvSpPr>
            <a:spLocks noChangeShapeType="1"/>
          </p:cNvSpPr>
          <p:nvPr/>
        </p:nvSpPr>
        <p:spPr bwMode="auto">
          <a:xfrm>
            <a:off x="3754120" y="3926861"/>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53"/>
          <p:cNvSpPr>
            <a:spLocks noChangeShapeType="1"/>
          </p:cNvSpPr>
          <p:nvPr/>
        </p:nvSpPr>
        <p:spPr bwMode="auto">
          <a:xfrm>
            <a:off x="3754120" y="4307861"/>
            <a:ext cx="5334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54"/>
          <p:cNvSpPr>
            <a:spLocks noChangeShapeType="1"/>
          </p:cNvSpPr>
          <p:nvPr/>
        </p:nvSpPr>
        <p:spPr bwMode="auto">
          <a:xfrm>
            <a:off x="3754120" y="3926861"/>
            <a:ext cx="5334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55"/>
          <p:cNvSpPr>
            <a:spLocks noChangeShapeType="1"/>
          </p:cNvSpPr>
          <p:nvPr/>
        </p:nvSpPr>
        <p:spPr bwMode="auto">
          <a:xfrm>
            <a:off x="6040120" y="415546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Text Box 56"/>
          <p:cNvSpPr txBox="1">
            <a:spLocks noChangeArrowheads="1"/>
          </p:cNvSpPr>
          <p:nvPr/>
        </p:nvSpPr>
        <p:spPr bwMode="auto">
          <a:xfrm>
            <a:off x="2611120" y="4231661"/>
            <a:ext cx="8851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sp>
        <p:nvSpPr>
          <p:cNvPr id="12" name="Text Box 57"/>
          <p:cNvSpPr txBox="1">
            <a:spLocks noChangeArrowheads="1"/>
          </p:cNvSpPr>
          <p:nvPr/>
        </p:nvSpPr>
        <p:spPr bwMode="auto">
          <a:xfrm>
            <a:off x="4211320" y="4917461"/>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3" name="Text Box 58"/>
          <p:cNvSpPr txBox="1">
            <a:spLocks noChangeArrowheads="1"/>
          </p:cNvSpPr>
          <p:nvPr/>
        </p:nvSpPr>
        <p:spPr bwMode="auto">
          <a:xfrm>
            <a:off x="4211320" y="3774461"/>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4" name="Text Box 59"/>
          <p:cNvSpPr txBox="1">
            <a:spLocks noChangeArrowheads="1"/>
          </p:cNvSpPr>
          <p:nvPr/>
        </p:nvSpPr>
        <p:spPr bwMode="auto">
          <a:xfrm>
            <a:off x="4211320" y="4155461"/>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15" name="Text Box 60"/>
          <p:cNvSpPr txBox="1">
            <a:spLocks noChangeArrowheads="1"/>
          </p:cNvSpPr>
          <p:nvPr/>
        </p:nvSpPr>
        <p:spPr bwMode="auto">
          <a:xfrm>
            <a:off x="4211320" y="4536461"/>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16" name="Text Box 61"/>
          <p:cNvSpPr txBox="1">
            <a:spLocks noChangeArrowheads="1"/>
          </p:cNvSpPr>
          <p:nvPr/>
        </p:nvSpPr>
        <p:spPr bwMode="auto">
          <a:xfrm>
            <a:off x="4581348" y="4003061"/>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17" name="Text Box 62"/>
          <p:cNvSpPr txBox="1">
            <a:spLocks noChangeArrowheads="1"/>
          </p:cNvSpPr>
          <p:nvPr/>
        </p:nvSpPr>
        <p:spPr bwMode="auto">
          <a:xfrm>
            <a:off x="5176583" y="3926861"/>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18" name="Text Box 63"/>
          <p:cNvSpPr txBox="1">
            <a:spLocks noChangeArrowheads="1"/>
          </p:cNvSpPr>
          <p:nvPr/>
        </p:nvSpPr>
        <p:spPr bwMode="auto">
          <a:xfrm>
            <a:off x="5201983" y="4612661"/>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19" name="Freeform 64"/>
          <p:cNvSpPr/>
          <p:nvPr/>
        </p:nvSpPr>
        <p:spPr bwMode="auto">
          <a:xfrm>
            <a:off x="6268720" y="3850661"/>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 name="Rectangle 65"/>
          <p:cNvSpPr>
            <a:spLocks noChangeArrowheads="1"/>
          </p:cNvSpPr>
          <p:nvPr/>
        </p:nvSpPr>
        <p:spPr bwMode="auto">
          <a:xfrm>
            <a:off x="6421120" y="4460261"/>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1" name="Rectangle 66"/>
          <p:cNvSpPr>
            <a:spLocks noChangeArrowheads="1"/>
          </p:cNvSpPr>
          <p:nvPr/>
        </p:nvSpPr>
        <p:spPr bwMode="auto">
          <a:xfrm>
            <a:off x="6649720" y="3698261"/>
            <a:ext cx="4572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2" name="Rectangle 67"/>
          <p:cNvSpPr>
            <a:spLocks noChangeArrowheads="1"/>
          </p:cNvSpPr>
          <p:nvPr/>
        </p:nvSpPr>
        <p:spPr bwMode="auto">
          <a:xfrm>
            <a:off x="6415563" y="3306147"/>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dirty="0">
                <a:solidFill>
                  <a:srgbClr val="FC0128"/>
                </a:solidFill>
                <a:latin typeface="Calibri" panose="020F0502020204030204" pitchFamily="34" charset="0"/>
                <a:ea typeface="宋体" charset="0"/>
                <a:cs typeface="Calibri" panose="020F0502020204030204" pitchFamily="34" charset="0"/>
              </a:rPr>
              <a:t>ALU control</a:t>
            </a:r>
          </a:p>
        </p:txBody>
      </p:sp>
      <p:sp>
        <p:nvSpPr>
          <p:cNvPr id="23" name="Line 68"/>
          <p:cNvSpPr>
            <a:spLocks noChangeShapeType="1"/>
          </p:cNvSpPr>
          <p:nvPr/>
        </p:nvSpPr>
        <p:spPr bwMode="auto">
          <a:xfrm>
            <a:off x="6344920" y="3469661"/>
            <a:ext cx="0" cy="457200"/>
          </a:xfrm>
          <a:prstGeom prst="line">
            <a:avLst/>
          </a:prstGeom>
          <a:noFill/>
          <a:ln w="1905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Line 69"/>
          <p:cNvSpPr>
            <a:spLocks noChangeShapeType="1"/>
          </p:cNvSpPr>
          <p:nvPr/>
        </p:nvSpPr>
        <p:spPr bwMode="auto">
          <a:xfrm flipV="1">
            <a:off x="6725920" y="3926861"/>
            <a:ext cx="0" cy="22860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 name="Line 70"/>
          <p:cNvSpPr>
            <a:spLocks noChangeShapeType="1"/>
          </p:cNvSpPr>
          <p:nvPr/>
        </p:nvSpPr>
        <p:spPr bwMode="auto">
          <a:xfrm>
            <a:off x="5506720" y="5831861"/>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Oval 71"/>
          <p:cNvSpPr>
            <a:spLocks noChangeArrowheads="1"/>
          </p:cNvSpPr>
          <p:nvPr/>
        </p:nvSpPr>
        <p:spPr bwMode="auto">
          <a:xfrm>
            <a:off x="4897120" y="5527061"/>
            <a:ext cx="609600" cy="7620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Rectangle 72"/>
          <p:cNvSpPr>
            <a:spLocks noChangeArrowheads="1"/>
          </p:cNvSpPr>
          <p:nvPr/>
        </p:nvSpPr>
        <p:spPr bwMode="auto">
          <a:xfrm>
            <a:off x="4973320" y="5603261"/>
            <a:ext cx="5334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28" name="Line 73"/>
          <p:cNvSpPr>
            <a:spLocks noChangeShapeType="1"/>
          </p:cNvSpPr>
          <p:nvPr/>
        </p:nvSpPr>
        <p:spPr bwMode="auto">
          <a:xfrm>
            <a:off x="4363720" y="5831861"/>
            <a:ext cx="533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74"/>
          <p:cNvSpPr>
            <a:spLocks noChangeShapeType="1"/>
          </p:cNvSpPr>
          <p:nvPr/>
        </p:nvSpPr>
        <p:spPr bwMode="auto">
          <a:xfrm>
            <a:off x="4516120" y="5755661"/>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75"/>
          <p:cNvSpPr>
            <a:spLocks noChangeShapeType="1"/>
          </p:cNvSpPr>
          <p:nvPr/>
        </p:nvSpPr>
        <p:spPr bwMode="auto">
          <a:xfrm>
            <a:off x="5582920" y="5755661"/>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Text Box 76"/>
          <p:cNvSpPr txBox="1">
            <a:spLocks noChangeArrowheads="1"/>
          </p:cNvSpPr>
          <p:nvPr/>
        </p:nvSpPr>
        <p:spPr bwMode="auto">
          <a:xfrm>
            <a:off x="4516120" y="5831861"/>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32" name="Text Box 77"/>
          <p:cNvSpPr txBox="1">
            <a:spLocks noChangeArrowheads="1"/>
          </p:cNvSpPr>
          <p:nvPr/>
        </p:nvSpPr>
        <p:spPr bwMode="auto">
          <a:xfrm>
            <a:off x="5582920" y="5831861"/>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33" name="Oval 78"/>
          <p:cNvSpPr>
            <a:spLocks noChangeArrowheads="1"/>
          </p:cNvSpPr>
          <p:nvPr/>
        </p:nvSpPr>
        <p:spPr bwMode="auto">
          <a:xfrm>
            <a:off x="6116320" y="2751207"/>
            <a:ext cx="457200" cy="6096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Rectangle 79"/>
          <p:cNvSpPr>
            <a:spLocks noChangeArrowheads="1"/>
          </p:cNvSpPr>
          <p:nvPr/>
        </p:nvSpPr>
        <p:spPr bwMode="auto">
          <a:xfrm>
            <a:off x="6116320" y="2827407"/>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35" name="Line 80"/>
          <p:cNvSpPr>
            <a:spLocks noChangeShapeType="1"/>
          </p:cNvSpPr>
          <p:nvPr/>
        </p:nvSpPr>
        <p:spPr bwMode="auto">
          <a:xfrm>
            <a:off x="5887720" y="3056007"/>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92"/>
          <p:cNvSpPr>
            <a:spLocks noChangeShapeType="1"/>
          </p:cNvSpPr>
          <p:nvPr/>
        </p:nvSpPr>
        <p:spPr bwMode="auto">
          <a:xfrm>
            <a:off x="5011420" y="2522607"/>
            <a:ext cx="17907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Text Box 93"/>
          <p:cNvSpPr txBox="1">
            <a:spLocks noChangeArrowheads="1"/>
          </p:cNvSpPr>
          <p:nvPr/>
        </p:nvSpPr>
        <p:spPr bwMode="auto">
          <a:xfrm>
            <a:off x="3094874" y="2345391"/>
            <a:ext cx="1850571" cy="307777"/>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400" b="1" dirty="0">
                <a:solidFill>
                  <a:schemeClr val="tx1"/>
                </a:solidFill>
                <a:latin typeface="Calibri" panose="020F0502020204030204" pitchFamily="34" charset="0"/>
                <a:cs typeface="Calibri" panose="020F0502020204030204" pitchFamily="34" charset="0"/>
              </a:rPr>
              <a:t>PC from inst. </a:t>
            </a:r>
            <a:r>
              <a:rPr lang="en-US" altLang="zh-CN" sz="1400" b="1" dirty="0" err="1">
                <a:solidFill>
                  <a:schemeClr val="tx1"/>
                </a:solidFill>
                <a:latin typeface="Calibri" panose="020F0502020204030204" pitchFamily="34" charset="0"/>
                <a:cs typeface="Calibri" panose="020F0502020204030204" pitchFamily="34" charset="0"/>
              </a:rPr>
              <a:t>datapath</a:t>
            </a:r>
            <a:endParaRPr lang="en-US" altLang="zh-CN" sz="1400" b="1" dirty="0">
              <a:solidFill>
                <a:schemeClr val="tx1"/>
              </a:solidFill>
              <a:latin typeface="Calibri" panose="020F0502020204030204" pitchFamily="34" charset="0"/>
              <a:cs typeface="Calibri" panose="020F0502020204030204" pitchFamily="34" charset="0"/>
            </a:endParaRPr>
          </a:p>
        </p:txBody>
      </p:sp>
      <p:grpSp>
        <p:nvGrpSpPr>
          <p:cNvPr id="51" name="Group 96"/>
          <p:cNvGrpSpPr/>
          <p:nvPr/>
        </p:nvGrpSpPr>
        <p:grpSpPr bwMode="auto">
          <a:xfrm>
            <a:off x="6802120" y="2294007"/>
            <a:ext cx="381000" cy="990600"/>
            <a:chOff x="1392" y="2880"/>
            <a:chExt cx="288" cy="480"/>
          </a:xfrm>
        </p:grpSpPr>
        <p:sp>
          <p:nvSpPr>
            <p:cNvPr id="52" name="Line 97"/>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98"/>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99"/>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100"/>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Line 101"/>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Line 102"/>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103"/>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59" name="Text Box 104"/>
          <p:cNvSpPr txBox="1">
            <a:spLocks noChangeArrowheads="1"/>
          </p:cNvSpPr>
          <p:nvPr/>
        </p:nvSpPr>
        <p:spPr bwMode="auto">
          <a:xfrm>
            <a:off x="6802120" y="2675007"/>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60" name="Line 105"/>
          <p:cNvSpPr>
            <a:spLocks noChangeShapeType="1"/>
          </p:cNvSpPr>
          <p:nvPr/>
        </p:nvSpPr>
        <p:spPr bwMode="auto">
          <a:xfrm>
            <a:off x="6573520" y="3056007"/>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Line 112"/>
          <p:cNvSpPr>
            <a:spLocks noChangeShapeType="1"/>
          </p:cNvSpPr>
          <p:nvPr/>
        </p:nvSpPr>
        <p:spPr bwMode="auto">
          <a:xfrm>
            <a:off x="7183120" y="2751207"/>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8" name="Text Box 113"/>
          <p:cNvSpPr txBox="1">
            <a:spLocks noChangeArrowheads="1"/>
          </p:cNvSpPr>
          <p:nvPr/>
        </p:nvSpPr>
        <p:spPr bwMode="auto">
          <a:xfrm>
            <a:off x="7564120" y="2424182"/>
            <a:ext cx="751360" cy="738664"/>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400">
                <a:solidFill>
                  <a:srgbClr val="000000"/>
                </a:solidFill>
                <a:latin typeface="Calibri" panose="020F0502020204030204" pitchFamily="34" charset="0"/>
                <a:cs typeface="Calibri" panose="020F0502020204030204" pitchFamily="34" charset="0"/>
              </a:rPr>
              <a:t>Branch</a:t>
            </a:r>
          </a:p>
          <a:p>
            <a:r>
              <a:rPr lang="en-US" altLang="zh-CN" sz="1400">
                <a:solidFill>
                  <a:srgbClr val="000000"/>
                </a:solidFill>
                <a:latin typeface="Calibri" panose="020F0502020204030204" pitchFamily="34" charset="0"/>
                <a:cs typeface="Calibri" panose="020F0502020204030204" pitchFamily="34" charset="0"/>
              </a:rPr>
              <a:t>target</a:t>
            </a:r>
          </a:p>
          <a:p>
            <a:r>
              <a:rPr lang="en-US" altLang="zh-CN" sz="1400">
                <a:solidFill>
                  <a:srgbClr val="000000"/>
                </a:solidFill>
                <a:latin typeface="Calibri" panose="020F0502020204030204" pitchFamily="34" charset="0"/>
                <a:cs typeface="Calibri" panose="020F0502020204030204" pitchFamily="34" charset="0"/>
              </a:rPr>
              <a:t>address</a:t>
            </a:r>
          </a:p>
        </p:txBody>
      </p:sp>
      <p:sp>
        <p:nvSpPr>
          <p:cNvPr id="69" name="Text Box 114"/>
          <p:cNvSpPr txBox="1">
            <a:spLocks noChangeArrowheads="1"/>
          </p:cNvSpPr>
          <p:nvPr/>
        </p:nvSpPr>
        <p:spPr bwMode="auto">
          <a:xfrm>
            <a:off x="7030720" y="3698261"/>
            <a:ext cx="1371600" cy="521970"/>
          </a:xfrm>
          <a:prstGeom prst="rect">
            <a:avLst/>
          </a:prstGeom>
          <a:noFill/>
          <a:ln>
            <a:noFill/>
          </a:ln>
          <a:effectLst/>
        </p:spPr>
        <p:txBody>
          <a:bodyPr>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400">
                <a:solidFill>
                  <a:srgbClr val="FC0128"/>
                </a:solidFill>
                <a:latin typeface="Calibri" panose="020F0502020204030204" pitchFamily="34" charset="0"/>
                <a:cs typeface="Calibri" panose="020F0502020204030204" pitchFamily="34" charset="0"/>
              </a:rPr>
              <a:t>(to branch control logic)</a:t>
            </a:r>
          </a:p>
        </p:txBody>
      </p:sp>
      <p:sp>
        <p:nvSpPr>
          <p:cNvPr id="70" name="Line 115"/>
          <p:cNvSpPr>
            <a:spLocks noChangeShapeType="1"/>
          </p:cNvSpPr>
          <p:nvPr/>
        </p:nvSpPr>
        <p:spPr bwMode="auto">
          <a:xfrm>
            <a:off x="6040120" y="491746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116"/>
          <p:cNvSpPr>
            <a:spLocks noChangeShapeType="1"/>
          </p:cNvSpPr>
          <p:nvPr/>
        </p:nvSpPr>
        <p:spPr bwMode="auto">
          <a:xfrm>
            <a:off x="5735320" y="4917461"/>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Line 117"/>
          <p:cNvSpPr>
            <a:spLocks noChangeShapeType="1"/>
          </p:cNvSpPr>
          <p:nvPr/>
        </p:nvSpPr>
        <p:spPr bwMode="auto">
          <a:xfrm>
            <a:off x="5735320" y="4155461"/>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73" name="Group 118"/>
          <p:cNvGrpSpPr/>
          <p:nvPr/>
        </p:nvGrpSpPr>
        <p:grpSpPr bwMode="auto">
          <a:xfrm>
            <a:off x="3754120" y="3056382"/>
            <a:ext cx="2133600" cy="2775479"/>
            <a:chOff x="2352" y="1406"/>
            <a:chExt cx="1344" cy="2098"/>
          </a:xfrm>
        </p:grpSpPr>
        <p:sp>
          <p:nvSpPr>
            <p:cNvPr id="74" name="Line 119"/>
            <p:cNvSpPr>
              <a:spLocks noChangeShapeType="1"/>
            </p:cNvSpPr>
            <p:nvPr/>
          </p:nvSpPr>
          <p:spPr bwMode="auto">
            <a:xfrm>
              <a:off x="2352" y="2467"/>
              <a:ext cx="0" cy="1037"/>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5" name="Line 120"/>
            <p:cNvSpPr>
              <a:spLocks noChangeShapeType="1"/>
            </p:cNvSpPr>
            <p:nvPr/>
          </p:nvSpPr>
          <p:spPr bwMode="auto">
            <a:xfrm>
              <a:off x="2352" y="3504"/>
              <a:ext cx="432"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6" name="Line 121"/>
            <p:cNvSpPr>
              <a:spLocks noChangeShapeType="1"/>
            </p:cNvSpPr>
            <p:nvPr/>
          </p:nvSpPr>
          <p:spPr bwMode="auto">
            <a:xfrm>
              <a:off x="3696" y="1406"/>
              <a:ext cx="0" cy="2098"/>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grpSp>
        <p:nvGrpSpPr>
          <p:cNvPr id="77" name="Group 122"/>
          <p:cNvGrpSpPr/>
          <p:nvPr/>
        </p:nvGrpSpPr>
        <p:grpSpPr bwMode="auto">
          <a:xfrm>
            <a:off x="5811520" y="4155461"/>
            <a:ext cx="228600" cy="762000"/>
            <a:chOff x="3648" y="2448"/>
            <a:chExt cx="144" cy="480"/>
          </a:xfrm>
        </p:grpSpPr>
        <p:sp>
          <p:nvSpPr>
            <p:cNvPr id="78" name="Line 123"/>
            <p:cNvSpPr>
              <a:spLocks noChangeShapeType="1"/>
            </p:cNvSpPr>
            <p:nvPr/>
          </p:nvSpPr>
          <p:spPr bwMode="auto">
            <a:xfrm>
              <a:off x="3648" y="2448"/>
              <a:ext cx="144"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9" name="Line 124"/>
            <p:cNvSpPr>
              <a:spLocks noChangeShapeType="1"/>
            </p:cNvSpPr>
            <p:nvPr/>
          </p:nvSpPr>
          <p:spPr bwMode="auto">
            <a:xfrm>
              <a:off x="3648" y="2928"/>
              <a:ext cx="144" cy="0"/>
            </a:xfrm>
            <a:prstGeom prst="line">
              <a:avLst/>
            </a:prstGeom>
            <a:noFill/>
            <a:ln w="28575">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Creating a Single Datapath from the Parts</a:t>
            </a:r>
            <a:endParaRPr lang="zh-CN" altLang="en-US" dirty="0"/>
          </a:p>
        </p:txBody>
      </p:sp>
      <p:sp>
        <p:nvSpPr>
          <p:cNvPr id="3" name="内容占位符 2"/>
          <p:cNvSpPr>
            <a:spLocks noGrp="1"/>
          </p:cNvSpPr>
          <p:nvPr>
            <p:ph idx="1"/>
          </p:nvPr>
        </p:nvSpPr>
        <p:spPr>
          <a:xfrm>
            <a:off x="313267" y="881744"/>
            <a:ext cx="10980661" cy="5327650"/>
          </a:xfrm>
        </p:spPr>
        <p:txBody>
          <a:bodyPr/>
          <a:lstStyle/>
          <a:p>
            <a:pPr latinLnBrk="0">
              <a:lnSpc>
                <a:spcPct val="100000"/>
              </a:lnSpc>
              <a:spcBef>
                <a:spcPct val="30000"/>
              </a:spcBef>
            </a:pPr>
            <a:r>
              <a:rPr lang="en-US" altLang="zh-CN" sz="2400" dirty="0"/>
              <a:t>Assemble the </a:t>
            </a:r>
            <a:r>
              <a:rPr lang="en-US" altLang="zh-CN" sz="2400" dirty="0" err="1"/>
              <a:t>datapath</a:t>
            </a:r>
            <a:r>
              <a:rPr lang="en-US" altLang="zh-CN" sz="2400" dirty="0"/>
              <a:t> segments and add control lines and</a:t>
            </a:r>
            <a:r>
              <a:rPr lang="zh-CN" altLang="en-US" sz="2400" dirty="0"/>
              <a:t> </a:t>
            </a:r>
            <a:r>
              <a:rPr lang="en-US" altLang="zh-CN" sz="2400" dirty="0">
                <a:solidFill>
                  <a:srgbClr val="FF0000"/>
                </a:solidFill>
              </a:rPr>
              <a:t>multiplexors</a:t>
            </a:r>
            <a:r>
              <a:rPr lang="en-US" altLang="zh-CN" sz="2400" dirty="0"/>
              <a:t> as</a:t>
            </a:r>
            <a:r>
              <a:rPr lang="zh-CN" altLang="en-US" sz="2400" dirty="0"/>
              <a:t> </a:t>
            </a:r>
            <a:r>
              <a:rPr lang="en-US" altLang="zh-CN" sz="2400" dirty="0"/>
              <a:t>needed</a:t>
            </a:r>
          </a:p>
          <a:p>
            <a:pPr latinLnBrk="0">
              <a:lnSpc>
                <a:spcPct val="100000"/>
              </a:lnSpc>
              <a:spcBef>
                <a:spcPct val="30000"/>
              </a:spcBef>
            </a:pPr>
            <a:r>
              <a:rPr lang="en-US" altLang="zh-CN" sz="2400" dirty="0">
                <a:solidFill>
                  <a:srgbClr val="FF0000"/>
                </a:solidFill>
              </a:rPr>
              <a:t>Single cycle </a:t>
            </a:r>
            <a:r>
              <a:rPr lang="en-US" altLang="zh-CN" sz="2400" dirty="0"/>
              <a:t>design – fetch, decode and execute each instructions in </a:t>
            </a:r>
            <a:r>
              <a:rPr lang="en-US" altLang="zh-CN" sz="2400" dirty="0">
                <a:solidFill>
                  <a:srgbClr val="FF0000"/>
                </a:solidFill>
              </a:rPr>
              <a:t>one</a:t>
            </a:r>
            <a:r>
              <a:rPr lang="en-US" altLang="zh-CN" sz="2400" dirty="0"/>
              <a:t> clock cycle</a:t>
            </a:r>
          </a:p>
          <a:p>
            <a:pPr lvl="1" latinLnBrk="0">
              <a:lnSpc>
                <a:spcPct val="100000"/>
              </a:lnSpc>
              <a:spcBef>
                <a:spcPct val="30000"/>
              </a:spcBef>
            </a:pPr>
            <a:r>
              <a:rPr lang="en-US" altLang="zh-CN" sz="2000" dirty="0">
                <a:latin typeface="Calibri" panose="020F0502020204030204" pitchFamily="34" charset="0"/>
                <a:cs typeface="Calibri" panose="020F0502020204030204" pitchFamily="34" charset="0"/>
              </a:rPr>
              <a:t>no </a:t>
            </a:r>
            <a:r>
              <a:rPr lang="en-US" altLang="zh-CN" sz="2000" dirty="0" err="1">
                <a:latin typeface="Calibri" panose="020F0502020204030204" pitchFamily="34" charset="0"/>
                <a:cs typeface="Calibri" panose="020F0502020204030204" pitchFamily="34" charset="0"/>
              </a:rPr>
              <a:t>datapath</a:t>
            </a:r>
            <a:r>
              <a:rPr lang="en-US" altLang="zh-CN" sz="2000" dirty="0">
                <a:latin typeface="Calibri" panose="020F0502020204030204" pitchFamily="34" charset="0"/>
                <a:cs typeface="Calibri" panose="020F0502020204030204" pitchFamily="34" charset="0"/>
              </a:rPr>
              <a:t> resource can be used more than once per instruction, so some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must be duplicated (e.g., separate Instruction Memory and Data Memory, several adders)</a:t>
            </a:r>
          </a:p>
          <a:p>
            <a:pPr lvl="1" latinLnBrk="0">
              <a:lnSpc>
                <a:spcPct val="100000"/>
              </a:lnSpc>
              <a:spcBef>
                <a:spcPct val="30000"/>
              </a:spcBef>
            </a:pPr>
            <a:r>
              <a:rPr lang="en-US" altLang="zh-CN" sz="2000" dirty="0">
                <a:solidFill>
                  <a:srgbClr val="FF0000"/>
                </a:solidFill>
                <a:latin typeface="Calibri" panose="020F0502020204030204" pitchFamily="34" charset="0"/>
                <a:cs typeface="Calibri" panose="020F0502020204030204" pitchFamily="34" charset="0"/>
              </a:rPr>
              <a:t>multiplexors</a:t>
            </a:r>
            <a:r>
              <a:rPr lang="en-US" altLang="zh-CN" sz="2000" dirty="0">
                <a:latin typeface="Calibri" panose="020F0502020204030204" pitchFamily="34" charset="0"/>
                <a:cs typeface="Calibri" panose="020F0502020204030204" pitchFamily="34" charset="0"/>
              </a:rPr>
              <a:t> needed at the input of shared elements with control lines to do the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selection</a:t>
            </a:r>
          </a:p>
          <a:p>
            <a:pPr lvl="1" latinLnBrk="0">
              <a:lnSpc>
                <a:spcPct val="100000"/>
              </a:lnSpc>
              <a:spcBef>
                <a:spcPct val="30000"/>
              </a:spcBef>
            </a:pPr>
            <a:r>
              <a:rPr lang="en-US" altLang="zh-CN" sz="2000" dirty="0">
                <a:latin typeface="Calibri" panose="020F0502020204030204" pitchFamily="34" charset="0"/>
                <a:cs typeface="Calibri" panose="020F0502020204030204" pitchFamily="34" charset="0"/>
              </a:rPr>
              <a:t>write signals to control writing to the Register File and Data Memory</a:t>
            </a:r>
          </a:p>
          <a:p>
            <a:pPr lvl="1" latinLnBrk="0">
              <a:lnSpc>
                <a:spcPct val="100000"/>
              </a:lnSpc>
              <a:spcBef>
                <a:spcPct val="30000"/>
              </a:spcBef>
              <a:buFont typeface="Wingdings" panose="05000000000000000000" pitchFamily="2" charset="2"/>
              <a:buChar char="Ø"/>
            </a:pPr>
            <a:endParaRPr lang="en-US" altLang="zh-CN" sz="2000" dirty="0">
              <a:latin typeface="Calibri" panose="020F0502020204030204" pitchFamily="34" charset="0"/>
              <a:cs typeface="Calibri" panose="020F0502020204030204" pitchFamily="34" charset="0"/>
            </a:endParaRPr>
          </a:p>
          <a:p>
            <a:pPr latinLnBrk="0">
              <a:lnSpc>
                <a:spcPct val="100000"/>
              </a:lnSpc>
              <a:spcBef>
                <a:spcPct val="30000"/>
              </a:spcBef>
            </a:pPr>
            <a:r>
              <a:rPr lang="en-US" altLang="zh-CN" sz="2400" dirty="0"/>
              <a:t>Cycle time is determined by length of the longest path</a:t>
            </a:r>
          </a:p>
          <a:p>
            <a:pPr latinLnBrk="0"/>
            <a:endParaRPr lang="zh-CN" altLang="en-US" sz="2800" dirty="0"/>
          </a:p>
        </p:txBody>
      </p:sp>
      <p:sp>
        <p:nvSpPr>
          <p:cNvPr id="4" name="文本占位符 3"/>
          <p:cNvSpPr>
            <a:spLocks noGrp="1"/>
          </p:cNvSpPr>
          <p:nvPr>
            <p:ph type="body" sz="quarter" idx="10"/>
          </p:nvPr>
        </p:nvSpPr>
        <p:spPr/>
        <p:txBody>
          <a:bodyPr/>
          <a:lstStyle/>
          <a:p>
            <a:endParaRPr lang="zh-CN" altLang="en-US"/>
          </a:p>
        </p:txBody>
      </p:sp>
      <p:sp>
        <p:nvSpPr>
          <p:cNvPr id="5" name="Rectangle 3"/>
          <p:cNvSpPr txBox="1">
            <a:spLocks noChangeArrowheads="1"/>
          </p:cNvSpPr>
          <p:nvPr/>
        </p:nvSpPr>
        <p:spPr>
          <a:xfrm>
            <a:off x="898072" y="1745117"/>
            <a:ext cx="9301842" cy="4951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30000"/>
              </a:spcBef>
              <a:buNone/>
            </a:pPr>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R-type and Memory Access</a:t>
            </a:r>
            <a:endParaRPr lang="zh-CN" altLang="en-US" dirty="0"/>
          </a:p>
        </p:txBody>
      </p:sp>
      <p:sp>
        <p:nvSpPr>
          <p:cNvPr id="4" name="文本占位符 3"/>
          <p:cNvSpPr>
            <a:spLocks noGrp="1"/>
          </p:cNvSpPr>
          <p:nvPr>
            <p:ph type="body" sz="quarter" idx="10"/>
          </p:nvPr>
        </p:nvSpPr>
        <p:spPr/>
        <p:txBody>
          <a:bodyPr/>
          <a:lstStyle/>
          <a:p>
            <a:endParaRPr lang="zh-CN" altLang="en-US"/>
          </a:p>
        </p:txBody>
      </p:sp>
      <p:sp>
        <p:nvSpPr>
          <p:cNvPr id="93" name="Line 5"/>
          <p:cNvSpPr>
            <a:spLocks noChangeShapeType="1"/>
          </p:cNvSpPr>
          <p:nvPr/>
        </p:nvSpPr>
        <p:spPr bwMode="auto">
          <a:xfrm>
            <a:off x="5595983" y="4428728"/>
            <a:ext cx="190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94" name="Group 6"/>
          <p:cNvGrpSpPr/>
          <p:nvPr/>
        </p:nvGrpSpPr>
        <p:grpSpPr bwMode="auto">
          <a:xfrm>
            <a:off x="7348583" y="1609328"/>
            <a:ext cx="925513" cy="2819400"/>
            <a:chOff x="5088" y="1248"/>
            <a:chExt cx="583" cy="1776"/>
          </a:xfrm>
        </p:grpSpPr>
        <p:sp>
          <p:nvSpPr>
            <p:cNvPr id="95" name="Line 7"/>
            <p:cNvSpPr>
              <a:spLocks noChangeShapeType="1"/>
            </p:cNvSpPr>
            <p:nvPr/>
          </p:nvSpPr>
          <p:spPr bwMode="auto">
            <a:xfrm>
              <a:off x="5184" y="2400"/>
              <a:ext cx="144"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6" name="Line 8"/>
            <p:cNvSpPr>
              <a:spLocks noChangeShapeType="1"/>
            </p:cNvSpPr>
            <p:nvPr/>
          </p:nvSpPr>
          <p:spPr bwMode="auto">
            <a:xfrm>
              <a:off x="5136" y="2160"/>
              <a:ext cx="19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7" name="Line 9"/>
            <p:cNvSpPr>
              <a:spLocks noChangeShapeType="1"/>
            </p:cNvSpPr>
            <p:nvPr/>
          </p:nvSpPr>
          <p:spPr bwMode="auto">
            <a:xfrm>
              <a:off x="5184" y="2400"/>
              <a:ext cx="0" cy="624"/>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8" name="AutoShape 10"/>
            <p:cNvSpPr>
              <a:spLocks noChangeArrowheads="1"/>
            </p:cNvSpPr>
            <p:nvPr/>
          </p:nvSpPr>
          <p:spPr bwMode="auto">
            <a:xfrm rot="-5400000">
              <a:off x="5184" y="2208"/>
              <a:ext cx="432"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9" name="Line 11"/>
            <p:cNvSpPr>
              <a:spLocks noChangeShapeType="1"/>
            </p:cNvSpPr>
            <p:nvPr/>
          </p:nvSpPr>
          <p:spPr bwMode="auto">
            <a:xfrm>
              <a:off x="5472" y="2256"/>
              <a:ext cx="9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0" name="Line 12"/>
            <p:cNvSpPr>
              <a:spLocks noChangeShapeType="1"/>
            </p:cNvSpPr>
            <p:nvPr/>
          </p:nvSpPr>
          <p:spPr bwMode="auto">
            <a:xfrm>
              <a:off x="5376" y="1488"/>
              <a:ext cx="0" cy="576"/>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1" name="Rectangle 13"/>
            <p:cNvSpPr>
              <a:spLocks noChangeArrowheads="1"/>
            </p:cNvSpPr>
            <p:nvPr/>
          </p:nvSpPr>
          <p:spPr bwMode="auto">
            <a:xfrm>
              <a:off x="5088" y="1248"/>
              <a:ext cx="583" cy="206"/>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MemtoReg</a:t>
              </a:r>
            </a:p>
          </p:txBody>
        </p:sp>
      </p:grpSp>
      <p:sp>
        <p:nvSpPr>
          <p:cNvPr id="22" name="Text Box 31"/>
          <p:cNvSpPr txBox="1">
            <a:spLocks noChangeArrowheads="1"/>
          </p:cNvSpPr>
          <p:nvPr/>
        </p:nvSpPr>
        <p:spPr bwMode="auto">
          <a:xfrm>
            <a:off x="1277983" y="2904728"/>
            <a:ext cx="8851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Instruction</a:t>
            </a:r>
          </a:p>
        </p:txBody>
      </p:sp>
      <p:sp>
        <p:nvSpPr>
          <p:cNvPr id="31" name="Rectangle 40"/>
          <p:cNvSpPr>
            <a:spLocks noChangeArrowheads="1"/>
          </p:cNvSpPr>
          <p:nvPr/>
        </p:nvSpPr>
        <p:spPr bwMode="auto">
          <a:xfrm>
            <a:off x="2598783" y="2295128"/>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Line 41"/>
          <p:cNvSpPr>
            <a:spLocks noChangeShapeType="1"/>
          </p:cNvSpPr>
          <p:nvPr/>
        </p:nvSpPr>
        <p:spPr bwMode="auto">
          <a:xfrm>
            <a:off x="2039983" y="3057128"/>
            <a:ext cx="254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3" name="Line 42"/>
          <p:cNvSpPr>
            <a:spLocks noChangeShapeType="1"/>
          </p:cNvSpPr>
          <p:nvPr/>
        </p:nvSpPr>
        <p:spPr bwMode="auto">
          <a:xfrm>
            <a:off x="2293983" y="2828528"/>
            <a:ext cx="3048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43"/>
          <p:cNvSpPr>
            <a:spLocks noChangeShapeType="1"/>
          </p:cNvSpPr>
          <p:nvPr/>
        </p:nvSpPr>
        <p:spPr bwMode="auto">
          <a:xfrm>
            <a:off x="2293983" y="3209528"/>
            <a:ext cx="3048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Line 44"/>
          <p:cNvSpPr>
            <a:spLocks noChangeShapeType="1"/>
          </p:cNvSpPr>
          <p:nvPr/>
        </p:nvSpPr>
        <p:spPr bwMode="auto">
          <a:xfrm>
            <a:off x="2293983" y="2447528"/>
            <a:ext cx="3048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6" name="Line 45"/>
          <p:cNvSpPr>
            <a:spLocks noChangeShapeType="1"/>
          </p:cNvSpPr>
          <p:nvPr/>
        </p:nvSpPr>
        <p:spPr bwMode="auto">
          <a:xfrm>
            <a:off x="4046583" y="2676128"/>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7" name="Line 46"/>
          <p:cNvSpPr>
            <a:spLocks noChangeShapeType="1"/>
          </p:cNvSpPr>
          <p:nvPr/>
        </p:nvSpPr>
        <p:spPr bwMode="auto">
          <a:xfrm>
            <a:off x="5422958" y="3057128"/>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8" name="Line 47"/>
          <p:cNvSpPr>
            <a:spLocks noChangeShapeType="1"/>
          </p:cNvSpPr>
          <p:nvPr/>
        </p:nvSpPr>
        <p:spPr bwMode="auto">
          <a:xfrm flipH="1">
            <a:off x="5595983" y="2599928"/>
            <a:ext cx="0" cy="18288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9" name="Text Box 48"/>
          <p:cNvSpPr txBox="1">
            <a:spLocks noChangeArrowheads="1"/>
          </p:cNvSpPr>
          <p:nvPr/>
        </p:nvSpPr>
        <p:spPr bwMode="auto">
          <a:xfrm>
            <a:off x="2522583" y="3438128"/>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40" name="Text Box 49"/>
          <p:cNvSpPr txBox="1">
            <a:spLocks noChangeArrowheads="1"/>
          </p:cNvSpPr>
          <p:nvPr/>
        </p:nvSpPr>
        <p:spPr bwMode="auto">
          <a:xfrm>
            <a:off x="2522583" y="2295128"/>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41" name="Text Box 50"/>
          <p:cNvSpPr txBox="1">
            <a:spLocks noChangeArrowheads="1"/>
          </p:cNvSpPr>
          <p:nvPr/>
        </p:nvSpPr>
        <p:spPr bwMode="auto">
          <a:xfrm>
            <a:off x="2522583" y="2676128"/>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42" name="Text Box 51"/>
          <p:cNvSpPr txBox="1">
            <a:spLocks noChangeArrowheads="1"/>
          </p:cNvSpPr>
          <p:nvPr/>
        </p:nvSpPr>
        <p:spPr bwMode="auto">
          <a:xfrm>
            <a:off x="2522583" y="3057128"/>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43" name="Text Box 52"/>
          <p:cNvSpPr txBox="1">
            <a:spLocks noChangeArrowheads="1"/>
          </p:cNvSpPr>
          <p:nvPr/>
        </p:nvSpPr>
        <p:spPr bwMode="auto">
          <a:xfrm>
            <a:off x="2892611" y="2523728"/>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44" name="Text Box 53"/>
          <p:cNvSpPr txBox="1">
            <a:spLocks noChangeArrowheads="1"/>
          </p:cNvSpPr>
          <p:nvPr/>
        </p:nvSpPr>
        <p:spPr bwMode="auto">
          <a:xfrm>
            <a:off x="3487846" y="2447528"/>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45" name="Text Box 54"/>
          <p:cNvSpPr txBox="1">
            <a:spLocks noChangeArrowheads="1"/>
          </p:cNvSpPr>
          <p:nvPr/>
        </p:nvSpPr>
        <p:spPr bwMode="auto">
          <a:xfrm>
            <a:off x="3513246" y="3133328"/>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46" name="Freeform 55"/>
          <p:cNvSpPr/>
          <p:nvPr/>
        </p:nvSpPr>
        <p:spPr bwMode="auto">
          <a:xfrm>
            <a:off x="4884783" y="2371328"/>
            <a:ext cx="533400" cy="1295400"/>
          </a:xfrm>
          <a:custGeom>
            <a:avLst/>
            <a:gdLst>
              <a:gd name="T0" fmla="*/ 0 w 388"/>
              <a:gd name="T1" fmla="*/ 0 h 1099"/>
              <a:gd name="T2" fmla="*/ 0 w 388"/>
              <a:gd name="T3" fmla="*/ 174 h 1099"/>
              <a:gd name="T4" fmla="*/ 72 w 388"/>
              <a:gd name="T5" fmla="*/ 226 h 1099"/>
              <a:gd name="T6" fmla="*/ 0 w 388"/>
              <a:gd name="T7" fmla="*/ 275 h 1099"/>
              <a:gd name="T8" fmla="*/ 0 w 388"/>
              <a:gd name="T9" fmla="*/ 449 h 1099"/>
              <a:gd name="T10" fmla="*/ 251 w 388"/>
              <a:gd name="T11" fmla="*/ 324 h 1099"/>
              <a:gd name="T12" fmla="*/ 251 w 388"/>
              <a:gd name="T13" fmla="*/ 126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Rectangle 56"/>
          <p:cNvSpPr>
            <a:spLocks noChangeArrowheads="1"/>
          </p:cNvSpPr>
          <p:nvPr/>
        </p:nvSpPr>
        <p:spPr bwMode="auto">
          <a:xfrm>
            <a:off x="4986383" y="2980928"/>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49" name="Rectangle 58"/>
          <p:cNvSpPr>
            <a:spLocks noChangeArrowheads="1"/>
          </p:cNvSpPr>
          <p:nvPr/>
        </p:nvSpPr>
        <p:spPr bwMode="auto">
          <a:xfrm>
            <a:off x="5189583" y="2142728"/>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50" name="Rectangle 59"/>
          <p:cNvSpPr>
            <a:spLocks noChangeArrowheads="1"/>
          </p:cNvSpPr>
          <p:nvPr/>
        </p:nvSpPr>
        <p:spPr bwMode="auto">
          <a:xfrm>
            <a:off x="4910183" y="1609328"/>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ALU control</a:t>
            </a:r>
          </a:p>
        </p:txBody>
      </p:sp>
      <p:sp>
        <p:nvSpPr>
          <p:cNvPr id="51" name="Line 60"/>
          <p:cNvSpPr>
            <a:spLocks noChangeShapeType="1"/>
          </p:cNvSpPr>
          <p:nvPr/>
        </p:nvSpPr>
        <p:spPr bwMode="auto">
          <a:xfrm>
            <a:off x="5037183" y="1990328"/>
            <a:ext cx="0" cy="457200"/>
          </a:xfrm>
          <a:prstGeom prst="line">
            <a:avLst/>
          </a:prstGeom>
          <a:noFill/>
          <a:ln w="1905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Line 61"/>
          <p:cNvSpPr>
            <a:spLocks noChangeShapeType="1"/>
          </p:cNvSpPr>
          <p:nvPr/>
        </p:nvSpPr>
        <p:spPr bwMode="auto">
          <a:xfrm>
            <a:off x="3284583" y="1990328"/>
            <a:ext cx="0" cy="3048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Rectangle 62"/>
          <p:cNvSpPr>
            <a:spLocks noChangeArrowheads="1"/>
          </p:cNvSpPr>
          <p:nvPr/>
        </p:nvSpPr>
        <p:spPr bwMode="auto">
          <a:xfrm>
            <a:off x="2979783" y="1609328"/>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RegWrite</a:t>
            </a:r>
          </a:p>
        </p:txBody>
      </p:sp>
      <p:sp>
        <p:nvSpPr>
          <p:cNvPr id="55" name="Line 64"/>
          <p:cNvSpPr>
            <a:spLocks noChangeShapeType="1"/>
          </p:cNvSpPr>
          <p:nvPr/>
        </p:nvSpPr>
        <p:spPr bwMode="auto">
          <a:xfrm flipV="1">
            <a:off x="5341983" y="2371328"/>
            <a:ext cx="0" cy="30480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Line 65"/>
          <p:cNvSpPr>
            <a:spLocks noChangeShapeType="1"/>
          </p:cNvSpPr>
          <p:nvPr/>
        </p:nvSpPr>
        <p:spPr bwMode="auto">
          <a:xfrm>
            <a:off x="8110583" y="3209528"/>
            <a:ext cx="0" cy="1905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7" name="Rectangle 66"/>
          <p:cNvSpPr>
            <a:spLocks noChangeArrowheads="1"/>
          </p:cNvSpPr>
          <p:nvPr/>
        </p:nvSpPr>
        <p:spPr bwMode="auto">
          <a:xfrm>
            <a:off x="5976983" y="2295128"/>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8" name="Line 67"/>
          <p:cNvSpPr>
            <a:spLocks noChangeShapeType="1"/>
          </p:cNvSpPr>
          <p:nvPr/>
        </p:nvSpPr>
        <p:spPr bwMode="auto">
          <a:xfrm>
            <a:off x="5595983" y="2599928"/>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9" name="Line 68"/>
          <p:cNvSpPr>
            <a:spLocks noChangeShapeType="1"/>
          </p:cNvSpPr>
          <p:nvPr/>
        </p:nvSpPr>
        <p:spPr bwMode="auto">
          <a:xfrm>
            <a:off x="5748383" y="3438128"/>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0" name="Line 69"/>
          <p:cNvSpPr>
            <a:spLocks noChangeShapeType="1"/>
          </p:cNvSpPr>
          <p:nvPr/>
        </p:nvSpPr>
        <p:spPr bwMode="auto">
          <a:xfrm>
            <a:off x="5748383" y="3438128"/>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Text Box 70"/>
          <p:cNvSpPr txBox="1">
            <a:spLocks noChangeArrowheads="1"/>
          </p:cNvSpPr>
          <p:nvPr/>
        </p:nvSpPr>
        <p:spPr bwMode="auto">
          <a:xfrm>
            <a:off x="5918167" y="2752328"/>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62" name="Text Box 71"/>
          <p:cNvSpPr txBox="1">
            <a:spLocks noChangeArrowheads="1"/>
          </p:cNvSpPr>
          <p:nvPr/>
        </p:nvSpPr>
        <p:spPr bwMode="auto">
          <a:xfrm>
            <a:off x="5900783" y="2447528"/>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63" name="Text Box 72"/>
          <p:cNvSpPr txBox="1">
            <a:spLocks noChangeArrowheads="1"/>
          </p:cNvSpPr>
          <p:nvPr/>
        </p:nvSpPr>
        <p:spPr bwMode="auto">
          <a:xfrm>
            <a:off x="5900783" y="3285728"/>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64" name="Text Box 73"/>
          <p:cNvSpPr txBox="1">
            <a:spLocks noChangeArrowheads="1"/>
          </p:cNvSpPr>
          <p:nvPr/>
        </p:nvSpPr>
        <p:spPr bwMode="auto">
          <a:xfrm>
            <a:off x="6586583" y="2904728"/>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65" name="Line 74"/>
          <p:cNvSpPr>
            <a:spLocks noChangeShapeType="1"/>
          </p:cNvSpPr>
          <p:nvPr/>
        </p:nvSpPr>
        <p:spPr bwMode="auto">
          <a:xfrm>
            <a:off x="6662783" y="1990328"/>
            <a:ext cx="0" cy="3048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Rectangle 75"/>
          <p:cNvSpPr>
            <a:spLocks noChangeArrowheads="1"/>
          </p:cNvSpPr>
          <p:nvPr/>
        </p:nvSpPr>
        <p:spPr bwMode="auto">
          <a:xfrm>
            <a:off x="6205583" y="1609328"/>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MemWrite</a:t>
            </a:r>
          </a:p>
        </p:txBody>
      </p:sp>
      <p:sp>
        <p:nvSpPr>
          <p:cNvPr id="67" name="Rectangle 76"/>
          <p:cNvSpPr>
            <a:spLocks noChangeArrowheads="1"/>
          </p:cNvSpPr>
          <p:nvPr/>
        </p:nvSpPr>
        <p:spPr bwMode="auto">
          <a:xfrm>
            <a:off x="6281783" y="4047728"/>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MemRead</a:t>
            </a:r>
          </a:p>
        </p:txBody>
      </p:sp>
      <p:sp>
        <p:nvSpPr>
          <p:cNvPr id="68" name="Line 77"/>
          <p:cNvSpPr>
            <a:spLocks noChangeShapeType="1"/>
          </p:cNvSpPr>
          <p:nvPr/>
        </p:nvSpPr>
        <p:spPr bwMode="auto">
          <a:xfrm>
            <a:off x="6662783" y="3742928"/>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9" name="Line 78"/>
          <p:cNvSpPr>
            <a:spLocks noChangeShapeType="1"/>
          </p:cNvSpPr>
          <p:nvPr/>
        </p:nvSpPr>
        <p:spPr bwMode="auto">
          <a:xfrm>
            <a:off x="2166983" y="5114528"/>
            <a:ext cx="59436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0" name="Line 79"/>
          <p:cNvSpPr>
            <a:spLocks noChangeShapeType="1"/>
          </p:cNvSpPr>
          <p:nvPr/>
        </p:nvSpPr>
        <p:spPr bwMode="auto">
          <a:xfrm>
            <a:off x="4148183" y="3895328"/>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80"/>
          <p:cNvSpPr>
            <a:spLocks noChangeShapeType="1"/>
          </p:cNvSpPr>
          <p:nvPr/>
        </p:nvSpPr>
        <p:spPr bwMode="auto">
          <a:xfrm>
            <a:off x="3919583" y="4428728"/>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Oval 81"/>
          <p:cNvSpPr>
            <a:spLocks noChangeArrowheads="1"/>
          </p:cNvSpPr>
          <p:nvPr/>
        </p:nvSpPr>
        <p:spPr bwMode="auto">
          <a:xfrm>
            <a:off x="3309983" y="4047728"/>
            <a:ext cx="609600" cy="914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3" name="Rectangle 82"/>
          <p:cNvSpPr>
            <a:spLocks noChangeArrowheads="1"/>
          </p:cNvSpPr>
          <p:nvPr/>
        </p:nvSpPr>
        <p:spPr bwMode="auto">
          <a:xfrm>
            <a:off x="3360783" y="4200128"/>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74" name="Line 83"/>
          <p:cNvSpPr>
            <a:spLocks noChangeShapeType="1"/>
          </p:cNvSpPr>
          <p:nvPr/>
        </p:nvSpPr>
        <p:spPr bwMode="auto">
          <a:xfrm>
            <a:off x="2319383" y="4428728"/>
            <a:ext cx="9906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5" name="Line 84"/>
          <p:cNvSpPr>
            <a:spLocks noChangeShapeType="1"/>
          </p:cNvSpPr>
          <p:nvPr/>
        </p:nvSpPr>
        <p:spPr bwMode="auto">
          <a:xfrm>
            <a:off x="2979783" y="4352528"/>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6" name="Line 85"/>
          <p:cNvSpPr>
            <a:spLocks noChangeShapeType="1"/>
          </p:cNvSpPr>
          <p:nvPr/>
        </p:nvSpPr>
        <p:spPr bwMode="auto">
          <a:xfrm>
            <a:off x="3995783" y="4352528"/>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7" name="Text Box 86"/>
          <p:cNvSpPr txBox="1">
            <a:spLocks noChangeArrowheads="1"/>
          </p:cNvSpPr>
          <p:nvPr/>
        </p:nvSpPr>
        <p:spPr bwMode="auto">
          <a:xfrm>
            <a:off x="2979783" y="4428728"/>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78" name="Text Box 87"/>
          <p:cNvSpPr txBox="1">
            <a:spLocks noChangeArrowheads="1"/>
          </p:cNvSpPr>
          <p:nvPr/>
        </p:nvSpPr>
        <p:spPr bwMode="auto">
          <a:xfrm>
            <a:off x="3995783" y="4428728"/>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79" name="Line 88"/>
          <p:cNvSpPr>
            <a:spLocks noChangeShapeType="1"/>
          </p:cNvSpPr>
          <p:nvPr/>
        </p:nvSpPr>
        <p:spPr bwMode="auto">
          <a:xfrm>
            <a:off x="4148183" y="3285728"/>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0" name="Line 89"/>
          <p:cNvSpPr>
            <a:spLocks noChangeShapeType="1"/>
          </p:cNvSpPr>
          <p:nvPr/>
        </p:nvSpPr>
        <p:spPr bwMode="auto">
          <a:xfrm>
            <a:off x="2319383" y="2447528"/>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1" name="Line 90"/>
          <p:cNvSpPr>
            <a:spLocks noChangeShapeType="1"/>
          </p:cNvSpPr>
          <p:nvPr/>
        </p:nvSpPr>
        <p:spPr bwMode="auto">
          <a:xfrm>
            <a:off x="2166983" y="3590528"/>
            <a:ext cx="4572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2" name="Line 91"/>
          <p:cNvSpPr>
            <a:spLocks noChangeShapeType="1"/>
          </p:cNvSpPr>
          <p:nvPr/>
        </p:nvSpPr>
        <p:spPr bwMode="auto">
          <a:xfrm>
            <a:off x="4681583" y="3438128"/>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3" name="Line 92"/>
          <p:cNvSpPr>
            <a:spLocks noChangeShapeType="1"/>
          </p:cNvSpPr>
          <p:nvPr/>
        </p:nvSpPr>
        <p:spPr bwMode="auto">
          <a:xfrm>
            <a:off x="2166983" y="3590528"/>
            <a:ext cx="0" cy="1524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4" name="Line 93"/>
          <p:cNvSpPr>
            <a:spLocks noChangeShapeType="1"/>
          </p:cNvSpPr>
          <p:nvPr/>
        </p:nvSpPr>
        <p:spPr bwMode="auto">
          <a:xfrm>
            <a:off x="4300583" y="3666728"/>
            <a:ext cx="0" cy="762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5" name="Line 94"/>
          <p:cNvSpPr>
            <a:spLocks noChangeShapeType="1"/>
          </p:cNvSpPr>
          <p:nvPr/>
        </p:nvSpPr>
        <p:spPr bwMode="auto">
          <a:xfrm>
            <a:off x="3995783" y="3285728"/>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96"/>
          <p:cNvSpPr>
            <a:spLocks noChangeShapeType="1"/>
          </p:cNvSpPr>
          <p:nvPr/>
        </p:nvSpPr>
        <p:spPr bwMode="auto">
          <a:xfrm>
            <a:off x="4071983" y="3285728"/>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97"/>
          <p:cNvSpPr>
            <a:spLocks noChangeShapeType="1"/>
          </p:cNvSpPr>
          <p:nvPr/>
        </p:nvSpPr>
        <p:spPr bwMode="auto">
          <a:xfrm>
            <a:off x="4300583" y="3666728"/>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AutoShape 98"/>
          <p:cNvSpPr>
            <a:spLocks noChangeArrowheads="1"/>
          </p:cNvSpPr>
          <p:nvPr/>
        </p:nvSpPr>
        <p:spPr bwMode="auto">
          <a:xfrm rot="16200000">
            <a:off x="4224383" y="3361928"/>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99"/>
          <p:cNvSpPr>
            <a:spLocks noChangeShapeType="1"/>
          </p:cNvSpPr>
          <p:nvPr/>
        </p:nvSpPr>
        <p:spPr bwMode="auto">
          <a:xfrm>
            <a:off x="4529183" y="1990328"/>
            <a:ext cx="0" cy="11430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 name="Rectangle 100"/>
          <p:cNvSpPr>
            <a:spLocks noChangeArrowheads="1"/>
          </p:cNvSpPr>
          <p:nvPr/>
        </p:nvSpPr>
        <p:spPr bwMode="auto">
          <a:xfrm>
            <a:off x="4148183" y="1609328"/>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FC0128"/>
                </a:solidFill>
                <a:latin typeface="Calibri" panose="020F0502020204030204" pitchFamily="34" charset="0"/>
                <a:ea typeface="宋体" charset="0"/>
                <a:cs typeface="Calibri" panose="020F0502020204030204" pitchFamily="34" charset="0"/>
              </a:rPr>
              <a:t>ALUSrc</a:t>
            </a:r>
          </a:p>
        </p:txBody>
      </p:sp>
      <mc:AlternateContent xmlns:mc="http://schemas.openxmlformats.org/markup-compatibility/2006" xmlns:p14="http://schemas.microsoft.com/office/powerpoint/2010/main">
        <mc:Choice Requires="p14">
          <p:contentPart p14:bwMode="auto" r:id="rId3">
            <p14:nvContentPartPr>
              <p14:cNvPr id="102" name="Ink 105"/>
              <p14:cNvContentPartPr/>
              <p14:nvPr/>
            </p14:nvContentPartPr>
            <p14:xfrm>
              <a:off x="6672308" y="4017566"/>
              <a:ext cx="9525" cy="31750"/>
            </p14:xfrm>
          </p:contentPart>
        </mc:Choice>
        <mc:Fallback xmlns="">
          <p:pic>
            <p:nvPicPr>
              <p:cNvPr id="102" name="Ink 105"/>
            </p:nvPicPr>
            <p:blipFill>
              <a:blip r:embed="rId4"/>
            </p:blipFill>
            <p:spPr>
              <a:xfrm>
                <a:off x="6672308" y="4017566"/>
                <a:ext cx="9525" cy="31750"/>
              </a:xfrm>
              <a:prstGeom prst="rect"/>
            </p:spPr>
          </p:pic>
        </mc:Fallback>
      </mc:AlternateContent>
      <p:sp>
        <p:nvSpPr>
          <p:cNvPr id="3" name="文本框 2">
            <a:extLst>
              <a:ext uri="{FF2B5EF4-FFF2-40B4-BE49-F238E27FC236}">
                <a16:creationId xmlns:a16="http://schemas.microsoft.com/office/drawing/2014/main" id="{23311EFD-2EC7-44D9-9173-A881806CCFB1}"/>
              </a:ext>
            </a:extLst>
          </p:cNvPr>
          <p:cNvSpPr txBox="1"/>
          <p:nvPr/>
        </p:nvSpPr>
        <p:spPr>
          <a:xfrm rot="5400000">
            <a:off x="4274012" y="3345279"/>
            <a:ext cx="558166" cy="307777"/>
          </a:xfrm>
          <a:prstGeom prst="rect">
            <a:avLst/>
          </a:prstGeom>
          <a:noFill/>
        </p:spPr>
        <p:txBody>
          <a:bodyPr wrap="none" rtlCol="0">
            <a:spAutoFit/>
          </a:bodyPr>
          <a:lstStyle/>
          <a:p>
            <a:r>
              <a:rPr lang="en-US" altLang="zh-CN" sz="1400" b="1" dirty="0">
                <a:latin typeface="+mj-lt"/>
                <a:cs typeface="Arial" panose="020B0604020202020204" pitchFamily="34" charset="0"/>
              </a:rPr>
              <a:t>MUX</a:t>
            </a:r>
            <a:endParaRPr lang="zh-CN" altLang="en-US" sz="1400" b="1" dirty="0">
              <a:latin typeface="+mj-lt"/>
              <a:cs typeface="Arial" panose="020B0604020202020204" pitchFamily="34" charset="0"/>
            </a:endParaRPr>
          </a:p>
        </p:txBody>
      </p:sp>
      <p:sp>
        <p:nvSpPr>
          <p:cNvPr id="86" name="文本框 85">
            <a:extLst>
              <a:ext uri="{FF2B5EF4-FFF2-40B4-BE49-F238E27FC236}">
                <a16:creationId xmlns:a16="http://schemas.microsoft.com/office/drawing/2014/main" id="{3345A0F7-39DD-449F-960D-B3AC56043A4D}"/>
              </a:ext>
            </a:extLst>
          </p:cNvPr>
          <p:cNvSpPr txBox="1"/>
          <p:nvPr/>
        </p:nvSpPr>
        <p:spPr>
          <a:xfrm rot="5400000">
            <a:off x="7564799" y="3100010"/>
            <a:ext cx="558166" cy="307777"/>
          </a:xfrm>
          <a:prstGeom prst="rect">
            <a:avLst/>
          </a:prstGeom>
          <a:noFill/>
        </p:spPr>
        <p:txBody>
          <a:bodyPr wrap="none" rtlCol="0">
            <a:spAutoFit/>
          </a:bodyPr>
          <a:lstStyle/>
          <a:p>
            <a:r>
              <a:rPr lang="en-US" altLang="zh-CN" sz="1400" b="1" dirty="0">
                <a:latin typeface="+mj-lt"/>
                <a:cs typeface="Arial" panose="020B0604020202020204" pitchFamily="34" charset="0"/>
              </a:rPr>
              <a:t>MUX</a:t>
            </a:r>
            <a:endParaRPr lang="zh-CN" altLang="en-US" sz="1400" b="1" dirty="0">
              <a:latin typeface="+mj-lt"/>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1738A-0C71-4B28-B3D1-36D530B904DB}"/>
              </a:ext>
            </a:extLst>
          </p:cNvPr>
          <p:cNvSpPr>
            <a:spLocks noGrp="1"/>
          </p:cNvSpPr>
          <p:nvPr>
            <p:ph type="title"/>
          </p:nvPr>
        </p:nvSpPr>
        <p:spPr/>
        <p:txBody>
          <a:bodyPr/>
          <a:lstStyle/>
          <a:p>
            <a:r>
              <a:rPr lang="en-US" altLang="zh-CN" dirty="0"/>
              <a:t>Adding the Control</a:t>
            </a:r>
            <a:endParaRPr lang="zh-CN" altLang="en-US" dirty="0"/>
          </a:p>
        </p:txBody>
      </p:sp>
      <p:sp>
        <p:nvSpPr>
          <p:cNvPr id="5" name="文本占位符 4">
            <a:extLst>
              <a:ext uri="{FF2B5EF4-FFF2-40B4-BE49-F238E27FC236}">
                <a16:creationId xmlns:a16="http://schemas.microsoft.com/office/drawing/2014/main" id="{423F0147-0BCC-9E36-9F44-03D1D094B675}"/>
              </a:ext>
            </a:extLst>
          </p:cNvPr>
          <p:cNvSpPr>
            <a:spLocks noGrp="1"/>
          </p:cNvSpPr>
          <p:nvPr>
            <p:ph type="body" sz="quarter" idx="10"/>
          </p:nvPr>
        </p:nvSpPr>
        <p:spPr>
          <a:xfrm>
            <a:off x="2154109"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6CD8FCAC-86C6-40D7-8DBE-5D6FB644ACBE}"/>
              </a:ext>
            </a:extLst>
          </p:cNvPr>
          <p:cNvSpPr txBox="1">
            <a:spLocks noChangeArrowheads="1"/>
          </p:cNvSpPr>
          <p:nvPr/>
        </p:nvSpPr>
        <p:spPr>
          <a:xfrm>
            <a:off x="313267" y="978607"/>
            <a:ext cx="10406742" cy="813253"/>
          </a:xfrm>
          <a:prstGeom prst="rect">
            <a:avLst/>
          </a:prstGeom>
          <a:noFill/>
        </p:spPr>
        <p:txBody>
          <a:bodyPr vert="horz" lIns="90488" tIns="44450" rIns="90488" bIns="4445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30000"/>
              </a:spcBef>
              <a:buNone/>
            </a:pPr>
            <a:r>
              <a:rPr lang="en-US" altLang="zh-CN" sz="2400" dirty="0">
                <a:latin typeface="Calibri" panose="020F0502020204030204" pitchFamily="34" charset="0"/>
                <a:cs typeface="Calibri" panose="020F0502020204030204" pitchFamily="34" charset="0"/>
              </a:rPr>
              <a:t>Selecting the operations to perform (ALU, Register File and Memory read/write)</a:t>
            </a:r>
          </a:p>
          <a:p>
            <a:pPr marL="0" indent="0">
              <a:lnSpc>
                <a:spcPct val="100000"/>
              </a:lnSpc>
              <a:spcBef>
                <a:spcPct val="30000"/>
              </a:spcBef>
              <a:buNone/>
            </a:pPr>
            <a:r>
              <a:rPr lang="en-US" altLang="zh-CN" sz="2400" dirty="0">
                <a:latin typeface="Calibri" panose="020F0502020204030204" pitchFamily="34" charset="0"/>
                <a:cs typeface="Calibri" panose="020F0502020204030204" pitchFamily="34" charset="0"/>
              </a:rPr>
              <a:t>Controlling the flow of data (multiplexor inputs)</a:t>
            </a:r>
          </a:p>
        </p:txBody>
      </p:sp>
      <p:sp>
        <p:nvSpPr>
          <p:cNvPr id="100" name="Rectangle 101">
            <a:extLst>
              <a:ext uri="{FF2B5EF4-FFF2-40B4-BE49-F238E27FC236}">
                <a16:creationId xmlns:a16="http://schemas.microsoft.com/office/drawing/2014/main" id="{9515289B-07B4-4E4A-8A72-8878E55C0912}"/>
              </a:ext>
            </a:extLst>
          </p:cNvPr>
          <p:cNvSpPr>
            <a:spLocks noChangeArrowheads="1"/>
          </p:cNvSpPr>
          <p:nvPr/>
        </p:nvSpPr>
        <p:spPr bwMode="auto">
          <a:xfrm>
            <a:off x="313267" y="2321470"/>
            <a:ext cx="8077200" cy="3683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p>
            <a:pPr marL="342900" indent="-342900">
              <a:spcBef>
                <a:spcPct val="65000"/>
              </a:spcBef>
              <a:buClr>
                <a:srgbClr val="FC0128"/>
              </a:buClr>
              <a:buSzPct val="75000"/>
              <a:buFont typeface="Wingdings" pitchFamily="2" charset="2"/>
              <a:buChar char="Ø"/>
            </a:pPr>
            <a:r>
              <a:rPr lang="en-US" altLang="zh-CN" sz="2400" dirty="0">
                <a:solidFill>
                  <a:srgbClr val="000000"/>
                </a:solidFill>
                <a:latin typeface="Calibri" panose="020F0502020204030204" pitchFamily="34" charset="0"/>
                <a:ea typeface="宋体" charset="0"/>
                <a:cs typeface="Calibri" panose="020F0502020204030204" pitchFamily="34" charset="0"/>
              </a:rPr>
              <a:t>Observations</a:t>
            </a:r>
          </a:p>
          <a:p>
            <a:pPr marL="741363" lvl="1" indent="-246063">
              <a:spcBef>
                <a:spcPct val="4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op field </a:t>
            </a:r>
            <a:r>
              <a:rPr lang="en-US" altLang="zh-CN" sz="2000" dirty="0">
                <a:solidFill>
                  <a:srgbClr val="FC0128"/>
                </a:solidFill>
                <a:latin typeface="Calibri" panose="020F0502020204030204" pitchFamily="34" charset="0"/>
                <a:ea typeface="宋体" charset="0"/>
                <a:cs typeface="Calibri" panose="020F0502020204030204" pitchFamily="34" charset="0"/>
              </a:rPr>
              <a:t>always</a:t>
            </a:r>
            <a:r>
              <a:rPr lang="en-US" altLang="zh-CN" sz="2000" dirty="0">
                <a:solidFill>
                  <a:srgbClr val="000000"/>
                </a:solidFill>
                <a:latin typeface="Calibri" panose="020F0502020204030204" pitchFamily="34" charset="0"/>
                <a:ea typeface="宋体" charset="0"/>
                <a:cs typeface="Calibri" panose="020F0502020204030204" pitchFamily="34" charset="0"/>
              </a:rPr>
              <a:t> 		                                                                                       in bits 6-0</a:t>
            </a:r>
          </a:p>
          <a:p>
            <a:pPr marL="741363" lvl="1" indent="-246063">
              <a:spcBef>
                <a:spcPct val="40000"/>
              </a:spcBef>
              <a:buClr>
                <a:srgbClr val="FC0128"/>
              </a:buClr>
              <a:buSzPct val="75000"/>
              <a:buFont typeface="Monotype Sorts" charset="0"/>
              <a:buChar char="l"/>
            </a:pPr>
            <a:r>
              <a:rPr lang="en-US" altLang="zh-CN" sz="2000" dirty="0" err="1">
                <a:solidFill>
                  <a:srgbClr val="000000"/>
                </a:solidFill>
                <a:latin typeface="Calibri" panose="020F0502020204030204" pitchFamily="34" charset="0"/>
                <a:ea typeface="宋体" charset="0"/>
                <a:cs typeface="Calibri" panose="020F0502020204030204" pitchFamily="34" charset="0"/>
              </a:rPr>
              <a:t>addr</a:t>
            </a:r>
            <a:r>
              <a:rPr lang="en-US" altLang="zh-CN" sz="2000" dirty="0">
                <a:solidFill>
                  <a:srgbClr val="000000"/>
                </a:solidFill>
                <a:latin typeface="Calibri" panose="020F0502020204030204" pitchFamily="34" charset="0"/>
                <a:ea typeface="宋体" charset="0"/>
                <a:cs typeface="Calibri" panose="020F0502020204030204" pitchFamily="34" charset="0"/>
              </a:rPr>
              <a:t> of registers 	                                                                                           to be read are                                                                                               </a:t>
            </a:r>
            <a:r>
              <a:rPr lang="en-US" altLang="zh-CN" sz="2000" dirty="0">
                <a:solidFill>
                  <a:srgbClr val="FC0128"/>
                </a:solidFill>
                <a:latin typeface="Calibri" panose="020F0502020204030204" pitchFamily="34" charset="0"/>
                <a:ea typeface="宋体" charset="0"/>
                <a:cs typeface="Calibri" panose="020F0502020204030204" pitchFamily="34" charset="0"/>
              </a:rPr>
              <a:t>always</a:t>
            </a:r>
            <a:r>
              <a:rPr lang="en-US" altLang="zh-CN" sz="2000" dirty="0">
                <a:solidFill>
                  <a:srgbClr val="000000"/>
                </a:solidFill>
                <a:latin typeface="Calibri" panose="020F0502020204030204" pitchFamily="34" charset="0"/>
                <a:ea typeface="宋体" charset="0"/>
                <a:cs typeface="Calibri" panose="020F0502020204030204" pitchFamily="34" charset="0"/>
              </a:rPr>
              <a:t> specified by the                                                                                  rs1 field (bits 19-15) and rs2 field (bits 24-20); </a:t>
            </a:r>
          </a:p>
          <a:p>
            <a:pPr marL="741363" lvl="1" indent="-246063">
              <a:spcBef>
                <a:spcPct val="40000"/>
              </a:spcBef>
              <a:buClr>
                <a:srgbClr val="FC0128"/>
              </a:buClr>
              <a:buSzPct val="75000"/>
              <a:buFont typeface="Monotype Sorts" charset="0"/>
              <a:buChar char="l"/>
            </a:pPr>
            <a:r>
              <a:rPr lang="en-US" altLang="zh-CN" sz="2000" dirty="0" err="1">
                <a:solidFill>
                  <a:srgbClr val="000000"/>
                </a:solidFill>
                <a:latin typeface="Calibri" panose="020F0502020204030204" pitchFamily="34" charset="0"/>
                <a:ea typeface="宋体" charset="0"/>
                <a:cs typeface="Calibri" panose="020F0502020204030204" pitchFamily="34" charset="0"/>
              </a:rPr>
              <a:t>addr</a:t>
            </a:r>
            <a:r>
              <a:rPr lang="en-US" altLang="zh-CN" sz="2000" dirty="0">
                <a:solidFill>
                  <a:srgbClr val="000000"/>
                </a:solidFill>
                <a:latin typeface="Calibri" panose="020F0502020204030204" pitchFamily="34" charset="0"/>
                <a:ea typeface="宋体" charset="0"/>
                <a:cs typeface="Calibri" panose="020F0502020204030204" pitchFamily="34" charset="0"/>
              </a:rPr>
              <a:t>. of register to be written is in </a:t>
            </a:r>
            <a:r>
              <a:rPr lang="en-US" altLang="zh-CN" sz="2000" dirty="0" err="1">
                <a:solidFill>
                  <a:srgbClr val="000000"/>
                </a:solidFill>
                <a:latin typeface="Calibri" panose="020F0502020204030204" pitchFamily="34" charset="0"/>
                <a:ea typeface="宋体" charset="0"/>
                <a:cs typeface="Calibri" panose="020F0502020204030204" pitchFamily="34" charset="0"/>
              </a:rPr>
              <a:t>rd</a:t>
            </a:r>
            <a:r>
              <a:rPr lang="en-US" altLang="zh-CN" sz="2000" dirty="0">
                <a:solidFill>
                  <a:srgbClr val="000000"/>
                </a:solidFill>
                <a:latin typeface="Calibri" panose="020F0502020204030204" pitchFamily="34" charset="0"/>
                <a:ea typeface="宋体" charset="0"/>
                <a:cs typeface="Calibri" panose="020F0502020204030204" pitchFamily="34" charset="0"/>
              </a:rPr>
              <a:t> (bits 11-7)</a:t>
            </a:r>
          </a:p>
          <a:p>
            <a:pPr marL="741363" lvl="1" indent="-246063">
              <a:spcBef>
                <a:spcPct val="40000"/>
              </a:spcBef>
              <a:buClr>
                <a:srgbClr val="FC0128"/>
              </a:buClr>
              <a:buSzPct val="75000"/>
              <a:buFont typeface="Monotype Sorts" charset="0"/>
              <a:buChar char="l"/>
            </a:pPr>
            <a:r>
              <a:rPr lang="en-US" altLang="zh-CN" sz="2000" dirty="0">
                <a:solidFill>
                  <a:srgbClr val="000000"/>
                </a:solidFill>
                <a:latin typeface="Calibri" panose="020F0502020204030204" pitchFamily="34" charset="0"/>
                <a:ea typeface="宋体" charset="0"/>
                <a:cs typeface="Calibri" panose="020F0502020204030204" pitchFamily="34" charset="0"/>
              </a:rPr>
              <a:t>Another operand can also be a 12-bit offset for branch or load-store instructions.</a:t>
            </a:r>
          </a:p>
        </p:txBody>
      </p:sp>
      <p:sp>
        <p:nvSpPr>
          <p:cNvPr id="142" name="Rectangle 12">
            <a:extLst>
              <a:ext uri="{FF2B5EF4-FFF2-40B4-BE49-F238E27FC236}">
                <a16:creationId xmlns:a16="http://schemas.microsoft.com/office/drawing/2014/main" id="{F183DCB7-D272-48D9-B8D2-1F30A3880A70}"/>
              </a:ext>
            </a:extLst>
          </p:cNvPr>
          <p:cNvSpPr>
            <a:spLocks noChangeArrowheads="1"/>
          </p:cNvSpPr>
          <p:nvPr/>
        </p:nvSpPr>
        <p:spPr bwMode="auto">
          <a:xfrm>
            <a:off x="3245824" y="2179341"/>
            <a:ext cx="12573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3" name="Rectangle 13">
            <a:extLst>
              <a:ext uri="{FF2B5EF4-FFF2-40B4-BE49-F238E27FC236}">
                <a16:creationId xmlns:a16="http://schemas.microsoft.com/office/drawing/2014/main" id="{BCB76553-B3C7-4DE5-B71C-C3F6AFEFA450}"/>
              </a:ext>
            </a:extLst>
          </p:cNvPr>
          <p:cNvSpPr>
            <a:spLocks noChangeArrowheads="1"/>
          </p:cNvSpPr>
          <p:nvPr/>
        </p:nvSpPr>
        <p:spPr bwMode="auto">
          <a:xfrm>
            <a:off x="3550624" y="2217441"/>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funct7</a:t>
            </a:r>
          </a:p>
        </p:txBody>
      </p:sp>
      <p:sp>
        <p:nvSpPr>
          <p:cNvPr id="144" name="Rectangle 14">
            <a:extLst>
              <a:ext uri="{FF2B5EF4-FFF2-40B4-BE49-F238E27FC236}">
                <a16:creationId xmlns:a16="http://schemas.microsoft.com/office/drawing/2014/main" id="{95FB58D3-7222-40B0-A1FE-4645CA7544FC}"/>
              </a:ext>
            </a:extLst>
          </p:cNvPr>
          <p:cNvSpPr>
            <a:spLocks noChangeArrowheads="1"/>
          </p:cNvSpPr>
          <p:nvPr/>
        </p:nvSpPr>
        <p:spPr bwMode="auto">
          <a:xfrm>
            <a:off x="4515824" y="21793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5" name="Rectangle 15">
            <a:extLst>
              <a:ext uri="{FF2B5EF4-FFF2-40B4-BE49-F238E27FC236}">
                <a16:creationId xmlns:a16="http://schemas.microsoft.com/office/drawing/2014/main" id="{0DE3343F-8AEE-416F-A571-5D72907D4EC5}"/>
              </a:ext>
            </a:extLst>
          </p:cNvPr>
          <p:cNvSpPr>
            <a:spLocks noChangeArrowheads="1"/>
          </p:cNvSpPr>
          <p:nvPr/>
        </p:nvSpPr>
        <p:spPr bwMode="auto">
          <a:xfrm>
            <a:off x="5481024" y="21793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6" name="Rectangle 20">
            <a:extLst>
              <a:ext uri="{FF2B5EF4-FFF2-40B4-BE49-F238E27FC236}">
                <a16:creationId xmlns:a16="http://schemas.microsoft.com/office/drawing/2014/main" id="{A65DA2B0-98A6-4A5E-A887-100F5B6BE832}"/>
              </a:ext>
            </a:extLst>
          </p:cNvPr>
          <p:cNvSpPr>
            <a:spLocks noChangeArrowheads="1"/>
          </p:cNvSpPr>
          <p:nvPr/>
        </p:nvSpPr>
        <p:spPr bwMode="auto">
          <a:xfrm>
            <a:off x="3245824" y="2636541"/>
            <a:ext cx="222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7" name="Rectangle 24">
            <a:extLst>
              <a:ext uri="{FF2B5EF4-FFF2-40B4-BE49-F238E27FC236}">
                <a16:creationId xmlns:a16="http://schemas.microsoft.com/office/drawing/2014/main" id="{2FD52A18-60E8-4E45-B7F1-3E0039B38CCB}"/>
              </a:ext>
            </a:extLst>
          </p:cNvPr>
          <p:cNvSpPr>
            <a:spLocks noChangeArrowheads="1"/>
          </p:cNvSpPr>
          <p:nvPr/>
        </p:nvSpPr>
        <p:spPr bwMode="auto">
          <a:xfrm>
            <a:off x="6446224" y="21793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8" name="Rectangle 25">
            <a:extLst>
              <a:ext uri="{FF2B5EF4-FFF2-40B4-BE49-F238E27FC236}">
                <a16:creationId xmlns:a16="http://schemas.microsoft.com/office/drawing/2014/main" id="{8ED22666-7BC0-4420-B89D-86F116227E66}"/>
              </a:ext>
            </a:extLst>
          </p:cNvPr>
          <p:cNvSpPr>
            <a:spLocks noChangeArrowheads="1"/>
          </p:cNvSpPr>
          <p:nvPr/>
        </p:nvSpPr>
        <p:spPr bwMode="auto">
          <a:xfrm>
            <a:off x="7411424" y="21793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49" name="Rectangle 26">
            <a:extLst>
              <a:ext uri="{FF2B5EF4-FFF2-40B4-BE49-F238E27FC236}">
                <a16:creationId xmlns:a16="http://schemas.microsoft.com/office/drawing/2014/main" id="{35AA46C9-A115-4A32-B3F8-04145DB4CA75}"/>
              </a:ext>
            </a:extLst>
          </p:cNvPr>
          <p:cNvSpPr>
            <a:spLocks noChangeArrowheads="1"/>
          </p:cNvSpPr>
          <p:nvPr/>
        </p:nvSpPr>
        <p:spPr bwMode="auto">
          <a:xfrm>
            <a:off x="8376624" y="2179341"/>
            <a:ext cx="10541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50" name="Rectangle 27">
            <a:extLst>
              <a:ext uri="{FF2B5EF4-FFF2-40B4-BE49-F238E27FC236}">
                <a16:creationId xmlns:a16="http://schemas.microsoft.com/office/drawing/2014/main" id="{DBA97E63-567D-4528-A604-F84DF5C9FDF3}"/>
              </a:ext>
            </a:extLst>
          </p:cNvPr>
          <p:cNvSpPr>
            <a:spLocks noChangeArrowheads="1"/>
          </p:cNvSpPr>
          <p:nvPr/>
        </p:nvSpPr>
        <p:spPr bwMode="auto">
          <a:xfrm>
            <a:off x="4732412" y="2226279"/>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rs2</a:t>
            </a:r>
          </a:p>
        </p:txBody>
      </p:sp>
      <p:sp>
        <p:nvSpPr>
          <p:cNvPr id="151" name="Rectangle 28">
            <a:extLst>
              <a:ext uri="{FF2B5EF4-FFF2-40B4-BE49-F238E27FC236}">
                <a16:creationId xmlns:a16="http://schemas.microsoft.com/office/drawing/2014/main" id="{3AD443A3-A79A-43DE-AF27-6788C9B5CE69}"/>
              </a:ext>
            </a:extLst>
          </p:cNvPr>
          <p:cNvSpPr>
            <a:spLocks noChangeArrowheads="1"/>
          </p:cNvSpPr>
          <p:nvPr/>
        </p:nvSpPr>
        <p:spPr bwMode="auto">
          <a:xfrm>
            <a:off x="5696924" y="2217441"/>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rs1</a:t>
            </a:r>
          </a:p>
        </p:txBody>
      </p:sp>
      <p:sp>
        <p:nvSpPr>
          <p:cNvPr id="152" name="Rectangle 29">
            <a:extLst>
              <a:ext uri="{FF2B5EF4-FFF2-40B4-BE49-F238E27FC236}">
                <a16:creationId xmlns:a16="http://schemas.microsoft.com/office/drawing/2014/main" id="{6BAE3988-E504-4EE1-9AF7-7588AEB0EC6D}"/>
              </a:ext>
            </a:extLst>
          </p:cNvPr>
          <p:cNvSpPr>
            <a:spLocks noChangeArrowheads="1"/>
          </p:cNvSpPr>
          <p:nvPr/>
        </p:nvSpPr>
        <p:spPr bwMode="auto">
          <a:xfrm>
            <a:off x="6587512" y="2209504"/>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funct3</a:t>
            </a:r>
          </a:p>
        </p:txBody>
      </p:sp>
      <p:sp>
        <p:nvSpPr>
          <p:cNvPr id="153" name="Rectangle 30">
            <a:extLst>
              <a:ext uri="{FF2B5EF4-FFF2-40B4-BE49-F238E27FC236}">
                <a16:creationId xmlns:a16="http://schemas.microsoft.com/office/drawing/2014/main" id="{4C96073D-3869-414C-925A-DB329DC627A8}"/>
              </a:ext>
            </a:extLst>
          </p:cNvPr>
          <p:cNvSpPr>
            <a:spLocks noChangeArrowheads="1"/>
          </p:cNvSpPr>
          <p:nvPr/>
        </p:nvSpPr>
        <p:spPr bwMode="auto">
          <a:xfrm>
            <a:off x="7675039" y="2217441"/>
            <a:ext cx="333425"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err="1">
                <a:solidFill>
                  <a:schemeClr val="tx1"/>
                </a:solidFill>
                <a:latin typeface="Calibri" panose="020F0502020204030204" pitchFamily="34" charset="0"/>
                <a:ea typeface="宋体" charset="0"/>
                <a:cs typeface="Calibri" panose="020F0502020204030204" pitchFamily="34" charset="0"/>
              </a:rPr>
              <a:t>rd</a:t>
            </a:r>
            <a:endParaRPr lang="en-US" altLang="zh-CN" dirty="0">
              <a:solidFill>
                <a:schemeClr val="tx1"/>
              </a:solidFill>
              <a:latin typeface="Calibri" panose="020F0502020204030204" pitchFamily="34" charset="0"/>
              <a:ea typeface="宋体" charset="0"/>
              <a:cs typeface="Calibri" panose="020F0502020204030204" pitchFamily="34" charset="0"/>
            </a:endParaRPr>
          </a:p>
        </p:txBody>
      </p:sp>
      <p:sp>
        <p:nvSpPr>
          <p:cNvPr id="154" name="Rectangle 31">
            <a:extLst>
              <a:ext uri="{FF2B5EF4-FFF2-40B4-BE49-F238E27FC236}">
                <a16:creationId xmlns:a16="http://schemas.microsoft.com/office/drawing/2014/main" id="{C86A2CB4-0E0A-4198-BBD2-984799C04760}"/>
              </a:ext>
            </a:extLst>
          </p:cNvPr>
          <p:cNvSpPr>
            <a:spLocks noChangeArrowheads="1"/>
          </p:cNvSpPr>
          <p:nvPr/>
        </p:nvSpPr>
        <p:spPr bwMode="auto">
          <a:xfrm>
            <a:off x="8503624" y="2217441"/>
            <a:ext cx="826829"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opcode</a:t>
            </a:r>
          </a:p>
        </p:txBody>
      </p:sp>
      <p:sp>
        <p:nvSpPr>
          <p:cNvPr id="155" name="Rectangle 34">
            <a:extLst>
              <a:ext uri="{FF2B5EF4-FFF2-40B4-BE49-F238E27FC236}">
                <a16:creationId xmlns:a16="http://schemas.microsoft.com/office/drawing/2014/main" id="{FDE0D34C-4D19-41B5-B8AE-8D952D283C81}"/>
              </a:ext>
            </a:extLst>
          </p:cNvPr>
          <p:cNvSpPr>
            <a:spLocks noChangeArrowheads="1"/>
          </p:cNvSpPr>
          <p:nvPr/>
        </p:nvSpPr>
        <p:spPr bwMode="auto">
          <a:xfrm>
            <a:off x="3653812" y="2677816"/>
            <a:ext cx="1138325"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immediate</a:t>
            </a:r>
          </a:p>
        </p:txBody>
      </p:sp>
      <p:sp>
        <p:nvSpPr>
          <p:cNvPr id="156" name="Rectangle 39">
            <a:extLst>
              <a:ext uri="{FF2B5EF4-FFF2-40B4-BE49-F238E27FC236}">
                <a16:creationId xmlns:a16="http://schemas.microsoft.com/office/drawing/2014/main" id="{7F997101-2330-462F-9109-88956C7D6152}"/>
              </a:ext>
            </a:extLst>
          </p:cNvPr>
          <p:cNvSpPr>
            <a:spLocks noChangeArrowheads="1"/>
          </p:cNvSpPr>
          <p:nvPr/>
        </p:nvSpPr>
        <p:spPr bwMode="auto">
          <a:xfrm>
            <a:off x="9494224" y="2172991"/>
            <a:ext cx="998095"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dirty="0">
                <a:solidFill>
                  <a:schemeClr val="tx1"/>
                </a:solidFill>
                <a:latin typeface="Calibri" panose="020F0502020204030204" pitchFamily="34" charset="0"/>
                <a:ea typeface="宋体" charset="0"/>
                <a:cs typeface="Calibri" panose="020F0502020204030204" pitchFamily="34" charset="0"/>
              </a:rPr>
              <a:t>R format</a:t>
            </a:r>
          </a:p>
        </p:txBody>
      </p:sp>
      <p:sp>
        <p:nvSpPr>
          <p:cNvPr id="157" name="Rectangle 40">
            <a:extLst>
              <a:ext uri="{FF2B5EF4-FFF2-40B4-BE49-F238E27FC236}">
                <a16:creationId xmlns:a16="http://schemas.microsoft.com/office/drawing/2014/main" id="{76191537-3FD7-4D51-B378-D4B954DE2C7E}"/>
              </a:ext>
            </a:extLst>
          </p:cNvPr>
          <p:cNvSpPr>
            <a:spLocks noChangeArrowheads="1"/>
          </p:cNvSpPr>
          <p:nvPr/>
        </p:nvSpPr>
        <p:spPr bwMode="auto">
          <a:xfrm>
            <a:off x="9494224" y="2630191"/>
            <a:ext cx="96500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a:solidFill>
                  <a:schemeClr val="tx1"/>
                </a:solidFill>
                <a:latin typeface="Calibri" panose="020F0502020204030204" pitchFamily="34" charset="0"/>
                <a:ea typeface="宋体" charset="0"/>
                <a:cs typeface="Calibri" panose="020F0502020204030204" pitchFamily="34" charset="0"/>
              </a:rPr>
              <a:t>I format</a:t>
            </a:r>
          </a:p>
        </p:txBody>
      </p:sp>
      <p:sp>
        <p:nvSpPr>
          <p:cNvPr id="158" name="Rectangle 41">
            <a:extLst>
              <a:ext uri="{FF2B5EF4-FFF2-40B4-BE49-F238E27FC236}">
                <a16:creationId xmlns:a16="http://schemas.microsoft.com/office/drawing/2014/main" id="{3F05096F-D1D1-4926-BCC0-B1473D860F48}"/>
              </a:ext>
            </a:extLst>
          </p:cNvPr>
          <p:cNvSpPr>
            <a:spLocks noChangeArrowheads="1"/>
          </p:cNvSpPr>
          <p:nvPr/>
        </p:nvSpPr>
        <p:spPr bwMode="auto">
          <a:xfrm>
            <a:off x="9494224" y="3163591"/>
            <a:ext cx="97885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dirty="0">
                <a:solidFill>
                  <a:schemeClr val="tx1"/>
                </a:solidFill>
                <a:latin typeface="Calibri" panose="020F0502020204030204" pitchFamily="34" charset="0"/>
                <a:ea typeface="宋体" charset="0"/>
                <a:cs typeface="Calibri" panose="020F0502020204030204" pitchFamily="34" charset="0"/>
              </a:rPr>
              <a:t>S format</a:t>
            </a:r>
          </a:p>
        </p:txBody>
      </p:sp>
      <p:sp>
        <p:nvSpPr>
          <p:cNvPr id="159" name="Rectangle 15">
            <a:extLst>
              <a:ext uri="{FF2B5EF4-FFF2-40B4-BE49-F238E27FC236}">
                <a16:creationId xmlns:a16="http://schemas.microsoft.com/office/drawing/2014/main" id="{EE1FE671-9DAC-49DD-80E7-1C89FECF0F73}"/>
              </a:ext>
            </a:extLst>
          </p:cNvPr>
          <p:cNvSpPr>
            <a:spLocks noChangeArrowheads="1"/>
          </p:cNvSpPr>
          <p:nvPr/>
        </p:nvSpPr>
        <p:spPr bwMode="auto">
          <a:xfrm>
            <a:off x="5468324" y="263080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60" name="Rectangle 24">
            <a:extLst>
              <a:ext uri="{FF2B5EF4-FFF2-40B4-BE49-F238E27FC236}">
                <a16:creationId xmlns:a16="http://schemas.microsoft.com/office/drawing/2014/main" id="{93099F29-8472-4613-BB55-A379716AFE8F}"/>
              </a:ext>
            </a:extLst>
          </p:cNvPr>
          <p:cNvSpPr>
            <a:spLocks noChangeArrowheads="1"/>
          </p:cNvSpPr>
          <p:nvPr/>
        </p:nvSpPr>
        <p:spPr bwMode="auto">
          <a:xfrm>
            <a:off x="6433524" y="263080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61" name="Rectangle 25">
            <a:extLst>
              <a:ext uri="{FF2B5EF4-FFF2-40B4-BE49-F238E27FC236}">
                <a16:creationId xmlns:a16="http://schemas.microsoft.com/office/drawing/2014/main" id="{160894EE-EAC8-470F-83AE-AB6F9EC06AC0}"/>
              </a:ext>
            </a:extLst>
          </p:cNvPr>
          <p:cNvSpPr>
            <a:spLocks noChangeArrowheads="1"/>
          </p:cNvSpPr>
          <p:nvPr/>
        </p:nvSpPr>
        <p:spPr bwMode="auto">
          <a:xfrm>
            <a:off x="7398724" y="263080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62" name="Rectangle 26">
            <a:extLst>
              <a:ext uri="{FF2B5EF4-FFF2-40B4-BE49-F238E27FC236}">
                <a16:creationId xmlns:a16="http://schemas.microsoft.com/office/drawing/2014/main" id="{34D254FC-8575-4E19-B314-A4D53C27A495}"/>
              </a:ext>
            </a:extLst>
          </p:cNvPr>
          <p:cNvSpPr>
            <a:spLocks noChangeArrowheads="1"/>
          </p:cNvSpPr>
          <p:nvPr/>
        </p:nvSpPr>
        <p:spPr bwMode="auto">
          <a:xfrm>
            <a:off x="8363924" y="2630804"/>
            <a:ext cx="10541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63" name="Rectangle 28">
            <a:extLst>
              <a:ext uri="{FF2B5EF4-FFF2-40B4-BE49-F238E27FC236}">
                <a16:creationId xmlns:a16="http://schemas.microsoft.com/office/drawing/2014/main" id="{A5A83058-7B43-4DF7-8088-FED53095F2BD}"/>
              </a:ext>
            </a:extLst>
          </p:cNvPr>
          <p:cNvSpPr>
            <a:spLocks noChangeArrowheads="1"/>
          </p:cNvSpPr>
          <p:nvPr/>
        </p:nvSpPr>
        <p:spPr bwMode="auto">
          <a:xfrm>
            <a:off x="5684224" y="2668904"/>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rs1</a:t>
            </a:r>
          </a:p>
        </p:txBody>
      </p:sp>
      <p:sp>
        <p:nvSpPr>
          <p:cNvPr id="164" name="Rectangle 29">
            <a:extLst>
              <a:ext uri="{FF2B5EF4-FFF2-40B4-BE49-F238E27FC236}">
                <a16:creationId xmlns:a16="http://schemas.microsoft.com/office/drawing/2014/main" id="{255C206C-5F5E-4B68-8ECC-3F9CEEF9EF97}"/>
              </a:ext>
            </a:extLst>
          </p:cNvPr>
          <p:cNvSpPr>
            <a:spLocks noChangeArrowheads="1"/>
          </p:cNvSpPr>
          <p:nvPr/>
        </p:nvSpPr>
        <p:spPr bwMode="auto">
          <a:xfrm>
            <a:off x="6574812" y="2660966"/>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funct3</a:t>
            </a:r>
          </a:p>
        </p:txBody>
      </p:sp>
      <p:sp>
        <p:nvSpPr>
          <p:cNvPr id="165" name="Rectangle 30">
            <a:extLst>
              <a:ext uri="{FF2B5EF4-FFF2-40B4-BE49-F238E27FC236}">
                <a16:creationId xmlns:a16="http://schemas.microsoft.com/office/drawing/2014/main" id="{C9FB20A3-9D70-47C8-AC39-C106BD088FAB}"/>
              </a:ext>
            </a:extLst>
          </p:cNvPr>
          <p:cNvSpPr>
            <a:spLocks noChangeArrowheads="1"/>
          </p:cNvSpPr>
          <p:nvPr/>
        </p:nvSpPr>
        <p:spPr bwMode="auto">
          <a:xfrm>
            <a:off x="7675039" y="2668904"/>
            <a:ext cx="333425"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err="1">
                <a:solidFill>
                  <a:schemeClr val="tx1"/>
                </a:solidFill>
                <a:latin typeface="Calibri" panose="020F0502020204030204" pitchFamily="34" charset="0"/>
                <a:ea typeface="宋体" charset="0"/>
                <a:cs typeface="Calibri" panose="020F0502020204030204" pitchFamily="34" charset="0"/>
              </a:rPr>
              <a:t>rd</a:t>
            </a:r>
            <a:endParaRPr lang="en-US" altLang="zh-CN" dirty="0">
              <a:solidFill>
                <a:schemeClr val="tx1"/>
              </a:solidFill>
              <a:latin typeface="Calibri" panose="020F0502020204030204" pitchFamily="34" charset="0"/>
              <a:ea typeface="宋体" charset="0"/>
              <a:cs typeface="Calibri" panose="020F0502020204030204" pitchFamily="34" charset="0"/>
            </a:endParaRPr>
          </a:p>
        </p:txBody>
      </p:sp>
      <p:sp>
        <p:nvSpPr>
          <p:cNvPr id="166" name="Rectangle 31">
            <a:extLst>
              <a:ext uri="{FF2B5EF4-FFF2-40B4-BE49-F238E27FC236}">
                <a16:creationId xmlns:a16="http://schemas.microsoft.com/office/drawing/2014/main" id="{A1A6E2BD-D3BF-497D-BA0C-80F04E61422B}"/>
              </a:ext>
            </a:extLst>
          </p:cNvPr>
          <p:cNvSpPr>
            <a:spLocks noChangeArrowheads="1"/>
          </p:cNvSpPr>
          <p:nvPr/>
        </p:nvSpPr>
        <p:spPr bwMode="auto">
          <a:xfrm>
            <a:off x="8490924" y="2668904"/>
            <a:ext cx="826829"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opcode</a:t>
            </a:r>
          </a:p>
        </p:txBody>
      </p:sp>
      <p:sp>
        <p:nvSpPr>
          <p:cNvPr id="167" name="Rectangle 12">
            <a:extLst>
              <a:ext uri="{FF2B5EF4-FFF2-40B4-BE49-F238E27FC236}">
                <a16:creationId xmlns:a16="http://schemas.microsoft.com/office/drawing/2014/main" id="{AF0E47E6-9D6A-4132-A7FF-9C16382BE006}"/>
              </a:ext>
            </a:extLst>
          </p:cNvPr>
          <p:cNvSpPr>
            <a:spLocks noChangeArrowheads="1"/>
          </p:cNvSpPr>
          <p:nvPr/>
        </p:nvSpPr>
        <p:spPr bwMode="auto">
          <a:xfrm>
            <a:off x="3252175" y="3157241"/>
            <a:ext cx="12573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68" name="Rectangle 13">
            <a:extLst>
              <a:ext uri="{FF2B5EF4-FFF2-40B4-BE49-F238E27FC236}">
                <a16:creationId xmlns:a16="http://schemas.microsoft.com/office/drawing/2014/main" id="{4ACA9F8D-7321-4CC1-AE15-128094613B2E}"/>
              </a:ext>
            </a:extLst>
          </p:cNvPr>
          <p:cNvSpPr>
            <a:spLocks noChangeArrowheads="1"/>
          </p:cNvSpPr>
          <p:nvPr/>
        </p:nvSpPr>
        <p:spPr bwMode="auto">
          <a:xfrm>
            <a:off x="3327674" y="3187996"/>
            <a:ext cx="1124219"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err="1">
                <a:solidFill>
                  <a:schemeClr val="tx1"/>
                </a:solidFill>
                <a:latin typeface="Calibri" panose="020F0502020204030204" pitchFamily="34" charset="0"/>
                <a:ea typeface="宋体" charset="0"/>
                <a:cs typeface="Calibri" panose="020F0502020204030204" pitchFamily="34" charset="0"/>
              </a:rPr>
              <a:t>imm</a:t>
            </a:r>
            <a:r>
              <a:rPr lang="en-US" altLang="zh-CN" dirty="0">
                <a:solidFill>
                  <a:schemeClr val="tx1"/>
                </a:solidFill>
                <a:latin typeface="Calibri" panose="020F0502020204030204" pitchFamily="34" charset="0"/>
                <a:ea typeface="宋体" charset="0"/>
                <a:cs typeface="Calibri" panose="020F0502020204030204" pitchFamily="34" charset="0"/>
              </a:rPr>
              <a:t>[11:5]</a:t>
            </a:r>
          </a:p>
        </p:txBody>
      </p:sp>
      <p:sp>
        <p:nvSpPr>
          <p:cNvPr id="169" name="Rectangle 14">
            <a:extLst>
              <a:ext uri="{FF2B5EF4-FFF2-40B4-BE49-F238E27FC236}">
                <a16:creationId xmlns:a16="http://schemas.microsoft.com/office/drawing/2014/main" id="{E57A8974-B6B1-4653-9079-3352DB34D95F}"/>
              </a:ext>
            </a:extLst>
          </p:cNvPr>
          <p:cNvSpPr>
            <a:spLocks noChangeArrowheads="1"/>
          </p:cNvSpPr>
          <p:nvPr/>
        </p:nvSpPr>
        <p:spPr bwMode="auto">
          <a:xfrm>
            <a:off x="4522175" y="31572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70" name="Rectangle 15">
            <a:extLst>
              <a:ext uri="{FF2B5EF4-FFF2-40B4-BE49-F238E27FC236}">
                <a16:creationId xmlns:a16="http://schemas.microsoft.com/office/drawing/2014/main" id="{0D4E2539-F164-4CB7-BFBE-AE04081FA602}"/>
              </a:ext>
            </a:extLst>
          </p:cNvPr>
          <p:cNvSpPr>
            <a:spLocks noChangeArrowheads="1"/>
          </p:cNvSpPr>
          <p:nvPr/>
        </p:nvSpPr>
        <p:spPr bwMode="auto">
          <a:xfrm>
            <a:off x="5487375" y="31572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71" name="Rectangle 24">
            <a:extLst>
              <a:ext uri="{FF2B5EF4-FFF2-40B4-BE49-F238E27FC236}">
                <a16:creationId xmlns:a16="http://schemas.microsoft.com/office/drawing/2014/main" id="{889FB12E-9854-4937-BA62-E9F04995A8F4}"/>
              </a:ext>
            </a:extLst>
          </p:cNvPr>
          <p:cNvSpPr>
            <a:spLocks noChangeArrowheads="1"/>
          </p:cNvSpPr>
          <p:nvPr/>
        </p:nvSpPr>
        <p:spPr bwMode="auto">
          <a:xfrm>
            <a:off x="6452575" y="31572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72" name="Rectangle 25">
            <a:extLst>
              <a:ext uri="{FF2B5EF4-FFF2-40B4-BE49-F238E27FC236}">
                <a16:creationId xmlns:a16="http://schemas.microsoft.com/office/drawing/2014/main" id="{1FA4F5BA-9D52-409B-B938-ED671CEB1641}"/>
              </a:ext>
            </a:extLst>
          </p:cNvPr>
          <p:cNvSpPr>
            <a:spLocks noChangeArrowheads="1"/>
          </p:cNvSpPr>
          <p:nvPr/>
        </p:nvSpPr>
        <p:spPr bwMode="auto">
          <a:xfrm>
            <a:off x="7417775" y="3157241"/>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73" name="Rectangle 26">
            <a:extLst>
              <a:ext uri="{FF2B5EF4-FFF2-40B4-BE49-F238E27FC236}">
                <a16:creationId xmlns:a16="http://schemas.microsoft.com/office/drawing/2014/main" id="{187FD289-1718-4C60-B6EC-C12CE0B6824B}"/>
              </a:ext>
            </a:extLst>
          </p:cNvPr>
          <p:cNvSpPr>
            <a:spLocks noChangeArrowheads="1"/>
          </p:cNvSpPr>
          <p:nvPr/>
        </p:nvSpPr>
        <p:spPr bwMode="auto">
          <a:xfrm>
            <a:off x="8382975" y="3157241"/>
            <a:ext cx="10541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74" name="Rectangle 27">
            <a:extLst>
              <a:ext uri="{FF2B5EF4-FFF2-40B4-BE49-F238E27FC236}">
                <a16:creationId xmlns:a16="http://schemas.microsoft.com/office/drawing/2014/main" id="{88EE4AE0-527A-4683-8420-126B0E71E383}"/>
              </a:ext>
            </a:extLst>
          </p:cNvPr>
          <p:cNvSpPr>
            <a:spLocks noChangeArrowheads="1"/>
          </p:cNvSpPr>
          <p:nvPr/>
        </p:nvSpPr>
        <p:spPr bwMode="auto">
          <a:xfrm>
            <a:off x="4760070" y="3184292"/>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rs2</a:t>
            </a:r>
          </a:p>
        </p:txBody>
      </p:sp>
      <p:sp>
        <p:nvSpPr>
          <p:cNvPr id="175" name="Rectangle 28">
            <a:extLst>
              <a:ext uri="{FF2B5EF4-FFF2-40B4-BE49-F238E27FC236}">
                <a16:creationId xmlns:a16="http://schemas.microsoft.com/office/drawing/2014/main" id="{BCE575A5-77BF-4405-A858-862CF73B60C7}"/>
              </a:ext>
            </a:extLst>
          </p:cNvPr>
          <p:cNvSpPr>
            <a:spLocks noChangeArrowheads="1"/>
          </p:cNvSpPr>
          <p:nvPr/>
        </p:nvSpPr>
        <p:spPr bwMode="auto">
          <a:xfrm>
            <a:off x="5703275" y="3195341"/>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rs1</a:t>
            </a:r>
          </a:p>
        </p:txBody>
      </p:sp>
      <p:sp>
        <p:nvSpPr>
          <p:cNvPr id="176" name="Rectangle 29">
            <a:extLst>
              <a:ext uri="{FF2B5EF4-FFF2-40B4-BE49-F238E27FC236}">
                <a16:creationId xmlns:a16="http://schemas.microsoft.com/office/drawing/2014/main" id="{17B7BB2D-D4A9-4535-B38E-CB1366BB1E2E}"/>
              </a:ext>
            </a:extLst>
          </p:cNvPr>
          <p:cNvSpPr>
            <a:spLocks noChangeArrowheads="1"/>
          </p:cNvSpPr>
          <p:nvPr/>
        </p:nvSpPr>
        <p:spPr bwMode="auto">
          <a:xfrm>
            <a:off x="6593863" y="3187403"/>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funct3</a:t>
            </a:r>
          </a:p>
        </p:txBody>
      </p:sp>
      <p:sp>
        <p:nvSpPr>
          <p:cNvPr id="177" name="Rectangle 30">
            <a:extLst>
              <a:ext uri="{FF2B5EF4-FFF2-40B4-BE49-F238E27FC236}">
                <a16:creationId xmlns:a16="http://schemas.microsoft.com/office/drawing/2014/main" id="{1687226A-0157-4E9C-97E8-604EEDF8078C}"/>
              </a:ext>
            </a:extLst>
          </p:cNvPr>
          <p:cNvSpPr>
            <a:spLocks noChangeArrowheads="1"/>
          </p:cNvSpPr>
          <p:nvPr/>
        </p:nvSpPr>
        <p:spPr bwMode="auto">
          <a:xfrm>
            <a:off x="7460394" y="3210784"/>
            <a:ext cx="916918" cy="260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sz="1600" dirty="0" err="1">
                <a:solidFill>
                  <a:schemeClr val="tx1"/>
                </a:solidFill>
                <a:latin typeface="Calibri" panose="020F0502020204030204" pitchFamily="34" charset="0"/>
                <a:ea typeface="宋体" charset="0"/>
                <a:cs typeface="Calibri" panose="020F0502020204030204" pitchFamily="34" charset="0"/>
              </a:rPr>
              <a:t>imm</a:t>
            </a:r>
            <a:r>
              <a:rPr lang="en-US" altLang="zh-CN" sz="1600" dirty="0">
                <a:solidFill>
                  <a:schemeClr val="tx1"/>
                </a:solidFill>
                <a:latin typeface="Calibri" panose="020F0502020204030204" pitchFamily="34" charset="0"/>
                <a:ea typeface="宋体" charset="0"/>
                <a:cs typeface="Calibri" panose="020F0502020204030204" pitchFamily="34" charset="0"/>
              </a:rPr>
              <a:t>[4:0]</a:t>
            </a:r>
          </a:p>
        </p:txBody>
      </p:sp>
      <p:sp>
        <p:nvSpPr>
          <p:cNvPr id="178" name="Rectangle 31">
            <a:extLst>
              <a:ext uri="{FF2B5EF4-FFF2-40B4-BE49-F238E27FC236}">
                <a16:creationId xmlns:a16="http://schemas.microsoft.com/office/drawing/2014/main" id="{53E7663C-DB70-493E-9AA6-0FF61FE8CA64}"/>
              </a:ext>
            </a:extLst>
          </p:cNvPr>
          <p:cNvSpPr>
            <a:spLocks noChangeArrowheads="1"/>
          </p:cNvSpPr>
          <p:nvPr/>
        </p:nvSpPr>
        <p:spPr bwMode="auto">
          <a:xfrm>
            <a:off x="8509975" y="3195341"/>
            <a:ext cx="826829"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opcode</a:t>
            </a:r>
          </a:p>
        </p:txBody>
      </p:sp>
      <p:sp>
        <p:nvSpPr>
          <p:cNvPr id="179" name="Rectangle 12">
            <a:extLst>
              <a:ext uri="{FF2B5EF4-FFF2-40B4-BE49-F238E27FC236}">
                <a16:creationId xmlns:a16="http://schemas.microsoft.com/office/drawing/2014/main" id="{4D6CD26D-5406-4626-9DF7-56FB043283A1}"/>
              </a:ext>
            </a:extLst>
          </p:cNvPr>
          <p:cNvSpPr>
            <a:spLocks noChangeArrowheads="1"/>
          </p:cNvSpPr>
          <p:nvPr/>
        </p:nvSpPr>
        <p:spPr bwMode="auto">
          <a:xfrm>
            <a:off x="3245266" y="3672724"/>
            <a:ext cx="12573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0" name="Rectangle 13">
            <a:extLst>
              <a:ext uri="{FF2B5EF4-FFF2-40B4-BE49-F238E27FC236}">
                <a16:creationId xmlns:a16="http://schemas.microsoft.com/office/drawing/2014/main" id="{440E8CE3-B9CB-4766-9763-8463172B09AA}"/>
              </a:ext>
            </a:extLst>
          </p:cNvPr>
          <p:cNvSpPr>
            <a:spLocks noChangeArrowheads="1"/>
          </p:cNvSpPr>
          <p:nvPr/>
        </p:nvSpPr>
        <p:spPr bwMode="auto">
          <a:xfrm>
            <a:off x="3285825" y="3737281"/>
            <a:ext cx="1114088" cy="235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sz="1400" dirty="0" err="1">
                <a:solidFill>
                  <a:schemeClr val="tx1"/>
                </a:solidFill>
                <a:latin typeface="Calibri" panose="020F0502020204030204" pitchFamily="34" charset="0"/>
                <a:ea typeface="宋体" charset="0"/>
                <a:cs typeface="Calibri" panose="020F0502020204030204" pitchFamily="34" charset="0"/>
              </a:rPr>
              <a:t>imm</a:t>
            </a:r>
            <a:r>
              <a:rPr lang="en-US" altLang="zh-CN" sz="1400" dirty="0">
                <a:solidFill>
                  <a:schemeClr val="tx1"/>
                </a:solidFill>
                <a:latin typeface="Calibri" panose="020F0502020204030204" pitchFamily="34" charset="0"/>
                <a:ea typeface="宋体" charset="0"/>
                <a:cs typeface="Calibri" panose="020F0502020204030204" pitchFamily="34" charset="0"/>
              </a:rPr>
              <a:t>[12,10:5]</a:t>
            </a:r>
          </a:p>
        </p:txBody>
      </p:sp>
      <p:sp>
        <p:nvSpPr>
          <p:cNvPr id="181" name="Rectangle 14">
            <a:extLst>
              <a:ext uri="{FF2B5EF4-FFF2-40B4-BE49-F238E27FC236}">
                <a16:creationId xmlns:a16="http://schemas.microsoft.com/office/drawing/2014/main" id="{71D1C068-2D34-4B65-AEA2-AE5548785543}"/>
              </a:ext>
            </a:extLst>
          </p:cNvPr>
          <p:cNvSpPr>
            <a:spLocks noChangeArrowheads="1"/>
          </p:cNvSpPr>
          <p:nvPr/>
        </p:nvSpPr>
        <p:spPr bwMode="auto">
          <a:xfrm>
            <a:off x="4515266" y="367272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2" name="Rectangle 15">
            <a:extLst>
              <a:ext uri="{FF2B5EF4-FFF2-40B4-BE49-F238E27FC236}">
                <a16:creationId xmlns:a16="http://schemas.microsoft.com/office/drawing/2014/main" id="{22E3BDF9-D20F-412B-8FB9-67868A100654}"/>
              </a:ext>
            </a:extLst>
          </p:cNvPr>
          <p:cNvSpPr>
            <a:spLocks noChangeArrowheads="1"/>
          </p:cNvSpPr>
          <p:nvPr/>
        </p:nvSpPr>
        <p:spPr bwMode="auto">
          <a:xfrm>
            <a:off x="5480466" y="367272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3" name="Rectangle 24">
            <a:extLst>
              <a:ext uri="{FF2B5EF4-FFF2-40B4-BE49-F238E27FC236}">
                <a16:creationId xmlns:a16="http://schemas.microsoft.com/office/drawing/2014/main" id="{EF356E1D-7C3A-4276-A19E-91778DBF0C3B}"/>
              </a:ext>
            </a:extLst>
          </p:cNvPr>
          <p:cNvSpPr>
            <a:spLocks noChangeArrowheads="1"/>
          </p:cNvSpPr>
          <p:nvPr/>
        </p:nvSpPr>
        <p:spPr bwMode="auto">
          <a:xfrm>
            <a:off x="6445666" y="367272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4" name="Rectangle 25">
            <a:extLst>
              <a:ext uri="{FF2B5EF4-FFF2-40B4-BE49-F238E27FC236}">
                <a16:creationId xmlns:a16="http://schemas.microsoft.com/office/drawing/2014/main" id="{8D3D6EC6-A325-45A7-A9F6-C2962027CBC3}"/>
              </a:ext>
            </a:extLst>
          </p:cNvPr>
          <p:cNvSpPr>
            <a:spLocks noChangeArrowheads="1"/>
          </p:cNvSpPr>
          <p:nvPr/>
        </p:nvSpPr>
        <p:spPr bwMode="auto">
          <a:xfrm>
            <a:off x="7410866" y="3672724"/>
            <a:ext cx="9525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5" name="Rectangle 26">
            <a:extLst>
              <a:ext uri="{FF2B5EF4-FFF2-40B4-BE49-F238E27FC236}">
                <a16:creationId xmlns:a16="http://schemas.microsoft.com/office/drawing/2014/main" id="{7EC8BEA9-1EDD-4F56-9ECD-D2110B298D5F}"/>
              </a:ext>
            </a:extLst>
          </p:cNvPr>
          <p:cNvSpPr>
            <a:spLocks noChangeArrowheads="1"/>
          </p:cNvSpPr>
          <p:nvPr/>
        </p:nvSpPr>
        <p:spPr bwMode="auto">
          <a:xfrm>
            <a:off x="8376066" y="3672724"/>
            <a:ext cx="1054100" cy="3429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latin typeface="Calibri" panose="020F0502020204030204" pitchFamily="34" charset="0"/>
              <a:cs typeface="Calibri" panose="020F0502020204030204" pitchFamily="34" charset="0"/>
            </a:endParaRPr>
          </a:p>
        </p:txBody>
      </p:sp>
      <p:sp>
        <p:nvSpPr>
          <p:cNvPr id="186" name="Rectangle 27">
            <a:extLst>
              <a:ext uri="{FF2B5EF4-FFF2-40B4-BE49-F238E27FC236}">
                <a16:creationId xmlns:a16="http://schemas.microsoft.com/office/drawing/2014/main" id="{5DB2FFE2-91C5-4CF4-AA10-8EFA00BCCB47}"/>
              </a:ext>
            </a:extLst>
          </p:cNvPr>
          <p:cNvSpPr>
            <a:spLocks noChangeArrowheads="1"/>
          </p:cNvSpPr>
          <p:nvPr/>
        </p:nvSpPr>
        <p:spPr bwMode="auto">
          <a:xfrm>
            <a:off x="4765295" y="3710824"/>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rs2</a:t>
            </a:r>
          </a:p>
        </p:txBody>
      </p:sp>
      <p:sp>
        <p:nvSpPr>
          <p:cNvPr id="187" name="Rectangle 28">
            <a:extLst>
              <a:ext uri="{FF2B5EF4-FFF2-40B4-BE49-F238E27FC236}">
                <a16:creationId xmlns:a16="http://schemas.microsoft.com/office/drawing/2014/main" id="{0C41653E-1683-44ED-8A40-8BB86B11AB18}"/>
              </a:ext>
            </a:extLst>
          </p:cNvPr>
          <p:cNvSpPr>
            <a:spLocks noChangeArrowheads="1"/>
          </p:cNvSpPr>
          <p:nvPr/>
        </p:nvSpPr>
        <p:spPr bwMode="auto">
          <a:xfrm>
            <a:off x="5696366" y="3710824"/>
            <a:ext cx="411203"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rs1</a:t>
            </a:r>
          </a:p>
        </p:txBody>
      </p:sp>
      <p:sp>
        <p:nvSpPr>
          <p:cNvPr id="188" name="Rectangle 29">
            <a:extLst>
              <a:ext uri="{FF2B5EF4-FFF2-40B4-BE49-F238E27FC236}">
                <a16:creationId xmlns:a16="http://schemas.microsoft.com/office/drawing/2014/main" id="{914064F8-5ABE-4F48-872E-1ECF4A81B9DD}"/>
              </a:ext>
            </a:extLst>
          </p:cNvPr>
          <p:cNvSpPr>
            <a:spLocks noChangeArrowheads="1"/>
          </p:cNvSpPr>
          <p:nvPr/>
        </p:nvSpPr>
        <p:spPr bwMode="auto">
          <a:xfrm>
            <a:off x="6586954" y="3702886"/>
            <a:ext cx="756617" cy="286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funct3</a:t>
            </a:r>
          </a:p>
        </p:txBody>
      </p:sp>
      <p:sp>
        <p:nvSpPr>
          <p:cNvPr id="189" name="Rectangle 30">
            <a:extLst>
              <a:ext uri="{FF2B5EF4-FFF2-40B4-BE49-F238E27FC236}">
                <a16:creationId xmlns:a16="http://schemas.microsoft.com/office/drawing/2014/main" id="{786C66A7-5166-4BB9-8BCC-91359CA71FCA}"/>
              </a:ext>
            </a:extLst>
          </p:cNvPr>
          <p:cNvSpPr>
            <a:spLocks noChangeArrowheads="1"/>
          </p:cNvSpPr>
          <p:nvPr/>
        </p:nvSpPr>
        <p:spPr bwMode="auto">
          <a:xfrm>
            <a:off x="7455076" y="3759895"/>
            <a:ext cx="919932" cy="208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sz="1200" dirty="0" err="1">
                <a:solidFill>
                  <a:schemeClr val="tx1"/>
                </a:solidFill>
                <a:latin typeface="Calibri" panose="020F0502020204030204" pitchFamily="34" charset="0"/>
                <a:ea typeface="宋体" charset="0"/>
                <a:cs typeface="Calibri" panose="020F0502020204030204" pitchFamily="34" charset="0"/>
              </a:rPr>
              <a:t>imm</a:t>
            </a:r>
            <a:r>
              <a:rPr lang="en-US" altLang="zh-CN" sz="1200" dirty="0">
                <a:solidFill>
                  <a:schemeClr val="tx1"/>
                </a:solidFill>
                <a:latin typeface="Calibri" panose="020F0502020204030204" pitchFamily="34" charset="0"/>
                <a:ea typeface="宋体" charset="0"/>
                <a:cs typeface="Calibri" panose="020F0502020204030204" pitchFamily="34" charset="0"/>
              </a:rPr>
              <a:t>[4:1,11]</a:t>
            </a:r>
          </a:p>
        </p:txBody>
      </p:sp>
      <p:sp>
        <p:nvSpPr>
          <p:cNvPr id="190" name="Rectangle 31">
            <a:extLst>
              <a:ext uri="{FF2B5EF4-FFF2-40B4-BE49-F238E27FC236}">
                <a16:creationId xmlns:a16="http://schemas.microsoft.com/office/drawing/2014/main" id="{6B93E236-3472-4ECB-A5A8-673D2EA7B8AB}"/>
              </a:ext>
            </a:extLst>
          </p:cNvPr>
          <p:cNvSpPr>
            <a:spLocks noChangeArrowheads="1"/>
          </p:cNvSpPr>
          <p:nvPr/>
        </p:nvSpPr>
        <p:spPr bwMode="auto">
          <a:xfrm>
            <a:off x="8503066" y="3710824"/>
            <a:ext cx="826829" cy="2887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defRPr/>
            </a:pPr>
            <a:r>
              <a:rPr lang="en-US" altLang="zh-CN" dirty="0">
                <a:solidFill>
                  <a:schemeClr val="tx1"/>
                </a:solidFill>
                <a:latin typeface="Calibri" panose="020F0502020204030204" pitchFamily="34" charset="0"/>
                <a:ea typeface="宋体" charset="0"/>
                <a:cs typeface="Calibri" panose="020F0502020204030204" pitchFamily="34" charset="0"/>
              </a:rPr>
              <a:t>opcode</a:t>
            </a:r>
          </a:p>
        </p:txBody>
      </p:sp>
      <p:sp>
        <p:nvSpPr>
          <p:cNvPr id="191" name="Rectangle 41">
            <a:extLst>
              <a:ext uri="{FF2B5EF4-FFF2-40B4-BE49-F238E27FC236}">
                <a16:creationId xmlns:a16="http://schemas.microsoft.com/office/drawing/2014/main" id="{437C7276-28CE-4AC7-A0C3-9371037C1297}"/>
              </a:ext>
            </a:extLst>
          </p:cNvPr>
          <p:cNvSpPr>
            <a:spLocks noChangeArrowheads="1"/>
          </p:cNvSpPr>
          <p:nvPr/>
        </p:nvSpPr>
        <p:spPr bwMode="auto">
          <a:xfrm>
            <a:off x="9505666" y="3672724"/>
            <a:ext cx="1103893"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defRPr/>
            </a:pPr>
            <a:r>
              <a:rPr lang="en-US" altLang="zh-CN" dirty="0">
                <a:solidFill>
                  <a:schemeClr val="tx1"/>
                </a:solidFill>
                <a:latin typeface="Calibri" panose="020F0502020204030204" pitchFamily="34" charset="0"/>
                <a:ea typeface="宋体" charset="0"/>
                <a:cs typeface="Calibri" panose="020F0502020204030204" pitchFamily="34" charset="0"/>
              </a:rPr>
              <a:t>SB format</a:t>
            </a:r>
          </a:p>
        </p:txBody>
      </p:sp>
      <p:sp>
        <p:nvSpPr>
          <p:cNvPr id="192" name="文本框 191">
            <a:extLst>
              <a:ext uri="{FF2B5EF4-FFF2-40B4-BE49-F238E27FC236}">
                <a16:creationId xmlns:a16="http://schemas.microsoft.com/office/drawing/2014/main" id="{600701A8-CC04-4705-A177-D94EFE68A180}"/>
              </a:ext>
            </a:extLst>
          </p:cNvPr>
          <p:cNvSpPr txBox="1"/>
          <p:nvPr/>
        </p:nvSpPr>
        <p:spPr>
          <a:xfrm>
            <a:off x="8203481" y="1744981"/>
            <a:ext cx="306494"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6</a:t>
            </a:r>
            <a:endParaRPr lang="zh-CN" altLang="en-US" dirty="0">
              <a:latin typeface="Calibri" panose="020F0502020204030204" pitchFamily="34" charset="0"/>
              <a:cs typeface="Calibri" panose="020F0502020204030204" pitchFamily="34" charset="0"/>
            </a:endParaRPr>
          </a:p>
        </p:txBody>
      </p:sp>
      <p:sp>
        <p:nvSpPr>
          <p:cNvPr id="193" name="文本框 192">
            <a:extLst>
              <a:ext uri="{FF2B5EF4-FFF2-40B4-BE49-F238E27FC236}">
                <a16:creationId xmlns:a16="http://schemas.microsoft.com/office/drawing/2014/main" id="{62EAEAE8-A8E1-4FBC-9158-D21C0A70F58A}"/>
              </a:ext>
            </a:extLst>
          </p:cNvPr>
          <p:cNvSpPr txBox="1"/>
          <p:nvPr/>
        </p:nvSpPr>
        <p:spPr>
          <a:xfrm>
            <a:off x="9271068" y="1744981"/>
            <a:ext cx="306494"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0</a:t>
            </a:r>
            <a:endParaRPr lang="zh-CN" altLang="en-US" dirty="0">
              <a:latin typeface="Calibri" panose="020F0502020204030204" pitchFamily="34" charset="0"/>
              <a:cs typeface="Calibri" panose="020F0502020204030204" pitchFamily="34" charset="0"/>
            </a:endParaRPr>
          </a:p>
        </p:txBody>
      </p:sp>
      <p:sp>
        <p:nvSpPr>
          <p:cNvPr id="194" name="文本框 193">
            <a:extLst>
              <a:ext uri="{FF2B5EF4-FFF2-40B4-BE49-F238E27FC236}">
                <a16:creationId xmlns:a16="http://schemas.microsoft.com/office/drawing/2014/main" id="{CE3CB7A3-5E97-4A59-BDFF-D8DBC69FDCF9}"/>
              </a:ext>
            </a:extLst>
          </p:cNvPr>
          <p:cNvSpPr txBox="1"/>
          <p:nvPr/>
        </p:nvSpPr>
        <p:spPr>
          <a:xfrm>
            <a:off x="7246717" y="1744981"/>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11</a:t>
            </a:r>
            <a:endParaRPr lang="zh-CN" altLang="en-US" dirty="0">
              <a:latin typeface="Calibri" panose="020F0502020204030204" pitchFamily="34" charset="0"/>
              <a:cs typeface="Calibri" panose="020F0502020204030204" pitchFamily="34" charset="0"/>
            </a:endParaRPr>
          </a:p>
        </p:txBody>
      </p:sp>
      <p:sp>
        <p:nvSpPr>
          <p:cNvPr id="195" name="文本框 194">
            <a:extLst>
              <a:ext uri="{FF2B5EF4-FFF2-40B4-BE49-F238E27FC236}">
                <a16:creationId xmlns:a16="http://schemas.microsoft.com/office/drawing/2014/main" id="{F15B8660-15B3-403A-915E-70CB528E6019}"/>
              </a:ext>
            </a:extLst>
          </p:cNvPr>
          <p:cNvSpPr txBox="1"/>
          <p:nvPr/>
        </p:nvSpPr>
        <p:spPr>
          <a:xfrm>
            <a:off x="6221692" y="1744981"/>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14</a:t>
            </a:r>
            <a:endParaRPr lang="zh-CN" altLang="en-US" dirty="0">
              <a:latin typeface="Calibri" panose="020F0502020204030204" pitchFamily="34" charset="0"/>
              <a:cs typeface="Calibri" panose="020F0502020204030204" pitchFamily="34" charset="0"/>
            </a:endParaRPr>
          </a:p>
        </p:txBody>
      </p:sp>
      <p:sp>
        <p:nvSpPr>
          <p:cNvPr id="196" name="文本框 195">
            <a:extLst>
              <a:ext uri="{FF2B5EF4-FFF2-40B4-BE49-F238E27FC236}">
                <a16:creationId xmlns:a16="http://schemas.microsoft.com/office/drawing/2014/main" id="{D4944432-A5CB-499C-A6C5-4C3D3FDD1BDC}"/>
              </a:ext>
            </a:extLst>
          </p:cNvPr>
          <p:cNvSpPr txBox="1"/>
          <p:nvPr/>
        </p:nvSpPr>
        <p:spPr>
          <a:xfrm>
            <a:off x="5230798" y="1744981"/>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19</a:t>
            </a:r>
            <a:endParaRPr lang="zh-CN" altLang="en-US" dirty="0">
              <a:latin typeface="Calibri" panose="020F0502020204030204" pitchFamily="34" charset="0"/>
              <a:cs typeface="Calibri" panose="020F0502020204030204" pitchFamily="34" charset="0"/>
            </a:endParaRPr>
          </a:p>
        </p:txBody>
      </p:sp>
      <p:sp>
        <p:nvSpPr>
          <p:cNvPr id="197" name="文本框 196">
            <a:extLst>
              <a:ext uri="{FF2B5EF4-FFF2-40B4-BE49-F238E27FC236}">
                <a16:creationId xmlns:a16="http://schemas.microsoft.com/office/drawing/2014/main" id="{734ED53E-AB08-44BF-B4F5-011D6624785C}"/>
              </a:ext>
            </a:extLst>
          </p:cNvPr>
          <p:cNvSpPr txBox="1"/>
          <p:nvPr/>
        </p:nvSpPr>
        <p:spPr>
          <a:xfrm>
            <a:off x="4320020" y="1744981"/>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24</a:t>
            </a:r>
            <a:endParaRPr lang="zh-CN" altLang="en-US" dirty="0">
              <a:latin typeface="Calibri" panose="020F0502020204030204" pitchFamily="34" charset="0"/>
              <a:cs typeface="Calibri" panose="020F0502020204030204" pitchFamily="34" charset="0"/>
            </a:endParaRPr>
          </a:p>
        </p:txBody>
      </p:sp>
      <p:sp>
        <p:nvSpPr>
          <p:cNvPr id="198" name="文本框 197">
            <a:extLst>
              <a:ext uri="{FF2B5EF4-FFF2-40B4-BE49-F238E27FC236}">
                <a16:creationId xmlns:a16="http://schemas.microsoft.com/office/drawing/2014/main" id="{E4C03C12-E145-457D-BF2E-CBDCC0838C55}"/>
              </a:ext>
            </a:extLst>
          </p:cNvPr>
          <p:cNvSpPr txBox="1"/>
          <p:nvPr/>
        </p:nvSpPr>
        <p:spPr>
          <a:xfrm>
            <a:off x="3044237" y="1744981"/>
            <a:ext cx="428322" cy="369332"/>
          </a:xfrm>
          <a:prstGeom prst="rect">
            <a:avLst/>
          </a:prstGeom>
          <a:noFill/>
        </p:spPr>
        <p:txBody>
          <a:bodyPr wrap="none" rtlCol="0">
            <a:spAutoFit/>
          </a:bodyPr>
          <a:lstStyle/>
          <a:p>
            <a:r>
              <a:rPr lang="en-US" altLang="zh-CN" dirty="0">
                <a:latin typeface="Calibri" panose="020F0502020204030204" pitchFamily="34" charset="0"/>
                <a:cs typeface="Calibri" panose="020F0502020204030204" pitchFamily="34" charset="0"/>
              </a:rPr>
              <a:t>31</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81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161037F-E71F-DB80-BD29-5F0D6BF24FD9}"/>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25400"/>
            <a:ext cx="11599863" cy="757238"/>
          </a:xfrm>
          <a:prstGeom prst="rect">
            <a:avLst/>
          </a:prstGeom>
        </p:spPr>
        <p:txBody>
          <a:bodyPr>
            <a:normAutofit/>
          </a:bodyPr>
          <a:lstStyle/>
          <a:p>
            <a:r>
              <a:rPr lang="zh-CN" altLang="en-US" sz="4000" b="1" dirty="0"/>
              <a:t>    </a:t>
            </a:r>
            <a:r>
              <a:rPr lang="en-US" altLang="zh-CN" sz="4000" b="1" dirty="0"/>
              <a:t>Single Cycle Datapath with Control Unit</a:t>
            </a:r>
            <a:endParaRPr lang="zh-CN" altLang="en-US" sz="4000" b="1" dirty="0"/>
          </a:p>
        </p:txBody>
      </p:sp>
      <p:grpSp>
        <p:nvGrpSpPr>
          <p:cNvPr id="4" name="Group 3"/>
          <p:cNvGrpSpPr/>
          <p:nvPr/>
        </p:nvGrpSpPr>
        <p:grpSpPr bwMode="auto">
          <a:xfrm>
            <a:off x="2105773" y="783251"/>
            <a:ext cx="381000" cy="990600"/>
            <a:chOff x="1392" y="2880"/>
            <a:chExt cx="288" cy="480"/>
          </a:xfrm>
        </p:grpSpPr>
        <p:sp>
          <p:nvSpPr>
            <p:cNvPr id="5"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 name="Rectangle 11"/>
          <p:cNvSpPr>
            <a:spLocks noChangeArrowheads="1"/>
          </p:cNvSpPr>
          <p:nvPr/>
        </p:nvSpPr>
        <p:spPr bwMode="auto">
          <a:xfrm>
            <a:off x="1405686" y="3450251"/>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Rectangle 12"/>
          <p:cNvSpPr>
            <a:spLocks noChangeArrowheads="1"/>
          </p:cNvSpPr>
          <p:nvPr/>
        </p:nvSpPr>
        <p:spPr bwMode="auto">
          <a:xfrm>
            <a:off x="872286" y="3831251"/>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Line 13"/>
          <p:cNvSpPr>
            <a:spLocks noChangeShapeType="1"/>
          </p:cNvSpPr>
          <p:nvPr/>
        </p:nvSpPr>
        <p:spPr bwMode="auto">
          <a:xfrm>
            <a:off x="1100886" y="4212251"/>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4"/>
          <p:cNvSpPr>
            <a:spLocks noChangeShapeType="1"/>
          </p:cNvSpPr>
          <p:nvPr/>
        </p:nvSpPr>
        <p:spPr bwMode="auto">
          <a:xfrm>
            <a:off x="1191373" y="935651"/>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5"/>
          <p:cNvSpPr>
            <a:spLocks noChangeShapeType="1"/>
          </p:cNvSpPr>
          <p:nvPr/>
        </p:nvSpPr>
        <p:spPr bwMode="auto">
          <a:xfrm>
            <a:off x="1724773" y="1621451"/>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Text Box 16"/>
          <p:cNvSpPr txBox="1">
            <a:spLocks noChangeArrowheads="1"/>
          </p:cNvSpPr>
          <p:nvPr/>
        </p:nvSpPr>
        <p:spPr bwMode="auto">
          <a:xfrm>
            <a:off x="1329486" y="3983651"/>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 name="Text Box 17"/>
          <p:cNvSpPr txBox="1">
            <a:spLocks noChangeArrowheads="1"/>
          </p:cNvSpPr>
          <p:nvPr/>
        </p:nvSpPr>
        <p:spPr bwMode="auto">
          <a:xfrm>
            <a:off x="2091486" y="4059851"/>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9" name="Text Box 18"/>
          <p:cNvSpPr txBox="1">
            <a:spLocks noChangeArrowheads="1"/>
          </p:cNvSpPr>
          <p:nvPr/>
        </p:nvSpPr>
        <p:spPr bwMode="auto">
          <a:xfrm>
            <a:off x="1679933" y="3526451"/>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0" name="Text Box 19"/>
          <p:cNvSpPr txBox="1">
            <a:spLocks noChangeArrowheads="1"/>
          </p:cNvSpPr>
          <p:nvPr/>
        </p:nvSpPr>
        <p:spPr bwMode="auto">
          <a:xfrm>
            <a:off x="2105773" y="1164251"/>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1" name="Text Box 20"/>
          <p:cNvSpPr txBox="1">
            <a:spLocks noChangeArrowheads="1"/>
          </p:cNvSpPr>
          <p:nvPr/>
        </p:nvSpPr>
        <p:spPr bwMode="auto">
          <a:xfrm>
            <a:off x="796086" y="4059851"/>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22" name="Line 21"/>
          <p:cNvSpPr>
            <a:spLocks noChangeShapeType="1"/>
          </p:cNvSpPr>
          <p:nvPr/>
        </p:nvSpPr>
        <p:spPr bwMode="auto">
          <a:xfrm>
            <a:off x="581773" y="707051"/>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22"/>
          <p:cNvSpPr>
            <a:spLocks noChangeShapeType="1"/>
          </p:cNvSpPr>
          <p:nvPr/>
        </p:nvSpPr>
        <p:spPr bwMode="auto">
          <a:xfrm>
            <a:off x="567486" y="4212251"/>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Text Box 23"/>
          <p:cNvSpPr txBox="1">
            <a:spLocks noChangeArrowheads="1"/>
          </p:cNvSpPr>
          <p:nvPr/>
        </p:nvSpPr>
        <p:spPr bwMode="auto">
          <a:xfrm>
            <a:off x="1496173" y="1469051"/>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25" name="Rectangle 24"/>
          <p:cNvSpPr>
            <a:spLocks noChangeArrowheads="1"/>
          </p:cNvSpPr>
          <p:nvPr/>
        </p:nvSpPr>
        <p:spPr bwMode="auto">
          <a:xfrm>
            <a:off x="3858373" y="3450251"/>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Line 25"/>
          <p:cNvSpPr>
            <a:spLocks noChangeShapeType="1"/>
          </p:cNvSpPr>
          <p:nvPr/>
        </p:nvSpPr>
        <p:spPr bwMode="auto">
          <a:xfrm>
            <a:off x="2853486" y="4212251"/>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Line 26"/>
          <p:cNvSpPr>
            <a:spLocks noChangeShapeType="1"/>
          </p:cNvSpPr>
          <p:nvPr/>
        </p:nvSpPr>
        <p:spPr bwMode="auto">
          <a:xfrm>
            <a:off x="3005886" y="3983651"/>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27"/>
          <p:cNvSpPr>
            <a:spLocks noChangeShapeType="1"/>
          </p:cNvSpPr>
          <p:nvPr/>
        </p:nvSpPr>
        <p:spPr bwMode="auto">
          <a:xfrm>
            <a:off x="3005886" y="4364652"/>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8"/>
          <p:cNvSpPr>
            <a:spLocks noChangeShapeType="1"/>
          </p:cNvSpPr>
          <p:nvPr/>
        </p:nvSpPr>
        <p:spPr bwMode="auto">
          <a:xfrm>
            <a:off x="8735173" y="45932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29"/>
          <p:cNvSpPr>
            <a:spLocks noChangeShapeType="1"/>
          </p:cNvSpPr>
          <p:nvPr/>
        </p:nvSpPr>
        <p:spPr bwMode="auto">
          <a:xfrm>
            <a:off x="3005886" y="3596301"/>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30"/>
          <p:cNvSpPr>
            <a:spLocks noChangeShapeType="1"/>
          </p:cNvSpPr>
          <p:nvPr/>
        </p:nvSpPr>
        <p:spPr bwMode="auto">
          <a:xfrm>
            <a:off x="5306173" y="3831251"/>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Line 31"/>
          <p:cNvSpPr>
            <a:spLocks noChangeShapeType="1"/>
          </p:cNvSpPr>
          <p:nvPr/>
        </p:nvSpPr>
        <p:spPr bwMode="auto">
          <a:xfrm>
            <a:off x="5458573" y="4440851"/>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3" name="Line 32"/>
          <p:cNvSpPr>
            <a:spLocks noChangeShapeType="1"/>
          </p:cNvSpPr>
          <p:nvPr/>
        </p:nvSpPr>
        <p:spPr bwMode="auto">
          <a:xfrm>
            <a:off x="6830173" y="5583851"/>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33"/>
          <p:cNvSpPr>
            <a:spLocks noChangeShapeType="1"/>
          </p:cNvSpPr>
          <p:nvPr/>
        </p:nvSpPr>
        <p:spPr bwMode="auto">
          <a:xfrm>
            <a:off x="6677773" y="4212251"/>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Text Box 34"/>
          <p:cNvSpPr txBox="1">
            <a:spLocks noChangeArrowheads="1"/>
          </p:cNvSpPr>
          <p:nvPr/>
        </p:nvSpPr>
        <p:spPr bwMode="auto">
          <a:xfrm>
            <a:off x="3782173" y="4593251"/>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36" name="Text Box 35"/>
          <p:cNvSpPr txBox="1">
            <a:spLocks noChangeArrowheads="1"/>
          </p:cNvSpPr>
          <p:nvPr/>
        </p:nvSpPr>
        <p:spPr bwMode="auto">
          <a:xfrm>
            <a:off x="3782173" y="3450251"/>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37" name="Text Box 36"/>
          <p:cNvSpPr txBox="1">
            <a:spLocks noChangeArrowheads="1"/>
          </p:cNvSpPr>
          <p:nvPr/>
        </p:nvSpPr>
        <p:spPr bwMode="auto">
          <a:xfrm>
            <a:off x="3782173" y="3831251"/>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38" name="Text Box 37"/>
          <p:cNvSpPr txBox="1">
            <a:spLocks noChangeArrowheads="1"/>
          </p:cNvSpPr>
          <p:nvPr/>
        </p:nvSpPr>
        <p:spPr bwMode="auto">
          <a:xfrm>
            <a:off x="3782173" y="4212251"/>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39" name="Text Box 38"/>
          <p:cNvSpPr txBox="1">
            <a:spLocks noChangeArrowheads="1"/>
          </p:cNvSpPr>
          <p:nvPr/>
        </p:nvSpPr>
        <p:spPr bwMode="auto">
          <a:xfrm>
            <a:off x="4152201" y="3678851"/>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40" name="Text Box 39"/>
          <p:cNvSpPr txBox="1">
            <a:spLocks noChangeArrowheads="1"/>
          </p:cNvSpPr>
          <p:nvPr/>
        </p:nvSpPr>
        <p:spPr bwMode="auto">
          <a:xfrm>
            <a:off x="4747436" y="3602651"/>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41" name="Text Box 40"/>
          <p:cNvSpPr txBox="1">
            <a:spLocks noChangeArrowheads="1"/>
          </p:cNvSpPr>
          <p:nvPr/>
        </p:nvSpPr>
        <p:spPr bwMode="auto">
          <a:xfrm>
            <a:off x="4772836" y="4288451"/>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42" name="Freeform 41"/>
          <p:cNvSpPr/>
          <p:nvPr/>
        </p:nvSpPr>
        <p:spPr bwMode="auto">
          <a:xfrm>
            <a:off x="6144373" y="3526451"/>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Rectangle 42"/>
          <p:cNvSpPr>
            <a:spLocks noChangeArrowheads="1"/>
          </p:cNvSpPr>
          <p:nvPr/>
        </p:nvSpPr>
        <p:spPr bwMode="auto">
          <a:xfrm>
            <a:off x="6245973" y="4136051"/>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45" name="Rectangle 44"/>
          <p:cNvSpPr>
            <a:spLocks noChangeArrowheads="1"/>
          </p:cNvSpPr>
          <p:nvPr/>
        </p:nvSpPr>
        <p:spPr bwMode="auto">
          <a:xfrm>
            <a:off x="6296773" y="3755051"/>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46" name="Line 45"/>
          <p:cNvSpPr>
            <a:spLocks noChangeShapeType="1"/>
          </p:cNvSpPr>
          <p:nvPr/>
        </p:nvSpPr>
        <p:spPr bwMode="auto">
          <a:xfrm>
            <a:off x="6449173" y="4593251"/>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46"/>
          <p:cNvSpPr>
            <a:spLocks noChangeShapeType="1"/>
          </p:cNvSpPr>
          <p:nvPr/>
        </p:nvSpPr>
        <p:spPr bwMode="auto">
          <a:xfrm>
            <a:off x="4544173" y="2840651"/>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Rectangle 47"/>
          <p:cNvSpPr>
            <a:spLocks noChangeArrowheads="1"/>
          </p:cNvSpPr>
          <p:nvPr/>
        </p:nvSpPr>
        <p:spPr bwMode="auto">
          <a:xfrm>
            <a:off x="4544173" y="2840651"/>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50" name="Line 49"/>
          <p:cNvSpPr>
            <a:spLocks noChangeShapeType="1"/>
          </p:cNvSpPr>
          <p:nvPr/>
        </p:nvSpPr>
        <p:spPr bwMode="auto">
          <a:xfrm flipV="1">
            <a:off x="6601573" y="2078651"/>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50"/>
          <p:cNvSpPr>
            <a:spLocks noChangeShapeType="1"/>
          </p:cNvSpPr>
          <p:nvPr/>
        </p:nvSpPr>
        <p:spPr bwMode="auto">
          <a:xfrm>
            <a:off x="9344773" y="4364651"/>
            <a:ext cx="0" cy="1981200"/>
          </a:xfrm>
          <a:prstGeom prst="line">
            <a:avLst/>
          </a:prstGeom>
          <a:noFill/>
          <a:ln w="28575">
            <a:solidFill>
              <a:schemeClr val="tx1"/>
            </a:solidFill>
            <a:round/>
          </a:ln>
          <a:effectLst/>
        </p:spPr>
        <p:txBody>
          <a:bodyPr/>
          <a:lstStyle/>
          <a:p>
            <a:endParaRPr lang="zh-CN" altLang="en-US">
              <a:solidFill>
                <a:srgbClr val="FC0128"/>
              </a:solidFill>
              <a:latin typeface="Arial" panose="020B0604020202020204" pitchFamily="34" charset="0"/>
              <a:ea typeface="宋体" charset="0"/>
            </a:endParaRPr>
          </a:p>
        </p:txBody>
      </p:sp>
      <p:sp>
        <p:nvSpPr>
          <p:cNvPr id="52" name="Rectangle 51"/>
          <p:cNvSpPr>
            <a:spLocks noChangeArrowheads="1"/>
          </p:cNvSpPr>
          <p:nvPr/>
        </p:nvSpPr>
        <p:spPr bwMode="auto">
          <a:xfrm>
            <a:off x="7211173" y="3450251"/>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52"/>
          <p:cNvSpPr>
            <a:spLocks noChangeShapeType="1"/>
          </p:cNvSpPr>
          <p:nvPr/>
        </p:nvSpPr>
        <p:spPr bwMode="auto">
          <a:xfrm>
            <a:off x="8658973" y="4212251"/>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53"/>
          <p:cNvSpPr>
            <a:spLocks noChangeShapeType="1"/>
          </p:cNvSpPr>
          <p:nvPr/>
        </p:nvSpPr>
        <p:spPr bwMode="auto">
          <a:xfrm>
            <a:off x="6830173" y="3755051"/>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54"/>
          <p:cNvSpPr>
            <a:spLocks noChangeShapeType="1"/>
          </p:cNvSpPr>
          <p:nvPr/>
        </p:nvSpPr>
        <p:spPr bwMode="auto">
          <a:xfrm>
            <a:off x="6982573" y="4593251"/>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Text Box 55"/>
          <p:cNvSpPr txBox="1">
            <a:spLocks noChangeArrowheads="1"/>
          </p:cNvSpPr>
          <p:nvPr/>
        </p:nvSpPr>
        <p:spPr bwMode="auto">
          <a:xfrm>
            <a:off x="7152357" y="3907451"/>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57" name="Text Box 56"/>
          <p:cNvSpPr txBox="1">
            <a:spLocks noChangeArrowheads="1"/>
          </p:cNvSpPr>
          <p:nvPr/>
        </p:nvSpPr>
        <p:spPr bwMode="auto">
          <a:xfrm>
            <a:off x="7134973" y="3602651"/>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58" name="Text Box 57"/>
          <p:cNvSpPr txBox="1">
            <a:spLocks noChangeArrowheads="1"/>
          </p:cNvSpPr>
          <p:nvPr/>
        </p:nvSpPr>
        <p:spPr bwMode="auto">
          <a:xfrm>
            <a:off x="7134973" y="4440851"/>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59" name="Text Box 58"/>
          <p:cNvSpPr txBox="1">
            <a:spLocks noChangeArrowheads="1"/>
          </p:cNvSpPr>
          <p:nvPr/>
        </p:nvSpPr>
        <p:spPr bwMode="auto">
          <a:xfrm>
            <a:off x="7820773" y="4059851"/>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60" name="Line 59"/>
          <p:cNvSpPr>
            <a:spLocks noChangeShapeType="1"/>
          </p:cNvSpPr>
          <p:nvPr/>
        </p:nvSpPr>
        <p:spPr bwMode="auto">
          <a:xfrm>
            <a:off x="7896973" y="2535851"/>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Rectangle 60"/>
          <p:cNvSpPr>
            <a:spLocks noChangeArrowheads="1"/>
          </p:cNvSpPr>
          <p:nvPr/>
        </p:nvSpPr>
        <p:spPr bwMode="auto">
          <a:xfrm>
            <a:off x="6895259" y="2328483"/>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62" name="Rectangle 61"/>
          <p:cNvSpPr>
            <a:spLocks noChangeArrowheads="1"/>
          </p:cNvSpPr>
          <p:nvPr/>
        </p:nvSpPr>
        <p:spPr bwMode="auto">
          <a:xfrm>
            <a:off x="8190659" y="2023683"/>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dirty="0" err="1">
                <a:solidFill>
                  <a:srgbClr val="FC0128"/>
                </a:solidFill>
                <a:latin typeface="Calibri" panose="020F0502020204030204" pitchFamily="34" charset="0"/>
                <a:ea typeface="宋体" charset="0"/>
                <a:cs typeface="Calibri" panose="020F0502020204030204" pitchFamily="34" charset="0"/>
              </a:rPr>
              <a:t>MemRead</a:t>
            </a:r>
            <a:endParaRPr lang="en-US" altLang="zh-CN" sz="1200" dirty="0">
              <a:solidFill>
                <a:srgbClr val="FC0128"/>
              </a:solidFill>
              <a:latin typeface="Calibri" panose="020F0502020204030204" pitchFamily="34" charset="0"/>
              <a:ea typeface="宋体" charset="0"/>
              <a:cs typeface="Calibri" panose="020F0502020204030204" pitchFamily="34" charset="0"/>
            </a:endParaRPr>
          </a:p>
        </p:txBody>
      </p:sp>
      <p:sp>
        <p:nvSpPr>
          <p:cNvPr id="63" name="Line 62"/>
          <p:cNvSpPr>
            <a:spLocks noChangeShapeType="1"/>
          </p:cNvSpPr>
          <p:nvPr/>
        </p:nvSpPr>
        <p:spPr bwMode="auto">
          <a:xfrm>
            <a:off x="7896973" y="4898051"/>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63"/>
          <p:cNvSpPr>
            <a:spLocks noChangeShapeType="1"/>
          </p:cNvSpPr>
          <p:nvPr/>
        </p:nvSpPr>
        <p:spPr bwMode="auto">
          <a:xfrm>
            <a:off x="3629773" y="6345851"/>
            <a:ext cx="5715000" cy="0"/>
          </a:xfrm>
          <a:prstGeom prst="line">
            <a:avLst/>
          </a:prstGeom>
          <a:noFill/>
          <a:ln w="28575">
            <a:solidFill>
              <a:schemeClr val="tx1"/>
            </a:solidFill>
            <a:round/>
          </a:ln>
          <a:effectLst/>
        </p:spPr>
        <p:txBody>
          <a:bodyPr/>
          <a:lstStyle/>
          <a:p>
            <a:endParaRPr lang="zh-CN" altLang="en-US">
              <a:solidFill>
                <a:srgbClr val="FC0128"/>
              </a:solidFill>
              <a:latin typeface="Arial" panose="020B0604020202020204" pitchFamily="34" charset="0"/>
              <a:ea typeface="宋体" charset="0"/>
            </a:endParaRPr>
          </a:p>
        </p:txBody>
      </p:sp>
      <p:sp>
        <p:nvSpPr>
          <p:cNvPr id="65" name="Line 64"/>
          <p:cNvSpPr>
            <a:spLocks noChangeShapeType="1"/>
          </p:cNvSpPr>
          <p:nvPr/>
        </p:nvSpPr>
        <p:spPr bwMode="auto">
          <a:xfrm>
            <a:off x="5407773" y="5050451"/>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Line 65"/>
          <p:cNvSpPr>
            <a:spLocks noChangeShapeType="1"/>
          </p:cNvSpPr>
          <p:nvPr/>
        </p:nvSpPr>
        <p:spPr bwMode="auto">
          <a:xfrm>
            <a:off x="5164886" y="5431451"/>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Oval 66"/>
          <p:cNvSpPr>
            <a:spLocks noChangeArrowheads="1"/>
          </p:cNvSpPr>
          <p:nvPr/>
        </p:nvSpPr>
        <p:spPr bwMode="auto">
          <a:xfrm>
            <a:off x="4555286" y="5050451"/>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8" name="Rectangle 67"/>
          <p:cNvSpPr>
            <a:spLocks noChangeArrowheads="1"/>
          </p:cNvSpPr>
          <p:nvPr/>
        </p:nvSpPr>
        <p:spPr bwMode="auto">
          <a:xfrm>
            <a:off x="4606086" y="5202851"/>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69" name="Line 68"/>
          <p:cNvSpPr>
            <a:spLocks noChangeShapeType="1"/>
          </p:cNvSpPr>
          <p:nvPr/>
        </p:nvSpPr>
        <p:spPr bwMode="auto">
          <a:xfrm>
            <a:off x="2991598" y="5431451"/>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0" name="Line 69"/>
          <p:cNvSpPr>
            <a:spLocks noChangeShapeType="1"/>
          </p:cNvSpPr>
          <p:nvPr/>
        </p:nvSpPr>
        <p:spPr bwMode="auto">
          <a:xfrm>
            <a:off x="4225086" y="5355251"/>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70"/>
          <p:cNvSpPr>
            <a:spLocks noChangeShapeType="1"/>
          </p:cNvSpPr>
          <p:nvPr/>
        </p:nvSpPr>
        <p:spPr bwMode="auto">
          <a:xfrm>
            <a:off x="5241086" y="5355251"/>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Text Box 71"/>
          <p:cNvSpPr txBox="1">
            <a:spLocks noChangeArrowheads="1"/>
          </p:cNvSpPr>
          <p:nvPr/>
        </p:nvSpPr>
        <p:spPr bwMode="auto">
          <a:xfrm>
            <a:off x="4225086" y="5431451"/>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73" name="Text Box 72"/>
          <p:cNvSpPr txBox="1">
            <a:spLocks noChangeArrowheads="1"/>
          </p:cNvSpPr>
          <p:nvPr/>
        </p:nvSpPr>
        <p:spPr bwMode="auto">
          <a:xfrm>
            <a:off x="5241086" y="5431451"/>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74" name="Line 73"/>
          <p:cNvSpPr>
            <a:spLocks noChangeShapeType="1"/>
          </p:cNvSpPr>
          <p:nvPr/>
        </p:nvSpPr>
        <p:spPr bwMode="auto">
          <a:xfrm>
            <a:off x="5407773" y="4440851"/>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5" name="Line 74"/>
          <p:cNvSpPr>
            <a:spLocks noChangeShapeType="1"/>
          </p:cNvSpPr>
          <p:nvPr/>
        </p:nvSpPr>
        <p:spPr bwMode="auto">
          <a:xfrm>
            <a:off x="8735173" y="4593251"/>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6" name="Line 75"/>
          <p:cNvSpPr>
            <a:spLocks noChangeShapeType="1"/>
          </p:cNvSpPr>
          <p:nvPr/>
        </p:nvSpPr>
        <p:spPr bwMode="auto">
          <a:xfrm>
            <a:off x="5534773" y="4821851"/>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7" name="Line 76"/>
          <p:cNvSpPr>
            <a:spLocks noChangeShapeType="1"/>
          </p:cNvSpPr>
          <p:nvPr/>
        </p:nvSpPr>
        <p:spPr bwMode="auto">
          <a:xfrm>
            <a:off x="3629773" y="4745651"/>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8" name="AutoShape 77"/>
          <p:cNvSpPr>
            <a:spLocks noChangeArrowheads="1"/>
          </p:cNvSpPr>
          <p:nvPr/>
        </p:nvSpPr>
        <p:spPr bwMode="auto">
          <a:xfrm rot="-5400000">
            <a:off x="8735173" y="4288451"/>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9" name="Line 78"/>
          <p:cNvSpPr>
            <a:spLocks noChangeShapeType="1"/>
          </p:cNvSpPr>
          <p:nvPr/>
        </p:nvSpPr>
        <p:spPr bwMode="auto">
          <a:xfrm>
            <a:off x="9192373" y="4364651"/>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0" name="AutoShape 79"/>
          <p:cNvSpPr>
            <a:spLocks noChangeArrowheads="1"/>
          </p:cNvSpPr>
          <p:nvPr/>
        </p:nvSpPr>
        <p:spPr bwMode="auto">
          <a:xfrm rot="-5400000">
            <a:off x="5445873" y="4478951"/>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1" name="Line 80"/>
          <p:cNvSpPr>
            <a:spLocks noChangeShapeType="1"/>
          </p:cNvSpPr>
          <p:nvPr/>
        </p:nvSpPr>
        <p:spPr bwMode="auto">
          <a:xfrm>
            <a:off x="5941173" y="45932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2" name="Line 81"/>
          <p:cNvSpPr>
            <a:spLocks noChangeShapeType="1"/>
          </p:cNvSpPr>
          <p:nvPr/>
        </p:nvSpPr>
        <p:spPr bwMode="auto">
          <a:xfrm>
            <a:off x="3629773" y="4745651"/>
            <a:ext cx="0" cy="1600200"/>
          </a:xfrm>
          <a:prstGeom prst="line">
            <a:avLst/>
          </a:prstGeom>
          <a:noFill/>
          <a:ln w="28575">
            <a:solidFill>
              <a:schemeClr val="tx1"/>
            </a:solidFill>
            <a:round/>
          </a:ln>
          <a:effectLst/>
        </p:spPr>
        <p:txBody>
          <a:bodyPr/>
          <a:lstStyle/>
          <a:p>
            <a:endParaRPr lang="zh-CN" altLang="en-US">
              <a:solidFill>
                <a:srgbClr val="FC0128"/>
              </a:solidFill>
              <a:latin typeface="Arial" panose="020B0604020202020204" pitchFamily="34" charset="0"/>
              <a:ea typeface="宋体" charset="0"/>
            </a:endParaRPr>
          </a:p>
        </p:txBody>
      </p:sp>
      <p:sp>
        <p:nvSpPr>
          <p:cNvPr id="83" name="Line 82"/>
          <p:cNvSpPr>
            <a:spLocks noChangeShapeType="1"/>
          </p:cNvSpPr>
          <p:nvPr/>
        </p:nvSpPr>
        <p:spPr bwMode="auto">
          <a:xfrm>
            <a:off x="9039973" y="2383451"/>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4" name="Rectangle 83"/>
          <p:cNvSpPr>
            <a:spLocks noChangeArrowheads="1"/>
          </p:cNvSpPr>
          <p:nvPr/>
        </p:nvSpPr>
        <p:spPr bwMode="auto">
          <a:xfrm>
            <a:off x="7504859" y="2176083"/>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85" name="Rectangle 84"/>
          <p:cNvSpPr>
            <a:spLocks noChangeArrowheads="1"/>
          </p:cNvSpPr>
          <p:nvPr/>
        </p:nvSpPr>
        <p:spPr bwMode="auto">
          <a:xfrm>
            <a:off x="4696573" y="2459651"/>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86" name="Oval 85"/>
          <p:cNvSpPr>
            <a:spLocks noChangeArrowheads="1"/>
          </p:cNvSpPr>
          <p:nvPr/>
        </p:nvSpPr>
        <p:spPr bwMode="auto">
          <a:xfrm>
            <a:off x="5763373" y="1469051"/>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7" name="Rectangle 86"/>
          <p:cNvSpPr>
            <a:spLocks noChangeArrowheads="1"/>
          </p:cNvSpPr>
          <p:nvPr/>
        </p:nvSpPr>
        <p:spPr bwMode="auto">
          <a:xfrm>
            <a:off x="5763373" y="1469051"/>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88" name="Line 87"/>
          <p:cNvSpPr>
            <a:spLocks noChangeShapeType="1"/>
          </p:cNvSpPr>
          <p:nvPr/>
        </p:nvSpPr>
        <p:spPr bwMode="auto">
          <a:xfrm>
            <a:off x="5534773" y="17738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9" name="Line 88"/>
          <p:cNvSpPr>
            <a:spLocks noChangeShapeType="1"/>
          </p:cNvSpPr>
          <p:nvPr/>
        </p:nvSpPr>
        <p:spPr bwMode="auto">
          <a:xfrm>
            <a:off x="5534773" y="1316651"/>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90" name="Group 89"/>
          <p:cNvGrpSpPr/>
          <p:nvPr/>
        </p:nvGrpSpPr>
        <p:grpSpPr bwMode="auto">
          <a:xfrm>
            <a:off x="6449173" y="1011851"/>
            <a:ext cx="381000" cy="914400"/>
            <a:chOff x="1392" y="2880"/>
            <a:chExt cx="288" cy="480"/>
          </a:xfrm>
        </p:grpSpPr>
        <p:sp>
          <p:nvSpPr>
            <p:cNvPr id="9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98" name="Text Box 97"/>
          <p:cNvSpPr txBox="1">
            <a:spLocks noChangeArrowheads="1"/>
          </p:cNvSpPr>
          <p:nvPr/>
        </p:nvSpPr>
        <p:spPr bwMode="auto">
          <a:xfrm>
            <a:off x="6449173" y="1316651"/>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99" name="Line 98"/>
          <p:cNvSpPr>
            <a:spLocks noChangeShapeType="1"/>
          </p:cNvSpPr>
          <p:nvPr/>
        </p:nvSpPr>
        <p:spPr bwMode="auto">
          <a:xfrm>
            <a:off x="6206286" y="17738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0" name="Line 99"/>
          <p:cNvSpPr>
            <a:spLocks noChangeShapeType="1"/>
          </p:cNvSpPr>
          <p:nvPr/>
        </p:nvSpPr>
        <p:spPr bwMode="auto">
          <a:xfrm>
            <a:off x="6830173" y="14690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1" name="Line 100"/>
          <p:cNvSpPr>
            <a:spLocks noChangeShapeType="1"/>
          </p:cNvSpPr>
          <p:nvPr/>
        </p:nvSpPr>
        <p:spPr bwMode="auto">
          <a:xfrm>
            <a:off x="1191373" y="935651"/>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2" name="AutoShape 101"/>
          <p:cNvSpPr>
            <a:spLocks noChangeArrowheads="1"/>
          </p:cNvSpPr>
          <p:nvPr/>
        </p:nvSpPr>
        <p:spPr bwMode="auto">
          <a:xfrm rot="-5400000">
            <a:off x="6753973" y="1088051"/>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3" name="Line 102"/>
          <p:cNvSpPr>
            <a:spLocks noChangeShapeType="1"/>
          </p:cNvSpPr>
          <p:nvPr/>
        </p:nvSpPr>
        <p:spPr bwMode="auto">
          <a:xfrm>
            <a:off x="4685461" y="935651"/>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4" name="Line 103"/>
          <p:cNvSpPr>
            <a:spLocks noChangeShapeType="1"/>
          </p:cNvSpPr>
          <p:nvPr/>
        </p:nvSpPr>
        <p:spPr bwMode="auto">
          <a:xfrm>
            <a:off x="4685461" y="920570"/>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5" name="Line 104"/>
          <p:cNvSpPr>
            <a:spLocks noChangeShapeType="1"/>
          </p:cNvSpPr>
          <p:nvPr/>
        </p:nvSpPr>
        <p:spPr bwMode="auto">
          <a:xfrm>
            <a:off x="7287373" y="1240451"/>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6" name="Line 105"/>
          <p:cNvSpPr>
            <a:spLocks noChangeShapeType="1"/>
          </p:cNvSpPr>
          <p:nvPr/>
        </p:nvSpPr>
        <p:spPr bwMode="auto">
          <a:xfrm>
            <a:off x="7211173" y="1469051"/>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7" name="Rectangle 106"/>
          <p:cNvSpPr>
            <a:spLocks noChangeArrowheads="1"/>
          </p:cNvSpPr>
          <p:nvPr/>
        </p:nvSpPr>
        <p:spPr bwMode="auto">
          <a:xfrm>
            <a:off x="7211173" y="1621451"/>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108" name="Line 107"/>
          <p:cNvSpPr>
            <a:spLocks noChangeShapeType="1"/>
          </p:cNvSpPr>
          <p:nvPr/>
        </p:nvSpPr>
        <p:spPr bwMode="auto">
          <a:xfrm>
            <a:off x="6982573" y="4593251"/>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5" name="Oval 114"/>
          <p:cNvSpPr>
            <a:spLocks noChangeArrowheads="1"/>
          </p:cNvSpPr>
          <p:nvPr/>
        </p:nvSpPr>
        <p:spPr bwMode="auto">
          <a:xfrm>
            <a:off x="6144373" y="5126651"/>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6" name="Rectangle 115"/>
          <p:cNvSpPr>
            <a:spLocks noChangeArrowheads="1"/>
          </p:cNvSpPr>
          <p:nvPr/>
        </p:nvSpPr>
        <p:spPr bwMode="auto">
          <a:xfrm>
            <a:off x="6220573" y="5279051"/>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117" name="Line 116"/>
          <p:cNvSpPr>
            <a:spLocks noChangeShapeType="1"/>
          </p:cNvSpPr>
          <p:nvPr/>
        </p:nvSpPr>
        <p:spPr bwMode="auto">
          <a:xfrm>
            <a:off x="4010773" y="6041051"/>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8" name="Line 117"/>
          <p:cNvSpPr>
            <a:spLocks noChangeShapeType="1"/>
          </p:cNvSpPr>
          <p:nvPr/>
        </p:nvSpPr>
        <p:spPr bwMode="auto">
          <a:xfrm>
            <a:off x="5901486" y="5355251"/>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9" name="Rectangle 118"/>
          <p:cNvSpPr>
            <a:spLocks noChangeArrowheads="1"/>
          </p:cNvSpPr>
          <p:nvPr/>
        </p:nvSpPr>
        <p:spPr bwMode="auto">
          <a:xfrm>
            <a:off x="8963773" y="40598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0" name="Rectangle 119"/>
          <p:cNvSpPr>
            <a:spLocks noChangeArrowheads="1"/>
          </p:cNvSpPr>
          <p:nvPr/>
        </p:nvSpPr>
        <p:spPr bwMode="auto">
          <a:xfrm>
            <a:off x="5763373" y="46694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3" name="Rectangle 122"/>
          <p:cNvSpPr>
            <a:spLocks noChangeArrowheads="1"/>
          </p:cNvSpPr>
          <p:nvPr/>
        </p:nvSpPr>
        <p:spPr bwMode="auto">
          <a:xfrm>
            <a:off x="5763373" y="42884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4" name="Rectangle 123"/>
          <p:cNvSpPr>
            <a:spLocks noChangeArrowheads="1"/>
          </p:cNvSpPr>
          <p:nvPr/>
        </p:nvSpPr>
        <p:spPr bwMode="auto">
          <a:xfrm>
            <a:off x="8963773" y="44408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5" name="Rectangle 124"/>
          <p:cNvSpPr>
            <a:spLocks noChangeArrowheads="1"/>
          </p:cNvSpPr>
          <p:nvPr/>
        </p:nvSpPr>
        <p:spPr bwMode="auto">
          <a:xfrm>
            <a:off x="7058773" y="8594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6" name="Rectangle 125"/>
          <p:cNvSpPr>
            <a:spLocks noChangeArrowheads="1"/>
          </p:cNvSpPr>
          <p:nvPr/>
        </p:nvSpPr>
        <p:spPr bwMode="auto">
          <a:xfrm>
            <a:off x="7058773" y="1316651"/>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7" name="Rectangle 126"/>
          <p:cNvSpPr>
            <a:spLocks noChangeArrowheads="1"/>
          </p:cNvSpPr>
          <p:nvPr/>
        </p:nvSpPr>
        <p:spPr bwMode="auto">
          <a:xfrm>
            <a:off x="2867773" y="1773851"/>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128" name="Line 127"/>
          <p:cNvSpPr>
            <a:spLocks noChangeShapeType="1"/>
          </p:cNvSpPr>
          <p:nvPr/>
        </p:nvSpPr>
        <p:spPr bwMode="auto">
          <a:xfrm>
            <a:off x="6449173" y="5888651"/>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Arial" panose="020B0604020202020204" pitchFamily="34" charset="0"/>
              <a:ea typeface="宋体" charset="0"/>
            </a:endParaRPr>
          </a:p>
        </p:txBody>
      </p:sp>
      <p:sp>
        <p:nvSpPr>
          <p:cNvPr id="129" name="Rectangle 128"/>
          <p:cNvSpPr>
            <a:spLocks noChangeArrowheads="1"/>
          </p:cNvSpPr>
          <p:nvPr/>
        </p:nvSpPr>
        <p:spPr bwMode="auto">
          <a:xfrm>
            <a:off x="4859854" y="5736251"/>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130" name="Rectangle 129"/>
          <p:cNvSpPr>
            <a:spLocks noChangeArrowheads="1"/>
          </p:cNvSpPr>
          <p:nvPr/>
        </p:nvSpPr>
        <p:spPr bwMode="auto">
          <a:xfrm>
            <a:off x="3020173" y="5202851"/>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131" name="Rectangle 130"/>
          <p:cNvSpPr>
            <a:spLocks noChangeArrowheads="1"/>
          </p:cNvSpPr>
          <p:nvPr/>
        </p:nvSpPr>
        <p:spPr bwMode="auto">
          <a:xfrm>
            <a:off x="3005886" y="3374051"/>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132" name="Rectangle 131"/>
          <p:cNvSpPr>
            <a:spLocks noChangeArrowheads="1"/>
          </p:cNvSpPr>
          <p:nvPr/>
        </p:nvSpPr>
        <p:spPr bwMode="auto">
          <a:xfrm>
            <a:off x="3005886" y="3755051"/>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134" name="Line 133"/>
          <p:cNvSpPr>
            <a:spLocks noChangeShapeType="1"/>
          </p:cNvSpPr>
          <p:nvPr/>
        </p:nvSpPr>
        <p:spPr bwMode="auto">
          <a:xfrm>
            <a:off x="581773" y="707051"/>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5" name="Line 134"/>
          <p:cNvSpPr>
            <a:spLocks noChangeShapeType="1"/>
          </p:cNvSpPr>
          <p:nvPr/>
        </p:nvSpPr>
        <p:spPr bwMode="auto">
          <a:xfrm>
            <a:off x="7439773" y="707051"/>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6" name="Line 135"/>
          <p:cNvSpPr>
            <a:spLocks noChangeShapeType="1"/>
          </p:cNvSpPr>
          <p:nvPr/>
        </p:nvSpPr>
        <p:spPr bwMode="auto">
          <a:xfrm>
            <a:off x="5534773" y="4821851"/>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7" name="Oval 136"/>
          <p:cNvSpPr>
            <a:spLocks noChangeArrowheads="1"/>
          </p:cNvSpPr>
          <p:nvPr/>
        </p:nvSpPr>
        <p:spPr bwMode="auto">
          <a:xfrm>
            <a:off x="3324973" y="1697651"/>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8" name="Rectangle 137"/>
          <p:cNvSpPr>
            <a:spLocks noChangeArrowheads="1"/>
          </p:cNvSpPr>
          <p:nvPr/>
        </p:nvSpPr>
        <p:spPr bwMode="auto">
          <a:xfrm>
            <a:off x="3477373" y="2154851"/>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139" name="Line 138"/>
          <p:cNvSpPr>
            <a:spLocks noChangeShapeType="1"/>
          </p:cNvSpPr>
          <p:nvPr/>
        </p:nvSpPr>
        <p:spPr bwMode="auto">
          <a:xfrm>
            <a:off x="3020173" y="2383451"/>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0" name="Line 139"/>
          <p:cNvSpPr>
            <a:spLocks noChangeShapeType="1"/>
          </p:cNvSpPr>
          <p:nvPr/>
        </p:nvSpPr>
        <p:spPr bwMode="auto">
          <a:xfrm>
            <a:off x="3020173" y="2383451"/>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1" name="Rectangle 140"/>
          <p:cNvSpPr>
            <a:spLocks noChangeArrowheads="1"/>
          </p:cNvSpPr>
          <p:nvPr/>
        </p:nvSpPr>
        <p:spPr bwMode="auto">
          <a:xfrm>
            <a:off x="2562973" y="2154851"/>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142" name="AutoShape 141"/>
          <p:cNvSpPr>
            <a:spLocks noChangeArrowheads="1"/>
          </p:cNvSpPr>
          <p:nvPr/>
        </p:nvSpPr>
        <p:spPr bwMode="auto">
          <a:xfrm>
            <a:off x="6753973" y="1850051"/>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3" name="Line 142"/>
          <p:cNvSpPr>
            <a:spLocks noChangeShapeType="1"/>
          </p:cNvSpPr>
          <p:nvPr/>
        </p:nvSpPr>
        <p:spPr bwMode="auto">
          <a:xfrm>
            <a:off x="7058773" y="2002451"/>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4" name="Line 143"/>
          <p:cNvSpPr>
            <a:spLocks noChangeShapeType="1"/>
          </p:cNvSpPr>
          <p:nvPr/>
        </p:nvSpPr>
        <p:spPr bwMode="auto">
          <a:xfrm>
            <a:off x="6601573" y="2078651"/>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5" name="Line 144"/>
          <p:cNvSpPr>
            <a:spLocks noChangeShapeType="1"/>
          </p:cNvSpPr>
          <p:nvPr/>
        </p:nvSpPr>
        <p:spPr bwMode="auto">
          <a:xfrm>
            <a:off x="4086973" y="2078651"/>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6" name="Rectangle 145"/>
          <p:cNvSpPr>
            <a:spLocks noChangeArrowheads="1"/>
          </p:cNvSpPr>
          <p:nvPr/>
        </p:nvSpPr>
        <p:spPr bwMode="auto">
          <a:xfrm>
            <a:off x="4163173" y="1850051"/>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147" name="Line 146"/>
          <p:cNvSpPr>
            <a:spLocks noChangeShapeType="1"/>
          </p:cNvSpPr>
          <p:nvPr/>
        </p:nvSpPr>
        <p:spPr bwMode="auto">
          <a:xfrm>
            <a:off x="4086973" y="2231051"/>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8" name="Line 147"/>
          <p:cNvSpPr>
            <a:spLocks noChangeShapeType="1"/>
          </p:cNvSpPr>
          <p:nvPr/>
        </p:nvSpPr>
        <p:spPr bwMode="auto">
          <a:xfrm>
            <a:off x="7896973" y="5202851"/>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9" name="Line 148"/>
          <p:cNvSpPr>
            <a:spLocks noChangeShapeType="1"/>
          </p:cNvSpPr>
          <p:nvPr/>
        </p:nvSpPr>
        <p:spPr bwMode="auto">
          <a:xfrm>
            <a:off x="9268573" y="2231051"/>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0" name="Line 149"/>
          <p:cNvSpPr>
            <a:spLocks noChangeShapeType="1"/>
          </p:cNvSpPr>
          <p:nvPr/>
        </p:nvSpPr>
        <p:spPr bwMode="auto">
          <a:xfrm>
            <a:off x="4086973" y="2383451"/>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1" name="Line 150"/>
          <p:cNvSpPr>
            <a:spLocks noChangeShapeType="1"/>
          </p:cNvSpPr>
          <p:nvPr/>
        </p:nvSpPr>
        <p:spPr bwMode="auto">
          <a:xfrm>
            <a:off x="4086973" y="2535851"/>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2" name="Line 151"/>
          <p:cNvSpPr>
            <a:spLocks noChangeShapeType="1"/>
          </p:cNvSpPr>
          <p:nvPr/>
        </p:nvSpPr>
        <p:spPr bwMode="auto">
          <a:xfrm>
            <a:off x="3934573" y="2840651"/>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3" name="Line 152"/>
          <p:cNvSpPr>
            <a:spLocks noChangeShapeType="1"/>
          </p:cNvSpPr>
          <p:nvPr/>
        </p:nvSpPr>
        <p:spPr bwMode="auto">
          <a:xfrm>
            <a:off x="4010773" y="2688251"/>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4" name="Line 153"/>
          <p:cNvSpPr>
            <a:spLocks noChangeShapeType="1"/>
          </p:cNvSpPr>
          <p:nvPr/>
        </p:nvSpPr>
        <p:spPr bwMode="auto">
          <a:xfrm>
            <a:off x="5839573" y="2688251"/>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5" name="Line 154"/>
          <p:cNvSpPr>
            <a:spLocks noChangeShapeType="1"/>
          </p:cNvSpPr>
          <p:nvPr/>
        </p:nvSpPr>
        <p:spPr bwMode="auto">
          <a:xfrm>
            <a:off x="2943973" y="6193451"/>
            <a:ext cx="3505200" cy="0"/>
          </a:xfrm>
          <a:prstGeom prst="line">
            <a:avLst/>
          </a:prstGeom>
          <a:noFill/>
          <a:ln w="19050">
            <a:solidFill>
              <a:schemeClr val="accent1"/>
            </a:solidFill>
            <a:round/>
          </a:ln>
          <a:effectLst/>
        </p:spPr>
        <p:txBody>
          <a:bodyPr/>
          <a:lstStyle/>
          <a:p>
            <a:endParaRPr lang="zh-CN" altLang="en-US">
              <a:solidFill>
                <a:srgbClr val="FC0128"/>
              </a:solidFill>
              <a:latin typeface="Arial" panose="020B0604020202020204" pitchFamily="34" charset="0"/>
              <a:ea typeface="宋体" charset="0"/>
            </a:endParaRPr>
          </a:p>
        </p:txBody>
      </p:sp>
      <p:sp>
        <p:nvSpPr>
          <p:cNvPr id="156" name="Line 155"/>
          <p:cNvSpPr>
            <a:spLocks noChangeShapeType="1"/>
          </p:cNvSpPr>
          <p:nvPr/>
        </p:nvSpPr>
        <p:spPr bwMode="auto">
          <a:xfrm>
            <a:off x="2943973" y="2002451"/>
            <a:ext cx="0" cy="4191000"/>
          </a:xfrm>
          <a:prstGeom prst="line">
            <a:avLst/>
          </a:prstGeom>
          <a:noFill/>
          <a:ln w="19050">
            <a:solidFill>
              <a:schemeClr val="accent1"/>
            </a:solidFill>
            <a:round/>
          </a:ln>
          <a:effectLst/>
        </p:spPr>
        <p:txBody>
          <a:bodyPr/>
          <a:lstStyle/>
          <a:p>
            <a:endParaRPr lang="zh-CN" altLang="en-US">
              <a:solidFill>
                <a:srgbClr val="FC0128"/>
              </a:solidFill>
              <a:latin typeface="Arial" panose="020B0604020202020204" pitchFamily="34" charset="0"/>
              <a:ea typeface="宋体" charset="0"/>
            </a:endParaRPr>
          </a:p>
        </p:txBody>
      </p:sp>
      <p:sp>
        <p:nvSpPr>
          <p:cNvPr id="157" name="Line 156"/>
          <p:cNvSpPr>
            <a:spLocks noChangeShapeType="1"/>
          </p:cNvSpPr>
          <p:nvPr/>
        </p:nvSpPr>
        <p:spPr bwMode="auto">
          <a:xfrm>
            <a:off x="2943973" y="2002451"/>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8" name="Line 157"/>
          <p:cNvSpPr>
            <a:spLocks noChangeShapeType="1"/>
          </p:cNvSpPr>
          <p:nvPr/>
        </p:nvSpPr>
        <p:spPr bwMode="auto">
          <a:xfrm>
            <a:off x="4010773" y="5431451"/>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9" name="Line 158"/>
          <p:cNvSpPr>
            <a:spLocks noChangeShapeType="1"/>
          </p:cNvSpPr>
          <p:nvPr/>
        </p:nvSpPr>
        <p:spPr bwMode="auto">
          <a:xfrm>
            <a:off x="5915773" y="5355251"/>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0" name="Line 159"/>
          <p:cNvSpPr>
            <a:spLocks noChangeShapeType="1"/>
          </p:cNvSpPr>
          <p:nvPr/>
        </p:nvSpPr>
        <p:spPr bwMode="auto">
          <a:xfrm>
            <a:off x="6525373" y="1926251"/>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1" name="Line 160"/>
          <p:cNvSpPr>
            <a:spLocks noChangeShapeType="1"/>
          </p:cNvSpPr>
          <p:nvPr/>
        </p:nvSpPr>
        <p:spPr bwMode="auto">
          <a:xfrm flipV="1">
            <a:off x="6525373" y="1926251"/>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2" name="Line 161"/>
          <p:cNvSpPr>
            <a:spLocks noChangeShapeType="1"/>
          </p:cNvSpPr>
          <p:nvPr/>
        </p:nvSpPr>
        <p:spPr bwMode="auto">
          <a:xfrm>
            <a:off x="2486774" y="1316651"/>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3" name="Line 162"/>
          <p:cNvSpPr>
            <a:spLocks noChangeShapeType="1"/>
          </p:cNvSpPr>
          <p:nvPr/>
        </p:nvSpPr>
        <p:spPr bwMode="auto">
          <a:xfrm>
            <a:off x="5306173" y="4440851"/>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4" name="Line 163"/>
          <p:cNvSpPr>
            <a:spLocks noChangeShapeType="1"/>
          </p:cNvSpPr>
          <p:nvPr/>
        </p:nvSpPr>
        <p:spPr bwMode="auto">
          <a:xfrm>
            <a:off x="6830173" y="3755051"/>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5" name="Line 164"/>
          <p:cNvSpPr>
            <a:spLocks noChangeShapeType="1"/>
          </p:cNvSpPr>
          <p:nvPr/>
        </p:nvSpPr>
        <p:spPr bwMode="auto">
          <a:xfrm>
            <a:off x="6830173" y="4212251"/>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6" name="Line 165"/>
          <p:cNvSpPr>
            <a:spLocks noChangeShapeType="1"/>
          </p:cNvSpPr>
          <p:nvPr/>
        </p:nvSpPr>
        <p:spPr bwMode="auto">
          <a:xfrm>
            <a:off x="5534773" y="1773851"/>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7" name="Rectangle 131"/>
          <p:cNvSpPr>
            <a:spLocks noChangeArrowheads="1"/>
          </p:cNvSpPr>
          <p:nvPr/>
        </p:nvSpPr>
        <p:spPr bwMode="auto">
          <a:xfrm>
            <a:off x="3038430" y="4102714"/>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168" name="Line 103"/>
          <p:cNvSpPr>
            <a:spLocks noChangeShapeType="1"/>
          </p:cNvSpPr>
          <p:nvPr/>
        </p:nvSpPr>
        <p:spPr bwMode="auto">
          <a:xfrm>
            <a:off x="5523661" y="1286170"/>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9" name="Line 161"/>
          <p:cNvSpPr>
            <a:spLocks noChangeShapeType="1"/>
          </p:cNvSpPr>
          <p:nvPr/>
        </p:nvSpPr>
        <p:spPr bwMode="auto">
          <a:xfrm>
            <a:off x="2726259" y="1558495"/>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0" name="Line 103"/>
          <p:cNvSpPr>
            <a:spLocks noChangeShapeType="1"/>
          </p:cNvSpPr>
          <p:nvPr/>
        </p:nvSpPr>
        <p:spPr bwMode="auto">
          <a:xfrm>
            <a:off x="2728073" y="1552395"/>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1" name="Line 161"/>
          <p:cNvSpPr>
            <a:spLocks noChangeShapeType="1"/>
          </p:cNvSpPr>
          <p:nvPr/>
        </p:nvSpPr>
        <p:spPr bwMode="auto">
          <a:xfrm>
            <a:off x="1178673" y="1933395"/>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7AF80A9-0602-7D74-ED4D-9AE3F0067CB6}"/>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588"/>
            <a:ext cx="11599863" cy="757238"/>
          </a:xfrm>
          <a:prstGeom prst="rect">
            <a:avLst/>
          </a:prstGeom>
        </p:spPr>
        <p:txBody>
          <a:bodyPr>
            <a:normAutofit/>
          </a:bodyPr>
          <a:lstStyle/>
          <a:p>
            <a:r>
              <a:rPr lang="zh-CN" altLang="en-US" sz="4000" b="1" dirty="0"/>
              <a:t>    </a:t>
            </a:r>
            <a:r>
              <a:rPr lang="en-US" altLang="zh-CN" sz="4000" b="1" dirty="0"/>
              <a:t>R-type Instruction Data/Control Flow</a:t>
            </a:r>
            <a:endParaRPr lang="zh-CN" altLang="en-US" sz="4000" b="1" dirty="0"/>
          </a:p>
        </p:txBody>
      </p:sp>
      <p:grpSp>
        <p:nvGrpSpPr>
          <p:cNvPr id="4" name="Group 3"/>
          <p:cNvGrpSpPr/>
          <p:nvPr/>
        </p:nvGrpSpPr>
        <p:grpSpPr bwMode="auto">
          <a:xfrm>
            <a:off x="2116138" y="755492"/>
            <a:ext cx="381000" cy="990600"/>
            <a:chOff x="1392" y="2880"/>
            <a:chExt cx="288" cy="480"/>
          </a:xfrm>
        </p:grpSpPr>
        <p:sp>
          <p:nvSpPr>
            <p:cNvPr id="5"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 name="Rectangle 11"/>
          <p:cNvSpPr>
            <a:spLocks noChangeArrowheads="1"/>
          </p:cNvSpPr>
          <p:nvPr/>
        </p:nvSpPr>
        <p:spPr bwMode="auto">
          <a:xfrm>
            <a:off x="1416051"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 name="Rectangle 12"/>
          <p:cNvSpPr>
            <a:spLocks noChangeArrowheads="1"/>
          </p:cNvSpPr>
          <p:nvPr/>
        </p:nvSpPr>
        <p:spPr bwMode="auto">
          <a:xfrm>
            <a:off x="882651" y="3803492"/>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 name="Line 13"/>
          <p:cNvSpPr>
            <a:spLocks noChangeShapeType="1"/>
          </p:cNvSpPr>
          <p:nvPr/>
        </p:nvSpPr>
        <p:spPr bwMode="auto">
          <a:xfrm>
            <a:off x="11112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 name="Line 14"/>
          <p:cNvSpPr>
            <a:spLocks noChangeShapeType="1"/>
          </p:cNvSpPr>
          <p:nvPr/>
        </p:nvSpPr>
        <p:spPr bwMode="auto">
          <a:xfrm>
            <a:off x="1201738" y="907892"/>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 name="Line 15"/>
          <p:cNvSpPr>
            <a:spLocks noChangeShapeType="1"/>
          </p:cNvSpPr>
          <p:nvPr/>
        </p:nvSpPr>
        <p:spPr bwMode="auto">
          <a:xfrm>
            <a:off x="1735138" y="1593692"/>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 name="Text Box 16"/>
          <p:cNvSpPr txBox="1">
            <a:spLocks noChangeArrowheads="1"/>
          </p:cNvSpPr>
          <p:nvPr/>
        </p:nvSpPr>
        <p:spPr bwMode="auto">
          <a:xfrm>
            <a:off x="1339851" y="3955892"/>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 name="Text Box 17"/>
          <p:cNvSpPr txBox="1">
            <a:spLocks noChangeArrowheads="1"/>
          </p:cNvSpPr>
          <p:nvPr/>
        </p:nvSpPr>
        <p:spPr bwMode="auto">
          <a:xfrm>
            <a:off x="2101851" y="4032092"/>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9" name="Text Box 18"/>
          <p:cNvSpPr txBox="1">
            <a:spLocks noChangeArrowheads="1"/>
          </p:cNvSpPr>
          <p:nvPr/>
        </p:nvSpPr>
        <p:spPr bwMode="auto">
          <a:xfrm>
            <a:off x="1690298" y="3498692"/>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0" name="Text Box 19"/>
          <p:cNvSpPr txBox="1">
            <a:spLocks noChangeArrowheads="1"/>
          </p:cNvSpPr>
          <p:nvPr/>
        </p:nvSpPr>
        <p:spPr bwMode="auto">
          <a:xfrm>
            <a:off x="2116138" y="11364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1" name="Text Box 20"/>
          <p:cNvSpPr txBox="1">
            <a:spLocks noChangeArrowheads="1"/>
          </p:cNvSpPr>
          <p:nvPr/>
        </p:nvSpPr>
        <p:spPr bwMode="auto">
          <a:xfrm>
            <a:off x="806451" y="4032092"/>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22" name="Line 21"/>
          <p:cNvSpPr>
            <a:spLocks noChangeShapeType="1"/>
          </p:cNvSpPr>
          <p:nvPr/>
        </p:nvSpPr>
        <p:spPr bwMode="auto">
          <a:xfrm>
            <a:off x="592138" y="679292"/>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 name="Line 22"/>
          <p:cNvSpPr>
            <a:spLocks noChangeShapeType="1"/>
          </p:cNvSpPr>
          <p:nvPr/>
        </p:nvSpPr>
        <p:spPr bwMode="auto">
          <a:xfrm>
            <a:off x="5778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 name="Text Box 23"/>
          <p:cNvSpPr txBox="1">
            <a:spLocks noChangeArrowheads="1"/>
          </p:cNvSpPr>
          <p:nvPr/>
        </p:nvSpPr>
        <p:spPr bwMode="auto">
          <a:xfrm>
            <a:off x="1506538" y="1441292"/>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25" name="Rectangle 24"/>
          <p:cNvSpPr>
            <a:spLocks noChangeArrowheads="1"/>
          </p:cNvSpPr>
          <p:nvPr/>
        </p:nvSpPr>
        <p:spPr bwMode="auto">
          <a:xfrm>
            <a:off x="38687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 name="Line 25"/>
          <p:cNvSpPr>
            <a:spLocks noChangeShapeType="1"/>
          </p:cNvSpPr>
          <p:nvPr/>
        </p:nvSpPr>
        <p:spPr bwMode="auto">
          <a:xfrm>
            <a:off x="2863851" y="41844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 name="Line 26"/>
          <p:cNvSpPr>
            <a:spLocks noChangeShapeType="1"/>
          </p:cNvSpPr>
          <p:nvPr/>
        </p:nvSpPr>
        <p:spPr bwMode="auto">
          <a:xfrm>
            <a:off x="3016251" y="395589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 name="Line 27"/>
          <p:cNvSpPr>
            <a:spLocks noChangeShapeType="1"/>
          </p:cNvSpPr>
          <p:nvPr/>
        </p:nvSpPr>
        <p:spPr bwMode="auto">
          <a:xfrm>
            <a:off x="3016251" y="4336893"/>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 name="Line 28"/>
          <p:cNvSpPr>
            <a:spLocks noChangeShapeType="1"/>
          </p:cNvSpPr>
          <p:nvPr/>
        </p:nvSpPr>
        <p:spPr bwMode="auto">
          <a:xfrm>
            <a:off x="8745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 name="Line 29"/>
          <p:cNvSpPr>
            <a:spLocks noChangeShapeType="1"/>
          </p:cNvSpPr>
          <p:nvPr/>
        </p:nvSpPr>
        <p:spPr bwMode="auto">
          <a:xfrm>
            <a:off x="3016251" y="356854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 name="Line 30"/>
          <p:cNvSpPr>
            <a:spLocks noChangeShapeType="1"/>
          </p:cNvSpPr>
          <p:nvPr/>
        </p:nvSpPr>
        <p:spPr bwMode="auto">
          <a:xfrm>
            <a:off x="5316538" y="3803492"/>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 name="Line 31"/>
          <p:cNvSpPr>
            <a:spLocks noChangeShapeType="1"/>
          </p:cNvSpPr>
          <p:nvPr/>
        </p:nvSpPr>
        <p:spPr bwMode="auto">
          <a:xfrm>
            <a:off x="5468938" y="4413092"/>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3" name="Line 32"/>
          <p:cNvSpPr>
            <a:spLocks noChangeShapeType="1"/>
          </p:cNvSpPr>
          <p:nvPr/>
        </p:nvSpPr>
        <p:spPr bwMode="auto">
          <a:xfrm>
            <a:off x="6840538" y="5556092"/>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4" name="Line 33"/>
          <p:cNvSpPr>
            <a:spLocks noChangeShapeType="1"/>
          </p:cNvSpPr>
          <p:nvPr/>
        </p:nvSpPr>
        <p:spPr bwMode="auto">
          <a:xfrm>
            <a:off x="6688138" y="41844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5" name="Text Box 34"/>
          <p:cNvSpPr txBox="1">
            <a:spLocks noChangeArrowheads="1"/>
          </p:cNvSpPr>
          <p:nvPr/>
        </p:nvSpPr>
        <p:spPr bwMode="auto">
          <a:xfrm>
            <a:off x="3792538" y="45654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36" name="Text Box 35"/>
          <p:cNvSpPr txBox="1">
            <a:spLocks noChangeArrowheads="1"/>
          </p:cNvSpPr>
          <p:nvPr/>
        </p:nvSpPr>
        <p:spPr bwMode="auto">
          <a:xfrm>
            <a:off x="3792538" y="3422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37" name="Text Box 36"/>
          <p:cNvSpPr txBox="1">
            <a:spLocks noChangeArrowheads="1"/>
          </p:cNvSpPr>
          <p:nvPr/>
        </p:nvSpPr>
        <p:spPr bwMode="auto">
          <a:xfrm>
            <a:off x="3792538" y="3803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38" name="Text Box 37"/>
          <p:cNvSpPr txBox="1">
            <a:spLocks noChangeArrowheads="1"/>
          </p:cNvSpPr>
          <p:nvPr/>
        </p:nvSpPr>
        <p:spPr bwMode="auto">
          <a:xfrm>
            <a:off x="3792538" y="4184492"/>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39" name="Text Box 38"/>
          <p:cNvSpPr txBox="1">
            <a:spLocks noChangeArrowheads="1"/>
          </p:cNvSpPr>
          <p:nvPr/>
        </p:nvSpPr>
        <p:spPr bwMode="auto">
          <a:xfrm>
            <a:off x="4162566" y="3651092"/>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40" name="Text Box 39"/>
          <p:cNvSpPr txBox="1">
            <a:spLocks noChangeArrowheads="1"/>
          </p:cNvSpPr>
          <p:nvPr/>
        </p:nvSpPr>
        <p:spPr bwMode="auto">
          <a:xfrm>
            <a:off x="4757801" y="35748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41" name="Text Box 40"/>
          <p:cNvSpPr txBox="1">
            <a:spLocks noChangeArrowheads="1"/>
          </p:cNvSpPr>
          <p:nvPr/>
        </p:nvSpPr>
        <p:spPr bwMode="auto">
          <a:xfrm>
            <a:off x="4783201" y="42606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42" name="Freeform 41"/>
          <p:cNvSpPr/>
          <p:nvPr/>
        </p:nvSpPr>
        <p:spPr bwMode="auto">
          <a:xfrm>
            <a:off x="6154738" y="3498692"/>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3" name="Rectangle 42"/>
          <p:cNvSpPr>
            <a:spLocks noChangeArrowheads="1"/>
          </p:cNvSpPr>
          <p:nvPr/>
        </p:nvSpPr>
        <p:spPr bwMode="auto">
          <a:xfrm>
            <a:off x="6256338" y="4108292"/>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45" name="Rectangle 44"/>
          <p:cNvSpPr>
            <a:spLocks noChangeArrowheads="1"/>
          </p:cNvSpPr>
          <p:nvPr/>
        </p:nvSpPr>
        <p:spPr bwMode="auto">
          <a:xfrm>
            <a:off x="6307138" y="3727292"/>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46" name="Line 45"/>
          <p:cNvSpPr>
            <a:spLocks noChangeShapeType="1"/>
          </p:cNvSpPr>
          <p:nvPr/>
        </p:nvSpPr>
        <p:spPr bwMode="auto">
          <a:xfrm>
            <a:off x="6459538" y="4565492"/>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7" name="Line 46"/>
          <p:cNvSpPr>
            <a:spLocks noChangeShapeType="1"/>
          </p:cNvSpPr>
          <p:nvPr/>
        </p:nvSpPr>
        <p:spPr bwMode="auto">
          <a:xfrm>
            <a:off x="4554538" y="2812892"/>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8" name="Rectangle 47"/>
          <p:cNvSpPr>
            <a:spLocks noChangeArrowheads="1"/>
          </p:cNvSpPr>
          <p:nvPr/>
        </p:nvSpPr>
        <p:spPr bwMode="auto">
          <a:xfrm>
            <a:off x="4554538" y="2812892"/>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50" name="Line 49"/>
          <p:cNvSpPr>
            <a:spLocks noChangeShapeType="1"/>
          </p:cNvSpPr>
          <p:nvPr/>
        </p:nvSpPr>
        <p:spPr bwMode="auto">
          <a:xfrm flipV="1">
            <a:off x="6611938" y="2050892"/>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1" name="Line 50"/>
          <p:cNvSpPr>
            <a:spLocks noChangeShapeType="1"/>
          </p:cNvSpPr>
          <p:nvPr/>
        </p:nvSpPr>
        <p:spPr bwMode="auto">
          <a:xfrm>
            <a:off x="9355138" y="4336892"/>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2" name="Rectangle 51"/>
          <p:cNvSpPr>
            <a:spLocks noChangeArrowheads="1"/>
          </p:cNvSpPr>
          <p:nvPr/>
        </p:nvSpPr>
        <p:spPr bwMode="auto">
          <a:xfrm>
            <a:off x="72215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3" name="Line 52"/>
          <p:cNvSpPr>
            <a:spLocks noChangeShapeType="1"/>
          </p:cNvSpPr>
          <p:nvPr/>
        </p:nvSpPr>
        <p:spPr bwMode="auto">
          <a:xfrm>
            <a:off x="8669338"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4" name="Line 53"/>
          <p:cNvSpPr>
            <a:spLocks noChangeShapeType="1"/>
          </p:cNvSpPr>
          <p:nvPr/>
        </p:nvSpPr>
        <p:spPr bwMode="auto">
          <a:xfrm>
            <a:off x="6840538" y="3727292"/>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5" name="Line 54"/>
          <p:cNvSpPr>
            <a:spLocks noChangeShapeType="1"/>
          </p:cNvSpPr>
          <p:nvPr/>
        </p:nvSpPr>
        <p:spPr bwMode="auto">
          <a:xfrm>
            <a:off x="6992938" y="45654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56" name="Text Box 55"/>
          <p:cNvSpPr txBox="1">
            <a:spLocks noChangeArrowheads="1"/>
          </p:cNvSpPr>
          <p:nvPr/>
        </p:nvSpPr>
        <p:spPr bwMode="auto">
          <a:xfrm>
            <a:off x="7162722" y="3879692"/>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57" name="Text Box 56"/>
          <p:cNvSpPr txBox="1">
            <a:spLocks noChangeArrowheads="1"/>
          </p:cNvSpPr>
          <p:nvPr/>
        </p:nvSpPr>
        <p:spPr bwMode="auto">
          <a:xfrm>
            <a:off x="7145338" y="3574892"/>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58" name="Text Box 57"/>
          <p:cNvSpPr txBox="1">
            <a:spLocks noChangeArrowheads="1"/>
          </p:cNvSpPr>
          <p:nvPr/>
        </p:nvSpPr>
        <p:spPr bwMode="auto">
          <a:xfrm>
            <a:off x="7145338" y="44130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59" name="Text Box 58"/>
          <p:cNvSpPr txBox="1">
            <a:spLocks noChangeArrowheads="1"/>
          </p:cNvSpPr>
          <p:nvPr/>
        </p:nvSpPr>
        <p:spPr bwMode="auto">
          <a:xfrm>
            <a:off x="7831138" y="4032092"/>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60" name="Line 59"/>
          <p:cNvSpPr>
            <a:spLocks noChangeShapeType="1"/>
          </p:cNvSpPr>
          <p:nvPr/>
        </p:nvSpPr>
        <p:spPr bwMode="auto">
          <a:xfrm>
            <a:off x="7907338" y="2508092"/>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1" name="Rectangle 60"/>
          <p:cNvSpPr>
            <a:spLocks noChangeArrowheads="1"/>
          </p:cNvSpPr>
          <p:nvPr/>
        </p:nvSpPr>
        <p:spPr bwMode="auto">
          <a:xfrm>
            <a:off x="6911181" y="2293940"/>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62" name="Rectangle 61"/>
          <p:cNvSpPr>
            <a:spLocks noChangeArrowheads="1"/>
          </p:cNvSpPr>
          <p:nvPr/>
        </p:nvSpPr>
        <p:spPr bwMode="auto">
          <a:xfrm>
            <a:off x="8206581" y="1989140"/>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63" name="Line 62"/>
          <p:cNvSpPr>
            <a:spLocks noChangeShapeType="1"/>
          </p:cNvSpPr>
          <p:nvPr/>
        </p:nvSpPr>
        <p:spPr bwMode="auto">
          <a:xfrm>
            <a:off x="7907338" y="4870292"/>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4" name="Line 63"/>
          <p:cNvSpPr>
            <a:spLocks noChangeShapeType="1"/>
          </p:cNvSpPr>
          <p:nvPr/>
        </p:nvSpPr>
        <p:spPr bwMode="auto">
          <a:xfrm>
            <a:off x="3640138" y="6318092"/>
            <a:ext cx="571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5" name="Line 64"/>
          <p:cNvSpPr>
            <a:spLocks noChangeShapeType="1"/>
          </p:cNvSpPr>
          <p:nvPr/>
        </p:nvSpPr>
        <p:spPr bwMode="auto">
          <a:xfrm>
            <a:off x="5418138" y="5022692"/>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6" name="Line 65"/>
          <p:cNvSpPr>
            <a:spLocks noChangeShapeType="1"/>
          </p:cNvSpPr>
          <p:nvPr/>
        </p:nvSpPr>
        <p:spPr bwMode="auto">
          <a:xfrm>
            <a:off x="5175251" y="5403692"/>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7" name="Oval 66"/>
          <p:cNvSpPr>
            <a:spLocks noChangeArrowheads="1"/>
          </p:cNvSpPr>
          <p:nvPr/>
        </p:nvSpPr>
        <p:spPr bwMode="auto">
          <a:xfrm>
            <a:off x="4565651" y="5022692"/>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68" name="Rectangle 67"/>
          <p:cNvSpPr>
            <a:spLocks noChangeArrowheads="1"/>
          </p:cNvSpPr>
          <p:nvPr/>
        </p:nvSpPr>
        <p:spPr bwMode="auto">
          <a:xfrm>
            <a:off x="4616451" y="5175092"/>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69" name="Line 68"/>
          <p:cNvSpPr>
            <a:spLocks noChangeShapeType="1"/>
          </p:cNvSpPr>
          <p:nvPr/>
        </p:nvSpPr>
        <p:spPr bwMode="auto">
          <a:xfrm>
            <a:off x="3001963" y="5403692"/>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0" name="Line 69"/>
          <p:cNvSpPr>
            <a:spLocks noChangeShapeType="1"/>
          </p:cNvSpPr>
          <p:nvPr/>
        </p:nvSpPr>
        <p:spPr bwMode="auto">
          <a:xfrm>
            <a:off x="4235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1" name="Line 70"/>
          <p:cNvSpPr>
            <a:spLocks noChangeShapeType="1"/>
          </p:cNvSpPr>
          <p:nvPr/>
        </p:nvSpPr>
        <p:spPr bwMode="auto">
          <a:xfrm>
            <a:off x="5251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2" name="Text Box 71"/>
          <p:cNvSpPr txBox="1">
            <a:spLocks noChangeArrowheads="1"/>
          </p:cNvSpPr>
          <p:nvPr/>
        </p:nvSpPr>
        <p:spPr bwMode="auto">
          <a:xfrm>
            <a:off x="4235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73" name="Text Box 72"/>
          <p:cNvSpPr txBox="1">
            <a:spLocks noChangeArrowheads="1"/>
          </p:cNvSpPr>
          <p:nvPr/>
        </p:nvSpPr>
        <p:spPr bwMode="auto">
          <a:xfrm>
            <a:off x="5251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74" name="Line 73"/>
          <p:cNvSpPr>
            <a:spLocks noChangeShapeType="1"/>
          </p:cNvSpPr>
          <p:nvPr/>
        </p:nvSpPr>
        <p:spPr bwMode="auto">
          <a:xfrm>
            <a:off x="5418138" y="4413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5" name="Line 74"/>
          <p:cNvSpPr>
            <a:spLocks noChangeShapeType="1"/>
          </p:cNvSpPr>
          <p:nvPr/>
        </p:nvSpPr>
        <p:spPr bwMode="auto">
          <a:xfrm>
            <a:off x="8745538" y="4565492"/>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6" name="Line 75"/>
          <p:cNvSpPr>
            <a:spLocks noChangeShapeType="1"/>
          </p:cNvSpPr>
          <p:nvPr/>
        </p:nvSpPr>
        <p:spPr bwMode="auto">
          <a:xfrm>
            <a:off x="5545138" y="4794092"/>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7" name="Line 76"/>
          <p:cNvSpPr>
            <a:spLocks noChangeShapeType="1"/>
          </p:cNvSpPr>
          <p:nvPr/>
        </p:nvSpPr>
        <p:spPr bwMode="auto">
          <a:xfrm>
            <a:off x="3640138" y="4717892"/>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8" name="AutoShape 77"/>
          <p:cNvSpPr>
            <a:spLocks noChangeArrowheads="1"/>
          </p:cNvSpPr>
          <p:nvPr/>
        </p:nvSpPr>
        <p:spPr bwMode="auto">
          <a:xfrm rot="-5400000">
            <a:off x="8745538" y="4260692"/>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79" name="Line 78"/>
          <p:cNvSpPr>
            <a:spLocks noChangeShapeType="1"/>
          </p:cNvSpPr>
          <p:nvPr/>
        </p:nvSpPr>
        <p:spPr bwMode="auto">
          <a:xfrm>
            <a:off x="9202738" y="43368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0" name="AutoShape 79"/>
          <p:cNvSpPr>
            <a:spLocks noChangeArrowheads="1"/>
          </p:cNvSpPr>
          <p:nvPr/>
        </p:nvSpPr>
        <p:spPr bwMode="auto">
          <a:xfrm rot="-5400000">
            <a:off x="5456238" y="4451192"/>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1" name="Line 80"/>
          <p:cNvSpPr>
            <a:spLocks noChangeShapeType="1"/>
          </p:cNvSpPr>
          <p:nvPr/>
        </p:nvSpPr>
        <p:spPr bwMode="auto">
          <a:xfrm>
            <a:off x="5951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2" name="Line 81"/>
          <p:cNvSpPr>
            <a:spLocks noChangeShapeType="1"/>
          </p:cNvSpPr>
          <p:nvPr/>
        </p:nvSpPr>
        <p:spPr bwMode="auto">
          <a:xfrm>
            <a:off x="3640138" y="4717892"/>
            <a:ext cx="0" cy="1600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3" name="Line 82"/>
          <p:cNvSpPr>
            <a:spLocks noChangeShapeType="1"/>
          </p:cNvSpPr>
          <p:nvPr/>
        </p:nvSpPr>
        <p:spPr bwMode="auto">
          <a:xfrm>
            <a:off x="9050338" y="2355692"/>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4" name="Rectangle 83"/>
          <p:cNvSpPr>
            <a:spLocks noChangeArrowheads="1"/>
          </p:cNvSpPr>
          <p:nvPr/>
        </p:nvSpPr>
        <p:spPr bwMode="auto">
          <a:xfrm>
            <a:off x="7520781" y="2141540"/>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85" name="Rectangle 84"/>
          <p:cNvSpPr>
            <a:spLocks noChangeArrowheads="1"/>
          </p:cNvSpPr>
          <p:nvPr/>
        </p:nvSpPr>
        <p:spPr bwMode="auto">
          <a:xfrm>
            <a:off x="4706938" y="24318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86" name="Oval 85"/>
          <p:cNvSpPr>
            <a:spLocks noChangeArrowheads="1"/>
          </p:cNvSpPr>
          <p:nvPr/>
        </p:nvSpPr>
        <p:spPr bwMode="auto">
          <a:xfrm>
            <a:off x="5773738" y="1441292"/>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7" name="Rectangle 86"/>
          <p:cNvSpPr>
            <a:spLocks noChangeArrowheads="1"/>
          </p:cNvSpPr>
          <p:nvPr/>
        </p:nvSpPr>
        <p:spPr bwMode="auto">
          <a:xfrm>
            <a:off x="5773738" y="1441292"/>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88" name="Line 87"/>
          <p:cNvSpPr>
            <a:spLocks noChangeShapeType="1"/>
          </p:cNvSpPr>
          <p:nvPr/>
        </p:nvSpPr>
        <p:spPr bwMode="auto">
          <a:xfrm>
            <a:off x="5545138"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89" name="Line 88"/>
          <p:cNvSpPr>
            <a:spLocks noChangeShapeType="1"/>
          </p:cNvSpPr>
          <p:nvPr/>
        </p:nvSpPr>
        <p:spPr bwMode="auto">
          <a:xfrm>
            <a:off x="5545138" y="1288892"/>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90" name="Group 89"/>
          <p:cNvGrpSpPr/>
          <p:nvPr/>
        </p:nvGrpSpPr>
        <p:grpSpPr bwMode="auto">
          <a:xfrm>
            <a:off x="6459538" y="984092"/>
            <a:ext cx="381000" cy="914400"/>
            <a:chOff x="1392" y="2880"/>
            <a:chExt cx="288" cy="480"/>
          </a:xfrm>
        </p:grpSpPr>
        <p:sp>
          <p:nvSpPr>
            <p:cNvPr id="9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9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98" name="Text Box 97"/>
          <p:cNvSpPr txBox="1">
            <a:spLocks noChangeArrowheads="1"/>
          </p:cNvSpPr>
          <p:nvPr/>
        </p:nvSpPr>
        <p:spPr bwMode="auto">
          <a:xfrm>
            <a:off x="6459538" y="12888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99" name="Line 98"/>
          <p:cNvSpPr>
            <a:spLocks noChangeShapeType="1"/>
          </p:cNvSpPr>
          <p:nvPr/>
        </p:nvSpPr>
        <p:spPr bwMode="auto">
          <a:xfrm>
            <a:off x="6216651"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0" name="Line 99"/>
          <p:cNvSpPr>
            <a:spLocks noChangeShapeType="1"/>
          </p:cNvSpPr>
          <p:nvPr/>
        </p:nvSpPr>
        <p:spPr bwMode="auto">
          <a:xfrm>
            <a:off x="6840538" y="14412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1" name="Line 100"/>
          <p:cNvSpPr>
            <a:spLocks noChangeShapeType="1"/>
          </p:cNvSpPr>
          <p:nvPr/>
        </p:nvSpPr>
        <p:spPr bwMode="auto">
          <a:xfrm>
            <a:off x="1201738" y="907892"/>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2" name="AutoShape 101"/>
          <p:cNvSpPr>
            <a:spLocks noChangeArrowheads="1"/>
          </p:cNvSpPr>
          <p:nvPr/>
        </p:nvSpPr>
        <p:spPr bwMode="auto">
          <a:xfrm rot="-5400000">
            <a:off x="6764338" y="1060292"/>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3" name="Line 102"/>
          <p:cNvSpPr>
            <a:spLocks noChangeShapeType="1"/>
          </p:cNvSpPr>
          <p:nvPr/>
        </p:nvSpPr>
        <p:spPr bwMode="auto">
          <a:xfrm>
            <a:off x="4695826" y="907892"/>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4" name="Line 103"/>
          <p:cNvSpPr>
            <a:spLocks noChangeShapeType="1"/>
          </p:cNvSpPr>
          <p:nvPr/>
        </p:nvSpPr>
        <p:spPr bwMode="auto">
          <a:xfrm>
            <a:off x="4695826" y="892811"/>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5" name="Line 104"/>
          <p:cNvSpPr>
            <a:spLocks noChangeShapeType="1"/>
          </p:cNvSpPr>
          <p:nvPr/>
        </p:nvSpPr>
        <p:spPr bwMode="auto">
          <a:xfrm>
            <a:off x="7297738" y="12126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6" name="Line 105"/>
          <p:cNvSpPr>
            <a:spLocks noChangeShapeType="1"/>
          </p:cNvSpPr>
          <p:nvPr/>
        </p:nvSpPr>
        <p:spPr bwMode="auto">
          <a:xfrm>
            <a:off x="7221538" y="1441292"/>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7" name="Rectangle 106"/>
          <p:cNvSpPr>
            <a:spLocks noChangeArrowheads="1"/>
          </p:cNvSpPr>
          <p:nvPr/>
        </p:nvSpPr>
        <p:spPr bwMode="auto">
          <a:xfrm>
            <a:off x="7221538" y="15936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108" name="Line 107"/>
          <p:cNvSpPr>
            <a:spLocks noChangeShapeType="1"/>
          </p:cNvSpPr>
          <p:nvPr/>
        </p:nvSpPr>
        <p:spPr bwMode="auto">
          <a:xfrm>
            <a:off x="69929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5" name="Oval 114"/>
          <p:cNvSpPr>
            <a:spLocks noChangeArrowheads="1"/>
          </p:cNvSpPr>
          <p:nvPr/>
        </p:nvSpPr>
        <p:spPr bwMode="auto">
          <a:xfrm>
            <a:off x="6154738" y="5098892"/>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6" name="Rectangle 115"/>
          <p:cNvSpPr>
            <a:spLocks noChangeArrowheads="1"/>
          </p:cNvSpPr>
          <p:nvPr/>
        </p:nvSpPr>
        <p:spPr bwMode="auto">
          <a:xfrm>
            <a:off x="6230938" y="52512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117" name="Line 116"/>
          <p:cNvSpPr>
            <a:spLocks noChangeShapeType="1"/>
          </p:cNvSpPr>
          <p:nvPr/>
        </p:nvSpPr>
        <p:spPr bwMode="auto">
          <a:xfrm>
            <a:off x="4021138" y="6013292"/>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8" name="Line 117"/>
          <p:cNvSpPr>
            <a:spLocks noChangeShapeType="1"/>
          </p:cNvSpPr>
          <p:nvPr/>
        </p:nvSpPr>
        <p:spPr bwMode="auto">
          <a:xfrm>
            <a:off x="5911851" y="5327492"/>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9" name="Rectangle 118"/>
          <p:cNvSpPr>
            <a:spLocks noChangeArrowheads="1"/>
          </p:cNvSpPr>
          <p:nvPr/>
        </p:nvSpPr>
        <p:spPr bwMode="auto">
          <a:xfrm>
            <a:off x="8974138" y="4032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0" name="Rectangle 119"/>
          <p:cNvSpPr>
            <a:spLocks noChangeArrowheads="1"/>
          </p:cNvSpPr>
          <p:nvPr/>
        </p:nvSpPr>
        <p:spPr bwMode="auto">
          <a:xfrm>
            <a:off x="5773738" y="464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3" name="Rectangle 122"/>
          <p:cNvSpPr>
            <a:spLocks noChangeArrowheads="1"/>
          </p:cNvSpPr>
          <p:nvPr/>
        </p:nvSpPr>
        <p:spPr bwMode="auto">
          <a:xfrm>
            <a:off x="5773738" y="4260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4" name="Rectangle 123"/>
          <p:cNvSpPr>
            <a:spLocks noChangeArrowheads="1"/>
          </p:cNvSpPr>
          <p:nvPr/>
        </p:nvSpPr>
        <p:spPr bwMode="auto">
          <a:xfrm>
            <a:off x="8974138" y="4413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5" name="Rectangle 124"/>
          <p:cNvSpPr>
            <a:spLocks noChangeArrowheads="1"/>
          </p:cNvSpPr>
          <p:nvPr/>
        </p:nvSpPr>
        <p:spPr bwMode="auto">
          <a:xfrm>
            <a:off x="7069138" y="83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126" name="Rectangle 125"/>
          <p:cNvSpPr>
            <a:spLocks noChangeArrowheads="1"/>
          </p:cNvSpPr>
          <p:nvPr/>
        </p:nvSpPr>
        <p:spPr bwMode="auto">
          <a:xfrm>
            <a:off x="7069138" y="12888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127" name="Rectangle 126"/>
          <p:cNvSpPr>
            <a:spLocks noChangeArrowheads="1"/>
          </p:cNvSpPr>
          <p:nvPr/>
        </p:nvSpPr>
        <p:spPr bwMode="auto">
          <a:xfrm>
            <a:off x="2878138" y="17460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128" name="Line 127"/>
          <p:cNvSpPr>
            <a:spLocks noChangeShapeType="1"/>
          </p:cNvSpPr>
          <p:nvPr/>
        </p:nvSpPr>
        <p:spPr bwMode="auto">
          <a:xfrm>
            <a:off x="6459538" y="5860892"/>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9" name="Rectangle 128"/>
          <p:cNvSpPr>
            <a:spLocks noChangeArrowheads="1"/>
          </p:cNvSpPr>
          <p:nvPr/>
        </p:nvSpPr>
        <p:spPr bwMode="auto">
          <a:xfrm>
            <a:off x="4870219" y="5708492"/>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130" name="Rectangle 129"/>
          <p:cNvSpPr>
            <a:spLocks noChangeArrowheads="1"/>
          </p:cNvSpPr>
          <p:nvPr/>
        </p:nvSpPr>
        <p:spPr bwMode="auto">
          <a:xfrm>
            <a:off x="3030538" y="5175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131" name="Rectangle 130"/>
          <p:cNvSpPr>
            <a:spLocks noChangeArrowheads="1"/>
          </p:cNvSpPr>
          <p:nvPr/>
        </p:nvSpPr>
        <p:spPr bwMode="auto">
          <a:xfrm>
            <a:off x="3016251" y="3346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132" name="Rectangle 131"/>
          <p:cNvSpPr>
            <a:spLocks noChangeArrowheads="1"/>
          </p:cNvSpPr>
          <p:nvPr/>
        </p:nvSpPr>
        <p:spPr bwMode="auto">
          <a:xfrm>
            <a:off x="3016251" y="3727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134" name="Line 133"/>
          <p:cNvSpPr>
            <a:spLocks noChangeShapeType="1"/>
          </p:cNvSpPr>
          <p:nvPr/>
        </p:nvSpPr>
        <p:spPr bwMode="auto">
          <a:xfrm>
            <a:off x="592138" y="679292"/>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5" name="Line 134"/>
          <p:cNvSpPr>
            <a:spLocks noChangeShapeType="1"/>
          </p:cNvSpPr>
          <p:nvPr/>
        </p:nvSpPr>
        <p:spPr bwMode="auto">
          <a:xfrm>
            <a:off x="7450138" y="679292"/>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6" name="Line 135"/>
          <p:cNvSpPr>
            <a:spLocks noChangeShapeType="1"/>
          </p:cNvSpPr>
          <p:nvPr/>
        </p:nvSpPr>
        <p:spPr bwMode="auto">
          <a:xfrm>
            <a:off x="5545138" y="4794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7" name="Oval 136"/>
          <p:cNvSpPr>
            <a:spLocks noChangeArrowheads="1"/>
          </p:cNvSpPr>
          <p:nvPr/>
        </p:nvSpPr>
        <p:spPr bwMode="auto">
          <a:xfrm>
            <a:off x="3335338" y="1669892"/>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8" name="Rectangle 137"/>
          <p:cNvSpPr>
            <a:spLocks noChangeArrowheads="1"/>
          </p:cNvSpPr>
          <p:nvPr/>
        </p:nvSpPr>
        <p:spPr bwMode="auto">
          <a:xfrm>
            <a:off x="3487738" y="21270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139" name="Line 138"/>
          <p:cNvSpPr>
            <a:spLocks noChangeShapeType="1"/>
          </p:cNvSpPr>
          <p:nvPr/>
        </p:nvSpPr>
        <p:spPr bwMode="auto">
          <a:xfrm>
            <a:off x="3030538" y="23556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0" name="Line 139"/>
          <p:cNvSpPr>
            <a:spLocks noChangeShapeType="1"/>
          </p:cNvSpPr>
          <p:nvPr/>
        </p:nvSpPr>
        <p:spPr bwMode="auto">
          <a:xfrm>
            <a:off x="3030538" y="2355692"/>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1" name="Rectangle 140"/>
          <p:cNvSpPr>
            <a:spLocks noChangeArrowheads="1"/>
          </p:cNvSpPr>
          <p:nvPr/>
        </p:nvSpPr>
        <p:spPr bwMode="auto">
          <a:xfrm>
            <a:off x="2573338" y="2127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142" name="AutoShape 141"/>
          <p:cNvSpPr>
            <a:spLocks noChangeArrowheads="1"/>
          </p:cNvSpPr>
          <p:nvPr/>
        </p:nvSpPr>
        <p:spPr bwMode="auto">
          <a:xfrm>
            <a:off x="6764338" y="1822292"/>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3" name="Line 142"/>
          <p:cNvSpPr>
            <a:spLocks noChangeShapeType="1"/>
          </p:cNvSpPr>
          <p:nvPr/>
        </p:nvSpPr>
        <p:spPr bwMode="auto">
          <a:xfrm>
            <a:off x="7069138" y="1989140"/>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4" name="Line 143"/>
          <p:cNvSpPr>
            <a:spLocks noChangeShapeType="1"/>
          </p:cNvSpPr>
          <p:nvPr/>
        </p:nvSpPr>
        <p:spPr bwMode="auto">
          <a:xfrm>
            <a:off x="6611938" y="20508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5" name="Line 144"/>
          <p:cNvSpPr>
            <a:spLocks noChangeShapeType="1"/>
          </p:cNvSpPr>
          <p:nvPr/>
        </p:nvSpPr>
        <p:spPr bwMode="auto">
          <a:xfrm>
            <a:off x="4097338" y="2050892"/>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6" name="Rectangle 145"/>
          <p:cNvSpPr>
            <a:spLocks noChangeArrowheads="1"/>
          </p:cNvSpPr>
          <p:nvPr/>
        </p:nvSpPr>
        <p:spPr bwMode="auto">
          <a:xfrm>
            <a:off x="4173538" y="18222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147" name="Line 146"/>
          <p:cNvSpPr>
            <a:spLocks noChangeShapeType="1"/>
          </p:cNvSpPr>
          <p:nvPr/>
        </p:nvSpPr>
        <p:spPr bwMode="auto">
          <a:xfrm>
            <a:off x="4097338" y="2203292"/>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8" name="Line 147"/>
          <p:cNvSpPr>
            <a:spLocks noChangeShapeType="1"/>
          </p:cNvSpPr>
          <p:nvPr/>
        </p:nvSpPr>
        <p:spPr bwMode="auto">
          <a:xfrm>
            <a:off x="7907338" y="5175092"/>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49" name="Line 148"/>
          <p:cNvSpPr>
            <a:spLocks noChangeShapeType="1"/>
          </p:cNvSpPr>
          <p:nvPr/>
        </p:nvSpPr>
        <p:spPr bwMode="auto">
          <a:xfrm>
            <a:off x="9278938" y="2203292"/>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0" name="Line 149"/>
          <p:cNvSpPr>
            <a:spLocks noChangeShapeType="1"/>
          </p:cNvSpPr>
          <p:nvPr/>
        </p:nvSpPr>
        <p:spPr bwMode="auto">
          <a:xfrm>
            <a:off x="4097338" y="2355692"/>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1" name="Line 150"/>
          <p:cNvSpPr>
            <a:spLocks noChangeShapeType="1"/>
          </p:cNvSpPr>
          <p:nvPr/>
        </p:nvSpPr>
        <p:spPr bwMode="auto">
          <a:xfrm>
            <a:off x="4097338" y="2508092"/>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2" name="Line 151"/>
          <p:cNvSpPr>
            <a:spLocks noChangeShapeType="1"/>
          </p:cNvSpPr>
          <p:nvPr/>
        </p:nvSpPr>
        <p:spPr bwMode="auto">
          <a:xfrm>
            <a:off x="3944938" y="2812892"/>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3" name="Line 152"/>
          <p:cNvSpPr>
            <a:spLocks noChangeShapeType="1"/>
          </p:cNvSpPr>
          <p:nvPr/>
        </p:nvSpPr>
        <p:spPr bwMode="auto">
          <a:xfrm>
            <a:off x="4021138" y="2660492"/>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4" name="Line 153"/>
          <p:cNvSpPr>
            <a:spLocks noChangeShapeType="1"/>
          </p:cNvSpPr>
          <p:nvPr/>
        </p:nvSpPr>
        <p:spPr bwMode="auto">
          <a:xfrm>
            <a:off x="5849938" y="2660492"/>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5" name="Line 154"/>
          <p:cNvSpPr>
            <a:spLocks noChangeShapeType="1"/>
          </p:cNvSpPr>
          <p:nvPr/>
        </p:nvSpPr>
        <p:spPr bwMode="auto">
          <a:xfrm>
            <a:off x="2954338" y="6165692"/>
            <a:ext cx="3505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6" name="Line 155"/>
          <p:cNvSpPr>
            <a:spLocks noChangeShapeType="1"/>
          </p:cNvSpPr>
          <p:nvPr/>
        </p:nvSpPr>
        <p:spPr bwMode="auto">
          <a:xfrm>
            <a:off x="2954338" y="1974692"/>
            <a:ext cx="0" cy="419100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7" name="Line 156"/>
          <p:cNvSpPr>
            <a:spLocks noChangeShapeType="1"/>
          </p:cNvSpPr>
          <p:nvPr/>
        </p:nvSpPr>
        <p:spPr bwMode="auto">
          <a:xfrm>
            <a:off x="2954338" y="1974692"/>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8" name="Line 157"/>
          <p:cNvSpPr>
            <a:spLocks noChangeShapeType="1"/>
          </p:cNvSpPr>
          <p:nvPr/>
        </p:nvSpPr>
        <p:spPr bwMode="auto">
          <a:xfrm>
            <a:off x="4021138" y="5403692"/>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59" name="Line 158"/>
          <p:cNvSpPr>
            <a:spLocks noChangeShapeType="1"/>
          </p:cNvSpPr>
          <p:nvPr/>
        </p:nvSpPr>
        <p:spPr bwMode="auto">
          <a:xfrm>
            <a:off x="5926138" y="5327492"/>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0" name="Line 159"/>
          <p:cNvSpPr>
            <a:spLocks noChangeShapeType="1"/>
          </p:cNvSpPr>
          <p:nvPr/>
        </p:nvSpPr>
        <p:spPr bwMode="auto">
          <a:xfrm>
            <a:off x="6535738" y="1898492"/>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1" name="Line 160"/>
          <p:cNvSpPr>
            <a:spLocks noChangeShapeType="1"/>
          </p:cNvSpPr>
          <p:nvPr/>
        </p:nvSpPr>
        <p:spPr bwMode="auto">
          <a:xfrm flipV="1">
            <a:off x="6535738" y="1898492"/>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2" name="Line 161"/>
          <p:cNvSpPr>
            <a:spLocks noChangeShapeType="1"/>
          </p:cNvSpPr>
          <p:nvPr/>
        </p:nvSpPr>
        <p:spPr bwMode="auto">
          <a:xfrm>
            <a:off x="2497139" y="1288892"/>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3" name="Line 162"/>
          <p:cNvSpPr>
            <a:spLocks noChangeShapeType="1"/>
          </p:cNvSpPr>
          <p:nvPr/>
        </p:nvSpPr>
        <p:spPr bwMode="auto">
          <a:xfrm>
            <a:off x="5316538" y="44130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4" name="Line 163"/>
          <p:cNvSpPr>
            <a:spLocks noChangeShapeType="1"/>
          </p:cNvSpPr>
          <p:nvPr/>
        </p:nvSpPr>
        <p:spPr bwMode="auto">
          <a:xfrm>
            <a:off x="6840538" y="37272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5" name="Line 164"/>
          <p:cNvSpPr>
            <a:spLocks noChangeShapeType="1"/>
          </p:cNvSpPr>
          <p:nvPr/>
        </p:nvSpPr>
        <p:spPr bwMode="auto">
          <a:xfrm>
            <a:off x="6840538" y="4184492"/>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6" name="Line 165"/>
          <p:cNvSpPr>
            <a:spLocks noChangeShapeType="1"/>
          </p:cNvSpPr>
          <p:nvPr/>
        </p:nvSpPr>
        <p:spPr bwMode="auto">
          <a:xfrm>
            <a:off x="5545138" y="17460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7" name="Rectangle 131"/>
          <p:cNvSpPr>
            <a:spLocks noChangeArrowheads="1"/>
          </p:cNvSpPr>
          <p:nvPr/>
        </p:nvSpPr>
        <p:spPr bwMode="auto">
          <a:xfrm>
            <a:off x="3048795" y="4074955"/>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168" name="Line 103"/>
          <p:cNvSpPr>
            <a:spLocks noChangeShapeType="1"/>
          </p:cNvSpPr>
          <p:nvPr/>
        </p:nvSpPr>
        <p:spPr bwMode="auto">
          <a:xfrm>
            <a:off x="5534026" y="1258411"/>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69" name="Line 161"/>
          <p:cNvSpPr>
            <a:spLocks noChangeShapeType="1"/>
          </p:cNvSpPr>
          <p:nvPr/>
        </p:nvSpPr>
        <p:spPr bwMode="auto">
          <a:xfrm>
            <a:off x="2736624" y="1530736"/>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0" name="Line 103"/>
          <p:cNvSpPr>
            <a:spLocks noChangeShapeType="1"/>
          </p:cNvSpPr>
          <p:nvPr/>
        </p:nvSpPr>
        <p:spPr bwMode="auto">
          <a:xfrm>
            <a:off x="2738438" y="1524636"/>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1" name="Line 161"/>
          <p:cNvSpPr>
            <a:spLocks noChangeShapeType="1"/>
          </p:cNvSpPr>
          <p:nvPr/>
        </p:nvSpPr>
        <p:spPr bwMode="auto">
          <a:xfrm>
            <a:off x="1189038" y="1905636"/>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2" name="Oval 167"/>
          <p:cNvSpPr>
            <a:spLocks noChangeArrowheads="1"/>
          </p:cNvSpPr>
          <p:nvPr/>
        </p:nvSpPr>
        <p:spPr bwMode="auto">
          <a:xfrm>
            <a:off x="8920618" y="4342697"/>
            <a:ext cx="304800" cy="381000"/>
          </a:xfrm>
          <a:prstGeom prst="ellipse">
            <a:avLst/>
          </a:prstGeom>
          <a:noFill/>
          <a:ln w="28575">
            <a:solidFill>
              <a:srgbClr val="FF0000"/>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3" name="Oval 168"/>
          <p:cNvSpPr>
            <a:spLocks noChangeArrowheads="1"/>
          </p:cNvSpPr>
          <p:nvPr/>
        </p:nvSpPr>
        <p:spPr bwMode="auto">
          <a:xfrm>
            <a:off x="5720218" y="4190297"/>
            <a:ext cx="304800" cy="381000"/>
          </a:xfrm>
          <a:prstGeom prst="ellipse">
            <a:avLst/>
          </a:prstGeom>
          <a:noFill/>
          <a:ln w="28575">
            <a:solidFill>
              <a:srgbClr val="FF0000"/>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5" name="Oval 170"/>
          <p:cNvSpPr>
            <a:spLocks noChangeArrowheads="1"/>
          </p:cNvSpPr>
          <p:nvPr/>
        </p:nvSpPr>
        <p:spPr bwMode="auto">
          <a:xfrm>
            <a:off x="4424818" y="3199697"/>
            <a:ext cx="304800" cy="381000"/>
          </a:xfrm>
          <a:prstGeom prst="ellipse">
            <a:avLst/>
          </a:prstGeom>
          <a:noFill/>
          <a:ln w="28575">
            <a:solidFill>
              <a:srgbClr val="FF0000"/>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6" name="Oval 171"/>
          <p:cNvSpPr>
            <a:spLocks noChangeArrowheads="1"/>
          </p:cNvSpPr>
          <p:nvPr/>
        </p:nvSpPr>
        <p:spPr bwMode="auto">
          <a:xfrm>
            <a:off x="7015618" y="761297"/>
            <a:ext cx="304800" cy="381000"/>
          </a:xfrm>
          <a:prstGeom prst="ellipse">
            <a:avLst/>
          </a:prstGeom>
          <a:noFill/>
          <a:ln w="28575">
            <a:solidFill>
              <a:srgbClr val="FF0000"/>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7" name="Oval 173"/>
          <p:cNvSpPr>
            <a:spLocks noChangeArrowheads="1"/>
          </p:cNvSpPr>
          <p:nvPr/>
        </p:nvSpPr>
        <p:spPr bwMode="auto">
          <a:xfrm>
            <a:off x="6329818" y="5638097"/>
            <a:ext cx="304800" cy="381000"/>
          </a:xfrm>
          <a:prstGeom prst="ellipse">
            <a:avLst/>
          </a:prstGeom>
          <a:noFill/>
          <a:ln w="28575">
            <a:solidFill>
              <a:srgbClr val="FF0000"/>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49BC01D-62E4-CFB3-BF6C-0B00C78AC2DD}"/>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588"/>
            <a:ext cx="11599863" cy="757238"/>
          </a:xfrm>
          <a:prstGeom prst="rect">
            <a:avLst/>
          </a:prstGeom>
        </p:spPr>
        <p:txBody>
          <a:bodyPr>
            <a:normAutofit/>
          </a:bodyPr>
          <a:lstStyle/>
          <a:p>
            <a:r>
              <a:rPr lang="zh-CN" altLang="en-US" sz="4000" b="1" dirty="0"/>
              <a:t>    </a:t>
            </a:r>
            <a:r>
              <a:rPr lang="en-US" altLang="zh-CN" sz="4000" b="1" dirty="0"/>
              <a:t>Load Word Instruction Data/Control Flow</a:t>
            </a:r>
            <a:endParaRPr lang="zh-CN" altLang="en-US" sz="4000" b="1" dirty="0"/>
          </a:p>
        </p:txBody>
      </p:sp>
      <p:grpSp>
        <p:nvGrpSpPr>
          <p:cNvPr id="3" name="Group 3"/>
          <p:cNvGrpSpPr/>
          <p:nvPr/>
        </p:nvGrpSpPr>
        <p:grpSpPr bwMode="auto">
          <a:xfrm>
            <a:off x="2116138" y="755492"/>
            <a:ext cx="381000" cy="990600"/>
            <a:chOff x="1392" y="2880"/>
            <a:chExt cx="288" cy="480"/>
          </a:xfrm>
        </p:grpSpPr>
        <p:sp>
          <p:nvSpPr>
            <p:cNvPr id="4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1"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3"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1" name="Rectangle 11"/>
          <p:cNvSpPr>
            <a:spLocks noChangeArrowheads="1"/>
          </p:cNvSpPr>
          <p:nvPr/>
        </p:nvSpPr>
        <p:spPr bwMode="auto">
          <a:xfrm>
            <a:off x="1416051"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2" name="Rectangle 12"/>
          <p:cNvSpPr>
            <a:spLocks noChangeArrowheads="1"/>
          </p:cNvSpPr>
          <p:nvPr/>
        </p:nvSpPr>
        <p:spPr bwMode="auto">
          <a:xfrm>
            <a:off x="882651" y="3803492"/>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Line 13"/>
          <p:cNvSpPr>
            <a:spLocks noChangeShapeType="1"/>
          </p:cNvSpPr>
          <p:nvPr/>
        </p:nvSpPr>
        <p:spPr bwMode="auto">
          <a:xfrm>
            <a:off x="11112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4" name="Line 14"/>
          <p:cNvSpPr>
            <a:spLocks noChangeShapeType="1"/>
          </p:cNvSpPr>
          <p:nvPr/>
        </p:nvSpPr>
        <p:spPr bwMode="auto">
          <a:xfrm>
            <a:off x="1201738" y="907892"/>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8" name="Line 15"/>
          <p:cNvSpPr>
            <a:spLocks noChangeShapeType="1"/>
          </p:cNvSpPr>
          <p:nvPr/>
        </p:nvSpPr>
        <p:spPr bwMode="auto">
          <a:xfrm>
            <a:off x="1735138" y="1593692"/>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9" name="Text Box 16"/>
          <p:cNvSpPr txBox="1">
            <a:spLocks noChangeArrowheads="1"/>
          </p:cNvSpPr>
          <p:nvPr/>
        </p:nvSpPr>
        <p:spPr bwMode="auto">
          <a:xfrm>
            <a:off x="1339851" y="3955892"/>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0" name="Text Box 17"/>
          <p:cNvSpPr txBox="1">
            <a:spLocks noChangeArrowheads="1"/>
          </p:cNvSpPr>
          <p:nvPr/>
        </p:nvSpPr>
        <p:spPr bwMode="auto">
          <a:xfrm>
            <a:off x="2101851" y="4032092"/>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81" name="Text Box 18"/>
          <p:cNvSpPr txBox="1">
            <a:spLocks noChangeArrowheads="1"/>
          </p:cNvSpPr>
          <p:nvPr/>
        </p:nvSpPr>
        <p:spPr bwMode="auto">
          <a:xfrm>
            <a:off x="1690298" y="3498692"/>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82" name="Text Box 19"/>
          <p:cNvSpPr txBox="1">
            <a:spLocks noChangeArrowheads="1"/>
          </p:cNvSpPr>
          <p:nvPr/>
        </p:nvSpPr>
        <p:spPr bwMode="auto">
          <a:xfrm>
            <a:off x="2116138" y="11364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183" name="Text Box 20"/>
          <p:cNvSpPr txBox="1">
            <a:spLocks noChangeArrowheads="1"/>
          </p:cNvSpPr>
          <p:nvPr/>
        </p:nvSpPr>
        <p:spPr bwMode="auto">
          <a:xfrm>
            <a:off x="806451" y="4032092"/>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84" name="Line 21"/>
          <p:cNvSpPr>
            <a:spLocks noChangeShapeType="1"/>
          </p:cNvSpPr>
          <p:nvPr/>
        </p:nvSpPr>
        <p:spPr bwMode="auto">
          <a:xfrm>
            <a:off x="592138" y="679292"/>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5" name="Line 22"/>
          <p:cNvSpPr>
            <a:spLocks noChangeShapeType="1"/>
          </p:cNvSpPr>
          <p:nvPr/>
        </p:nvSpPr>
        <p:spPr bwMode="auto">
          <a:xfrm>
            <a:off x="5778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6" name="Text Box 23"/>
          <p:cNvSpPr txBox="1">
            <a:spLocks noChangeArrowheads="1"/>
          </p:cNvSpPr>
          <p:nvPr/>
        </p:nvSpPr>
        <p:spPr bwMode="auto">
          <a:xfrm>
            <a:off x="1506538" y="1441292"/>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187" name="Rectangle 24"/>
          <p:cNvSpPr>
            <a:spLocks noChangeArrowheads="1"/>
          </p:cNvSpPr>
          <p:nvPr/>
        </p:nvSpPr>
        <p:spPr bwMode="auto">
          <a:xfrm>
            <a:off x="38687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8" name="Line 25"/>
          <p:cNvSpPr>
            <a:spLocks noChangeShapeType="1"/>
          </p:cNvSpPr>
          <p:nvPr/>
        </p:nvSpPr>
        <p:spPr bwMode="auto">
          <a:xfrm>
            <a:off x="2863851" y="41844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9" name="Line 26"/>
          <p:cNvSpPr>
            <a:spLocks noChangeShapeType="1"/>
          </p:cNvSpPr>
          <p:nvPr/>
        </p:nvSpPr>
        <p:spPr bwMode="auto">
          <a:xfrm>
            <a:off x="3016251" y="395589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0" name="Line 27"/>
          <p:cNvSpPr>
            <a:spLocks noChangeShapeType="1"/>
          </p:cNvSpPr>
          <p:nvPr/>
        </p:nvSpPr>
        <p:spPr bwMode="auto">
          <a:xfrm>
            <a:off x="3016251" y="4336893"/>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1" name="Line 28"/>
          <p:cNvSpPr>
            <a:spLocks noChangeShapeType="1"/>
          </p:cNvSpPr>
          <p:nvPr/>
        </p:nvSpPr>
        <p:spPr bwMode="auto">
          <a:xfrm>
            <a:off x="8745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2" name="Line 29"/>
          <p:cNvSpPr>
            <a:spLocks noChangeShapeType="1"/>
          </p:cNvSpPr>
          <p:nvPr/>
        </p:nvSpPr>
        <p:spPr bwMode="auto">
          <a:xfrm>
            <a:off x="3016251" y="356854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3" name="Line 30"/>
          <p:cNvSpPr>
            <a:spLocks noChangeShapeType="1"/>
          </p:cNvSpPr>
          <p:nvPr/>
        </p:nvSpPr>
        <p:spPr bwMode="auto">
          <a:xfrm>
            <a:off x="5316538" y="3803492"/>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4" name="Line 31"/>
          <p:cNvSpPr>
            <a:spLocks noChangeShapeType="1"/>
          </p:cNvSpPr>
          <p:nvPr/>
        </p:nvSpPr>
        <p:spPr bwMode="auto">
          <a:xfrm>
            <a:off x="5468938" y="4413092"/>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5" name="Line 32"/>
          <p:cNvSpPr>
            <a:spLocks noChangeShapeType="1"/>
          </p:cNvSpPr>
          <p:nvPr/>
        </p:nvSpPr>
        <p:spPr bwMode="auto">
          <a:xfrm>
            <a:off x="6840538" y="5556092"/>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6" name="Line 33"/>
          <p:cNvSpPr>
            <a:spLocks noChangeShapeType="1"/>
          </p:cNvSpPr>
          <p:nvPr/>
        </p:nvSpPr>
        <p:spPr bwMode="auto">
          <a:xfrm>
            <a:off x="6688138" y="41844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7" name="Text Box 34"/>
          <p:cNvSpPr txBox="1">
            <a:spLocks noChangeArrowheads="1"/>
          </p:cNvSpPr>
          <p:nvPr/>
        </p:nvSpPr>
        <p:spPr bwMode="auto">
          <a:xfrm>
            <a:off x="3792538" y="45654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98" name="Text Box 35"/>
          <p:cNvSpPr txBox="1">
            <a:spLocks noChangeArrowheads="1"/>
          </p:cNvSpPr>
          <p:nvPr/>
        </p:nvSpPr>
        <p:spPr bwMode="auto">
          <a:xfrm>
            <a:off x="3792538" y="3422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99" name="Text Box 36"/>
          <p:cNvSpPr txBox="1">
            <a:spLocks noChangeArrowheads="1"/>
          </p:cNvSpPr>
          <p:nvPr/>
        </p:nvSpPr>
        <p:spPr bwMode="auto">
          <a:xfrm>
            <a:off x="3792538" y="3803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00" name="Text Box 37"/>
          <p:cNvSpPr txBox="1">
            <a:spLocks noChangeArrowheads="1"/>
          </p:cNvSpPr>
          <p:nvPr/>
        </p:nvSpPr>
        <p:spPr bwMode="auto">
          <a:xfrm>
            <a:off x="3792538" y="4184492"/>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01" name="Text Box 38"/>
          <p:cNvSpPr txBox="1">
            <a:spLocks noChangeArrowheads="1"/>
          </p:cNvSpPr>
          <p:nvPr/>
        </p:nvSpPr>
        <p:spPr bwMode="auto">
          <a:xfrm>
            <a:off x="4162566" y="3651092"/>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202" name="Text Box 39"/>
          <p:cNvSpPr txBox="1">
            <a:spLocks noChangeArrowheads="1"/>
          </p:cNvSpPr>
          <p:nvPr/>
        </p:nvSpPr>
        <p:spPr bwMode="auto">
          <a:xfrm>
            <a:off x="4757801" y="35748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03" name="Text Box 40"/>
          <p:cNvSpPr txBox="1">
            <a:spLocks noChangeArrowheads="1"/>
          </p:cNvSpPr>
          <p:nvPr/>
        </p:nvSpPr>
        <p:spPr bwMode="auto">
          <a:xfrm>
            <a:off x="4783201" y="42606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4" name="Freeform 41"/>
          <p:cNvSpPr/>
          <p:nvPr/>
        </p:nvSpPr>
        <p:spPr bwMode="auto">
          <a:xfrm>
            <a:off x="6154738" y="3498692"/>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5" name="Rectangle 42"/>
          <p:cNvSpPr>
            <a:spLocks noChangeArrowheads="1"/>
          </p:cNvSpPr>
          <p:nvPr/>
        </p:nvSpPr>
        <p:spPr bwMode="auto">
          <a:xfrm>
            <a:off x="6256338" y="4108292"/>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06" name="Rectangle 44"/>
          <p:cNvSpPr>
            <a:spLocks noChangeArrowheads="1"/>
          </p:cNvSpPr>
          <p:nvPr/>
        </p:nvSpPr>
        <p:spPr bwMode="auto">
          <a:xfrm>
            <a:off x="6307138" y="3727292"/>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07" name="Line 45"/>
          <p:cNvSpPr>
            <a:spLocks noChangeShapeType="1"/>
          </p:cNvSpPr>
          <p:nvPr/>
        </p:nvSpPr>
        <p:spPr bwMode="auto">
          <a:xfrm>
            <a:off x="6459538" y="4565492"/>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8" name="Line 46"/>
          <p:cNvSpPr>
            <a:spLocks noChangeShapeType="1"/>
          </p:cNvSpPr>
          <p:nvPr/>
        </p:nvSpPr>
        <p:spPr bwMode="auto">
          <a:xfrm>
            <a:off x="4554538" y="2812892"/>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9" name="Rectangle 47"/>
          <p:cNvSpPr>
            <a:spLocks noChangeArrowheads="1"/>
          </p:cNvSpPr>
          <p:nvPr/>
        </p:nvSpPr>
        <p:spPr bwMode="auto">
          <a:xfrm>
            <a:off x="4554538" y="2812892"/>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210" name="Line 49"/>
          <p:cNvSpPr>
            <a:spLocks noChangeShapeType="1"/>
          </p:cNvSpPr>
          <p:nvPr/>
        </p:nvSpPr>
        <p:spPr bwMode="auto">
          <a:xfrm flipV="1">
            <a:off x="6611938" y="2050892"/>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1" name="Line 50"/>
          <p:cNvSpPr>
            <a:spLocks noChangeShapeType="1"/>
          </p:cNvSpPr>
          <p:nvPr/>
        </p:nvSpPr>
        <p:spPr bwMode="auto">
          <a:xfrm>
            <a:off x="9355138" y="4336892"/>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2" name="Rectangle 51"/>
          <p:cNvSpPr>
            <a:spLocks noChangeArrowheads="1"/>
          </p:cNvSpPr>
          <p:nvPr/>
        </p:nvSpPr>
        <p:spPr bwMode="auto">
          <a:xfrm>
            <a:off x="72215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3" name="Line 52"/>
          <p:cNvSpPr>
            <a:spLocks noChangeShapeType="1"/>
          </p:cNvSpPr>
          <p:nvPr/>
        </p:nvSpPr>
        <p:spPr bwMode="auto">
          <a:xfrm>
            <a:off x="8669338"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4" name="Line 53"/>
          <p:cNvSpPr>
            <a:spLocks noChangeShapeType="1"/>
          </p:cNvSpPr>
          <p:nvPr/>
        </p:nvSpPr>
        <p:spPr bwMode="auto">
          <a:xfrm>
            <a:off x="6840538" y="3727292"/>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5" name="Line 54"/>
          <p:cNvSpPr>
            <a:spLocks noChangeShapeType="1"/>
          </p:cNvSpPr>
          <p:nvPr/>
        </p:nvSpPr>
        <p:spPr bwMode="auto">
          <a:xfrm>
            <a:off x="6992938" y="45654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6" name="Text Box 55"/>
          <p:cNvSpPr txBox="1">
            <a:spLocks noChangeArrowheads="1"/>
          </p:cNvSpPr>
          <p:nvPr/>
        </p:nvSpPr>
        <p:spPr bwMode="auto">
          <a:xfrm>
            <a:off x="7162722" y="3879692"/>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17" name="Text Box 56"/>
          <p:cNvSpPr txBox="1">
            <a:spLocks noChangeArrowheads="1"/>
          </p:cNvSpPr>
          <p:nvPr/>
        </p:nvSpPr>
        <p:spPr bwMode="auto">
          <a:xfrm>
            <a:off x="7145338" y="3574892"/>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218" name="Text Box 57"/>
          <p:cNvSpPr txBox="1">
            <a:spLocks noChangeArrowheads="1"/>
          </p:cNvSpPr>
          <p:nvPr/>
        </p:nvSpPr>
        <p:spPr bwMode="auto">
          <a:xfrm>
            <a:off x="7145338" y="44130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19" name="Text Box 58"/>
          <p:cNvSpPr txBox="1">
            <a:spLocks noChangeArrowheads="1"/>
          </p:cNvSpPr>
          <p:nvPr/>
        </p:nvSpPr>
        <p:spPr bwMode="auto">
          <a:xfrm>
            <a:off x="7831138" y="4032092"/>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220" name="Line 59"/>
          <p:cNvSpPr>
            <a:spLocks noChangeShapeType="1"/>
          </p:cNvSpPr>
          <p:nvPr/>
        </p:nvSpPr>
        <p:spPr bwMode="auto">
          <a:xfrm>
            <a:off x="7907338" y="2508092"/>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1" name="Rectangle 60"/>
          <p:cNvSpPr>
            <a:spLocks noChangeArrowheads="1"/>
          </p:cNvSpPr>
          <p:nvPr/>
        </p:nvSpPr>
        <p:spPr bwMode="auto">
          <a:xfrm>
            <a:off x="6916738" y="22794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222" name="Rectangle 61"/>
          <p:cNvSpPr>
            <a:spLocks noChangeArrowheads="1"/>
          </p:cNvSpPr>
          <p:nvPr/>
        </p:nvSpPr>
        <p:spPr bwMode="auto">
          <a:xfrm>
            <a:off x="8212138" y="19746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223" name="Line 62"/>
          <p:cNvSpPr>
            <a:spLocks noChangeShapeType="1"/>
          </p:cNvSpPr>
          <p:nvPr/>
        </p:nvSpPr>
        <p:spPr bwMode="auto">
          <a:xfrm>
            <a:off x="7907338" y="4870292"/>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4" name="Line 63"/>
          <p:cNvSpPr>
            <a:spLocks noChangeShapeType="1"/>
          </p:cNvSpPr>
          <p:nvPr/>
        </p:nvSpPr>
        <p:spPr bwMode="auto">
          <a:xfrm>
            <a:off x="3640138" y="6318092"/>
            <a:ext cx="571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5" name="Line 64"/>
          <p:cNvSpPr>
            <a:spLocks noChangeShapeType="1"/>
          </p:cNvSpPr>
          <p:nvPr/>
        </p:nvSpPr>
        <p:spPr bwMode="auto">
          <a:xfrm>
            <a:off x="5418138" y="5022692"/>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6" name="Line 65"/>
          <p:cNvSpPr>
            <a:spLocks noChangeShapeType="1"/>
          </p:cNvSpPr>
          <p:nvPr/>
        </p:nvSpPr>
        <p:spPr bwMode="auto">
          <a:xfrm>
            <a:off x="5175251" y="5403692"/>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7" name="Oval 66"/>
          <p:cNvSpPr>
            <a:spLocks noChangeArrowheads="1"/>
          </p:cNvSpPr>
          <p:nvPr/>
        </p:nvSpPr>
        <p:spPr bwMode="auto">
          <a:xfrm>
            <a:off x="4565651" y="5022692"/>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8" name="Rectangle 67"/>
          <p:cNvSpPr>
            <a:spLocks noChangeArrowheads="1"/>
          </p:cNvSpPr>
          <p:nvPr/>
        </p:nvSpPr>
        <p:spPr bwMode="auto">
          <a:xfrm>
            <a:off x="4616451" y="5175092"/>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229" name="Line 68"/>
          <p:cNvSpPr>
            <a:spLocks noChangeShapeType="1"/>
          </p:cNvSpPr>
          <p:nvPr/>
        </p:nvSpPr>
        <p:spPr bwMode="auto">
          <a:xfrm>
            <a:off x="3001963" y="5403692"/>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0" name="Line 69"/>
          <p:cNvSpPr>
            <a:spLocks noChangeShapeType="1"/>
          </p:cNvSpPr>
          <p:nvPr/>
        </p:nvSpPr>
        <p:spPr bwMode="auto">
          <a:xfrm>
            <a:off x="4235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1" name="Line 70"/>
          <p:cNvSpPr>
            <a:spLocks noChangeShapeType="1"/>
          </p:cNvSpPr>
          <p:nvPr/>
        </p:nvSpPr>
        <p:spPr bwMode="auto">
          <a:xfrm>
            <a:off x="5251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2" name="Text Box 71"/>
          <p:cNvSpPr txBox="1">
            <a:spLocks noChangeArrowheads="1"/>
          </p:cNvSpPr>
          <p:nvPr/>
        </p:nvSpPr>
        <p:spPr bwMode="auto">
          <a:xfrm>
            <a:off x="4235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233" name="Text Box 72"/>
          <p:cNvSpPr txBox="1">
            <a:spLocks noChangeArrowheads="1"/>
          </p:cNvSpPr>
          <p:nvPr/>
        </p:nvSpPr>
        <p:spPr bwMode="auto">
          <a:xfrm>
            <a:off x="5251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234" name="Line 73"/>
          <p:cNvSpPr>
            <a:spLocks noChangeShapeType="1"/>
          </p:cNvSpPr>
          <p:nvPr/>
        </p:nvSpPr>
        <p:spPr bwMode="auto">
          <a:xfrm>
            <a:off x="5418138" y="4413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5" name="Line 74"/>
          <p:cNvSpPr>
            <a:spLocks noChangeShapeType="1"/>
          </p:cNvSpPr>
          <p:nvPr/>
        </p:nvSpPr>
        <p:spPr bwMode="auto">
          <a:xfrm>
            <a:off x="8745538" y="4565492"/>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6" name="Line 75"/>
          <p:cNvSpPr>
            <a:spLocks noChangeShapeType="1"/>
          </p:cNvSpPr>
          <p:nvPr/>
        </p:nvSpPr>
        <p:spPr bwMode="auto">
          <a:xfrm>
            <a:off x="5545138" y="4794092"/>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7" name="Line 76"/>
          <p:cNvSpPr>
            <a:spLocks noChangeShapeType="1"/>
          </p:cNvSpPr>
          <p:nvPr/>
        </p:nvSpPr>
        <p:spPr bwMode="auto">
          <a:xfrm>
            <a:off x="3640138" y="4717892"/>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8" name="AutoShape 77"/>
          <p:cNvSpPr>
            <a:spLocks noChangeArrowheads="1"/>
          </p:cNvSpPr>
          <p:nvPr/>
        </p:nvSpPr>
        <p:spPr bwMode="auto">
          <a:xfrm rot="16200000">
            <a:off x="8745538" y="4260692"/>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9" name="Line 78"/>
          <p:cNvSpPr>
            <a:spLocks noChangeShapeType="1"/>
          </p:cNvSpPr>
          <p:nvPr/>
        </p:nvSpPr>
        <p:spPr bwMode="auto">
          <a:xfrm>
            <a:off x="9202738" y="43368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0" name="AutoShape 79"/>
          <p:cNvSpPr>
            <a:spLocks noChangeArrowheads="1"/>
          </p:cNvSpPr>
          <p:nvPr/>
        </p:nvSpPr>
        <p:spPr bwMode="auto">
          <a:xfrm rot="16200000">
            <a:off x="5456238" y="4451192"/>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1" name="Line 80"/>
          <p:cNvSpPr>
            <a:spLocks noChangeShapeType="1"/>
          </p:cNvSpPr>
          <p:nvPr/>
        </p:nvSpPr>
        <p:spPr bwMode="auto">
          <a:xfrm>
            <a:off x="5951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2" name="Line 81"/>
          <p:cNvSpPr>
            <a:spLocks noChangeShapeType="1"/>
          </p:cNvSpPr>
          <p:nvPr/>
        </p:nvSpPr>
        <p:spPr bwMode="auto">
          <a:xfrm>
            <a:off x="3640138" y="4717892"/>
            <a:ext cx="0" cy="1600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3" name="Line 82"/>
          <p:cNvSpPr>
            <a:spLocks noChangeShapeType="1"/>
          </p:cNvSpPr>
          <p:nvPr/>
        </p:nvSpPr>
        <p:spPr bwMode="auto">
          <a:xfrm>
            <a:off x="9050338" y="2355692"/>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4" name="Rectangle 83"/>
          <p:cNvSpPr>
            <a:spLocks noChangeArrowheads="1"/>
          </p:cNvSpPr>
          <p:nvPr/>
        </p:nvSpPr>
        <p:spPr bwMode="auto">
          <a:xfrm>
            <a:off x="7526338" y="21270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245" name="Rectangle 84"/>
          <p:cNvSpPr>
            <a:spLocks noChangeArrowheads="1"/>
          </p:cNvSpPr>
          <p:nvPr/>
        </p:nvSpPr>
        <p:spPr bwMode="auto">
          <a:xfrm>
            <a:off x="4706938" y="24318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246" name="Oval 85"/>
          <p:cNvSpPr>
            <a:spLocks noChangeArrowheads="1"/>
          </p:cNvSpPr>
          <p:nvPr/>
        </p:nvSpPr>
        <p:spPr bwMode="auto">
          <a:xfrm>
            <a:off x="5773738" y="1441292"/>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7" name="Rectangle 86"/>
          <p:cNvSpPr>
            <a:spLocks noChangeArrowheads="1"/>
          </p:cNvSpPr>
          <p:nvPr/>
        </p:nvSpPr>
        <p:spPr bwMode="auto">
          <a:xfrm>
            <a:off x="5773738" y="1441292"/>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248" name="Line 87"/>
          <p:cNvSpPr>
            <a:spLocks noChangeShapeType="1"/>
          </p:cNvSpPr>
          <p:nvPr/>
        </p:nvSpPr>
        <p:spPr bwMode="auto">
          <a:xfrm>
            <a:off x="5545138"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9" name="Line 88"/>
          <p:cNvSpPr>
            <a:spLocks noChangeShapeType="1"/>
          </p:cNvSpPr>
          <p:nvPr/>
        </p:nvSpPr>
        <p:spPr bwMode="auto">
          <a:xfrm>
            <a:off x="5545138" y="1288892"/>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250" name="Group 89"/>
          <p:cNvGrpSpPr/>
          <p:nvPr/>
        </p:nvGrpSpPr>
        <p:grpSpPr bwMode="auto">
          <a:xfrm>
            <a:off x="6459538" y="984092"/>
            <a:ext cx="381000" cy="914400"/>
            <a:chOff x="1392" y="2880"/>
            <a:chExt cx="288" cy="480"/>
          </a:xfrm>
        </p:grpSpPr>
        <p:sp>
          <p:nvSpPr>
            <p:cNvPr id="25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258" name="Text Box 97"/>
          <p:cNvSpPr txBox="1">
            <a:spLocks noChangeArrowheads="1"/>
          </p:cNvSpPr>
          <p:nvPr/>
        </p:nvSpPr>
        <p:spPr bwMode="auto">
          <a:xfrm>
            <a:off x="6459538" y="12888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59" name="Line 98"/>
          <p:cNvSpPr>
            <a:spLocks noChangeShapeType="1"/>
          </p:cNvSpPr>
          <p:nvPr/>
        </p:nvSpPr>
        <p:spPr bwMode="auto">
          <a:xfrm>
            <a:off x="6216651"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0" name="Line 99"/>
          <p:cNvSpPr>
            <a:spLocks noChangeShapeType="1"/>
          </p:cNvSpPr>
          <p:nvPr/>
        </p:nvSpPr>
        <p:spPr bwMode="auto">
          <a:xfrm>
            <a:off x="6840538" y="14412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1" name="Line 100"/>
          <p:cNvSpPr>
            <a:spLocks noChangeShapeType="1"/>
          </p:cNvSpPr>
          <p:nvPr/>
        </p:nvSpPr>
        <p:spPr bwMode="auto">
          <a:xfrm>
            <a:off x="1201738" y="907892"/>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2" name="AutoShape 101"/>
          <p:cNvSpPr>
            <a:spLocks noChangeArrowheads="1"/>
          </p:cNvSpPr>
          <p:nvPr/>
        </p:nvSpPr>
        <p:spPr bwMode="auto">
          <a:xfrm rot="16200000">
            <a:off x="6764338" y="1060292"/>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3" name="Line 102"/>
          <p:cNvSpPr>
            <a:spLocks noChangeShapeType="1"/>
          </p:cNvSpPr>
          <p:nvPr/>
        </p:nvSpPr>
        <p:spPr bwMode="auto">
          <a:xfrm>
            <a:off x="4695826" y="907892"/>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4" name="Line 103"/>
          <p:cNvSpPr>
            <a:spLocks noChangeShapeType="1"/>
          </p:cNvSpPr>
          <p:nvPr/>
        </p:nvSpPr>
        <p:spPr bwMode="auto">
          <a:xfrm>
            <a:off x="4695826" y="892811"/>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5" name="Line 104"/>
          <p:cNvSpPr>
            <a:spLocks noChangeShapeType="1"/>
          </p:cNvSpPr>
          <p:nvPr/>
        </p:nvSpPr>
        <p:spPr bwMode="auto">
          <a:xfrm>
            <a:off x="7297738" y="12126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6" name="Line 105"/>
          <p:cNvSpPr>
            <a:spLocks noChangeShapeType="1"/>
          </p:cNvSpPr>
          <p:nvPr/>
        </p:nvSpPr>
        <p:spPr bwMode="auto">
          <a:xfrm>
            <a:off x="7221538" y="1441292"/>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7" name="Rectangle 106"/>
          <p:cNvSpPr>
            <a:spLocks noChangeArrowheads="1"/>
          </p:cNvSpPr>
          <p:nvPr/>
        </p:nvSpPr>
        <p:spPr bwMode="auto">
          <a:xfrm>
            <a:off x="7221538" y="15936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268" name="Line 107"/>
          <p:cNvSpPr>
            <a:spLocks noChangeShapeType="1"/>
          </p:cNvSpPr>
          <p:nvPr/>
        </p:nvSpPr>
        <p:spPr bwMode="auto">
          <a:xfrm>
            <a:off x="69929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9" name="Oval 114"/>
          <p:cNvSpPr>
            <a:spLocks noChangeArrowheads="1"/>
          </p:cNvSpPr>
          <p:nvPr/>
        </p:nvSpPr>
        <p:spPr bwMode="auto">
          <a:xfrm>
            <a:off x="6154738" y="5098892"/>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0" name="Rectangle 115"/>
          <p:cNvSpPr>
            <a:spLocks noChangeArrowheads="1"/>
          </p:cNvSpPr>
          <p:nvPr/>
        </p:nvSpPr>
        <p:spPr bwMode="auto">
          <a:xfrm>
            <a:off x="6230938" y="52512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271" name="Line 116"/>
          <p:cNvSpPr>
            <a:spLocks noChangeShapeType="1"/>
          </p:cNvSpPr>
          <p:nvPr/>
        </p:nvSpPr>
        <p:spPr bwMode="auto">
          <a:xfrm>
            <a:off x="4021138" y="6013292"/>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2" name="Line 117"/>
          <p:cNvSpPr>
            <a:spLocks noChangeShapeType="1"/>
          </p:cNvSpPr>
          <p:nvPr/>
        </p:nvSpPr>
        <p:spPr bwMode="auto">
          <a:xfrm>
            <a:off x="5911851" y="5327492"/>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3" name="Rectangle 118"/>
          <p:cNvSpPr>
            <a:spLocks noChangeArrowheads="1"/>
          </p:cNvSpPr>
          <p:nvPr/>
        </p:nvSpPr>
        <p:spPr bwMode="auto">
          <a:xfrm>
            <a:off x="8974138" y="4032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4" name="Rectangle 119"/>
          <p:cNvSpPr>
            <a:spLocks noChangeArrowheads="1"/>
          </p:cNvSpPr>
          <p:nvPr/>
        </p:nvSpPr>
        <p:spPr bwMode="auto">
          <a:xfrm>
            <a:off x="5773738" y="464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5" name="Rectangle 122"/>
          <p:cNvSpPr>
            <a:spLocks noChangeArrowheads="1"/>
          </p:cNvSpPr>
          <p:nvPr/>
        </p:nvSpPr>
        <p:spPr bwMode="auto">
          <a:xfrm>
            <a:off x="5773738" y="4260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6" name="Rectangle 123"/>
          <p:cNvSpPr>
            <a:spLocks noChangeArrowheads="1"/>
          </p:cNvSpPr>
          <p:nvPr/>
        </p:nvSpPr>
        <p:spPr bwMode="auto">
          <a:xfrm>
            <a:off x="8974138" y="4413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7" name="Rectangle 124"/>
          <p:cNvSpPr>
            <a:spLocks noChangeArrowheads="1"/>
          </p:cNvSpPr>
          <p:nvPr/>
        </p:nvSpPr>
        <p:spPr bwMode="auto">
          <a:xfrm>
            <a:off x="7069138" y="83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8" name="Rectangle 125"/>
          <p:cNvSpPr>
            <a:spLocks noChangeArrowheads="1"/>
          </p:cNvSpPr>
          <p:nvPr/>
        </p:nvSpPr>
        <p:spPr bwMode="auto">
          <a:xfrm>
            <a:off x="7069138" y="12888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9" name="Rectangle 126"/>
          <p:cNvSpPr>
            <a:spLocks noChangeArrowheads="1"/>
          </p:cNvSpPr>
          <p:nvPr/>
        </p:nvSpPr>
        <p:spPr bwMode="auto">
          <a:xfrm>
            <a:off x="2878138" y="17460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280" name="Line 127"/>
          <p:cNvSpPr>
            <a:spLocks noChangeShapeType="1"/>
          </p:cNvSpPr>
          <p:nvPr/>
        </p:nvSpPr>
        <p:spPr bwMode="auto">
          <a:xfrm>
            <a:off x="6459538" y="5860892"/>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1" name="Rectangle 128"/>
          <p:cNvSpPr>
            <a:spLocks noChangeArrowheads="1"/>
          </p:cNvSpPr>
          <p:nvPr/>
        </p:nvSpPr>
        <p:spPr bwMode="auto">
          <a:xfrm>
            <a:off x="4870219" y="5708492"/>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282" name="Rectangle 129"/>
          <p:cNvSpPr>
            <a:spLocks noChangeArrowheads="1"/>
          </p:cNvSpPr>
          <p:nvPr/>
        </p:nvSpPr>
        <p:spPr bwMode="auto">
          <a:xfrm>
            <a:off x="3030538" y="5175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283" name="Rectangle 130"/>
          <p:cNvSpPr>
            <a:spLocks noChangeArrowheads="1"/>
          </p:cNvSpPr>
          <p:nvPr/>
        </p:nvSpPr>
        <p:spPr bwMode="auto">
          <a:xfrm>
            <a:off x="3016251" y="3346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284" name="Rectangle 131"/>
          <p:cNvSpPr>
            <a:spLocks noChangeArrowheads="1"/>
          </p:cNvSpPr>
          <p:nvPr/>
        </p:nvSpPr>
        <p:spPr bwMode="auto">
          <a:xfrm>
            <a:off x="3016251" y="3727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285" name="Line 133"/>
          <p:cNvSpPr>
            <a:spLocks noChangeShapeType="1"/>
          </p:cNvSpPr>
          <p:nvPr/>
        </p:nvSpPr>
        <p:spPr bwMode="auto">
          <a:xfrm>
            <a:off x="592138" y="679292"/>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6" name="Line 134"/>
          <p:cNvSpPr>
            <a:spLocks noChangeShapeType="1"/>
          </p:cNvSpPr>
          <p:nvPr/>
        </p:nvSpPr>
        <p:spPr bwMode="auto">
          <a:xfrm>
            <a:off x="7450138" y="679292"/>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7" name="Line 135"/>
          <p:cNvSpPr>
            <a:spLocks noChangeShapeType="1"/>
          </p:cNvSpPr>
          <p:nvPr/>
        </p:nvSpPr>
        <p:spPr bwMode="auto">
          <a:xfrm>
            <a:off x="5545138" y="4794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8" name="Oval 136"/>
          <p:cNvSpPr>
            <a:spLocks noChangeArrowheads="1"/>
          </p:cNvSpPr>
          <p:nvPr/>
        </p:nvSpPr>
        <p:spPr bwMode="auto">
          <a:xfrm>
            <a:off x="3335338" y="1669892"/>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9" name="Rectangle 137"/>
          <p:cNvSpPr>
            <a:spLocks noChangeArrowheads="1"/>
          </p:cNvSpPr>
          <p:nvPr/>
        </p:nvSpPr>
        <p:spPr bwMode="auto">
          <a:xfrm>
            <a:off x="3487738" y="21270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290" name="Line 138"/>
          <p:cNvSpPr>
            <a:spLocks noChangeShapeType="1"/>
          </p:cNvSpPr>
          <p:nvPr/>
        </p:nvSpPr>
        <p:spPr bwMode="auto">
          <a:xfrm>
            <a:off x="3030538" y="23556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1" name="Line 139"/>
          <p:cNvSpPr>
            <a:spLocks noChangeShapeType="1"/>
          </p:cNvSpPr>
          <p:nvPr/>
        </p:nvSpPr>
        <p:spPr bwMode="auto">
          <a:xfrm>
            <a:off x="3030538" y="2355692"/>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2" name="Rectangle 140"/>
          <p:cNvSpPr>
            <a:spLocks noChangeArrowheads="1"/>
          </p:cNvSpPr>
          <p:nvPr/>
        </p:nvSpPr>
        <p:spPr bwMode="auto">
          <a:xfrm>
            <a:off x="2573338" y="2127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293" name="AutoShape 141"/>
          <p:cNvSpPr>
            <a:spLocks noChangeArrowheads="1"/>
          </p:cNvSpPr>
          <p:nvPr/>
        </p:nvSpPr>
        <p:spPr bwMode="auto">
          <a:xfrm>
            <a:off x="6764338" y="1822292"/>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4" name="Line 142"/>
          <p:cNvSpPr>
            <a:spLocks noChangeShapeType="1"/>
          </p:cNvSpPr>
          <p:nvPr/>
        </p:nvSpPr>
        <p:spPr bwMode="auto">
          <a:xfrm>
            <a:off x="7069138" y="19746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5" name="Line 143"/>
          <p:cNvSpPr>
            <a:spLocks noChangeShapeType="1"/>
          </p:cNvSpPr>
          <p:nvPr/>
        </p:nvSpPr>
        <p:spPr bwMode="auto">
          <a:xfrm>
            <a:off x="6611938" y="20508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6" name="Line 144"/>
          <p:cNvSpPr>
            <a:spLocks noChangeShapeType="1"/>
          </p:cNvSpPr>
          <p:nvPr/>
        </p:nvSpPr>
        <p:spPr bwMode="auto">
          <a:xfrm>
            <a:off x="4097338" y="2050892"/>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7" name="Rectangle 145"/>
          <p:cNvSpPr>
            <a:spLocks noChangeArrowheads="1"/>
          </p:cNvSpPr>
          <p:nvPr/>
        </p:nvSpPr>
        <p:spPr bwMode="auto">
          <a:xfrm>
            <a:off x="4173538" y="18222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298" name="Line 146"/>
          <p:cNvSpPr>
            <a:spLocks noChangeShapeType="1"/>
          </p:cNvSpPr>
          <p:nvPr/>
        </p:nvSpPr>
        <p:spPr bwMode="auto">
          <a:xfrm>
            <a:off x="4097338" y="2203292"/>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9" name="Line 147"/>
          <p:cNvSpPr>
            <a:spLocks noChangeShapeType="1"/>
          </p:cNvSpPr>
          <p:nvPr/>
        </p:nvSpPr>
        <p:spPr bwMode="auto">
          <a:xfrm>
            <a:off x="7907338" y="5175092"/>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0" name="Line 148"/>
          <p:cNvSpPr>
            <a:spLocks noChangeShapeType="1"/>
          </p:cNvSpPr>
          <p:nvPr/>
        </p:nvSpPr>
        <p:spPr bwMode="auto">
          <a:xfrm>
            <a:off x="9278938" y="2203292"/>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1" name="Line 149"/>
          <p:cNvSpPr>
            <a:spLocks noChangeShapeType="1"/>
          </p:cNvSpPr>
          <p:nvPr/>
        </p:nvSpPr>
        <p:spPr bwMode="auto">
          <a:xfrm>
            <a:off x="4097338" y="2355692"/>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2" name="Line 150"/>
          <p:cNvSpPr>
            <a:spLocks noChangeShapeType="1"/>
          </p:cNvSpPr>
          <p:nvPr/>
        </p:nvSpPr>
        <p:spPr bwMode="auto">
          <a:xfrm>
            <a:off x="4097338" y="2508092"/>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3" name="Line 151"/>
          <p:cNvSpPr>
            <a:spLocks noChangeShapeType="1"/>
          </p:cNvSpPr>
          <p:nvPr/>
        </p:nvSpPr>
        <p:spPr bwMode="auto">
          <a:xfrm>
            <a:off x="3944938" y="2812892"/>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4" name="Line 152"/>
          <p:cNvSpPr>
            <a:spLocks noChangeShapeType="1"/>
          </p:cNvSpPr>
          <p:nvPr/>
        </p:nvSpPr>
        <p:spPr bwMode="auto">
          <a:xfrm>
            <a:off x="4021138" y="2660492"/>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5" name="Line 153"/>
          <p:cNvSpPr>
            <a:spLocks noChangeShapeType="1"/>
          </p:cNvSpPr>
          <p:nvPr/>
        </p:nvSpPr>
        <p:spPr bwMode="auto">
          <a:xfrm>
            <a:off x="5849938" y="2660492"/>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6" name="Line 154"/>
          <p:cNvSpPr>
            <a:spLocks noChangeShapeType="1"/>
          </p:cNvSpPr>
          <p:nvPr/>
        </p:nvSpPr>
        <p:spPr bwMode="auto">
          <a:xfrm>
            <a:off x="2954338" y="6165692"/>
            <a:ext cx="3505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7" name="Line 155"/>
          <p:cNvSpPr>
            <a:spLocks noChangeShapeType="1"/>
          </p:cNvSpPr>
          <p:nvPr/>
        </p:nvSpPr>
        <p:spPr bwMode="auto">
          <a:xfrm>
            <a:off x="2954338" y="1974692"/>
            <a:ext cx="0" cy="419100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8" name="Line 156"/>
          <p:cNvSpPr>
            <a:spLocks noChangeShapeType="1"/>
          </p:cNvSpPr>
          <p:nvPr/>
        </p:nvSpPr>
        <p:spPr bwMode="auto">
          <a:xfrm>
            <a:off x="2954338" y="1974692"/>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9" name="Line 157"/>
          <p:cNvSpPr>
            <a:spLocks noChangeShapeType="1"/>
          </p:cNvSpPr>
          <p:nvPr/>
        </p:nvSpPr>
        <p:spPr bwMode="auto">
          <a:xfrm>
            <a:off x="4021138" y="5403692"/>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0" name="Line 158"/>
          <p:cNvSpPr>
            <a:spLocks noChangeShapeType="1"/>
          </p:cNvSpPr>
          <p:nvPr/>
        </p:nvSpPr>
        <p:spPr bwMode="auto">
          <a:xfrm>
            <a:off x="5926138" y="5327492"/>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1" name="Line 159"/>
          <p:cNvSpPr>
            <a:spLocks noChangeShapeType="1"/>
          </p:cNvSpPr>
          <p:nvPr/>
        </p:nvSpPr>
        <p:spPr bwMode="auto">
          <a:xfrm>
            <a:off x="6535738" y="1898492"/>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2" name="Line 160"/>
          <p:cNvSpPr>
            <a:spLocks noChangeShapeType="1"/>
          </p:cNvSpPr>
          <p:nvPr/>
        </p:nvSpPr>
        <p:spPr bwMode="auto">
          <a:xfrm flipV="1">
            <a:off x="6535738" y="1898492"/>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3" name="Line 161"/>
          <p:cNvSpPr>
            <a:spLocks noChangeShapeType="1"/>
          </p:cNvSpPr>
          <p:nvPr/>
        </p:nvSpPr>
        <p:spPr bwMode="auto">
          <a:xfrm>
            <a:off x="2497139" y="1288892"/>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4" name="Line 162"/>
          <p:cNvSpPr>
            <a:spLocks noChangeShapeType="1"/>
          </p:cNvSpPr>
          <p:nvPr/>
        </p:nvSpPr>
        <p:spPr bwMode="auto">
          <a:xfrm>
            <a:off x="5316538" y="44130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5" name="Line 163"/>
          <p:cNvSpPr>
            <a:spLocks noChangeShapeType="1"/>
          </p:cNvSpPr>
          <p:nvPr/>
        </p:nvSpPr>
        <p:spPr bwMode="auto">
          <a:xfrm>
            <a:off x="6840538" y="37272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6" name="Line 164"/>
          <p:cNvSpPr>
            <a:spLocks noChangeShapeType="1"/>
          </p:cNvSpPr>
          <p:nvPr/>
        </p:nvSpPr>
        <p:spPr bwMode="auto">
          <a:xfrm>
            <a:off x="6840538" y="4184492"/>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7" name="Line 165"/>
          <p:cNvSpPr>
            <a:spLocks noChangeShapeType="1"/>
          </p:cNvSpPr>
          <p:nvPr/>
        </p:nvSpPr>
        <p:spPr bwMode="auto">
          <a:xfrm>
            <a:off x="5545138" y="17460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8" name="Rectangle 131"/>
          <p:cNvSpPr>
            <a:spLocks noChangeArrowheads="1"/>
          </p:cNvSpPr>
          <p:nvPr/>
        </p:nvSpPr>
        <p:spPr bwMode="auto">
          <a:xfrm>
            <a:off x="3048795" y="4074955"/>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319" name="Line 103"/>
          <p:cNvSpPr>
            <a:spLocks noChangeShapeType="1"/>
          </p:cNvSpPr>
          <p:nvPr/>
        </p:nvSpPr>
        <p:spPr bwMode="auto">
          <a:xfrm>
            <a:off x="5534026" y="1258411"/>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0" name="Line 161"/>
          <p:cNvSpPr>
            <a:spLocks noChangeShapeType="1"/>
          </p:cNvSpPr>
          <p:nvPr/>
        </p:nvSpPr>
        <p:spPr bwMode="auto">
          <a:xfrm>
            <a:off x="2736624" y="1530736"/>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1" name="Line 103"/>
          <p:cNvSpPr>
            <a:spLocks noChangeShapeType="1"/>
          </p:cNvSpPr>
          <p:nvPr/>
        </p:nvSpPr>
        <p:spPr bwMode="auto">
          <a:xfrm>
            <a:off x="2738438" y="1524636"/>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2" name="Line 161"/>
          <p:cNvSpPr>
            <a:spLocks noChangeShapeType="1"/>
          </p:cNvSpPr>
          <p:nvPr/>
        </p:nvSpPr>
        <p:spPr bwMode="auto">
          <a:xfrm>
            <a:off x="1189038" y="1905636"/>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46BC8AA-A4D1-D137-EBEC-016B8215E366}"/>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588"/>
            <a:ext cx="11599863" cy="757238"/>
          </a:xfrm>
          <a:prstGeom prst="rect">
            <a:avLst/>
          </a:prstGeom>
        </p:spPr>
        <p:txBody>
          <a:bodyPr>
            <a:normAutofit/>
          </a:bodyPr>
          <a:lstStyle/>
          <a:p>
            <a:r>
              <a:rPr lang="zh-CN" altLang="en-US" sz="4000" b="1" dirty="0"/>
              <a:t>    </a:t>
            </a:r>
            <a:r>
              <a:rPr lang="en-US" altLang="zh-CN" sz="4000" b="1" dirty="0"/>
              <a:t>Load Word Instruction Data/Control Flow</a:t>
            </a:r>
            <a:endParaRPr lang="zh-CN" altLang="en-US" sz="4000" b="1" dirty="0"/>
          </a:p>
        </p:txBody>
      </p:sp>
      <p:grpSp>
        <p:nvGrpSpPr>
          <p:cNvPr id="3" name="Group 3"/>
          <p:cNvGrpSpPr/>
          <p:nvPr/>
        </p:nvGrpSpPr>
        <p:grpSpPr bwMode="auto">
          <a:xfrm>
            <a:off x="2116138" y="755492"/>
            <a:ext cx="381000" cy="990600"/>
            <a:chOff x="1392" y="2880"/>
            <a:chExt cx="288" cy="480"/>
          </a:xfrm>
        </p:grpSpPr>
        <p:sp>
          <p:nvSpPr>
            <p:cNvPr id="4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1"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3"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1" name="Rectangle 11"/>
          <p:cNvSpPr>
            <a:spLocks noChangeArrowheads="1"/>
          </p:cNvSpPr>
          <p:nvPr/>
        </p:nvSpPr>
        <p:spPr bwMode="auto">
          <a:xfrm>
            <a:off x="1416051"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2" name="Rectangle 12"/>
          <p:cNvSpPr>
            <a:spLocks noChangeArrowheads="1"/>
          </p:cNvSpPr>
          <p:nvPr/>
        </p:nvSpPr>
        <p:spPr bwMode="auto">
          <a:xfrm>
            <a:off x="882651" y="3803492"/>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Line 13"/>
          <p:cNvSpPr>
            <a:spLocks noChangeShapeType="1"/>
          </p:cNvSpPr>
          <p:nvPr/>
        </p:nvSpPr>
        <p:spPr bwMode="auto">
          <a:xfrm>
            <a:off x="11112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4" name="Line 14"/>
          <p:cNvSpPr>
            <a:spLocks noChangeShapeType="1"/>
          </p:cNvSpPr>
          <p:nvPr/>
        </p:nvSpPr>
        <p:spPr bwMode="auto">
          <a:xfrm>
            <a:off x="1201738" y="907892"/>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8" name="Line 15"/>
          <p:cNvSpPr>
            <a:spLocks noChangeShapeType="1"/>
          </p:cNvSpPr>
          <p:nvPr/>
        </p:nvSpPr>
        <p:spPr bwMode="auto">
          <a:xfrm>
            <a:off x="1735138" y="1593692"/>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9" name="Text Box 16"/>
          <p:cNvSpPr txBox="1">
            <a:spLocks noChangeArrowheads="1"/>
          </p:cNvSpPr>
          <p:nvPr/>
        </p:nvSpPr>
        <p:spPr bwMode="auto">
          <a:xfrm>
            <a:off x="1339851" y="3955892"/>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0" name="Text Box 17"/>
          <p:cNvSpPr txBox="1">
            <a:spLocks noChangeArrowheads="1"/>
          </p:cNvSpPr>
          <p:nvPr/>
        </p:nvSpPr>
        <p:spPr bwMode="auto">
          <a:xfrm>
            <a:off x="2101851" y="4032092"/>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81" name="Text Box 18"/>
          <p:cNvSpPr txBox="1">
            <a:spLocks noChangeArrowheads="1"/>
          </p:cNvSpPr>
          <p:nvPr/>
        </p:nvSpPr>
        <p:spPr bwMode="auto">
          <a:xfrm>
            <a:off x="1690298" y="3498692"/>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82" name="Text Box 19"/>
          <p:cNvSpPr txBox="1">
            <a:spLocks noChangeArrowheads="1"/>
          </p:cNvSpPr>
          <p:nvPr/>
        </p:nvSpPr>
        <p:spPr bwMode="auto">
          <a:xfrm>
            <a:off x="2116138" y="11364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183" name="Text Box 20"/>
          <p:cNvSpPr txBox="1">
            <a:spLocks noChangeArrowheads="1"/>
          </p:cNvSpPr>
          <p:nvPr/>
        </p:nvSpPr>
        <p:spPr bwMode="auto">
          <a:xfrm>
            <a:off x="806451" y="4032092"/>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84" name="Line 21"/>
          <p:cNvSpPr>
            <a:spLocks noChangeShapeType="1"/>
          </p:cNvSpPr>
          <p:nvPr/>
        </p:nvSpPr>
        <p:spPr bwMode="auto">
          <a:xfrm>
            <a:off x="592138" y="679292"/>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5" name="Line 22"/>
          <p:cNvSpPr>
            <a:spLocks noChangeShapeType="1"/>
          </p:cNvSpPr>
          <p:nvPr/>
        </p:nvSpPr>
        <p:spPr bwMode="auto">
          <a:xfrm>
            <a:off x="5778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6" name="Text Box 23"/>
          <p:cNvSpPr txBox="1">
            <a:spLocks noChangeArrowheads="1"/>
          </p:cNvSpPr>
          <p:nvPr/>
        </p:nvSpPr>
        <p:spPr bwMode="auto">
          <a:xfrm>
            <a:off x="1506538" y="1441292"/>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187" name="Rectangle 24"/>
          <p:cNvSpPr>
            <a:spLocks noChangeArrowheads="1"/>
          </p:cNvSpPr>
          <p:nvPr/>
        </p:nvSpPr>
        <p:spPr bwMode="auto">
          <a:xfrm>
            <a:off x="38687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8" name="Line 25"/>
          <p:cNvSpPr>
            <a:spLocks noChangeShapeType="1"/>
          </p:cNvSpPr>
          <p:nvPr/>
        </p:nvSpPr>
        <p:spPr bwMode="auto">
          <a:xfrm>
            <a:off x="2863851" y="41844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9" name="Line 26"/>
          <p:cNvSpPr>
            <a:spLocks noChangeShapeType="1"/>
          </p:cNvSpPr>
          <p:nvPr/>
        </p:nvSpPr>
        <p:spPr bwMode="auto">
          <a:xfrm>
            <a:off x="3016251" y="395589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0" name="Line 27"/>
          <p:cNvSpPr>
            <a:spLocks noChangeShapeType="1"/>
          </p:cNvSpPr>
          <p:nvPr/>
        </p:nvSpPr>
        <p:spPr bwMode="auto">
          <a:xfrm>
            <a:off x="3016251" y="4336893"/>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1" name="Line 28"/>
          <p:cNvSpPr>
            <a:spLocks noChangeShapeType="1"/>
          </p:cNvSpPr>
          <p:nvPr/>
        </p:nvSpPr>
        <p:spPr bwMode="auto">
          <a:xfrm>
            <a:off x="8745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2" name="Line 29"/>
          <p:cNvSpPr>
            <a:spLocks noChangeShapeType="1"/>
          </p:cNvSpPr>
          <p:nvPr/>
        </p:nvSpPr>
        <p:spPr bwMode="auto">
          <a:xfrm>
            <a:off x="3016251" y="356854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3" name="Line 30"/>
          <p:cNvSpPr>
            <a:spLocks noChangeShapeType="1"/>
          </p:cNvSpPr>
          <p:nvPr/>
        </p:nvSpPr>
        <p:spPr bwMode="auto">
          <a:xfrm>
            <a:off x="5316538" y="3803492"/>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4" name="Line 31"/>
          <p:cNvSpPr>
            <a:spLocks noChangeShapeType="1"/>
          </p:cNvSpPr>
          <p:nvPr/>
        </p:nvSpPr>
        <p:spPr bwMode="auto">
          <a:xfrm>
            <a:off x="5468938" y="4413092"/>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5" name="Line 32"/>
          <p:cNvSpPr>
            <a:spLocks noChangeShapeType="1"/>
          </p:cNvSpPr>
          <p:nvPr/>
        </p:nvSpPr>
        <p:spPr bwMode="auto">
          <a:xfrm>
            <a:off x="6840538" y="5556092"/>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6" name="Line 33"/>
          <p:cNvSpPr>
            <a:spLocks noChangeShapeType="1"/>
          </p:cNvSpPr>
          <p:nvPr/>
        </p:nvSpPr>
        <p:spPr bwMode="auto">
          <a:xfrm>
            <a:off x="6688138" y="41844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7" name="Text Box 34"/>
          <p:cNvSpPr txBox="1">
            <a:spLocks noChangeArrowheads="1"/>
          </p:cNvSpPr>
          <p:nvPr/>
        </p:nvSpPr>
        <p:spPr bwMode="auto">
          <a:xfrm>
            <a:off x="3792538" y="45654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98" name="Text Box 35"/>
          <p:cNvSpPr txBox="1">
            <a:spLocks noChangeArrowheads="1"/>
          </p:cNvSpPr>
          <p:nvPr/>
        </p:nvSpPr>
        <p:spPr bwMode="auto">
          <a:xfrm>
            <a:off x="3792538" y="3422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99" name="Text Box 36"/>
          <p:cNvSpPr txBox="1">
            <a:spLocks noChangeArrowheads="1"/>
          </p:cNvSpPr>
          <p:nvPr/>
        </p:nvSpPr>
        <p:spPr bwMode="auto">
          <a:xfrm>
            <a:off x="3792538" y="3803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00" name="Text Box 37"/>
          <p:cNvSpPr txBox="1">
            <a:spLocks noChangeArrowheads="1"/>
          </p:cNvSpPr>
          <p:nvPr/>
        </p:nvSpPr>
        <p:spPr bwMode="auto">
          <a:xfrm>
            <a:off x="3792538" y="4184492"/>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01" name="Text Box 38"/>
          <p:cNvSpPr txBox="1">
            <a:spLocks noChangeArrowheads="1"/>
          </p:cNvSpPr>
          <p:nvPr/>
        </p:nvSpPr>
        <p:spPr bwMode="auto">
          <a:xfrm>
            <a:off x="4162566" y="3651092"/>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202" name="Text Box 39"/>
          <p:cNvSpPr txBox="1">
            <a:spLocks noChangeArrowheads="1"/>
          </p:cNvSpPr>
          <p:nvPr/>
        </p:nvSpPr>
        <p:spPr bwMode="auto">
          <a:xfrm>
            <a:off x="4757801" y="35748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03" name="Text Box 40"/>
          <p:cNvSpPr txBox="1">
            <a:spLocks noChangeArrowheads="1"/>
          </p:cNvSpPr>
          <p:nvPr/>
        </p:nvSpPr>
        <p:spPr bwMode="auto">
          <a:xfrm>
            <a:off x="4783201" y="42606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4" name="Freeform 41"/>
          <p:cNvSpPr/>
          <p:nvPr/>
        </p:nvSpPr>
        <p:spPr bwMode="auto">
          <a:xfrm>
            <a:off x="6154738" y="3498692"/>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5" name="Rectangle 42"/>
          <p:cNvSpPr>
            <a:spLocks noChangeArrowheads="1"/>
          </p:cNvSpPr>
          <p:nvPr/>
        </p:nvSpPr>
        <p:spPr bwMode="auto">
          <a:xfrm>
            <a:off x="6256338" y="4108292"/>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06" name="Rectangle 44"/>
          <p:cNvSpPr>
            <a:spLocks noChangeArrowheads="1"/>
          </p:cNvSpPr>
          <p:nvPr/>
        </p:nvSpPr>
        <p:spPr bwMode="auto">
          <a:xfrm>
            <a:off x="6307138" y="3727292"/>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07" name="Line 45"/>
          <p:cNvSpPr>
            <a:spLocks noChangeShapeType="1"/>
          </p:cNvSpPr>
          <p:nvPr/>
        </p:nvSpPr>
        <p:spPr bwMode="auto">
          <a:xfrm>
            <a:off x="6459538" y="4565492"/>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8" name="Line 46"/>
          <p:cNvSpPr>
            <a:spLocks noChangeShapeType="1"/>
          </p:cNvSpPr>
          <p:nvPr/>
        </p:nvSpPr>
        <p:spPr bwMode="auto">
          <a:xfrm>
            <a:off x="4554538" y="2812892"/>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9" name="Rectangle 47"/>
          <p:cNvSpPr>
            <a:spLocks noChangeArrowheads="1"/>
          </p:cNvSpPr>
          <p:nvPr/>
        </p:nvSpPr>
        <p:spPr bwMode="auto">
          <a:xfrm>
            <a:off x="4554538" y="2812892"/>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210" name="Line 49"/>
          <p:cNvSpPr>
            <a:spLocks noChangeShapeType="1"/>
          </p:cNvSpPr>
          <p:nvPr/>
        </p:nvSpPr>
        <p:spPr bwMode="auto">
          <a:xfrm flipV="1">
            <a:off x="6611938" y="2050892"/>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1" name="Line 50"/>
          <p:cNvSpPr>
            <a:spLocks noChangeShapeType="1"/>
          </p:cNvSpPr>
          <p:nvPr/>
        </p:nvSpPr>
        <p:spPr bwMode="auto">
          <a:xfrm>
            <a:off x="9355138" y="4336892"/>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2" name="Rectangle 51"/>
          <p:cNvSpPr>
            <a:spLocks noChangeArrowheads="1"/>
          </p:cNvSpPr>
          <p:nvPr/>
        </p:nvSpPr>
        <p:spPr bwMode="auto">
          <a:xfrm>
            <a:off x="72215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3" name="Line 52"/>
          <p:cNvSpPr>
            <a:spLocks noChangeShapeType="1"/>
          </p:cNvSpPr>
          <p:nvPr/>
        </p:nvSpPr>
        <p:spPr bwMode="auto">
          <a:xfrm>
            <a:off x="8669338"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4" name="Line 53"/>
          <p:cNvSpPr>
            <a:spLocks noChangeShapeType="1"/>
          </p:cNvSpPr>
          <p:nvPr/>
        </p:nvSpPr>
        <p:spPr bwMode="auto">
          <a:xfrm>
            <a:off x="6840538" y="3727292"/>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5" name="Line 54"/>
          <p:cNvSpPr>
            <a:spLocks noChangeShapeType="1"/>
          </p:cNvSpPr>
          <p:nvPr/>
        </p:nvSpPr>
        <p:spPr bwMode="auto">
          <a:xfrm>
            <a:off x="6992938" y="45654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6" name="Text Box 55"/>
          <p:cNvSpPr txBox="1">
            <a:spLocks noChangeArrowheads="1"/>
          </p:cNvSpPr>
          <p:nvPr/>
        </p:nvSpPr>
        <p:spPr bwMode="auto">
          <a:xfrm>
            <a:off x="7162722" y="3879692"/>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17" name="Text Box 56"/>
          <p:cNvSpPr txBox="1">
            <a:spLocks noChangeArrowheads="1"/>
          </p:cNvSpPr>
          <p:nvPr/>
        </p:nvSpPr>
        <p:spPr bwMode="auto">
          <a:xfrm>
            <a:off x="7145338" y="3574892"/>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218" name="Text Box 57"/>
          <p:cNvSpPr txBox="1">
            <a:spLocks noChangeArrowheads="1"/>
          </p:cNvSpPr>
          <p:nvPr/>
        </p:nvSpPr>
        <p:spPr bwMode="auto">
          <a:xfrm>
            <a:off x="7145338" y="44130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19" name="Text Box 58"/>
          <p:cNvSpPr txBox="1">
            <a:spLocks noChangeArrowheads="1"/>
          </p:cNvSpPr>
          <p:nvPr/>
        </p:nvSpPr>
        <p:spPr bwMode="auto">
          <a:xfrm>
            <a:off x="7831138" y="4032092"/>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220" name="Line 59"/>
          <p:cNvSpPr>
            <a:spLocks noChangeShapeType="1"/>
          </p:cNvSpPr>
          <p:nvPr/>
        </p:nvSpPr>
        <p:spPr bwMode="auto">
          <a:xfrm>
            <a:off x="7907338" y="2508092"/>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1" name="Rectangle 60"/>
          <p:cNvSpPr>
            <a:spLocks noChangeArrowheads="1"/>
          </p:cNvSpPr>
          <p:nvPr/>
        </p:nvSpPr>
        <p:spPr bwMode="auto">
          <a:xfrm>
            <a:off x="6916738" y="22794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222" name="Rectangle 61"/>
          <p:cNvSpPr>
            <a:spLocks noChangeArrowheads="1"/>
          </p:cNvSpPr>
          <p:nvPr/>
        </p:nvSpPr>
        <p:spPr bwMode="auto">
          <a:xfrm>
            <a:off x="8212138" y="19746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223" name="Line 62"/>
          <p:cNvSpPr>
            <a:spLocks noChangeShapeType="1"/>
          </p:cNvSpPr>
          <p:nvPr/>
        </p:nvSpPr>
        <p:spPr bwMode="auto">
          <a:xfrm>
            <a:off x="7907338" y="4870292"/>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4" name="Line 63"/>
          <p:cNvSpPr>
            <a:spLocks noChangeShapeType="1"/>
          </p:cNvSpPr>
          <p:nvPr/>
        </p:nvSpPr>
        <p:spPr bwMode="auto">
          <a:xfrm>
            <a:off x="3640138" y="6318092"/>
            <a:ext cx="571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5" name="Line 64"/>
          <p:cNvSpPr>
            <a:spLocks noChangeShapeType="1"/>
          </p:cNvSpPr>
          <p:nvPr/>
        </p:nvSpPr>
        <p:spPr bwMode="auto">
          <a:xfrm>
            <a:off x="5418138" y="5022692"/>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6" name="Line 65"/>
          <p:cNvSpPr>
            <a:spLocks noChangeShapeType="1"/>
          </p:cNvSpPr>
          <p:nvPr/>
        </p:nvSpPr>
        <p:spPr bwMode="auto">
          <a:xfrm>
            <a:off x="5175251" y="5403692"/>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7" name="Oval 66"/>
          <p:cNvSpPr>
            <a:spLocks noChangeArrowheads="1"/>
          </p:cNvSpPr>
          <p:nvPr/>
        </p:nvSpPr>
        <p:spPr bwMode="auto">
          <a:xfrm>
            <a:off x="4565651" y="5022692"/>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8" name="Rectangle 67"/>
          <p:cNvSpPr>
            <a:spLocks noChangeArrowheads="1"/>
          </p:cNvSpPr>
          <p:nvPr/>
        </p:nvSpPr>
        <p:spPr bwMode="auto">
          <a:xfrm>
            <a:off x="4616451" y="5175092"/>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229" name="Line 68"/>
          <p:cNvSpPr>
            <a:spLocks noChangeShapeType="1"/>
          </p:cNvSpPr>
          <p:nvPr/>
        </p:nvSpPr>
        <p:spPr bwMode="auto">
          <a:xfrm>
            <a:off x="3001963" y="5403692"/>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0" name="Line 69"/>
          <p:cNvSpPr>
            <a:spLocks noChangeShapeType="1"/>
          </p:cNvSpPr>
          <p:nvPr/>
        </p:nvSpPr>
        <p:spPr bwMode="auto">
          <a:xfrm>
            <a:off x="4235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1" name="Line 70"/>
          <p:cNvSpPr>
            <a:spLocks noChangeShapeType="1"/>
          </p:cNvSpPr>
          <p:nvPr/>
        </p:nvSpPr>
        <p:spPr bwMode="auto">
          <a:xfrm>
            <a:off x="5251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2" name="Text Box 71"/>
          <p:cNvSpPr txBox="1">
            <a:spLocks noChangeArrowheads="1"/>
          </p:cNvSpPr>
          <p:nvPr/>
        </p:nvSpPr>
        <p:spPr bwMode="auto">
          <a:xfrm>
            <a:off x="4235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233" name="Text Box 72"/>
          <p:cNvSpPr txBox="1">
            <a:spLocks noChangeArrowheads="1"/>
          </p:cNvSpPr>
          <p:nvPr/>
        </p:nvSpPr>
        <p:spPr bwMode="auto">
          <a:xfrm>
            <a:off x="5251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234" name="Line 73"/>
          <p:cNvSpPr>
            <a:spLocks noChangeShapeType="1"/>
          </p:cNvSpPr>
          <p:nvPr/>
        </p:nvSpPr>
        <p:spPr bwMode="auto">
          <a:xfrm>
            <a:off x="5418138" y="4413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5" name="Line 74"/>
          <p:cNvSpPr>
            <a:spLocks noChangeShapeType="1"/>
          </p:cNvSpPr>
          <p:nvPr/>
        </p:nvSpPr>
        <p:spPr bwMode="auto">
          <a:xfrm>
            <a:off x="8745538" y="4565492"/>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6" name="Line 75"/>
          <p:cNvSpPr>
            <a:spLocks noChangeShapeType="1"/>
          </p:cNvSpPr>
          <p:nvPr/>
        </p:nvSpPr>
        <p:spPr bwMode="auto">
          <a:xfrm>
            <a:off x="5545138" y="4794092"/>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7" name="Line 76"/>
          <p:cNvSpPr>
            <a:spLocks noChangeShapeType="1"/>
          </p:cNvSpPr>
          <p:nvPr/>
        </p:nvSpPr>
        <p:spPr bwMode="auto">
          <a:xfrm>
            <a:off x="3640138" y="4717892"/>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8" name="AutoShape 77"/>
          <p:cNvSpPr>
            <a:spLocks noChangeArrowheads="1"/>
          </p:cNvSpPr>
          <p:nvPr/>
        </p:nvSpPr>
        <p:spPr bwMode="auto">
          <a:xfrm rot="16200000">
            <a:off x="8745538" y="4260692"/>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9" name="Line 78"/>
          <p:cNvSpPr>
            <a:spLocks noChangeShapeType="1"/>
          </p:cNvSpPr>
          <p:nvPr/>
        </p:nvSpPr>
        <p:spPr bwMode="auto">
          <a:xfrm>
            <a:off x="9202738" y="43368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0" name="AutoShape 79"/>
          <p:cNvSpPr>
            <a:spLocks noChangeArrowheads="1"/>
          </p:cNvSpPr>
          <p:nvPr/>
        </p:nvSpPr>
        <p:spPr bwMode="auto">
          <a:xfrm rot="16200000">
            <a:off x="5456238" y="4451192"/>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1" name="Line 80"/>
          <p:cNvSpPr>
            <a:spLocks noChangeShapeType="1"/>
          </p:cNvSpPr>
          <p:nvPr/>
        </p:nvSpPr>
        <p:spPr bwMode="auto">
          <a:xfrm>
            <a:off x="5951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2" name="Line 81"/>
          <p:cNvSpPr>
            <a:spLocks noChangeShapeType="1"/>
          </p:cNvSpPr>
          <p:nvPr/>
        </p:nvSpPr>
        <p:spPr bwMode="auto">
          <a:xfrm>
            <a:off x="3640138" y="4717892"/>
            <a:ext cx="0" cy="1600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3" name="Line 82"/>
          <p:cNvSpPr>
            <a:spLocks noChangeShapeType="1"/>
          </p:cNvSpPr>
          <p:nvPr/>
        </p:nvSpPr>
        <p:spPr bwMode="auto">
          <a:xfrm>
            <a:off x="9050338" y="2355692"/>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4" name="Rectangle 83"/>
          <p:cNvSpPr>
            <a:spLocks noChangeArrowheads="1"/>
          </p:cNvSpPr>
          <p:nvPr/>
        </p:nvSpPr>
        <p:spPr bwMode="auto">
          <a:xfrm>
            <a:off x="7526338" y="21270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245" name="Rectangle 84"/>
          <p:cNvSpPr>
            <a:spLocks noChangeArrowheads="1"/>
          </p:cNvSpPr>
          <p:nvPr/>
        </p:nvSpPr>
        <p:spPr bwMode="auto">
          <a:xfrm>
            <a:off x="4706938" y="24318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246" name="Oval 85"/>
          <p:cNvSpPr>
            <a:spLocks noChangeArrowheads="1"/>
          </p:cNvSpPr>
          <p:nvPr/>
        </p:nvSpPr>
        <p:spPr bwMode="auto">
          <a:xfrm>
            <a:off x="5773738" y="1441292"/>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7" name="Rectangle 86"/>
          <p:cNvSpPr>
            <a:spLocks noChangeArrowheads="1"/>
          </p:cNvSpPr>
          <p:nvPr/>
        </p:nvSpPr>
        <p:spPr bwMode="auto">
          <a:xfrm>
            <a:off x="5773738" y="1441292"/>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248" name="Line 87"/>
          <p:cNvSpPr>
            <a:spLocks noChangeShapeType="1"/>
          </p:cNvSpPr>
          <p:nvPr/>
        </p:nvSpPr>
        <p:spPr bwMode="auto">
          <a:xfrm>
            <a:off x="5545138"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9" name="Line 88"/>
          <p:cNvSpPr>
            <a:spLocks noChangeShapeType="1"/>
          </p:cNvSpPr>
          <p:nvPr/>
        </p:nvSpPr>
        <p:spPr bwMode="auto">
          <a:xfrm>
            <a:off x="5545138" y="1288892"/>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250" name="Group 89"/>
          <p:cNvGrpSpPr/>
          <p:nvPr/>
        </p:nvGrpSpPr>
        <p:grpSpPr bwMode="auto">
          <a:xfrm>
            <a:off x="6459538" y="984092"/>
            <a:ext cx="381000" cy="914400"/>
            <a:chOff x="1392" y="2880"/>
            <a:chExt cx="288" cy="480"/>
          </a:xfrm>
        </p:grpSpPr>
        <p:sp>
          <p:nvSpPr>
            <p:cNvPr id="25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258" name="Text Box 97"/>
          <p:cNvSpPr txBox="1">
            <a:spLocks noChangeArrowheads="1"/>
          </p:cNvSpPr>
          <p:nvPr/>
        </p:nvSpPr>
        <p:spPr bwMode="auto">
          <a:xfrm>
            <a:off x="6459538" y="12888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59" name="Line 98"/>
          <p:cNvSpPr>
            <a:spLocks noChangeShapeType="1"/>
          </p:cNvSpPr>
          <p:nvPr/>
        </p:nvSpPr>
        <p:spPr bwMode="auto">
          <a:xfrm>
            <a:off x="6216651"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0" name="Line 99"/>
          <p:cNvSpPr>
            <a:spLocks noChangeShapeType="1"/>
          </p:cNvSpPr>
          <p:nvPr/>
        </p:nvSpPr>
        <p:spPr bwMode="auto">
          <a:xfrm>
            <a:off x="6840538" y="14412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1" name="Line 100"/>
          <p:cNvSpPr>
            <a:spLocks noChangeShapeType="1"/>
          </p:cNvSpPr>
          <p:nvPr/>
        </p:nvSpPr>
        <p:spPr bwMode="auto">
          <a:xfrm>
            <a:off x="1201738" y="907892"/>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2" name="AutoShape 101"/>
          <p:cNvSpPr>
            <a:spLocks noChangeArrowheads="1"/>
          </p:cNvSpPr>
          <p:nvPr/>
        </p:nvSpPr>
        <p:spPr bwMode="auto">
          <a:xfrm rot="16200000">
            <a:off x="6764338" y="1060292"/>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3" name="Line 102"/>
          <p:cNvSpPr>
            <a:spLocks noChangeShapeType="1"/>
          </p:cNvSpPr>
          <p:nvPr/>
        </p:nvSpPr>
        <p:spPr bwMode="auto">
          <a:xfrm>
            <a:off x="4695826" y="907892"/>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4" name="Line 103"/>
          <p:cNvSpPr>
            <a:spLocks noChangeShapeType="1"/>
          </p:cNvSpPr>
          <p:nvPr/>
        </p:nvSpPr>
        <p:spPr bwMode="auto">
          <a:xfrm>
            <a:off x="4695826" y="892811"/>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5" name="Line 104"/>
          <p:cNvSpPr>
            <a:spLocks noChangeShapeType="1"/>
          </p:cNvSpPr>
          <p:nvPr/>
        </p:nvSpPr>
        <p:spPr bwMode="auto">
          <a:xfrm>
            <a:off x="7297738" y="12126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6" name="Line 105"/>
          <p:cNvSpPr>
            <a:spLocks noChangeShapeType="1"/>
          </p:cNvSpPr>
          <p:nvPr/>
        </p:nvSpPr>
        <p:spPr bwMode="auto">
          <a:xfrm>
            <a:off x="7221538" y="1441292"/>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7" name="Rectangle 106"/>
          <p:cNvSpPr>
            <a:spLocks noChangeArrowheads="1"/>
          </p:cNvSpPr>
          <p:nvPr/>
        </p:nvSpPr>
        <p:spPr bwMode="auto">
          <a:xfrm>
            <a:off x="7221538" y="15936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268" name="Line 107"/>
          <p:cNvSpPr>
            <a:spLocks noChangeShapeType="1"/>
          </p:cNvSpPr>
          <p:nvPr/>
        </p:nvSpPr>
        <p:spPr bwMode="auto">
          <a:xfrm>
            <a:off x="69929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9" name="Oval 114"/>
          <p:cNvSpPr>
            <a:spLocks noChangeArrowheads="1"/>
          </p:cNvSpPr>
          <p:nvPr/>
        </p:nvSpPr>
        <p:spPr bwMode="auto">
          <a:xfrm>
            <a:off x="6154738" y="5098892"/>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0" name="Rectangle 115"/>
          <p:cNvSpPr>
            <a:spLocks noChangeArrowheads="1"/>
          </p:cNvSpPr>
          <p:nvPr/>
        </p:nvSpPr>
        <p:spPr bwMode="auto">
          <a:xfrm>
            <a:off x="6230938" y="52512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271" name="Line 116"/>
          <p:cNvSpPr>
            <a:spLocks noChangeShapeType="1"/>
          </p:cNvSpPr>
          <p:nvPr/>
        </p:nvSpPr>
        <p:spPr bwMode="auto">
          <a:xfrm>
            <a:off x="4021138" y="6013292"/>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2" name="Line 117"/>
          <p:cNvSpPr>
            <a:spLocks noChangeShapeType="1"/>
          </p:cNvSpPr>
          <p:nvPr/>
        </p:nvSpPr>
        <p:spPr bwMode="auto">
          <a:xfrm>
            <a:off x="5911851" y="5327492"/>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3" name="Rectangle 118"/>
          <p:cNvSpPr>
            <a:spLocks noChangeArrowheads="1"/>
          </p:cNvSpPr>
          <p:nvPr/>
        </p:nvSpPr>
        <p:spPr bwMode="auto">
          <a:xfrm>
            <a:off x="8974138" y="4032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4" name="Rectangle 119"/>
          <p:cNvSpPr>
            <a:spLocks noChangeArrowheads="1"/>
          </p:cNvSpPr>
          <p:nvPr/>
        </p:nvSpPr>
        <p:spPr bwMode="auto">
          <a:xfrm>
            <a:off x="5773738" y="464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5" name="Rectangle 122"/>
          <p:cNvSpPr>
            <a:spLocks noChangeArrowheads="1"/>
          </p:cNvSpPr>
          <p:nvPr/>
        </p:nvSpPr>
        <p:spPr bwMode="auto">
          <a:xfrm>
            <a:off x="5773738" y="4260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6" name="Rectangle 123"/>
          <p:cNvSpPr>
            <a:spLocks noChangeArrowheads="1"/>
          </p:cNvSpPr>
          <p:nvPr/>
        </p:nvSpPr>
        <p:spPr bwMode="auto">
          <a:xfrm>
            <a:off x="8974138" y="4413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7" name="Rectangle 124"/>
          <p:cNvSpPr>
            <a:spLocks noChangeArrowheads="1"/>
          </p:cNvSpPr>
          <p:nvPr/>
        </p:nvSpPr>
        <p:spPr bwMode="auto">
          <a:xfrm>
            <a:off x="7069138" y="83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8" name="Rectangle 125"/>
          <p:cNvSpPr>
            <a:spLocks noChangeArrowheads="1"/>
          </p:cNvSpPr>
          <p:nvPr/>
        </p:nvSpPr>
        <p:spPr bwMode="auto">
          <a:xfrm>
            <a:off x="7069138" y="12888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9" name="Rectangle 126"/>
          <p:cNvSpPr>
            <a:spLocks noChangeArrowheads="1"/>
          </p:cNvSpPr>
          <p:nvPr/>
        </p:nvSpPr>
        <p:spPr bwMode="auto">
          <a:xfrm>
            <a:off x="2878138" y="17460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280" name="Line 127"/>
          <p:cNvSpPr>
            <a:spLocks noChangeShapeType="1"/>
          </p:cNvSpPr>
          <p:nvPr/>
        </p:nvSpPr>
        <p:spPr bwMode="auto">
          <a:xfrm>
            <a:off x="6459538" y="5860892"/>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1" name="Rectangle 128"/>
          <p:cNvSpPr>
            <a:spLocks noChangeArrowheads="1"/>
          </p:cNvSpPr>
          <p:nvPr/>
        </p:nvSpPr>
        <p:spPr bwMode="auto">
          <a:xfrm>
            <a:off x="4870219" y="5708492"/>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282" name="Rectangle 129"/>
          <p:cNvSpPr>
            <a:spLocks noChangeArrowheads="1"/>
          </p:cNvSpPr>
          <p:nvPr/>
        </p:nvSpPr>
        <p:spPr bwMode="auto">
          <a:xfrm>
            <a:off x="3030538" y="5175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283" name="Rectangle 130"/>
          <p:cNvSpPr>
            <a:spLocks noChangeArrowheads="1"/>
          </p:cNvSpPr>
          <p:nvPr/>
        </p:nvSpPr>
        <p:spPr bwMode="auto">
          <a:xfrm>
            <a:off x="3016251" y="3346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284" name="Rectangle 131"/>
          <p:cNvSpPr>
            <a:spLocks noChangeArrowheads="1"/>
          </p:cNvSpPr>
          <p:nvPr/>
        </p:nvSpPr>
        <p:spPr bwMode="auto">
          <a:xfrm>
            <a:off x="3016251" y="3727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285" name="Line 133"/>
          <p:cNvSpPr>
            <a:spLocks noChangeShapeType="1"/>
          </p:cNvSpPr>
          <p:nvPr/>
        </p:nvSpPr>
        <p:spPr bwMode="auto">
          <a:xfrm>
            <a:off x="592138" y="679292"/>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6" name="Line 134"/>
          <p:cNvSpPr>
            <a:spLocks noChangeShapeType="1"/>
          </p:cNvSpPr>
          <p:nvPr/>
        </p:nvSpPr>
        <p:spPr bwMode="auto">
          <a:xfrm>
            <a:off x="7450138" y="679292"/>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7" name="Line 135"/>
          <p:cNvSpPr>
            <a:spLocks noChangeShapeType="1"/>
          </p:cNvSpPr>
          <p:nvPr/>
        </p:nvSpPr>
        <p:spPr bwMode="auto">
          <a:xfrm>
            <a:off x="5545138" y="4794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8" name="Oval 136"/>
          <p:cNvSpPr>
            <a:spLocks noChangeArrowheads="1"/>
          </p:cNvSpPr>
          <p:nvPr/>
        </p:nvSpPr>
        <p:spPr bwMode="auto">
          <a:xfrm>
            <a:off x="3335338" y="1669892"/>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9" name="Rectangle 137"/>
          <p:cNvSpPr>
            <a:spLocks noChangeArrowheads="1"/>
          </p:cNvSpPr>
          <p:nvPr/>
        </p:nvSpPr>
        <p:spPr bwMode="auto">
          <a:xfrm>
            <a:off x="3487738" y="21270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290" name="Line 138"/>
          <p:cNvSpPr>
            <a:spLocks noChangeShapeType="1"/>
          </p:cNvSpPr>
          <p:nvPr/>
        </p:nvSpPr>
        <p:spPr bwMode="auto">
          <a:xfrm>
            <a:off x="3030538" y="23556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1" name="Line 139"/>
          <p:cNvSpPr>
            <a:spLocks noChangeShapeType="1"/>
          </p:cNvSpPr>
          <p:nvPr/>
        </p:nvSpPr>
        <p:spPr bwMode="auto">
          <a:xfrm>
            <a:off x="3030538" y="2355692"/>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2" name="Rectangle 140"/>
          <p:cNvSpPr>
            <a:spLocks noChangeArrowheads="1"/>
          </p:cNvSpPr>
          <p:nvPr/>
        </p:nvSpPr>
        <p:spPr bwMode="auto">
          <a:xfrm>
            <a:off x="2573338" y="2127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293" name="AutoShape 141"/>
          <p:cNvSpPr>
            <a:spLocks noChangeArrowheads="1"/>
          </p:cNvSpPr>
          <p:nvPr/>
        </p:nvSpPr>
        <p:spPr bwMode="auto">
          <a:xfrm>
            <a:off x="6764338" y="1822292"/>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4" name="Line 142"/>
          <p:cNvSpPr>
            <a:spLocks noChangeShapeType="1"/>
          </p:cNvSpPr>
          <p:nvPr/>
        </p:nvSpPr>
        <p:spPr bwMode="auto">
          <a:xfrm>
            <a:off x="7069138" y="19746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5" name="Line 143"/>
          <p:cNvSpPr>
            <a:spLocks noChangeShapeType="1"/>
          </p:cNvSpPr>
          <p:nvPr/>
        </p:nvSpPr>
        <p:spPr bwMode="auto">
          <a:xfrm>
            <a:off x="6611938" y="20508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6" name="Line 144"/>
          <p:cNvSpPr>
            <a:spLocks noChangeShapeType="1"/>
          </p:cNvSpPr>
          <p:nvPr/>
        </p:nvSpPr>
        <p:spPr bwMode="auto">
          <a:xfrm>
            <a:off x="4097338" y="2050892"/>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7" name="Rectangle 145"/>
          <p:cNvSpPr>
            <a:spLocks noChangeArrowheads="1"/>
          </p:cNvSpPr>
          <p:nvPr/>
        </p:nvSpPr>
        <p:spPr bwMode="auto">
          <a:xfrm>
            <a:off x="4173538" y="18222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298" name="Line 146"/>
          <p:cNvSpPr>
            <a:spLocks noChangeShapeType="1"/>
          </p:cNvSpPr>
          <p:nvPr/>
        </p:nvSpPr>
        <p:spPr bwMode="auto">
          <a:xfrm>
            <a:off x="4097338" y="2203292"/>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9" name="Line 147"/>
          <p:cNvSpPr>
            <a:spLocks noChangeShapeType="1"/>
          </p:cNvSpPr>
          <p:nvPr/>
        </p:nvSpPr>
        <p:spPr bwMode="auto">
          <a:xfrm>
            <a:off x="7907338" y="5175092"/>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0" name="Line 148"/>
          <p:cNvSpPr>
            <a:spLocks noChangeShapeType="1"/>
          </p:cNvSpPr>
          <p:nvPr/>
        </p:nvSpPr>
        <p:spPr bwMode="auto">
          <a:xfrm>
            <a:off x="9278938" y="2203292"/>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1" name="Line 149"/>
          <p:cNvSpPr>
            <a:spLocks noChangeShapeType="1"/>
          </p:cNvSpPr>
          <p:nvPr/>
        </p:nvSpPr>
        <p:spPr bwMode="auto">
          <a:xfrm>
            <a:off x="4097338" y="2355692"/>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2" name="Line 150"/>
          <p:cNvSpPr>
            <a:spLocks noChangeShapeType="1"/>
          </p:cNvSpPr>
          <p:nvPr/>
        </p:nvSpPr>
        <p:spPr bwMode="auto">
          <a:xfrm>
            <a:off x="4097338" y="2508092"/>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3" name="Line 151"/>
          <p:cNvSpPr>
            <a:spLocks noChangeShapeType="1"/>
          </p:cNvSpPr>
          <p:nvPr/>
        </p:nvSpPr>
        <p:spPr bwMode="auto">
          <a:xfrm>
            <a:off x="3944938" y="2812892"/>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4" name="Line 152"/>
          <p:cNvSpPr>
            <a:spLocks noChangeShapeType="1"/>
          </p:cNvSpPr>
          <p:nvPr/>
        </p:nvSpPr>
        <p:spPr bwMode="auto">
          <a:xfrm>
            <a:off x="4021138" y="2660492"/>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5" name="Line 153"/>
          <p:cNvSpPr>
            <a:spLocks noChangeShapeType="1"/>
          </p:cNvSpPr>
          <p:nvPr/>
        </p:nvSpPr>
        <p:spPr bwMode="auto">
          <a:xfrm>
            <a:off x="5849938" y="2660492"/>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6" name="Line 154"/>
          <p:cNvSpPr>
            <a:spLocks noChangeShapeType="1"/>
          </p:cNvSpPr>
          <p:nvPr/>
        </p:nvSpPr>
        <p:spPr bwMode="auto">
          <a:xfrm>
            <a:off x="2954338" y="6165692"/>
            <a:ext cx="3505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7" name="Line 155"/>
          <p:cNvSpPr>
            <a:spLocks noChangeShapeType="1"/>
          </p:cNvSpPr>
          <p:nvPr/>
        </p:nvSpPr>
        <p:spPr bwMode="auto">
          <a:xfrm>
            <a:off x="2954338" y="1974692"/>
            <a:ext cx="0" cy="419100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8" name="Line 156"/>
          <p:cNvSpPr>
            <a:spLocks noChangeShapeType="1"/>
          </p:cNvSpPr>
          <p:nvPr/>
        </p:nvSpPr>
        <p:spPr bwMode="auto">
          <a:xfrm>
            <a:off x="2954338" y="1974692"/>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9" name="Line 157"/>
          <p:cNvSpPr>
            <a:spLocks noChangeShapeType="1"/>
          </p:cNvSpPr>
          <p:nvPr/>
        </p:nvSpPr>
        <p:spPr bwMode="auto">
          <a:xfrm>
            <a:off x="4021138" y="5403692"/>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0" name="Line 158"/>
          <p:cNvSpPr>
            <a:spLocks noChangeShapeType="1"/>
          </p:cNvSpPr>
          <p:nvPr/>
        </p:nvSpPr>
        <p:spPr bwMode="auto">
          <a:xfrm>
            <a:off x="5926138" y="5327492"/>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1" name="Line 159"/>
          <p:cNvSpPr>
            <a:spLocks noChangeShapeType="1"/>
          </p:cNvSpPr>
          <p:nvPr/>
        </p:nvSpPr>
        <p:spPr bwMode="auto">
          <a:xfrm>
            <a:off x="6535738" y="1898492"/>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2" name="Line 160"/>
          <p:cNvSpPr>
            <a:spLocks noChangeShapeType="1"/>
          </p:cNvSpPr>
          <p:nvPr/>
        </p:nvSpPr>
        <p:spPr bwMode="auto">
          <a:xfrm flipV="1">
            <a:off x="6535738" y="1898492"/>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3" name="Line 161"/>
          <p:cNvSpPr>
            <a:spLocks noChangeShapeType="1"/>
          </p:cNvSpPr>
          <p:nvPr/>
        </p:nvSpPr>
        <p:spPr bwMode="auto">
          <a:xfrm>
            <a:off x="2497139" y="1288892"/>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4" name="Line 162"/>
          <p:cNvSpPr>
            <a:spLocks noChangeShapeType="1"/>
          </p:cNvSpPr>
          <p:nvPr/>
        </p:nvSpPr>
        <p:spPr bwMode="auto">
          <a:xfrm>
            <a:off x="5316538" y="44130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5" name="Line 163"/>
          <p:cNvSpPr>
            <a:spLocks noChangeShapeType="1"/>
          </p:cNvSpPr>
          <p:nvPr/>
        </p:nvSpPr>
        <p:spPr bwMode="auto">
          <a:xfrm>
            <a:off x="6840538" y="37272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6" name="Line 164"/>
          <p:cNvSpPr>
            <a:spLocks noChangeShapeType="1"/>
          </p:cNvSpPr>
          <p:nvPr/>
        </p:nvSpPr>
        <p:spPr bwMode="auto">
          <a:xfrm>
            <a:off x="6840538" y="4184492"/>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7" name="Line 165"/>
          <p:cNvSpPr>
            <a:spLocks noChangeShapeType="1"/>
          </p:cNvSpPr>
          <p:nvPr/>
        </p:nvSpPr>
        <p:spPr bwMode="auto">
          <a:xfrm>
            <a:off x="5545138" y="17460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8" name="Rectangle 131"/>
          <p:cNvSpPr>
            <a:spLocks noChangeArrowheads="1"/>
          </p:cNvSpPr>
          <p:nvPr/>
        </p:nvSpPr>
        <p:spPr bwMode="auto">
          <a:xfrm>
            <a:off x="3048795" y="4074955"/>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319" name="Line 103"/>
          <p:cNvSpPr>
            <a:spLocks noChangeShapeType="1"/>
          </p:cNvSpPr>
          <p:nvPr/>
        </p:nvSpPr>
        <p:spPr bwMode="auto">
          <a:xfrm>
            <a:off x="5534026" y="1258411"/>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0" name="Line 161"/>
          <p:cNvSpPr>
            <a:spLocks noChangeShapeType="1"/>
          </p:cNvSpPr>
          <p:nvPr/>
        </p:nvSpPr>
        <p:spPr bwMode="auto">
          <a:xfrm>
            <a:off x="2736624" y="1530736"/>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1" name="Line 103"/>
          <p:cNvSpPr>
            <a:spLocks noChangeShapeType="1"/>
          </p:cNvSpPr>
          <p:nvPr/>
        </p:nvSpPr>
        <p:spPr bwMode="auto">
          <a:xfrm>
            <a:off x="2738438" y="1524636"/>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2" name="Line 161"/>
          <p:cNvSpPr>
            <a:spLocks noChangeShapeType="1"/>
          </p:cNvSpPr>
          <p:nvPr/>
        </p:nvSpPr>
        <p:spPr bwMode="auto">
          <a:xfrm>
            <a:off x="1189038" y="1905636"/>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9" name="Oval 168"/>
          <p:cNvSpPr>
            <a:spLocks noChangeArrowheads="1"/>
          </p:cNvSpPr>
          <p:nvPr/>
        </p:nvSpPr>
        <p:spPr bwMode="auto">
          <a:xfrm>
            <a:off x="6967538" y="7554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330" name="Oval 169"/>
          <p:cNvSpPr>
            <a:spLocks noChangeArrowheads="1"/>
          </p:cNvSpPr>
          <p:nvPr/>
        </p:nvSpPr>
        <p:spPr bwMode="auto">
          <a:xfrm>
            <a:off x="8872538" y="39558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331" name="Oval 170"/>
          <p:cNvSpPr>
            <a:spLocks noChangeArrowheads="1"/>
          </p:cNvSpPr>
          <p:nvPr/>
        </p:nvSpPr>
        <p:spPr bwMode="auto">
          <a:xfrm>
            <a:off x="5672138" y="45654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332" name="Oval 172"/>
          <p:cNvSpPr>
            <a:spLocks noChangeArrowheads="1"/>
          </p:cNvSpPr>
          <p:nvPr/>
        </p:nvSpPr>
        <p:spPr bwMode="auto">
          <a:xfrm>
            <a:off x="7729538" y="47178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333" name="Oval 173"/>
          <p:cNvSpPr>
            <a:spLocks noChangeArrowheads="1"/>
          </p:cNvSpPr>
          <p:nvPr/>
        </p:nvSpPr>
        <p:spPr bwMode="auto">
          <a:xfrm>
            <a:off x="4376738" y="31938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334" name="Oval 174"/>
          <p:cNvSpPr>
            <a:spLocks noChangeArrowheads="1"/>
          </p:cNvSpPr>
          <p:nvPr/>
        </p:nvSpPr>
        <p:spPr bwMode="auto">
          <a:xfrm>
            <a:off x="6281738" y="5708492"/>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6554F96-13A7-FB98-4734-6EBA63EBAF2A}"/>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588"/>
            <a:ext cx="11599863" cy="757238"/>
          </a:xfrm>
          <a:prstGeom prst="rect">
            <a:avLst/>
          </a:prstGeom>
        </p:spPr>
        <p:txBody>
          <a:bodyPr>
            <a:normAutofit/>
          </a:bodyPr>
          <a:lstStyle/>
          <a:p>
            <a:r>
              <a:rPr lang="zh-CN" altLang="en-US" sz="4000" b="1" dirty="0"/>
              <a:t>    </a:t>
            </a:r>
            <a:r>
              <a:rPr lang="en-US" altLang="zh-CN" sz="4000" b="1" dirty="0"/>
              <a:t>Branch Instruction Data/Control Flow</a:t>
            </a:r>
            <a:endParaRPr lang="zh-CN" altLang="en-US" sz="4000" b="1" dirty="0"/>
          </a:p>
        </p:txBody>
      </p:sp>
      <p:grpSp>
        <p:nvGrpSpPr>
          <p:cNvPr id="3" name="Group 3"/>
          <p:cNvGrpSpPr/>
          <p:nvPr/>
        </p:nvGrpSpPr>
        <p:grpSpPr bwMode="auto">
          <a:xfrm>
            <a:off x="2116138" y="755492"/>
            <a:ext cx="381000" cy="990600"/>
            <a:chOff x="1392" y="2880"/>
            <a:chExt cx="288" cy="480"/>
          </a:xfrm>
        </p:grpSpPr>
        <p:sp>
          <p:nvSpPr>
            <p:cNvPr id="4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1"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3"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1" name="Rectangle 11"/>
          <p:cNvSpPr>
            <a:spLocks noChangeArrowheads="1"/>
          </p:cNvSpPr>
          <p:nvPr/>
        </p:nvSpPr>
        <p:spPr bwMode="auto">
          <a:xfrm>
            <a:off x="1416051"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2" name="Rectangle 12"/>
          <p:cNvSpPr>
            <a:spLocks noChangeArrowheads="1"/>
          </p:cNvSpPr>
          <p:nvPr/>
        </p:nvSpPr>
        <p:spPr bwMode="auto">
          <a:xfrm>
            <a:off x="882651" y="3803492"/>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Line 13"/>
          <p:cNvSpPr>
            <a:spLocks noChangeShapeType="1"/>
          </p:cNvSpPr>
          <p:nvPr/>
        </p:nvSpPr>
        <p:spPr bwMode="auto">
          <a:xfrm>
            <a:off x="11112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4" name="Line 14"/>
          <p:cNvSpPr>
            <a:spLocks noChangeShapeType="1"/>
          </p:cNvSpPr>
          <p:nvPr/>
        </p:nvSpPr>
        <p:spPr bwMode="auto">
          <a:xfrm>
            <a:off x="1201738" y="907892"/>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8" name="Line 15"/>
          <p:cNvSpPr>
            <a:spLocks noChangeShapeType="1"/>
          </p:cNvSpPr>
          <p:nvPr/>
        </p:nvSpPr>
        <p:spPr bwMode="auto">
          <a:xfrm>
            <a:off x="1735138" y="1593692"/>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9" name="Text Box 16"/>
          <p:cNvSpPr txBox="1">
            <a:spLocks noChangeArrowheads="1"/>
          </p:cNvSpPr>
          <p:nvPr/>
        </p:nvSpPr>
        <p:spPr bwMode="auto">
          <a:xfrm>
            <a:off x="1339851" y="3955892"/>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0" name="Text Box 17"/>
          <p:cNvSpPr txBox="1">
            <a:spLocks noChangeArrowheads="1"/>
          </p:cNvSpPr>
          <p:nvPr/>
        </p:nvSpPr>
        <p:spPr bwMode="auto">
          <a:xfrm>
            <a:off x="2101851" y="4032092"/>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81" name="Text Box 18"/>
          <p:cNvSpPr txBox="1">
            <a:spLocks noChangeArrowheads="1"/>
          </p:cNvSpPr>
          <p:nvPr/>
        </p:nvSpPr>
        <p:spPr bwMode="auto">
          <a:xfrm>
            <a:off x="1690298" y="3498692"/>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82" name="Text Box 19"/>
          <p:cNvSpPr txBox="1">
            <a:spLocks noChangeArrowheads="1"/>
          </p:cNvSpPr>
          <p:nvPr/>
        </p:nvSpPr>
        <p:spPr bwMode="auto">
          <a:xfrm>
            <a:off x="2116138" y="11364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183" name="Text Box 20"/>
          <p:cNvSpPr txBox="1">
            <a:spLocks noChangeArrowheads="1"/>
          </p:cNvSpPr>
          <p:nvPr/>
        </p:nvSpPr>
        <p:spPr bwMode="auto">
          <a:xfrm>
            <a:off x="806451" y="4032092"/>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84" name="Line 21"/>
          <p:cNvSpPr>
            <a:spLocks noChangeShapeType="1"/>
          </p:cNvSpPr>
          <p:nvPr/>
        </p:nvSpPr>
        <p:spPr bwMode="auto">
          <a:xfrm>
            <a:off x="592138" y="679292"/>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5" name="Line 22"/>
          <p:cNvSpPr>
            <a:spLocks noChangeShapeType="1"/>
          </p:cNvSpPr>
          <p:nvPr/>
        </p:nvSpPr>
        <p:spPr bwMode="auto">
          <a:xfrm>
            <a:off x="5778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6" name="Text Box 23"/>
          <p:cNvSpPr txBox="1">
            <a:spLocks noChangeArrowheads="1"/>
          </p:cNvSpPr>
          <p:nvPr/>
        </p:nvSpPr>
        <p:spPr bwMode="auto">
          <a:xfrm>
            <a:off x="1506538" y="1441292"/>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187" name="Rectangle 24"/>
          <p:cNvSpPr>
            <a:spLocks noChangeArrowheads="1"/>
          </p:cNvSpPr>
          <p:nvPr/>
        </p:nvSpPr>
        <p:spPr bwMode="auto">
          <a:xfrm>
            <a:off x="38687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8" name="Line 25"/>
          <p:cNvSpPr>
            <a:spLocks noChangeShapeType="1"/>
          </p:cNvSpPr>
          <p:nvPr/>
        </p:nvSpPr>
        <p:spPr bwMode="auto">
          <a:xfrm>
            <a:off x="2863851" y="41844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9" name="Line 26"/>
          <p:cNvSpPr>
            <a:spLocks noChangeShapeType="1"/>
          </p:cNvSpPr>
          <p:nvPr/>
        </p:nvSpPr>
        <p:spPr bwMode="auto">
          <a:xfrm>
            <a:off x="3016251" y="395589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0" name="Line 27"/>
          <p:cNvSpPr>
            <a:spLocks noChangeShapeType="1"/>
          </p:cNvSpPr>
          <p:nvPr/>
        </p:nvSpPr>
        <p:spPr bwMode="auto">
          <a:xfrm>
            <a:off x="3016251" y="4336893"/>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1" name="Line 28"/>
          <p:cNvSpPr>
            <a:spLocks noChangeShapeType="1"/>
          </p:cNvSpPr>
          <p:nvPr/>
        </p:nvSpPr>
        <p:spPr bwMode="auto">
          <a:xfrm>
            <a:off x="8745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2" name="Line 29"/>
          <p:cNvSpPr>
            <a:spLocks noChangeShapeType="1"/>
          </p:cNvSpPr>
          <p:nvPr/>
        </p:nvSpPr>
        <p:spPr bwMode="auto">
          <a:xfrm>
            <a:off x="3016251" y="356854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3" name="Line 30"/>
          <p:cNvSpPr>
            <a:spLocks noChangeShapeType="1"/>
          </p:cNvSpPr>
          <p:nvPr/>
        </p:nvSpPr>
        <p:spPr bwMode="auto">
          <a:xfrm>
            <a:off x="5316538" y="3803492"/>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4" name="Line 31"/>
          <p:cNvSpPr>
            <a:spLocks noChangeShapeType="1"/>
          </p:cNvSpPr>
          <p:nvPr/>
        </p:nvSpPr>
        <p:spPr bwMode="auto">
          <a:xfrm>
            <a:off x="5468938" y="4413092"/>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5" name="Line 32"/>
          <p:cNvSpPr>
            <a:spLocks noChangeShapeType="1"/>
          </p:cNvSpPr>
          <p:nvPr/>
        </p:nvSpPr>
        <p:spPr bwMode="auto">
          <a:xfrm>
            <a:off x="6840538" y="5556092"/>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6" name="Line 33"/>
          <p:cNvSpPr>
            <a:spLocks noChangeShapeType="1"/>
          </p:cNvSpPr>
          <p:nvPr/>
        </p:nvSpPr>
        <p:spPr bwMode="auto">
          <a:xfrm>
            <a:off x="6688138" y="41844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7" name="Text Box 34"/>
          <p:cNvSpPr txBox="1">
            <a:spLocks noChangeArrowheads="1"/>
          </p:cNvSpPr>
          <p:nvPr/>
        </p:nvSpPr>
        <p:spPr bwMode="auto">
          <a:xfrm>
            <a:off x="3792538" y="45654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98" name="Text Box 35"/>
          <p:cNvSpPr txBox="1">
            <a:spLocks noChangeArrowheads="1"/>
          </p:cNvSpPr>
          <p:nvPr/>
        </p:nvSpPr>
        <p:spPr bwMode="auto">
          <a:xfrm>
            <a:off x="3792538" y="3422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99" name="Text Box 36"/>
          <p:cNvSpPr txBox="1">
            <a:spLocks noChangeArrowheads="1"/>
          </p:cNvSpPr>
          <p:nvPr/>
        </p:nvSpPr>
        <p:spPr bwMode="auto">
          <a:xfrm>
            <a:off x="3792538" y="3803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00" name="Text Box 37"/>
          <p:cNvSpPr txBox="1">
            <a:spLocks noChangeArrowheads="1"/>
          </p:cNvSpPr>
          <p:nvPr/>
        </p:nvSpPr>
        <p:spPr bwMode="auto">
          <a:xfrm>
            <a:off x="3792538" y="4184492"/>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01" name="Text Box 38"/>
          <p:cNvSpPr txBox="1">
            <a:spLocks noChangeArrowheads="1"/>
          </p:cNvSpPr>
          <p:nvPr/>
        </p:nvSpPr>
        <p:spPr bwMode="auto">
          <a:xfrm>
            <a:off x="4162566" y="3651092"/>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202" name="Text Box 39"/>
          <p:cNvSpPr txBox="1">
            <a:spLocks noChangeArrowheads="1"/>
          </p:cNvSpPr>
          <p:nvPr/>
        </p:nvSpPr>
        <p:spPr bwMode="auto">
          <a:xfrm>
            <a:off x="4757801" y="35748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03" name="Text Box 40"/>
          <p:cNvSpPr txBox="1">
            <a:spLocks noChangeArrowheads="1"/>
          </p:cNvSpPr>
          <p:nvPr/>
        </p:nvSpPr>
        <p:spPr bwMode="auto">
          <a:xfrm>
            <a:off x="4783201" y="42606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4" name="Freeform 41"/>
          <p:cNvSpPr/>
          <p:nvPr/>
        </p:nvSpPr>
        <p:spPr bwMode="auto">
          <a:xfrm>
            <a:off x="6154738" y="3498692"/>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5" name="Rectangle 42"/>
          <p:cNvSpPr>
            <a:spLocks noChangeArrowheads="1"/>
          </p:cNvSpPr>
          <p:nvPr/>
        </p:nvSpPr>
        <p:spPr bwMode="auto">
          <a:xfrm>
            <a:off x="6256338" y="4108292"/>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06" name="Rectangle 44"/>
          <p:cNvSpPr>
            <a:spLocks noChangeArrowheads="1"/>
          </p:cNvSpPr>
          <p:nvPr/>
        </p:nvSpPr>
        <p:spPr bwMode="auto">
          <a:xfrm>
            <a:off x="6307138" y="3727292"/>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07" name="Line 45"/>
          <p:cNvSpPr>
            <a:spLocks noChangeShapeType="1"/>
          </p:cNvSpPr>
          <p:nvPr/>
        </p:nvSpPr>
        <p:spPr bwMode="auto">
          <a:xfrm>
            <a:off x="6459538" y="4565492"/>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8" name="Line 46"/>
          <p:cNvSpPr>
            <a:spLocks noChangeShapeType="1"/>
          </p:cNvSpPr>
          <p:nvPr/>
        </p:nvSpPr>
        <p:spPr bwMode="auto">
          <a:xfrm>
            <a:off x="4554538" y="2812892"/>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9" name="Rectangle 47"/>
          <p:cNvSpPr>
            <a:spLocks noChangeArrowheads="1"/>
          </p:cNvSpPr>
          <p:nvPr/>
        </p:nvSpPr>
        <p:spPr bwMode="auto">
          <a:xfrm>
            <a:off x="4554538" y="2812892"/>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210" name="Line 49"/>
          <p:cNvSpPr>
            <a:spLocks noChangeShapeType="1"/>
          </p:cNvSpPr>
          <p:nvPr/>
        </p:nvSpPr>
        <p:spPr bwMode="auto">
          <a:xfrm flipV="1">
            <a:off x="6611938" y="2050892"/>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1" name="Line 50"/>
          <p:cNvSpPr>
            <a:spLocks noChangeShapeType="1"/>
          </p:cNvSpPr>
          <p:nvPr/>
        </p:nvSpPr>
        <p:spPr bwMode="auto">
          <a:xfrm>
            <a:off x="9355138" y="4336892"/>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2" name="Rectangle 51"/>
          <p:cNvSpPr>
            <a:spLocks noChangeArrowheads="1"/>
          </p:cNvSpPr>
          <p:nvPr/>
        </p:nvSpPr>
        <p:spPr bwMode="auto">
          <a:xfrm>
            <a:off x="72215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3" name="Line 52"/>
          <p:cNvSpPr>
            <a:spLocks noChangeShapeType="1"/>
          </p:cNvSpPr>
          <p:nvPr/>
        </p:nvSpPr>
        <p:spPr bwMode="auto">
          <a:xfrm>
            <a:off x="8669338"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4" name="Line 53"/>
          <p:cNvSpPr>
            <a:spLocks noChangeShapeType="1"/>
          </p:cNvSpPr>
          <p:nvPr/>
        </p:nvSpPr>
        <p:spPr bwMode="auto">
          <a:xfrm>
            <a:off x="6840538" y="3727292"/>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5" name="Line 54"/>
          <p:cNvSpPr>
            <a:spLocks noChangeShapeType="1"/>
          </p:cNvSpPr>
          <p:nvPr/>
        </p:nvSpPr>
        <p:spPr bwMode="auto">
          <a:xfrm>
            <a:off x="6992938" y="45654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6" name="Text Box 55"/>
          <p:cNvSpPr txBox="1">
            <a:spLocks noChangeArrowheads="1"/>
          </p:cNvSpPr>
          <p:nvPr/>
        </p:nvSpPr>
        <p:spPr bwMode="auto">
          <a:xfrm>
            <a:off x="7162722" y="3879692"/>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17" name="Text Box 56"/>
          <p:cNvSpPr txBox="1">
            <a:spLocks noChangeArrowheads="1"/>
          </p:cNvSpPr>
          <p:nvPr/>
        </p:nvSpPr>
        <p:spPr bwMode="auto">
          <a:xfrm>
            <a:off x="7145338" y="3574892"/>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218" name="Text Box 57"/>
          <p:cNvSpPr txBox="1">
            <a:spLocks noChangeArrowheads="1"/>
          </p:cNvSpPr>
          <p:nvPr/>
        </p:nvSpPr>
        <p:spPr bwMode="auto">
          <a:xfrm>
            <a:off x="7145338" y="44130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19" name="Text Box 58"/>
          <p:cNvSpPr txBox="1">
            <a:spLocks noChangeArrowheads="1"/>
          </p:cNvSpPr>
          <p:nvPr/>
        </p:nvSpPr>
        <p:spPr bwMode="auto">
          <a:xfrm>
            <a:off x="7831138" y="4032092"/>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220" name="Line 59"/>
          <p:cNvSpPr>
            <a:spLocks noChangeShapeType="1"/>
          </p:cNvSpPr>
          <p:nvPr/>
        </p:nvSpPr>
        <p:spPr bwMode="auto">
          <a:xfrm>
            <a:off x="7907338" y="2508092"/>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1" name="Rectangle 60"/>
          <p:cNvSpPr>
            <a:spLocks noChangeArrowheads="1"/>
          </p:cNvSpPr>
          <p:nvPr/>
        </p:nvSpPr>
        <p:spPr bwMode="auto">
          <a:xfrm>
            <a:off x="6916738" y="22794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222" name="Rectangle 61"/>
          <p:cNvSpPr>
            <a:spLocks noChangeArrowheads="1"/>
          </p:cNvSpPr>
          <p:nvPr/>
        </p:nvSpPr>
        <p:spPr bwMode="auto">
          <a:xfrm>
            <a:off x="8212138" y="19746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223" name="Line 62"/>
          <p:cNvSpPr>
            <a:spLocks noChangeShapeType="1"/>
          </p:cNvSpPr>
          <p:nvPr/>
        </p:nvSpPr>
        <p:spPr bwMode="auto">
          <a:xfrm>
            <a:off x="7907338" y="4870292"/>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4" name="Line 63"/>
          <p:cNvSpPr>
            <a:spLocks noChangeShapeType="1"/>
          </p:cNvSpPr>
          <p:nvPr/>
        </p:nvSpPr>
        <p:spPr bwMode="auto">
          <a:xfrm>
            <a:off x="3640138" y="6318092"/>
            <a:ext cx="571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5" name="Line 64"/>
          <p:cNvSpPr>
            <a:spLocks noChangeShapeType="1"/>
          </p:cNvSpPr>
          <p:nvPr/>
        </p:nvSpPr>
        <p:spPr bwMode="auto">
          <a:xfrm>
            <a:off x="5418138" y="5022692"/>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6" name="Line 65"/>
          <p:cNvSpPr>
            <a:spLocks noChangeShapeType="1"/>
          </p:cNvSpPr>
          <p:nvPr/>
        </p:nvSpPr>
        <p:spPr bwMode="auto">
          <a:xfrm>
            <a:off x="5175251" y="5403692"/>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7" name="Oval 66"/>
          <p:cNvSpPr>
            <a:spLocks noChangeArrowheads="1"/>
          </p:cNvSpPr>
          <p:nvPr/>
        </p:nvSpPr>
        <p:spPr bwMode="auto">
          <a:xfrm>
            <a:off x="4565651" y="5022692"/>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8" name="Rectangle 67"/>
          <p:cNvSpPr>
            <a:spLocks noChangeArrowheads="1"/>
          </p:cNvSpPr>
          <p:nvPr/>
        </p:nvSpPr>
        <p:spPr bwMode="auto">
          <a:xfrm>
            <a:off x="4616451" y="5175092"/>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229" name="Line 68"/>
          <p:cNvSpPr>
            <a:spLocks noChangeShapeType="1"/>
          </p:cNvSpPr>
          <p:nvPr/>
        </p:nvSpPr>
        <p:spPr bwMode="auto">
          <a:xfrm>
            <a:off x="3001963" y="5403692"/>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0" name="Line 69"/>
          <p:cNvSpPr>
            <a:spLocks noChangeShapeType="1"/>
          </p:cNvSpPr>
          <p:nvPr/>
        </p:nvSpPr>
        <p:spPr bwMode="auto">
          <a:xfrm>
            <a:off x="4235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1" name="Line 70"/>
          <p:cNvSpPr>
            <a:spLocks noChangeShapeType="1"/>
          </p:cNvSpPr>
          <p:nvPr/>
        </p:nvSpPr>
        <p:spPr bwMode="auto">
          <a:xfrm>
            <a:off x="5251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2" name="Text Box 71"/>
          <p:cNvSpPr txBox="1">
            <a:spLocks noChangeArrowheads="1"/>
          </p:cNvSpPr>
          <p:nvPr/>
        </p:nvSpPr>
        <p:spPr bwMode="auto">
          <a:xfrm>
            <a:off x="4235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233" name="Text Box 72"/>
          <p:cNvSpPr txBox="1">
            <a:spLocks noChangeArrowheads="1"/>
          </p:cNvSpPr>
          <p:nvPr/>
        </p:nvSpPr>
        <p:spPr bwMode="auto">
          <a:xfrm>
            <a:off x="5251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234" name="Line 73"/>
          <p:cNvSpPr>
            <a:spLocks noChangeShapeType="1"/>
          </p:cNvSpPr>
          <p:nvPr/>
        </p:nvSpPr>
        <p:spPr bwMode="auto">
          <a:xfrm>
            <a:off x="5418138" y="4413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5" name="Line 74"/>
          <p:cNvSpPr>
            <a:spLocks noChangeShapeType="1"/>
          </p:cNvSpPr>
          <p:nvPr/>
        </p:nvSpPr>
        <p:spPr bwMode="auto">
          <a:xfrm>
            <a:off x="8745538" y="4565492"/>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6" name="Line 75"/>
          <p:cNvSpPr>
            <a:spLocks noChangeShapeType="1"/>
          </p:cNvSpPr>
          <p:nvPr/>
        </p:nvSpPr>
        <p:spPr bwMode="auto">
          <a:xfrm>
            <a:off x="5545138" y="4794092"/>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7" name="Line 76"/>
          <p:cNvSpPr>
            <a:spLocks noChangeShapeType="1"/>
          </p:cNvSpPr>
          <p:nvPr/>
        </p:nvSpPr>
        <p:spPr bwMode="auto">
          <a:xfrm>
            <a:off x="3640138" y="4717892"/>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8" name="AutoShape 77"/>
          <p:cNvSpPr>
            <a:spLocks noChangeArrowheads="1"/>
          </p:cNvSpPr>
          <p:nvPr/>
        </p:nvSpPr>
        <p:spPr bwMode="auto">
          <a:xfrm rot="16200000">
            <a:off x="8745538" y="4260692"/>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9" name="Line 78"/>
          <p:cNvSpPr>
            <a:spLocks noChangeShapeType="1"/>
          </p:cNvSpPr>
          <p:nvPr/>
        </p:nvSpPr>
        <p:spPr bwMode="auto">
          <a:xfrm>
            <a:off x="9202738" y="43368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0" name="AutoShape 79"/>
          <p:cNvSpPr>
            <a:spLocks noChangeArrowheads="1"/>
          </p:cNvSpPr>
          <p:nvPr/>
        </p:nvSpPr>
        <p:spPr bwMode="auto">
          <a:xfrm rot="16200000">
            <a:off x="5456238" y="4451192"/>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1" name="Line 80"/>
          <p:cNvSpPr>
            <a:spLocks noChangeShapeType="1"/>
          </p:cNvSpPr>
          <p:nvPr/>
        </p:nvSpPr>
        <p:spPr bwMode="auto">
          <a:xfrm>
            <a:off x="5951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2" name="Line 81"/>
          <p:cNvSpPr>
            <a:spLocks noChangeShapeType="1"/>
          </p:cNvSpPr>
          <p:nvPr/>
        </p:nvSpPr>
        <p:spPr bwMode="auto">
          <a:xfrm>
            <a:off x="3640138" y="4717892"/>
            <a:ext cx="0" cy="1600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3" name="Line 82"/>
          <p:cNvSpPr>
            <a:spLocks noChangeShapeType="1"/>
          </p:cNvSpPr>
          <p:nvPr/>
        </p:nvSpPr>
        <p:spPr bwMode="auto">
          <a:xfrm>
            <a:off x="9050338" y="2355692"/>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4" name="Rectangle 83"/>
          <p:cNvSpPr>
            <a:spLocks noChangeArrowheads="1"/>
          </p:cNvSpPr>
          <p:nvPr/>
        </p:nvSpPr>
        <p:spPr bwMode="auto">
          <a:xfrm>
            <a:off x="7526338" y="21270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245" name="Rectangle 84"/>
          <p:cNvSpPr>
            <a:spLocks noChangeArrowheads="1"/>
          </p:cNvSpPr>
          <p:nvPr/>
        </p:nvSpPr>
        <p:spPr bwMode="auto">
          <a:xfrm>
            <a:off x="4706938" y="24318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246" name="Oval 85"/>
          <p:cNvSpPr>
            <a:spLocks noChangeArrowheads="1"/>
          </p:cNvSpPr>
          <p:nvPr/>
        </p:nvSpPr>
        <p:spPr bwMode="auto">
          <a:xfrm>
            <a:off x="5773738" y="1441292"/>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7" name="Rectangle 86"/>
          <p:cNvSpPr>
            <a:spLocks noChangeArrowheads="1"/>
          </p:cNvSpPr>
          <p:nvPr/>
        </p:nvSpPr>
        <p:spPr bwMode="auto">
          <a:xfrm>
            <a:off x="5773738" y="1441292"/>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248" name="Line 87"/>
          <p:cNvSpPr>
            <a:spLocks noChangeShapeType="1"/>
          </p:cNvSpPr>
          <p:nvPr/>
        </p:nvSpPr>
        <p:spPr bwMode="auto">
          <a:xfrm>
            <a:off x="5545138"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9" name="Line 88"/>
          <p:cNvSpPr>
            <a:spLocks noChangeShapeType="1"/>
          </p:cNvSpPr>
          <p:nvPr/>
        </p:nvSpPr>
        <p:spPr bwMode="auto">
          <a:xfrm>
            <a:off x="5545138" y="1288892"/>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250" name="Group 89"/>
          <p:cNvGrpSpPr/>
          <p:nvPr/>
        </p:nvGrpSpPr>
        <p:grpSpPr bwMode="auto">
          <a:xfrm>
            <a:off x="6459538" y="984092"/>
            <a:ext cx="381000" cy="914400"/>
            <a:chOff x="1392" y="2880"/>
            <a:chExt cx="288" cy="480"/>
          </a:xfrm>
        </p:grpSpPr>
        <p:sp>
          <p:nvSpPr>
            <p:cNvPr id="25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258" name="Text Box 97"/>
          <p:cNvSpPr txBox="1">
            <a:spLocks noChangeArrowheads="1"/>
          </p:cNvSpPr>
          <p:nvPr/>
        </p:nvSpPr>
        <p:spPr bwMode="auto">
          <a:xfrm>
            <a:off x="6459538" y="12888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59" name="Line 98"/>
          <p:cNvSpPr>
            <a:spLocks noChangeShapeType="1"/>
          </p:cNvSpPr>
          <p:nvPr/>
        </p:nvSpPr>
        <p:spPr bwMode="auto">
          <a:xfrm>
            <a:off x="6216651"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0" name="Line 99"/>
          <p:cNvSpPr>
            <a:spLocks noChangeShapeType="1"/>
          </p:cNvSpPr>
          <p:nvPr/>
        </p:nvSpPr>
        <p:spPr bwMode="auto">
          <a:xfrm>
            <a:off x="6840538" y="14412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1" name="Line 100"/>
          <p:cNvSpPr>
            <a:spLocks noChangeShapeType="1"/>
          </p:cNvSpPr>
          <p:nvPr/>
        </p:nvSpPr>
        <p:spPr bwMode="auto">
          <a:xfrm>
            <a:off x="1201738" y="907892"/>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2" name="AutoShape 101"/>
          <p:cNvSpPr>
            <a:spLocks noChangeArrowheads="1"/>
          </p:cNvSpPr>
          <p:nvPr/>
        </p:nvSpPr>
        <p:spPr bwMode="auto">
          <a:xfrm rot="16200000">
            <a:off x="6764338" y="1060292"/>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3" name="Line 102"/>
          <p:cNvSpPr>
            <a:spLocks noChangeShapeType="1"/>
          </p:cNvSpPr>
          <p:nvPr/>
        </p:nvSpPr>
        <p:spPr bwMode="auto">
          <a:xfrm>
            <a:off x="4695826" y="907892"/>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4" name="Line 103"/>
          <p:cNvSpPr>
            <a:spLocks noChangeShapeType="1"/>
          </p:cNvSpPr>
          <p:nvPr/>
        </p:nvSpPr>
        <p:spPr bwMode="auto">
          <a:xfrm>
            <a:off x="4695826" y="892811"/>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5" name="Line 104"/>
          <p:cNvSpPr>
            <a:spLocks noChangeShapeType="1"/>
          </p:cNvSpPr>
          <p:nvPr/>
        </p:nvSpPr>
        <p:spPr bwMode="auto">
          <a:xfrm>
            <a:off x="7297738" y="12126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6" name="Line 105"/>
          <p:cNvSpPr>
            <a:spLocks noChangeShapeType="1"/>
          </p:cNvSpPr>
          <p:nvPr/>
        </p:nvSpPr>
        <p:spPr bwMode="auto">
          <a:xfrm>
            <a:off x="7221538" y="1441292"/>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7" name="Rectangle 106"/>
          <p:cNvSpPr>
            <a:spLocks noChangeArrowheads="1"/>
          </p:cNvSpPr>
          <p:nvPr/>
        </p:nvSpPr>
        <p:spPr bwMode="auto">
          <a:xfrm>
            <a:off x="7221538" y="15936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268" name="Line 107"/>
          <p:cNvSpPr>
            <a:spLocks noChangeShapeType="1"/>
          </p:cNvSpPr>
          <p:nvPr/>
        </p:nvSpPr>
        <p:spPr bwMode="auto">
          <a:xfrm>
            <a:off x="69929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9" name="Oval 114"/>
          <p:cNvSpPr>
            <a:spLocks noChangeArrowheads="1"/>
          </p:cNvSpPr>
          <p:nvPr/>
        </p:nvSpPr>
        <p:spPr bwMode="auto">
          <a:xfrm>
            <a:off x="6154738" y="5098892"/>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0" name="Rectangle 115"/>
          <p:cNvSpPr>
            <a:spLocks noChangeArrowheads="1"/>
          </p:cNvSpPr>
          <p:nvPr/>
        </p:nvSpPr>
        <p:spPr bwMode="auto">
          <a:xfrm>
            <a:off x="6230938" y="52512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271" name="Line 116"/>
          <p:cNvSpPr>
            <a:spLocks noChangeShapeType="1"/>
          </p:cNvSpPr>
          <p:nvPr/>
        </p:nvSpPr>
        <p:spPr bwMode="auto">
          <a:xfrm>
            <a:off x="4021138" y="6013292"/>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2" name="Line 117"/>
          <p:cNvSpPr>
            <a:spLocks noChangeShapeType="1"/>
          </p:cNvSpPr>
          <p:nvPr/>
        </p:nvSpPr>
        <p:spPr bwMode="auto">
          <a:xfrm>
            <a:off x="5911851" y="5327492"/>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3" name="Rectangle 118"/>
          <p:cNvSpPr>
            <a:spLocks noChangeArrowheads="1"/>
          </p:cNvSpPr>
          <p:nvPr/>
        </p:nvSpPr>
        <p:spPr bwMode="auto">
          <a:xfrm>
            <a:off x="8974138" y="4032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4" name="Rectangle 119"/>
          <p:cNvSpPr>
            <a:spLocks noChangeArrowheads="1"/>
          </p:cNvSpPr>
          <p:nvPr/>
        </p:nvSpPr>
        <p:spPr bwMode="auto">
          <a:xfrm>
            <a:off x="5773738" y="464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5" name="Rectangle 122"/>
          <p:cNvSpPr>
            <a:spLocks noChangeArrowheads="1"/>
          </p:cNvSpPr>
          <p:nvPr/>
        </p:nvSpPr>
        <p:spPr bwMode="auto">
          <a:xfrm>
            <a:off x="5773738" y="4260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6" name="Rectangle 123"/>
          <p:cNvSpPr>
            <a:spLocks noChangeArrowheads="1"/>
          </p:cNvSpPr>
          <p:nvPr/>
        </p:nvSpPr>
        <p:spPr bwMode="auto">
          <a:xfrm>
            <a:off x="8974138" y="4413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7" name="Rectangle 124"/>
          <p:cNvSpPr>
            <a:spLocks noChangeArrowheads="1"/>
          </p:cNvSpPr>
          <p:nvPr/>
        </p:nvSpPr>
        <p:spPr bwMode="auto">
          <a:xfrm>
            <a:off x="7069138" y="83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8" name="Rectangle 125"/>
          <p:cNvSpPr>
            <a:spLocks noChangeArrowheads="1"/>
          </p:cNvSpPr>
          <p:nvPr/>
        </p:nvSpPr>
        <p:spPr bwMode="auto">
          <a:xfrm>
            <a:off x="7069138" y="12888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9" name="Rectangle 126"/>
          <p:cNvSpPr>
            <a:spLocks noChangeArrowheads="1"/>
          </p:cNvSpPr>
          <p:nvPr/>
        </p:nvSpPr>
        <p:spPr bwMode="auto">
          <a:xfrm>
            <a:off x="2878138" y="17460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280" name="Line 127"/>
          <p:cNvSpPr>
            <a:spLocks noChangeShapeType="1"/>
          </p:cNvSpPr>
          <p:nvPr/>
        </p:nvSpPr>
        <p:spPr bwMode="auto">
          <a:xfrm>
            <a:off x="6459538" y="5860892"/>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1" name="Rectangle 128"/>
          <p:cNvSpPr>
            <a:spLocks noChangeArrowheads="1"/>
          </p:cNvSpPr>
          <p:nvPr/>
        </p:nvSpPr>
        <p:spPr bwMode="auto">
          <a:xfrm>
            <a:off x="4870219" y="5708492"/>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282" name="Rectangle 129"/>
          <p:cNvSpPr>
            <a:spLocks noChangeArrowheads="1"/>
          </p:cNvSpPr>
          <p:nvPr/>
        </p:nvSpPr>
        <p:spPr bwMode="auto">
          <a:xfrm>
            <a:off x="3030538" y="5175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283" name="Rectangle 130"/>
          <p:cNvSpPr>
            <a:spLocks noChangeArrowheads="1"/>
          </p:cNvSpPr>
          <p:nvPr/>
        </p:nvSpPr>
        <p:spPr bwMode="auto">
          <a:xfrm>
            <a:off x="3016251" y="3346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284" name="Rectangle 131"/>
          <p:cNvSpPr>
            <a:spLocks noChangeArrowheads="1"/>
          </p:cNvSpPr>
          <p:nvPr/>
        </p:nvSpPr>
        <p:spPr bwMode="auto">
          <a:xfrm>
            <a:off x="3016251" y="3727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285" name="Line 133"/>
          <p:cNvSpPr>
            <a:spLocks noChangeShapeType="1"/>
          </p:cNvSpPr>
          <p:nvPr/>
        </p:nvSpPr>
        <p:spPr bwMode="auto">
          <a:xfrm>
            <a:off x="592138" y="679292"/>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6" name="Line 134"/>
          <p:cNvSpPr>
            <a:spLocks noChangeShapeType="1"/>
          </p:cNvSpPr>
          <p:nvPr/>
        </p:nvSpPr>
        <p:spPr bwMode="auto">
          <a:xfrm>
            <a:off x="7450138" y="679292"/>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7" name="Line 135"/>
          <p:cNvSpPr>
            <a:spLocks noChangeShapeType="1"/>
          </p:cNvSpPr>
          <p:nvPr/>
        </p:nvSpPr>
        <p:spPr bwMode="auto">
          <a:xfrm>
            <a:off x="5545138" y="4794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8" name="Oval 136"/>
          <p:cNvSpPr>
            <a:spLocks noChangeArrowheads="1"/>
          </p:cNvSpPr>
          <p:nvPr/>
        </p:nvSpPr>
        <p:spPr bwMode="auto">
          <a:xfrm>
            <a:off x="3335338" y="1669892"/>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9" name="Rectangle 137"/>
          <p:cNvSpPr>
            <a:spLocks noChangeArrowheads="1"/>
          </p:cNvSpPr>
          <p:nvPr/>
        </p:nvSpPr>
        <p:spPr bwMode="auto">
          <a:xfrm>
            <a:off x="3487738" y="21270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290" name="Line 138"/>
          <p:cNvSpPr>
            <a:spLocks noChangeShapeType="1"/>
          </p:cNvSpPr>
          <p:nvPr/>
        </p:nvSpPr>
        <p:spPr bwMode="auto">
          <a:xfrm>
            <a:off x="3030538" y="23556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1" name="Line 139"/>
          <p:cNvSpPr>
            <a:spLocks noChangeShapeType="1"/>
          </p:cNvSpPr>
          <p:nvPr/>
        </p:nvSpPr>
        <p:spPr bwMode="auto">
          <a:xfrm>
            <a:off x="3030538" y="2355692"/>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2" name="Rectangle 140"/>
          <p:cNvSpPr>
            <a:spLocks noChangeArrowheads="1"/>
          </p:cNvSpPr>
          <p:nvPr/>
        </p:nvSpPr>
        <p:spPr bwMode="auto">
          <a:xfrm>
            <a:off x="2573338" y="2127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293" name="AutoShape 141"/>
          <p:cNvSpPr>
            <a:spLocks noChangeArrowheads="1"/>
          </p:cNvSpPr>
          <p:nvPr/>
        </p:nvSpPr>
        <p:spPr bwMode="auto">
          <a:xfrm>
            <a:off x="6764338" y="1822292"/>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4" name="Line 142"/>
          <p:cNvSpPr>
            <a:spLocks noChangeShapeType="1"/>
          </p:cNvSpPr>
          <p:nvPr/>
        </p:nvSpPr>
        <p:spPr bwMode="auto">
          <a:xfrm>
            <a:off x="7069138" y="19746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5" name="Line 143"/>
          <p:cNvSpPr>
            <a:spLocks noChangeShapeType="1"/>
          </p:cNvSpPr>
          <p:nvPr/>
        </p:nvSpPr>
        <p:spPr bwMode="auto">
          <a:xfrm>
            <a:off x="6611938" y="20508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6" name="Line 144"/>
          <p:cNvSpPr>
            <a:spLocks noChangeShapeType="1"/>
          </p:cNvSpPr>
          <p:nvPr/>
        </p:nvSpPr>
        <p:spPr bwMode="auto">
          <a:xfrm>
            <a:off x="4097338" y="2050892"/>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7" name="Rectangle 145"/>
          <p:cNvSpPr>
            <a:spLocks noChangeArrowheads="1"/>
          </p:cNvSpPr>
          <p:nvPr/>
        </p:nvSpPr>
        <p:spPr bwMode="auto">
          <a:xfrm>
            <a:off x="4173538" y="18222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298" name="Line 146"/>
          <p:cNvSpPr>
            <a:spLocks noChangeShapeType="1"/>
          </p:cNvSpPr>
          <p:nvPr/>
        </p:nvSpPr>
        <p:spPr bwMode="auto">
          <a:xfrm>
            <a:off x="4097338" y="2203292"/>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9" name="Line 147"/>
          <p:cNvSpPr>
            <a:spLocks noChangeShapeType="1"/>
          </p:cNvSpPr>
          <p:nvPr/>
        </p:nvSpPr>
        <p:spPr bwMode="auto">
          <a:xfrm>
            <a:off x="7907338" y="5175092"/>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0" name="Line 148"/>
          <p:cNvSpPr>
            <a:spLocks noChangeShapeType="1"/>
          </p:cNvSpPr>
          <p:nvPr/>
        </p:nvSpPr>
        <p:spPr bwMode="auto">
          <a:xfrm>
            <a:off x="9278938" y="2203292"/>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1" name="Line 149"/>
          <p:cNvSpPr>
            <a:spLocks noChangeShapeType="1"/>
          </p:cNvSpPr>
          <p:nvPr/>
        </p:nvSpPr>
        <p:spPr bwMode="auto">
          <a:xfrm>
            <a:off x="4097338" y="2355692"/>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2" name="Line 150"/>
          <p:cNvSpPr>
            <a:spLocks noChangeShapeType="1"/>
          </p:cNvSpPr>
          <p:nvPr/>
        </p:nvSpPr>
        <p:spPr bwMode="auto">
          <a:xfrm>
            <a:off x="4097338" y="2508092"/>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3" name="Line 151"/>
          <p:cNvSpPr>
            <a:spLocks noChangeShapeType="1"/>
          </p:cNvSpPr>
          <p:nvPr/>
        </p:nvSpPr>
        <p:spPr bwMode="auto">
          <a:xfrm>
            <a:off x="3944938" y="2812892"/>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4" name="Line 152"/>
          <p:cNvSpPr>
            <a:spLocks noChangeShapeType="1"/>
          </p:cNvSpPr>
          <p:nvPr/>
        </p:nvSpPr>
        <p:spPr bwMode="auto">
          <a:xfrm>
            <a:off x="4021138" y="2660492"/>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5" name="Line 153"/>
          <p:cNvSpPr>
            <a:spLocks noChangeShapeType="1"/>
          </p:cNvSpPr>
          <p:nvPr/>
        </p:nvSpPr>
        <p:spPr bwMode="auto">
          <a:xfrm>
            <a:off x="5849938" y="2660492"/>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6" name="Line 154"/>
          <p:cNvSpPr>
            <a:spLocks noChangeShapeType="1"/>
          </p:cNvSpPr>
          <p:nvPr/>
        </p:nvSpPr>
        <p:spPr bwMode="auto">
          <a:xfrm>
            <a:off x="2954338" y="6165692"/>
            <a:ext cx="3505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7" name="Line 155"/>
          <p:cNvSpPr>
            <a:spLocks noChangeShapeType="1"/>
          </p:cNvSpPr>
          <p:nvPr/>
        </p:nvSpPr>
        <p:spPr bwMode="auto">
          <a:xfrm>
            <a:off x="2954338" y="1974692"/>
            <a:ext cx="0" cy="419100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8" name="Line 156"/>
          <p:cNvSpPr>
            <a:spLocks noChangeShapeType="1"/>
          </p:cNvSpPr>
          <p:nvPr/>
        </p:nvSpPr>
        <p:spPr bwMode="auto">
          <a:xfrm>
            <a:off x="2954338" y="1974692"/>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9" name="Line 157"/>
          <p:cNvSpPr>
            <a:spLocks noChangeShapeType="1"/>
          </p:cNvSpPr>
          <p:nvPr/>
        </p:nvSpPr>
        <p:spPr bwMode="auto">
          <a:xfrm>
            <a:off x="4021138" y="5403692"/>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0" name="Line 158"/>
          <p:cNvSpPr>
            <a:spLocks noChangeShapeType="1"/>
          </p:cNvSpPr>
          <p:nvPr/>
        </p:nvSpPr>
        <p:spPr bwMode="auto">
          <a:xfrm>
            <a:off x="5926138" y="5327492"/>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1" name="Line 159"/>
          <p:cNvSpPr>
            <a:spLocks noChangeShapeType="1"/>
          </p:cNvSpPr>
          <p:nvPr/>
        </p:nvSpPr>
        <p:spPr bwMode="auto">
          <a:xfrm>
            <a:off x="6535738" y="1898492"/>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2" name="Line 160"/>
          <p:cNvSpPr>
            <a:spLocks noChangeShapeType="1"/>
          </p:cNvSpPr>
          <p:nvPr/>
        </p:nvSpPr>
        <p:spPr bwMode="auto">
          <a:xfrm flipV="1">
            <a:off x="6535738" y="1898492"/>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3" name="Line 161"/>
          <p:cNvSpPr>
            <a:spLocks noChangeShapeType="1"/>
          </p:cNvSpPr>
          <p:nvPr/>
        </p:nvSpPr>
        <p:spPr bwMode="auto">
          <a:xfrm>
            <a:off x="2497139" y="1288892"/>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4" name="Line 162"/>
          <p:cNvSpPr>
            <a:spLocks noChangeShapeType="1"/>
          </p:cNvSpPr>
          <p:nvPr/>
        </p:nvSpPr>
        <p:spPr bwMode="auto">
          <a:xfrm>
            <a:off x="5316538" y="44130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5" name="Line 163"/>
          <p:cNvSpPr>
            <a:spLocks noChangeShapeType="1"/>
          </p:cNvSpPr>
          <p:nvPr/>
        </p:nvSpPr>
        <p:spPr bwMode="auto">
          <a:xfrm>
            <a:off x="6840538" y="37272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6" name="Line 164"/>
          <p:cNvSpPr>
            <a:spLocks noChangeShapeType="1"/>
          </p:cNvSpPr>
          <p:nvPr/>
        </p:nvSpPr>
        <p:spPr bwMode="auto">
          <a:xfrm>
            <a:off x="6840538" y="4184492"/>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7" name="Line 165"/>
          <p:cNvSpPr>
            <a:spLocks noChangeShapeType="1"/>
          </p:cNvSpPr>
          <p:nvPr/>
        </p:nvSpPr>
        <p:spPr bwMode="auto">
          <a:xfrm>
            <a:off x="5545138" y="17460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8" name="Rectangle 131"/>
          <p:cNvSpPr>
            <a:spLocks noChangeArrowheads="1"/>
          </p:cNvSpPr>
          <p:nvPr/>
        </p:nvSpPr>
        <p:spPr bwMode="auto">
          <a:xfrm>
            <a:off x="3048795" y="4074955"/>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319" name="Line 103"/>
          <p:cNvSpPr>
            <a:spLocks noChangeShapeType="1"/>
          </p:cNvSpPr>
          <p:nvPr/>
        </p:nvSpPr>
        <p:spPr bwMode="auto">
          <a:xfrm>
            <a:off x="5534026" y="1258411"/>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0" name="Line 161"/>
          <p:cNvSpPr>
            <a:spLocks noChangeShapeType="1"/>
          </p:cNvSpPr>
          <p:nvPr/>
        </p:nvSpPr>
        <p:spPr bwMode="auto">
          <a:xfrm>
            <a:off x="2736624" y="1530736"/>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1" name="Line 103"/>
          <p:cNvSpPr>
            <a:spLocks noChangeShapeType="1"/>
          </p:cNvSpPr>
          <p:nvPr/>
        </p:nvSpPr>
        <p:spPr bwMode="auto">
          <a:xfrm>
            <a:off x="2738438" y="1524636"/>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2" name="Line 161"/>
          <p:cNvSpPr>
            <a:spLocks noChangeShapeType="1"/>
          </p:cNvSpPr>
          <p:nvPr/>
        </p:nvSpPr>
        <p:spPr bwMode="auto">
          <a:xfrm>
            <a:off x="1189038" y="1905636"/>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D2C225A3-0825-7D4B-7EC2-098C472300D7}"/>
              </a:ext>
            </a:extLst>
          </p:cNvPr>
          <p:cNvSpPr>
            <a:spLocks noGrp="1"/>
          </p:cNvSpPr>
          <p:nvPr>
            <p:ph type="body" sz="quarter" idx="10"/>
          </p:nvPr>
        </p:nvSpPr>
        <p:spPr/>
        <p:txBody>
          <a:bodyPr/>
          <a:lstStyle/>
          <a:p>
            <a:endParaRPr lang="zh-CN" altLang="en-US"/>
          </a:p>
        </p:txBody>
      </p:sp>
      <p:sp>
        <p:nvSpPr>
          <p:cNvPr id="2" name="标题 1"/>
          <p:cNvSpPr>
            <a:spLocks noGrp="1"/>
          </p:cNvSpPr>
          <p:nvPr>
            <p:ph type="title" idx="4294967295"/>
          </p:nvPr>
        </p:nvSpPr>
        <p:spPr>
          <a:xfrm>
            <a:off x="0" y="-1588"/>
            <a:ext cx="11599863" cy="757238"/>
          </a:xfrm>
          <a:prstGeom prst="rect">
            <a:avLst/>
          </a:prstGeom>
        </p:spPr>
        <p:txBody>
          <a:bodyPr>
            <a:normAutofit/>
          </a:bodyPr>
          <a:lstStyle/>
          <a:p>
            <a:r>
              <a:rPr lang="zh-CN" altLang="en-US" sz="4000" b="1" dirty="0"/>
              <a:t>    </a:t>
            </a:r>
            <a:r>
              <a:rPr lang="en-US" altLang="zh-CN" sz="4000" b="1" dirty="0"/>
              <a:t>Branch Instruction Data/Control Flow</a:t>
            </a:r>
            <a:endParaRPr lang="zh-CN" altLang="en-US" sz="4000" b="1" dirty="0"/>
          </a:p>
        </p:txBody>
      </p:sp>
      <p:grpSp>
        <p:nvGrpSpPr>
          <p:cNvPr id="3" name="Group 3"/>
          <p:cNvGrpSpPr/>
          <p:nvPr/>
        </p:nvGrpSpPr>
        <p:grpSpPr bwMode="auto">
          <a:xfrm>
            <a:off x="2116138" y="755492"/>
            <a:ext cx="381000" cy="990600"/>
            <a:chOff x="1392" y="2880"/>
            <a:chExt cx="288" cy="480"/>
          </a:xfrm>
        </p:grpSpPr>
        <p:sp>
          <p:nvSpPr>
            <p:cNvPr id="4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9"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09"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1"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2"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3"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14"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121" name="Rectangle 11"/>
          <p:cNvSpPr>
            <a:spLocks noChangeArrowheads="1"/>
          </p:cNvSpPr>
          <p:nvPr/>
        </p:nvSpPr>
        <p:spPr bwMode="auto">
          <a:xfrm>
            <a:off x="1416051"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22" name="Rectangle 12"/>
          <p:cNvSpPr>
            <a:spLocks noChangeArrowheads="1"/>
          </p:cNvSpPr>
          <p:nvPr/>
        </p:nvSpPr>
        <p:spPr bwMode="auto">
          <a:xfrm>
            <a:off x="882651" y="3803492"/>
            <a:ext cx="228600" cy="8382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33" name="Line 13"/>
          <p:cNvSpPr>
            <a:spLocks noChangeShapeType="1"/>
          </p:cNvSpPr>
          <p:nvPr/>
        </p:nvSpPr>
        <p:spPr bwMode="auto">
          <a:xfrm>
            <a:off x="11112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4" name="Line 14"/>
          <p:cNvSpPr>
            <a:spLocks noChangeShapeType="1"/>
          </p:cNvSpPr>
          <p:nvPr/>
        </p:nvSpPr>
        <p:spPr bwMode="auto">
          <a:xfrm>
            <a:off x="1201738" y="907892"/>
            <a:ext cx="914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8" name="Line 15"/>
          <p:cNvSpPr>
            <a:spLocks noChangeShapeType="1"/>
          </p:cNvSpPr>
          <p:nvPr/>
        </p:nvSpPr>
        <p:spPr bwMode="auto">
          <a:xfrm>
            <a:off x="1735138" y="1593692"/>
            <a:ext cx="381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79" name="Text Box 16"/>
          <p:cNvSpPr txBox="1">
            <a:spLocks noChangeArrowheads="1"/>
          </p:cNvSpPr>
          <p:nvPr/>
        </p:nvSpPr>
        <p:spPr bwMode="auto">
          <a:xfrm>
            <a:off x="1339851" y="3955892"/>
            <a:ext cx="68435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a:t>
            </a:r>
          </a:p>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180" name="Text Box 17"/>
          <p:cNvSpPr txBox="1">
            <a:spLocks noChangeArrowheads="1"/>
          </p:cNvSpPr>
          <p:nvPr/>
        </p:nvSpPr>
        <p:spPr bwMode="auto">
          <a:xfrm>
            <a:off x="2101851" y="4032092"/>
            <a:ext cx="86868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Instr[31-0]</a:t>
            </a:r>
          </a:p>
        </p:txBody>
      </p:sp>
      <p:sp>
        <p:nvSpPr>
          <p:cNvPr id="181" name="Text Box 18"/>
          <p:cNvSpPr txBox="1">
            <a:spLocks noChangeArrowheads="1"/>
          </p:cNvSpPr>
          <p:nvPr/>
        </p:nvSpPr>
        <p:spPr bwMode="auto">
          <a:xfrm>
            <a:off x="1690298" y="3498692"/>
            <a:ext cx="881843"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Instruction</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182" name="Text Box 19"/>
          <p:cNvSpPr txBox="1">
            <a:spLocks noChangeArrowheads="1"/>
          </p:cNvSpPr>
          <p:nvPr/>
        </p:nvSpPr>
        <p:spPr bwMode="auto">
          <a:xfrm>
            <a:off x="2116138" y="11364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183" name="Text Box 20"/>
          <p:cNvSpPr txBox="1">
            <a:spLocks noChangeArrowheads="1"/>
          </p:cNvSpPr>
          <p:nvPr/>
        </p:nvSpPr>
        <p:spPr bwMode="auto">
          <a:xfrm>
            <a:off x="806451" y="4032092"/>
            <a:ext cx="34817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PC</a:t>
            </a:r>
          </a:p>
        </p:txBody>
      </p:sp>
      <p:sp>
        <p:nvSpPr>
          <p:cNvPr id="184" name="Line 21"/>
          <p:cNvSpPr>
            <a:spLocks noChangeShapeType="1"/>
          </p:cNvSpPr>
          <p:nvPr/>
        </p:nvSpPr>
        <p:spPr bwMode="auto">
          <a:xfrm>
            <a:off x="592138" y="679292"/>
            <a:ext cx="6858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5" name="Line 22"/>
          <p:cNvSpPr>
            <a:spLocks noChangeShapeType="1"/>
          </p:cNvSpPr>
          <p:nvPr/>
        </p:nvSpPr>
        <p:spPr bwMode="auto">
          <a:xfrm>
            <a:off x="577851"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6" name="Text Box 23"/>
          <p:cNvSpPr txBox="1">
            <a:spLocks noChangeArrowheads="1"/>
          </p:cNvSpPr>
          <p:nvPr/>
        </p:nvSpPr>
        <p:spPr bwMode="auto">
          <a:xfrm>
            <a:off x="1506538" y="1441292"/>
            <a:ext cx="267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4</a:t>
            </a:r>
          </a:p>
        </p:txBody>
      </p:sp>
      <p:sp>
        <p:nvSpPr>
          <p:cNvPr id="187" name="Rectangle 24"/>
          <p:cNvSpPr>
            <a:spLocks noChangeArrowheads="1"/>
          </p:cNvSpPr>
          <p:nvPr/>
        </p:nvSpPr>
        <p:spPr bwMode="auto">
          <a:xfrm>
            <a:off x="38687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8" name="Line 25"/>
          <p:cNvSpPr>
            <a:spLocks noChangeShapeType="1"/>
          </p:cNvSpPr>
          <p:nvPr/>
        </p:nvSpPr>
        <p:spPr bwMode="auto">
          <a:xfrm>
            <a:off x="2863851" y="41844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89" name="Line 26"/>
          <p:cNvSpPr>
            <a:spLocks noChangeShapeType="1"/>
          </p:cNvSpPr>
          <p:nvPr/>
        </p:nvSpPr>
        <p:spPr bwMode="auto">
          <a:xfrm>
            <a:off x="3016251" y="395589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0" name="Line 27"/>
          <p:cNvSpPr>
            <a:spLocks noChangeShapeType="1"/>
          </p:cNvSpPr>
          <p:nvPr/>
        </p:nvSpPr>
        <p:spPr bwMode="auto">
          <a:xfrm>
            <a:off x="3016251" y="4336893"/>
            <a:ext cx="8382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1" name="Line 28"/>
          <p:cNvSpPr>
            <a:spLocks noChangeShapeType="1"/>
          </p:cNvSpPr>
          <p:nvPr/>
        </p:nvSpPr>
        <p:spPr bwMode="auto">
          <a:xfrm>
            <a:off x="8745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2" name="Line 29"/>
          <p:cNvSpPr>
            <a:spLocks noChangeShapeType="1"/>
          </p:cNvSpPr>
          <p:nvPr/>
        </p:nvSpPr>
        <p:spPr bwMode="auto">
          <a:xfrm>
            <a:off x="3016251" y="3568542"/>
            <a:ext cx="852487"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3" name="Line 30"/>
          <p:cNvSpPr>
            <a:spLocks noChangeShapeType="1"/>
          </p:cNvSpPr>
          <p:nvPr/>
        </p:nvSpPr>
        <p:spPr bwMode="auto">
          <a:xfrm>
            <a:off x="5316538" y="3803492"/>
            <a:ext cx="863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4" name="Line 31"/>
          <p:cNvSpPr>
            <a:spLocks noChangeShapeType="1"/>
          </p:cNvSpPr>
          <p:nvPr/>
        </p:nvSpPr>
        <p:spPr bwMode="auto">
          <a:xfrm>
            <a:off x="5468938" y="4413092"/>
            <a:ext cx="279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5" name="Line 32"/>
          <p:cNvSpPr>
            <a:spLocks noChangeShapeType="1"/>
          </p:cNvSpPr>
          <p:nvPr/>
        </p:nvSpPr>
        <p:spPr bwMode="auto">
          <a:xfrm>
            <a:off x="6840538" y="5556092"/>
            <a:ext cx="1930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6" name="Line 33"/>
          <p:cNvSpPr>
            <a:spLocks noChangeShapeType="1"/>
          </p:cNvSpPr>
          <p:nvPr/>
        </p:nvSpPr>
        <p:spPr bwMode="auto">
          <a:xfrm>
            <a:off x="6688138" y="41844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197" name="Text Box 34"/>
          <p:cNvSpPr txBox="1">
            <a:spLocks noChangeArrowheads="1"/>
          </p:cNvSpPr>
          <p:nvPr/>
        </p:nvSpPr>
        <p:spPr bwMode="auto">
          <a:xfrm>
            <a:off x="3792538" y="45654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198" name="Text Box 35"/>
          <p:cNvSpPr txBox="1">
            <a:spLocks noChangeArrowheads="1"/>
          </p:cNvSpPr>
          <p:nvPr/>
        </p:nvSpPr>
        <p:spPr bwMode="auto">
          <a:xfrm>
            <a:off x="3792538" y="3422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1</a:t>
            </a:r>
          </a:p>
        </p:txBody>
      </p:sp>
      <p:sp>
        <p:nvSpPr>
          <p:cNvPr id="199" name="Text Box 36"/>
          <p:cNvSpPr txBox="1">
            <a:spLocks noChangeArrowheads="1"/>
          </p:cNvSpPr>
          <p:nvPr/>
        </p:nvSpPr>
        <p:spPr bwMode="auto">
          <a:xfrm>
            <a:off x="3792538" y="3803492"/>
            <a:ext cx="948208"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Addr 2</a:t>
            </a:r>
          </a:p>
        </p:txBody>
      </p:sp>
      <p:sp>
        <p:nvSpPr>
          <p:cNvPr id="200" name="Text Box 37"/>
          <p:cNvSpPr txBox="1">
            <a:spLocks noChangeArrowheads="1"/>
          </p:cNvSpPr>
          <p:nvPr/>
        </p:nvSpPr>
        <p:spPr bwMode="auto">
          <a:xfrm>
            <a:off x="3792538" y="4184492"/>
            <a:ext cx="902335"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Addr</a:t>
            </a:r>
          </a:p>
        </p:txBody>
      </p:sp>
      <p:sp>
        <p:nvSpPr>
          <p:cNvPr id="201" name="Text Box 38"/>
          <p:cNvSpPr txBox="1">
            <a:spLocks noChangeArrowheads="1"/>
          </p:cNvSpPr>
          <p:nvPr/>
        </p:nvSpPr>
        <p:spPr bwMode="auto">
          <a:xfrm>
            <a:off x="4162566" y="3651092"/>
            <a:ext cx="699807" cy="646331"/>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Register</a:t>
            </a:r>
          </a:p>
          <a:p>
            <a:pPr algn="ctr"/>
            <a:endParaRPr lang="en-US" altLang="zh-CN" sz="1200" b="1">
              <a:solidFill>
                <a:srgbClr val="000000"/>
              </a:solidFill>
              <a:latin typeface="Calibri" panose="020F0502020204030204" pitchFamily="34" charset="0"/>
              <a:cs typeface="Calibri" panose="020F0502020204030204" pitchFamily="34" charset="0"/>
            </a:endParaRPr>
          </a:p>
          <a:p>
            <a:pPr algn="ctr"/>
            <a:r>
              <a:rPr lang="en-US" altLang="zh-CN" sz="1200" b="1">
                <a:solidFill>
                  <a:srgbClr val="000000"/>
                </a:solidFill>
                <a:latin typeface="Calibri" panose="020F0502020204030204" pitchFamily="34" charset="0"/>
                <a:cs typeface="Calibri" panose="020F0502020204030204" pitchFamily="34" charset="0"/>
              </a:rPr>
              <a:t>File</a:t>
            </a:r>
          </a:p>
        </p:txBody>
      </p:sp>
      <p:sp>
        <p:nvSpPr>
          <p:cNvPr id="202" name="Text Box 39"/>
          <p:cNvSpPr txBox="1">
            <a:spLocks noChangeArrowheads="1"/>
          </p:cNvSpPr>
          <p:nvPr/>
        </p:nvSpPr>
        <p:spPr bwMode="auto">
          <a:xfrm>
            <a:off x="4757801" y="35748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1</a:t>
            </a:r>
          </a:p>
        </p:txBody>
      </p:sp>
      <p:sp>
        <p:nvSpPr>
          <p:cNvPr id="203" name="Text Box 40"/>
          <p:cNvSpPr txBox="1">
            <a:spLocks noChangeArrowheads="1"/>
          </p:cNvSpPr>
          <p:nvPr/>
        </p:nvSpPr>
        <p:spPr bwMode="auto">
          <a:xfrm>
            <a:off x="4783201" y="4260692"/>
            <a:ext cx="62382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r"/>
            <a:r>
              <a:rPr lang="en-US" altLang="zh-CN" sz="1200">
                <a:solidFill>
                  <a:srgbClr val="000000"/>
                </a:solidFill>
                <a:latin typeface="Calibri" panose="020F0502020204030204" pitchFamily="34" charset="0"/>
                <a:cs typeface="Calibri" panose="020F0502020204030204" pitchFamily="34" charset="0"/>
              </a:rPr>
              <a:t>Read</a:t>
            </a:r>
          </a:p>
          <a:p>
            <a:pPr algn="r"/>
            <a:r>
              <a:rPr lang="en-US" altLang="zh-CN" sz="1200">
                <a:solidFill>
                  <a:srgbClr val="000000"/>
                </a:solidFill>
                <a:latin typeface="Calibri" panose="020F0502020204030204" pitchFamily="34" charset="0"/>
                <a:cs typeface="Calibri" panose="020F0502020204030204" pitchFamily="34" charset="0"/>
              </a:rPr>
              <a:t> Data 2</a:t>
            </a:r>
          </a:p>
        </p:txBody>
      </p:sp>
      <p:sp>
        <p:nvSpPr>
          <p:cNvPr id="204" name="Freeform 41"/>
          <p:cNvSpPr/>
          <p:nvPr/>
        </p:nvSpPr>
        <p:spPr bwMode="auto">
          <a:xfrm>
            <a:off x="6154738" y="3498692"/>
            <a:ext cx="533400" cy="1295400"/>
          </a:xfrm>
          <a:custGeom>
            <a:avLst/>
            <a:gdLst>
              <a:gd name="T0" fmla="*/ 0 w 388"/>
              <a:gd name="T1" fmla="*/ 0 h 1099"/>
              <a:gd name="T2" fmla="*/ 0 w 388"/>
              <a:gd name="T3" fmla="*/ 2147483647 h 1099"/>
              <a:gd name="T4" fmla="*/ 2147483647 w 388"/>
              <a:gd name="T5" fmla="*/ 2147483647 h 1099"/>
              <a:gd name="T6" fmla="*/ 0 w 388"/>
              <a:gd name="T7" fmla="*/ 2147483647 h 1099"/>
              <a:gd name="T8" fmla="*/ 0 w 388"/>
              <a:gd name="T9" fmla="*/ 2147483647 h 1099"/>
              <a:gd name="T10" fmla="*/ 2147483647 w 388"/>
              <a:gd name="T11" fmla="*/ 2147483647 h 1099"/>
              <a:gd name="T12" fmla="*/ 2147483647 w 388"/>
              <a:gd name="T13" fmla="*/ 2147483647 h 1099"/>
              <a:gd name="T14" fmla="*/ 0 w 388"/>
              <a:gd name="T15" fmla="*/ 0 h 10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5" name="Rectangle 42"/>
          <p:cNvSpPr>
            <a:spLocks noChangeArrowheads="1"/>
          </p:cNvSpPr>
          <p:nvPr/>
        </p:nvSpPr>
        <p:spPr bwMode="auto">
          <a:xfrm>
            <a:off x="6256338" y="4108292"/>
            <a:ext cx="504825" cy="333375"/>
          </a:xfrm>
          <a:prstGeom prst="rect">
            <a:avLst/>
          </a:prstGeom>
          <a:noFill/>
          <a:ln>
            <a:noFill/>
          </a:ln>
          <a:effectLst/>
        </p:spPr>
        <p:txBody>
          <a:bodyPr wrap="none" lIns="19050" tIns="26988" rIns="19050" bIns="26988"/>
          <a:lstStyle/>
          <a:p>
            <a:pPr defTabSz="904875">
              <a:lnSpc>
                <a:spcPts val="1600"/>
              </a:lnSpc>
              <a:tabLst>
                <a:tab pos="452120" algn="l"/>
                <a:tab pos="904875" algn="l"/>
                <a:tab pos="1356995" algn="l"/>
              </a:tabLst>
            </a:pPr>
            <a:r>
              <a:rPr lang="en-US" altLang="zh-CN" sz="1200" b="1">
                <a:solidFill>
                  <a:srgbClr val="000000"/>
                </a:solidFill>
                <a:latin typeface="Calibri" panose="020F0502020204030204" pitchFamily="34" charset="0"/>
                <a:ea typeface="宋体" charset="0"/>
                <a:cs typeface="Calibri" panose="020F0502020204030204" pitchFamily="34" charset="0"/>
              </a:rPr>
              <a:t>ALU</a:t>
            </a:r>
          </a:p>
        </p:txBody>
      </p:sp>
      <p:sp>
        <p:nvSpPr>
          <p:cNvPr id="206" name="Rectangle 44"/>
          <p:cNvSpPr>
            <a:spLocks noChangeArrowheads="1"/>
          </p:cNvSpPr>
          <p:nvPr/>
        </p:nvSpPr>
        <p:spPr bwMode="auto">
          <a:xfrm>
            <a:off x="6307138" y="3727292"/>
            <a:ext cx="533400" cy="304800"/>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400">
                <a:solidFill>
                  <a:srgbClr val="000000"/>
                </a:solidFill>
                <a:latin typeface="Calibri" panose="020F0502020204030204" pitchFamily="34" charset="0"/>
                <a:ea typeface="宋体" charset="0"/>
                <a:cs typeface="Calibri" panose="020F0502020204030204" pitchFamily="34" charset="0"/>
              </a:rPr>
              <a:t>zero</a:t>
            </a:r>
          </a:p>
        </p:txBody>
      </p:sp>
      <p:sp>
        <p:nvSpPr>
          <p:cNvPr id="207" name="Line 45"/>
          <p:cNvSpPr>
            <a:spLocks noChangeShapeType="1"/>
          </p:cNvSpPr>
          <p:nvPr/>
        </p:nvSpPr>
        <p:spPr bwMode="auto">
          <a:xfrm>
            <a:off x="6459538" y="4565492"/>
            <a:ext cx="0" cy="5334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8" name="Line 46"/>
          <p:cNvSpPr>
            <a:spLocks noChangeShapeType="1"/>
          </p:cNvSpPr>
          <p:nvPr/>
        </p:nvSpPr>
        <p:spPr bwMode="auto">
          <a:xfrm>
            <a:off x="4554538" y="2812892"/>
            <a:ext cx="0" cy="609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09" name="Rectangle 47"/>
          <p:cNvSpPr>
            <a:spLocks noChangeArrowheads="1"/>
          </p:cNvSpPr>
          <p:nvPr/>
        </p:nvSpPr>
        <p:spPr bwMode="auto">
          <a:xfrm>
            <a:off x="4554538" y="2812892"/>
            <a:ext cx="925513"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RegWrite</a:t>
            </a:r>
          </a:p>
        </p:txBody>
      </p:sp>
      <p:sp>
        <p:nvSpPr>
          <p:cNvPr id="210" name="Line 49"/>
          <p:cNvSpPr>
            <a:spLocks noChangeShapeType="1"/>
          </p:cNvSpPr>
          <p:nvPr/>
        </p:nvSpPr>
        <p:spPr bwMode="auto">
          <a:xfrm flipV="1">
            <a:off x="6611938" y="2050892"/>
            <a:ext cx="0" cy="17526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1" name="Line 50"/>
          <p:cNvSpPr>
            <a:spLocks noChangeShapeType="1"/>
          </p:cNvSpPr>
          <p:nvPr/>
        </p:nvSpPr>
        <p:spPr bwMode="auto">
          <a:xfrm>
            <a:off x="9355138" y="4336892"/>
            <a:ext cx="0" cy="1981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2" name="Rectangle 51"/>
          <p:cNvSpPr>
            <a:spLocks noChangeArrowheads="1"/>
          </p:cNvSpPr>
          <p:nvPr/>
        </p:nvSpPr>
        <p:spPr bwMode="auto">
          <a:xfrm>
            <a:off x="7221538" y="3422492"/>
            <a:ext cx="1447800" cy="1447800"/>
          </a:xfrm>
          <a:prstGeom prst="rect">
            <a:avLst/>
          </a:pr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3" name="Line 52"/>
          <p:cNvSpPr>
            <a:spLocks noChangeShapeType="1"/>
          </p:cNvSpPr>
          <p:nvPr/>
        </p:nvSpPr>
        <p:spPr bwMode="auto">
          <a:xfrm>
            <a:off x="8669338" y="4184492"/>
            <a:ext cx="304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4" name="Line 53"/>
          <p:cNvSpPr>
            <a:spLocks noChangeShapeType="1"/>
          </p:cNvSpPr>
          <p:nvPr/>
        </p:nvSpPr>
        <p:spPr bwMode="auto">
          <a:xfrm>
            <a:off x="6840538" y="3727292"/>
            <a:ext cx="4064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5" name="Line 54"/>
          <p:cNvSpPr>
            <a:spLocks noChangeShapeType="1"/>
          </p:cNvSpPr>
          <p:nvPr/>
        </p:nvSpPr>
        <p:spPr bwMode="auto">
          <a:xfrm>
            <a:off x="6992938" y="45654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16" name="Text Box 55"/>
          <p:cNvSpPr txBox="1">
            <a:spLocks noChangeArrowheads="1"/>
          </p:cNvSpPr>
          <p:nvPr/>
        </p:nvSpPr>
        <p:spPr bwMode="auto">
          <a:xfrm>
            <a:off x="7162722" y="3879692"/>
            <a:ext cx="731995" cy="461665"/>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pPr algn="ctr"/>
            <a:r>
              <a:rPr lang="en-US" altLang="zh-CN" sz="1200" b="1">
                <a:solidFill>
                  <a:srgbClr val="000000"/>
                </a:solidFill>
                <a:latin typeface="Calibri" panose="020F0502020204030204" pitchFamily="34" charset="0"/>
                <a:cs typeface="Calibri" panose="020F0502020204030204" pitchFamily="34" charset="0"/>
              </a:rPr>
              <a:t>Data</a:t>
            </a:r>
          </a:p>
          <a:p>
            <a:pPr algn="ctr"/>
            <a:r>
              <a:rPr lang="en-US" altLang="zh-CN" sz="1200" b="1">
                <a:solidFill>
                  <a:srgbClr val="000000"/>
                </a:solidFill>
                <a:latin typeface="Calibri" panose="020F0502020204030204" pitchFamily="34" charset="0"/>
                <a:cs typeface="Calibri" panose="020F0502020204030204" pitchFamily="34" charset="0"/>
              </a:rPr>
              <a:t>Memory</a:t>
            </a:r>
          </a:p>
        </p:txBody>
      </p:sp>
      <p:sp>
        <p:nvSpPr>
          <p:cNvPr id="217" name="Text Box 56"/>
          <p:cNvSpPr txBox="1">
            <a:spLocks noChangeArrowheads="1"/>
          </p:cNvSpPr>
          <p:nvPr/>
        </p:nvSpPr>
        <p:spPr bwMode="auto">
          <a:xfrm>
            <a:off x="7145338" y="3574892"/>
            <a:ext cx="684355"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Address</a:t>
            </a:r>
          </a:p>
        </p:txBody>
      </p:sp>
      <p:sp>
        <p:nvSpPr>
          <p:cNvPr id="218" name="Text Box 57"/>
          <p:cNvSpPr txBox="1">
            <a:spLocks noChangeArrowheads="1"/>
          </p:cNvSpPr>
          <p:nvPr/>
        </p:nvSpPr>
        <p:spPr bwMode="auto">
          <a:xfrm>
            <a:off x="7145338" y="4413092"/>
            <a:ext cx="85651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Write Data</a:t>
            </a:r>
          </a:p>
        </p:txBody>
      </p:sp>
      <p:sp>
        <p:nvSpPr>
          <p:cNvPr id="219" name="Text Box 58"/>
          <p:cNvSpPr txBox="1">
            <a:spLocks noChangeArrowheads="1"/>
          </p:cNvSpPr>
          <p:nvPr/>
        </p:nvSpPr>
        <p:spPr bwMode="auto">
          <a:xfrm>
            <a:off x="7831138" y="4032092"/>
            <a:ext cx="821507"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a:solidFill>
                  <a:srgbClr val="000000"/>
                </a:solidFill>
                <a:latin typeface="Calibri" panose="020F0502020204030204" pitchFamily="34" charset="0"/>
                <a:cs typeface="Calibri" panose="020F0502020204030204" pitchFamily="34" charset="0"/>
              </a:rPr>
              <a:t>Read Data</a:t>
            </a:r>
          </a:p>
        </p:txBody>
      </p:sp>
      <p:sp>
        <p:nvSpPr>
          <p:cNvPr id="220" name="Line 59"/>
          <p:cNvSpPr>
            <a:spLocks noChangeShapeType="1"/>
          </p:cNvSpPr>
          <p:nvPr/>
        </p:nvSpPr>
        <p:spPr bwMode="auto">
          <a:xfrm>
            <a:off x="7907338" y="2508092"/>
            <a:ext cx="0" cy="914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1" name="Rectangle 60"/>
          <p:cNvSpPr>
            <a:spLocks noChangeArrowheads="1"/>
          </p:cNvSpPr>
          <p:nvPr/>
        </p:nvSpPr>
        <p:spPr bwMode="auto">
          <a:xfrm>
            <a:off x="6916738" y="22794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MemWrite</a:t>
            </a:r>
          </a:p>
        </p:txBody>
      </p:sp>
      <p:sp>
        <p:nvSpPr>
          <p:cNvPr id="222" name="Rectangle 61"/>
          <p:cNvSpPr>
            <a:spLocks noChangeArrowheads="1"/>
          </p:cNvSpPr>
          <p:nvPr/>
        </p:nvSpPr>
        <p:spPr bwMode="auto">
          <a:xfrm>
            <a:off x="8212138" y="19746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MemRead</a:t>
            </a:r>
          </a:p>
        </p:txBody>
      </p:sp>
      <p:sp>
        <p:nvSpPr>
          <p:cNvPr id="223" name="Line 62"/>
          <p:cNvSpPr>
            <a:spLocks noChangeShapeType="1"/>
          </p:cNvSpPr>
          <p:nvPr/>
        </p:nvSpPr>
        <p:spPr bwMode="auto">
          <a:xfrm>
            <a:off x="7907338" y="4870292"/>
            <a:ext cx="0" cy="3048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4" name="Line 63"/>
          <p:cNvSpPr>
            <a:spLocks noChangeShapeType="1"/>
          </p:cNvSpPr>
          <p:nvPr/>
        </p:nvSpPr>
        <p:spPr bwMode="auto">
          <a:xfrm>
            <a:off x="3640138" y="6318092"/>
            <a:ext cx="5715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5" name="Line 64"/>
          <p:cNvSpPr>
            <a:spLocks noChangeShapeType="1"/>
          </p:cNvSpPr>
          <p:nvPr/>
        </p:nvSpPr>
        <p:spPr bwMode="auto">
          <a:xfrm>
            <a:off x="5418138" y="5022692"/>
            <a:ext cx="16002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6" name="Line 65"/>
          <p:cNvSpPr>
            <a:spLocks noChangeShapeType="1"/>
          </p:cNvSpPr>
          <p:nvPr/>
        </p:nvSpPr>
        <p:spPr bwMode="auto">
          <a:xfrm>
            <a:off x="5175251" y="5403692"/>
            <a:ext cx="3810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7" name="Oval 66"/>
          <p:cNvSpPr>
            <a:spLocks noChangeArrowheads="1"/>
          </p:cNvSpPr>
          <p:nvPr/>
        </p:nvSpPr>
        <p:spPr bwMode="auto">
          <a:xfrm>
            <a:off x="4565651" y="5022692"/>
            <a:ext cx="609600" cy="8382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28" name="Rectangle 67"/>
          <p:cNvSpPr>
            <a:spLocks noChangeArrowheads="1"/>
          </p:cNvSpPr>
          <p:nvPr/>
        </p:nvSpPr>
        <p:spPr bwMode="auto">
          <a:xfrm>
            <a:off x="4616451" y="5175092"/>
            <a:ext cx="533400" cy="457200"/>
          </a:xfrm>
          <a:prstGeom prst="rect">
            <a:avLst/>
          </a:prstGeom>
          <a:noFill/>
          <a:ln>
            <a:noFill/>
          </a:ln>
          <a:effectLst/>
        </p:spPr>
        <p:txBody>
          <a:bodyPr wrap="none" lIns="19050" tIns="26988" rIns="19050" bIns="26988"/>
          <a:lstStyle/>
          <a:p>
            <a:pPr algn="ctr"/>
            <a:r>
              <a:rPr lang="en-US" altLang="zh-CN" sz="1200" b="1" dirty="0" err="1">
                <a:solidFill>
                  <a:srgbClr val="000000"/>
                </a:solidFill>
                <a:latin typeface="Calibri" panose="020F0502020204030204" pitchFamily="34" charset="0"/>
                <a:ea typeface="宋体" charset="0"/>
                <a:cs typeface="Calibri" panose="020F0502020204030204" pitchFamily="34" charset="0"/>
              </a:rPr>
              <a:t>Imm</a:t>
            </a:r>
            <a:endParaRPr lang="en-US" altLang="zh-CN" sz="1200" b="1" dirty="0">
              <a:solidFill>
                <a:srgbClr val="000000"/>
              </a:solidFill>
              <a:latin typeface="Calibri" panose="020F0502020204030204" pitchFamily="34" charset="0"/>
              <a:ea typeface="宋体" charset="0"/>
              <a:cs typeface="Calibri" panose="020F0502020204030204" pitchFamily="34" charset="0"/>
            </a:endParaRPr>
          </a:p>
          <a:p>
            <a:pPr algn="ctr"/>
            <a:r>
              <a:rPr lang="en-US" altLang="zh-CN" sz="1200" b="1" dirty="0">
                <a:solidFill>
                  <a:srgbClr val="000000"/>
                </a:solidFill>
                <a:latin typeface="Calibri" panose="020F0502020204030204" pitchFamily="34" charset="0"/>
                <a:ea typeface="宋体" charset="0"/>
                <a:cs typeface="Calibri" panose="020F0502020204030204" pitchFamily="34" charset="0"/>
              </a:rPr>
              <a:t>Gen</a:t>
            </a:r>
          </a:p>
        </p:txBody>
      </p:sp>
      <p:sp>
        <p:nvSpPr>
          <p:cNvPr id="229" name="Line 68"/>
          <p:cNvSpPr>
            <a:spLocks noChangeShapeType="1"/>
          </p:cNvSpPr>
          <p:nvPr/>
        </p:nvSpPr>
        <p:spPr bwMode="auto">
          <a:xfrm>
            <a:off x="3001963" y="5403692"/>
            <a:ext cx="1563688"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0" name="Line 69"/>
          <p:cNvSpPr>
            <a:spLocks noChangeShapeType="1"/>
          </p:cNvSpPr>
          <p:nvPr/>
        </p:nvSpPr>
        <p:spPr bwMode="auto">
          <a:xfrm>
            <a:off x="4235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1" name="Line 70"/>
          <p:cNvSpPr>
            <a:spLocks noChangeShapeType="1"/>
          </p:cNvSpPr>
          <p:nvPr/>
        </p:nvSpPr>
        <p:spPr bwMode="auto">
          <a:xfrm>
            <a:off x="5251451" y="5327492"/>
            <a:ext cx="76200" cy="1524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2" name="Text Box 71"/>
          <p:cNvSpPr txBox="1">
            <a:spLocks noChangeArrowheads="1"/>
          </p:cNvSpPr>
          <p:nvPr/>
        </p:nvSpPr>
        <p:spPr bwMode="auto">
          <a:xfrm>
            <a:off x="4235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32</a:t>
            </a:r>
          </a:p>
        </p:txBody>
      </p:sp>
      <p:sp>
        <p:nvSpPr>
          <p:cNvPr id="233" name="Text Box 72"/>
          <p:cNvSpPr txBox="1">
            <a:spLocks noChangeArrowheads="1"/>
          </p:cNvSpPr>
          <p:nvPr/>
        </p:nvSpPr>
        <p:spPr bwMode="auto">
          <a:xfrm>
            <a:off x="5251451" y="5403692"/>
            <a:ext cx="351790" cy="275590"/>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dirty="0">
                <a:solidFill>
                  <a:srgbClr val="000000"/>
                </a:solidFill>
                <a:latin typeface="Calibri" panose="020F0502020204030204" pitchFamily="34" charset="0"/>
                <a:cs typeface="Calibri" panose="020F0502020204030204" pitchFamily="34" charset="0"/>
              </a:rPr>
              <a:t>64</a:t>
            </a:r>
          </a:p>
        </p:txBody>
      </p:sp>
      <p:sp>
        <p:nvSpPr>
          <p:cNvPr id="234" name="Line 73"/>
          <p:cNvSpPr>
            <a:spLocks noChangeShapeType="1"/>
          </p:cNvSpPr>
          <p:nvPr/>
        </p:nvSpPr>
        <p:spPr bwMode="auto">
          <a:xfrm>
            <a:off x="5418138" y="4413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5" name="Line 74"/>
          <p:cNvSpPr>
            <a:spLocks noChangeShapeType="1"/>
          </p:cNvSpPr>
          <p:nvPr/>
        </p:nvSpPr>
        <p:spPr bwMode="auto">
          <a:xfrm>
            <a:off x="8745538" y="4565492"/>
            <a:ext cx="0" cy="990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6" name="Line 75"/>
          <p:cNvSpPr>
            <a:spLocks noChangeShapeType="1"/>
          </p:cNvSpPr>
          <p:nvPr/>
        </p:nvSpPr>
        <p:spPr bwMode="auto">
          <a:xfrm>
            <a:off x="5545138" y="4794092"/>
            <a:ext cx="1778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7" name="Line 76"/>
          <p:cNvSpPr>
            <a:spLocks noChangeShapeType="1"/>
          </p:cNvSpPr>
          <p:nvPr/>
        </p:nvSpPr>
        <p:spPr bwMode="auto">
          <a:xfrm>
            <a:off x="3640138" y="4717892"/>
            <a:ext cx="2540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8" name="AutoShape 77"/>
          <p:cNvSpPr>
            <a:spLocks noChangeArrowheads="1"/>
          </p:cNvSpPr>
          <p:nvPr/>
        </p:nvSpPr>
        <p:spPr bwMode="auto">
          <a:xfrm rot="16200000">
            <a:off x="8745538" y="4260692"/>
            <a:ext cx="685800" cy="228600"/>
          </a:xfrm>
          <a:custGeom>
            <a:avLst/>
            <a:gdLst>
              <a:gd name="T0" fmla="*/ 604913097 w 21600"/>
              <a:gd name="T1" fmla="*/ 12802394 h 21600"/>
              <a:gd name="T2" fmla="*/ 345664631 w 21600"/>
              <a:gd name="T3" fmla="*/ 25604788 h 21600"/>
              <a:gd name="T4" fmla="*/ 86416166 w 21600"/>
              <a:gd name="T5" fmla="*/ 12802394 h 21600"/>
              <a:gd name="T6" fmla="*/ 345664631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39" name="Line 78"/>
          <p:cNvSpPr>
            <a:spLocks noChangeShapeType="1"/>
          </p:cNvSpPr>
          <p:nvPr/>
        </p:nvSpPr>
        <p:spPr bwMode="auto">
          <a:xfrm>
            <a:off x="9202738" y="43368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0" name="AutoShape 79"/>
          <p:cNvSpPr>
            <a:spLocks noChangeArrowheads="1"/>
          </p:cNvSpPr>
          <p:nvPr/>
        </p:nvSpPr>
        <p:spPr bwMode="auto">
          <a:xfrm rot="16200000">
            <a:off x="5456238" y="4451192"/>
            <a:ext cx="762000" cy="228600"/>
          </a:xfrm>
          <a:custGeom>
            <a:avLst/>
            <a:gdLst>
              <a:gd name="T0" fmla="*/ 829784768 w 21600"/>
              <a:gd name="T1" fmla="*/ 12802394 h 21600"/>
              <a:gd name="T2" fmla="*/ 474162720 w 21600"/>
              <a:gd name="T3" fmla="*/ 25604788 h 21600"/>
              <a:gd name="T4" fmla="*/ 118540671 w 21600"/>
              <a:gd name="T5" fmla="*/ 12802394 h 21600"/>
              <a:gd name="T6" fmla="*/ 47416272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1" name="Line 80"/>
          <p:cNvSpPr>
            <a:spLocks noChangeShapeType="1"/>
          </p:cNvSpPr>
          <p:nvPr/>
        </p:nvSpPr>
        <p:spPr bwMode="auto">
          <a:xfrm>
            <a:off x="59515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2" name="Line 81"/>
          <p:cNvSpPr>
            <a:spLocks noChangeShapeType="1"/>
          </p:cNvSpPr>
          <p:nvPr/>
        </p:nvSpPr>
        <p:spPr bwMode="auto">
          <a:xfrm>
            <a:off x="3640138" y="4717892"/>
            <a:ext cx="0" cy="1600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3" name="Line 82"/>
          <p:cNvSpPr>
            <a:spLocks noChangeShapeType="1"/>
          </p:cNvSpPr>
          <p:nvPr/>
        </p:nvSpPr>
        <p:spPr bwMode="auto">
          <a:xfrm>
            <a:off x="9050338" y="2355692"/>
            <a:ext cx="0" cy="17526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4" name="Rectangle 83"/>
          <p:cNvSpPr>
            <a:spLocks noChangeArrowheads="1"/>
          </p:cNvSpPr>
          <p:nvPr/>
        </p:nvSpPr>
        <p:spPr bwMode="auto">
          <a:xfrm>
            <a:off x="7526338" y="2127092"/>
            <a:ext cx="925513" cy="327025"/>
          </a:xfrm>
          <a:prstGeom prst="rect">
            <a:avLst/>
          </a:prstGeom>
          <a:noFill/>
          <a:ln>
            <a:noFill/>
          </a:ln>
          <a:effectLst/>
        </p:spPr>
        <p:txBody>
          <a:bodyPr wrap="none" lIns="19050" tIns="26988" rIns="19050" bIns="26988"/>
          <a:lstStyle/>
          <a:p>
            <a:pPr>
              <a:spcBef>
                <a:spcPts val="600"/>
              </a:spcBef>
              <a:spcAft>
                <a:spcPts val="600"/>
              </a:spcAft>
            </a:pPr>
            <a:r>
              <a:rPr lang="en-US" altLang="zh-CN" sz="1200">
                <a:solidFill>
                  <a:srgbClr val="FC0128"/>
                </a:solidFill>
                <a:latin typeface="Calibri" panose="020F0502020204030204" pitchFamily="34" charset="0"/>
                <a:ea typeface="宋体" charset="0"/>
                <a:cs typeface="Calibri" panose="020F0502020204030204" pitchFamily="34" charset="0"/>
              </a:rPr>
              <a:t>MemtoReg</a:t>
            </a:r>
          </a:p>
        </p:txBody>
      </p:sp>
      <p:sp>
        <p:nvSpPr>
          <p:cNvPr id="245" name="Rectangle 84"/>
          <p:cNvSpPr>
            <a:spLocks noChangeArrowheads="1"/>
          </p:cNvSpPr>
          <p:nvPr/>
        </p:nvSpPr>
        <p:spPr bwMode="auto">
          <a:xfrm>
            <a:off x="4706938" y="24318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ALUSrc</a:t>
            </a:r>
          </a:p>
        </p:txBody>
      </p:sp>
      <p:sp>
        <p:nvSpPr>
          <p:cNvPr id="246" name="Oval 85"/>
          <p:cNvSpPr>
            <a:spLocks noChangeArrowheads="1"/>
          </p:cNvSpPr>
          <p:nvPr/>
        </p:nvSpPr>
        <p:spPr bwMode="auto">
          <a:xfrm>
            <a:off x="5773738" y="1441292"/>
            <a:ext cx="457200" cy="533400"/>
          </a:xfrm>
          <a:prstGeom prst="ellipse">
            <a:avLst/>
          </a:prstGeom>
          <a:noFill/>
          <a:ln w="12700">
            <a:solidFill>
              <a:schemeClr val="tx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7" name="Rectangle 86"/>
          <p:cNvSpPr>
            <a:spLocks noChangeArrowheads="1"/>
          </p:cNvSpPr>
          <p:nvPr/>
        </p:nvSpPr>
        <p:spPr bwMode="auto">
          <a:xfrm>
            <a:off x="5773738" y="1441292"/>
            <a:ext cx="457200" cy="457200"/>
          </a:xfrm>
          <a:prstGeom prst="rect">
            <a:avLst/>
          </a:prstGeom>
          <a:noFill/>
          <a:ln>
            <a:noFill/>
          </a:ln>
          <a:effectLst/>
        </p:spPr>
        <p:txBody>
          <a:bodyPr wrap="none" lIns="19050" tIns="26988" rIns="19050" bIns="26988"/>
          <a:lstStyle/>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Shift</a:t>
            </a:r>
          </a:p>
          <a:p>
            <a:pPr algn="ctr" defTabSz="904875">
              <a:lnSpc>
                <a:spcPts val="1600"/>
              </a:lnSpc>
              <a:tabLst>
                <a:tab pos="452120" algn="l"/>
                <a:tab pos="904875" algn="l"/>
                <a:tab pos="1356995" algn="l"/>
              </a:tabLst>
            </a:pPr>
            <a:r>
              <a:rPr lang="en-US" altLang="zh-CN" sz="1200" b="1" dirty="0">
                <a:solidFill>
                  <a:srgbClr val="000000"/>
                </a:solidFill>
                <a:latin typeface="Calibri" panose="020F0502020204030204" pitchFamily="34" charset="0"/>
                <a:ea typeface="宋体" charset="0"/>
                <a:cs typeface="Calibri" panose="020F0502020204030204" pitchFamily="34" charset="0"/>
              </a:rPr>
              <a:t>left 1</a:t>
            </a:r>
          </a:p>
        </p:txBody>
      </p:sp>
      <p:sp>
        <p:nvSpPr>
          <p:cNvPr id="248" name="Line 87"/>
          <p:cNvSpPr>
            <a:spLocks noChangeShapeType="1"/>
          </p:cNvSpPr>
          <p:nvPr/>
        </p:nvSpPr>
        <p:spPr bwMode="auto">
          <a:xfrm>
            <a:off x="5545138"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49" name="Line 88"/>
          <p:cNvSpPr>
            <a:spLocks noChangeShapeType="1"/>
          </p:cNvSpPr>
          <p:nvPr/>
        </p:nvSpPr>
        <p:spPr bwMode="auto">
          <a:xfrm>
            <a:off x="5545138" y="1288892"/>
            <a:ext cx="928688"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nvGrpSpPr>
          <p:cNvPr id="250" name="Group 89"/>
          <p:cNvGrpSpPr/>
          <p:nvPr/>
        </p:nvGrpSpPr>
        <p:grpSpPr bwMode="auto">
          <a:xfrm>
            <a:off x="6459538" y="984092"/>
            <a:ext cx="381000" cy="914400"/>
            <a:chOff x="1392" y="2880"/>
            <a:chExt cx="288" cy="480"/>
          </a:xfrm>
        </p:grpSpPr>
        <p:sp>
          <p:nvSpPr>
            <p:cNvPr id="251"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2"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3"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4"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5"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6"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57"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grpSp>
      <p:sp>
        <p:nvSpPr>
          <p:cNvPr id="258" name="Text Box 97"/>
          <p:cNvSpPr txBox="1">
            <a:spLocks noChangeArrowheads="1"/>
          </p:cNvSpPr>
          <p:nvPr/>
        </p:nvSpPr>
        <p:spPr bwMode="auto">
          <a:xfrm>
            <a:off x="6459538" y="1288892"/>
            <a:ext cx="444352" cy="276999"/>
          </a:xfrm>
          <a:prstGeom prst="rect">
            <a:avLst/>
          </a:prstGeom>
          <a:noFill/>
          <a:ln>
            <a:noFill/>
          </a:ln>
          <a:effectLst/>
        </p:spPr>
        <p:txBody>
          <a:bodyPr wrap="none">
            <a:spAutoFit/>
          </a:bodyPr>
          <a:lstStyle>
            <a:lvl1pPr>
              <a:defRPr>
                <a:solidFill>
                  <a:schemeClr val="accent1"/>
                </a:solidFill>
                <a:latin typeface="Arial" panose="020B0604020202020204" pitchFamily="34" charset="0"/>
                <a:ea typeface="宋体" charset="0"/>
              </a:defRPr>
            </a:lvl1pPr>
            <a:lvl2pPr marL="742950" indent="-285750">
              <a:defRPr>
                <a:solidFill>
                  <a:schemeClr val="accent1"/>
                </a:solidFill>
                <a:latin typeface="Arial" panose="020B0604020202020204" pitchFamily="34" charset="0"/>
                <a:ea typeface="宋体" charset="0"/>
              </a:defRPr>
            </a:lvl2pPr>
            <a:lvl3pPr marL="1143000" indent="-228600">
              <a:defRPr>
                <a:solidFill>
                  <a:schemeClr val="accent1"/>
                </a:solidFill>
                <a:latin typeface="Arial" panose="020B0604020202020204" pitchFamily="34" charset="0"/>
                <a:ea typeface="宋体" charset="0"/>
              </a:defRPr>
            </a:lvl3pPr>
            <a:lvl4pPr marL="1600200" indent="-228600">
              <a:defRPr>
                <a:solidFill>
                  <a:schemeClr val="accent1"/>
                </a:solidFill>
                <a:latin typeface="Arial" panose="020B0604020202020204" pitchFamily="34" charset="0"/>
                <a:ea typeface="宋体" charset="0"/>
              </a:defRPr>
            </a:lvl4pPr>
            <a:lvl5pPr marL="2057400" indent="-228600">
              <a:defRPr>
                <a:solidFill>
                  <a:schemeClr val="accent1"/>
                </a:solidFill>
                <a:latin typeface="Arial" panose="020B0604020202020204" pitchFamily="34" charset="0"/>
                <a:ea typeface="宋体" charset="0"/>
              </a:defRPr>
            </a:lvl5pPr>
            <a:lvl6pPr marL="2514600" indent="-228600" eaLnBrk="0" fontAlgn="base" hangingPunct="0">
              <a:spcBef>
                <a:spcPct val="0"/>
              </a:spcBef>
              <a:spcAft>
                <a:spcPct val="0"/>
              </a:spcAft>
              <a:defRPr>
                <a:solidFill>
                  <a:schemeClr val="accent1"/>
                </a:solidFill>
                <a:latin typeface="Arial" panose="020B0604020202020204" pitchFamily="34" charset="0"/>
                <a:ea typeface="宋体" charset="0"/>
              </a:defRPr>
            </a:lvl6pPr>
            <a:lvl7pPr marL="2971800" indent="-228600" eaLnBrk="0" fontAlgn="base" hangingPunct="0">
              <a:spcBef>
                <a:spcPct val="0"/>
              </a:spcBef>
              <a:spcAft>
                <a:spcPct val="0"/>
              </a:spcAft>
              <a:defRPr>
                <a:solidFill>
                  <a:schemeClr val="accent1"/>
                </a:solidFill>
                <a:latin typeface="Arial" panose="020B0604020202020204" pitchFamily="34" charset="0"/>
                <a:ea typeface="宋体" charset="0"/>
              </a:defRPr>
            </a:lvl7pPr>
            <a:lvl8pPr marL="3429000" indent="-228600" eaLnBrk="0" fontAlgn="base" hangingPunct="0">
              <a:spcBef>
                <a:spcPct val="0"/>
              </a:spcBef>
              <a:spcAft>
                <a:spcPct val="0"/>
              </a:spcAft>
              <a:defRPr>
                <a:solidFill>
                  <a:schemeClr val="accent1"/>
                </a:solidFill>
                <a:latin typeface="Arial" panose="020B0604020202020204" pitchFamily="34" charset="0"/>
                <a:ea typeface="宋体" charset="0"/>
              </a:defRPr>
            </a:lvl8pPr>
            <a:lvl9pPr marL="3886200" indent="-228600" eaLnBrk="0" fontAlgn="base" hangingPunct="0">
              <a:spcBef>
                <a:spcPct val="0"/>
              </a:spcBef>
              <a:spcAft>
                <a:spcPct val="0"/>
              </a:spcAft>
              <a:defRPr>
                <a:solidFill>
                  <a:schemeClr val="accent1"/>
                </a:solidFill>
                <a:latin typeface="Arial" panose="020B0604020202020204" pitchFamily="34" charset="0"/>
                <a:ea typeface="宋体" charset="0"/>
              </a:defRPr>
            </a:lvl9pPr>
          </a:lstStyle>
          <a:p>
            <a:r>
              <a:rPr lang="en-US" altLang="zh-CN" sz="1200" b="1">
                <a:solidFill>
                  <a:srgbClr val="000000"/>
                </a:solidFill>
                <a:latin typeface="Calibri" panose="020F0502020204030204" pitchFamily="34" charset="0"/>
                <a:cs typeface="Calibri" panose="020F0502020204030204" pitchFamily="34" charset="0"/>
              </a:rPr>
              <a:t>Add</a:t>
            </a:r>
          </a:p>
        </p:txBody>
      </p:sp>
      <p:sp>
        <p:nvSpPr>
          <p:cNvPr id="259" name="Line 98"/>
          <p:cNvSpPr>
            <a:spLocks noChangeShapeType="1"/>
          </p:cNvSpPr>
          <p:nvPr/>
        </p:nvSpPr>
        <p:spPr bwMode="auto">
          <a:xfrm>
            <a:off x="6216651" y="17460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0" name="Line 99"/>
          <p:cNvSpPr>
            <a:spLocks noChangeShapeType="1"/>
          </p:cNvSpPr>
          <p:nvPr/>
        </p:nvSpPr>
        <p:spPr bwMode="auto">
          <a:xfrm>
            <a:off x="6840538" y="14412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1" name="Line 100"/>
          <p:cNvSpPr>
            <a:spLocks noChangeShapeType="1"/>
          </p:cNvSpPr>
          <p:nvPr/>
        </p:nvSpPr>
        <p:spPr bwMode="auto">
          <a:xfrm>
            <a:off x="1201738" y="907892"/>
            <a:ext cx="0" cy="3276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2" name="AutoShape 101"/>
          <p:cNvSpPr>
            <a:spLocks noChangeArrowheads="1"/>
          </p:cNvSpPr>
          <p:nvPr/>
        </p:nvSpPr>
        <p:spPr bwMode="auto">
          <a:xfrm rot="16200000">
            <a:off x="6764338" y="1060292"/>
            <a:ext cx="838200" cy="228600"/>
          </a:xfrm>
          <a:custGeom>
            <a:avLst/>
            <a:gdLst>
              <a:gd name="T0" fmla="*/ 1104443558 w 21600"/>
              <a:gd name="T1" fmla="*/ 12802394 h 21600"/>
              <a:gd name="T2" fmla="*/ 631110583 w 21600"/>
              <a:gd name="T3" fmla="*/ 25604788 h 21600"/>
              <a:gd name="T4" fmla="*/ 157777646 w 21600"/>
              <a:gd name="T5" fmla="*/ 12802394 h 21600"/>
              <a:gd name="T6" fmla="*/ 631110583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12700">
            <a:solidFill>
              <a:schemeClr val="tx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3" name="Line 102"/>
          <p:cNvSpPr>
            <a:spLocks noChangeShapeType="1"/>
          </p:cNvSpPr>
          <p:nvPr/>
        </p:nvSpPr>
        <p:spPr bwMode="auto">
          <a:xfrm>
            <a:off x="4695826" y="907892"/>
            <a:ext cx="2373312"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4" name="Line 103"/>
          <p:cNvSpPr>
            <a:spLocks noChangeShapeType="1"/>
          </p:cNvSpPr>
          <p:nvPr/>
        </p:nvSpPr>
        <p:spPr bwMode="auto">
          <a:xfrm>
            <a:off x="4695826" y="892811"/>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5" name="Line 104"/>
          <p:cNvSpPr>
            <a:spLocks noChangeShapeType="1"/>
          </p:cNvSpPr>
          <p:nvPr/>
        </p:nvSpPr>
        <p:spPr bwMode="auto">
          <a:xfrm>
            <a:off x="7297738" y="1212692"/>
            <a:ext cx="177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6" name="Line 105"/>
          <p:cNvSpPr>
            <a:spLocks noChangeShapeType="1"/>
          </p:cNvSpPr>
          <p:nvPr/>
        </p:nvSpPr>
        <p:spPr bwMode="auto">
          <a:xfrm>
            <a:off x="7221538" y="1441292"/>
            <a:ext cx="0" cy="533400"/>
          </a:xfrm>
          <a:prstGeom prst="line">
            <a:avLst/>
          </a:prstGeom>
          <a:noFill/>
          <a:ln w="1270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7" name="Rectangle 106"/>
          <p:cNvSpPr>
            <a:spLocks noChangeArrowheads="1"/>
          </p:cNvSpPr>
          <p:nvPr/>
        </p:nvSpPr>
        <p:spPr bwMode="auto">
          <a:xfrm>
            <a:off x="7221538" y="15936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PCSrc</a:t>
            </a:r>
          </a:p>
        </p:txBody>
      </p:sp>
      <p:sp>
        <p:nvSpPr>
          <p:cNvPr id="268" name="Line 107"/>
          <p:cNvSpPr>
            <a:spLocks noChangeShapeType="1"/>
          </p:cNvSpPr>
          <p:nvPr/>
        </p:nvSpPr>
        <p:spPr bwMode="auto">
          <a:xfrm>
            <a:off x="6992938" y="4565492"/>
            <a:ext cx="228600" cy="0"/>
          </a:xfrm>
          <a:prstGeom prst="line">
            <a:avLst/>
          </a:prstGeom>
          <a:noFill/>
          <a:ln w="28575">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69" name="Oval 114"/>
          <p:cNvSpPr>
            <a:spLocks noChangeArrowheads="1"/>
          </p:cNvSpPr>
          <p:nvPr/>
        </p:nvSpPr>
        <p:spPr bwMode="auto">
          <a:xfrm>
            <a:off x="6154738" y="5098892"/>
            <a:ext cx="609600" cy="7620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0" name="Rectangle 115"/>
          <p:cNvSpPr>
            <a:spLocks noChangeArrowheads="1"/>
          </p:cNvSpPr>
          <p:nvPr/>
        </p:nvSpPr>
        <p:spPr bwMode="auto">
          <a:xfrm>
            <a:off x="6230938" y="52512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ALU</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p:txBody>
      </p:sp>
      <p:sp>
        <p:nvSpPr>
          <p:cNvPr id="271" name="Line 116"/>
          <p:cNvSpPr>
            <a:spLocks noChangeShapeType="1"/>
          </p:cNvSpPr>
          <p:nvPr/>
        </p:nvSpPr>
        <p:spPr bwMode="auto">
          <a:xfrm>
            <a:off x="4021138" y="6013292"/>
            <a:ext cx="1905000" cy="0"/>
          </a:xfrm>
          <a:prstGeom prst="line">
            <a:avLst/>
          </a:prstGeom>
          <a:noFill/>
          <a:ln w="1905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2" name="Line 117"/>
          <p:cNvSpPr>
            <a:spLocks noChangeShapeType="1"/>
          </p:cNvSpPr>
          <p:nvPr/>
        </p:nvSpPr>
        <p:spPr bwMode="auto">
          <a:xfrm>
            <a:off x="5911851" y="5327492"/>
            <a:ext cx="228600" cy="0"/>
          </a:xfrm>
          <a:prstGeom prst="line">
            <a:avLst/>
          </a:prstGeom>
          <a:noFill/>
          <a:ln w="1905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73" name="Rectangle 118"/>
          <p:cNvSpPr>
            <a:spLocks noChangeArrowheads="1"/>
          </p:cNvSpPr>
          <p:nvPr/>
        </p:nvSpPr>
        <p:spPr bwMode="auto">
          <a:xfrm>
            <a:off x="8974138" y="4032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4" name="Rectangle 119"/>
          <p:cNvSpPr>
            <a:spLocks noChangeArrowheads="1"/>
          </p:cNvSpPr>
          <p:nvPr/>
        </p:nvSpPr>
        <p:spPr bwMode="auto">
          <a:xfrm>
            <a:off x="5773738" y="464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5" name="Rectangle 122"/>
          <p:cNvSpPr>
            <a:spLocks noChangeArrowheads="1"/>
          </p:cNvSpPr>
          <p:nvPr/>
        </p:nvSpPr>
        <p:spPr bwMode="auto">
          <a:xfrm>
            <a:off x="5773738" y="4260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6" name="Rectangle 123"/>
          <p:cNvSpPr>
            <a:spLocks noChangeArrowheads="1"/>
          </p:cNvSpPr>
          <p:nvPr/>
        </p:nvSpPr>
        <p:spPr bwMode="auto">
          <a:xfrm>
            <a:off x="8974138" y="44130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7" name="Rectangle 124"/>
          <p:cNvSpPr>
            <a:spLocks noChangeArrowheads="1"/>
          </p:cNvSpPr>
          <p:nvPr/>
        </p:nvSpPr>
        <p:spPr bwMode="auto">
          <a:xfrm>
            <a:off x="7069138" y="8316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0</a:t>
            </a:r>
          </a:p>
        </p:txBody>
      </p:sp>
      <p:sp>
        <p:nvSpPr>
          <p:cNvPr id="278" name="Rectangle 125"/>
          <p:cNvSpPr>
            <a:spLocks noChangeArrowheads="1"/>
          </p:cNvSpPr>
          <p:nvPr/>
        </p:nvSpPr>
        <p:spPr bwMode="auto">
          <a:xfrm>
            <a:off x="7069138" y="1288892"/>
            <a:ext cx="152400" cy="327025"/>
          </a:xfrm>
          <a:prstGeom prst="rect">
            <a:avLst/>
          </a:prstGeom>
          <a:noFill/>
          <a:ln>
            <a:noFill/>
          </a:ln>
          <a:effectLst/>
        </p:spPr>
        <p:txBody>
          <a:bodyPr wrap="none" lIns="19050" tIns="26988" rIns="19050" bIns="26988"/>
          <a:lstStyle/>
          <a:p>
            <a:pPr>
              <a:spcBef>
                <a:spcPts val="600"/>
              </a:spcBef>
              <a:spcAft>
                <a:spcPts val="600"/>
              </a:spcAft>
            </a:pPr>
            <a:r>
              <a:rPr lang="en-US" altLang="zh-CN" sz="1400">
                <a:solidFill>
                  <a:srgbClr val="FC0128"/>
                </a:solidFill>
                <a:latin typeface="Calibri" panose="020F0502020204030204" pitchFamily="34" charset="0"/>
                <a:ea typeface="宋体" charset="0"/>
                <a:cs typeface="Calibri" panose="020F0502020204030204" pitchFamily="34" charset="0"/>
              </a:rPr>
              <a:t>1</a:t>
            </a:r>
          </a:p>
        </p:txBody>
      </p:sp>
      <p:sp>
        <p:nvSpPr>
          <p:cNvPr id="279" name="Rectangle 126"/>
          <p:cNvSpPr>
            <a:spLocks noChangeArrowheads="1"/>
          </p:cNvSpPr>
          <p:nvPr/>
        </p:nvSpPr>
        <p:spPr bwMode="auto">
          <a:xfrm>
            <a:off x="2878138" y="17460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ALUOp</a:t>
            </a:r>
          </a:p>
        </p:txBody>
      </p:sp>
      <p:sp>
        <p:nvSpPr>
          <p:cNvPr id="280" name="Line 127"/>
          <p:cNvSpPr>
            <a:spLocks noChangeShapeType="1"/>
          </p:cNvSpPr>
          <p:nvPr/>
        </p:nvSpPr>
        <p:spPr bwMode="auto">
          <a:xfrm>
            <a:off x="6459538" y="5860892"/>
            <a:ext cx="0" cy="304800"/>
          </a:xfrm>
          <a:prstGeom prst="line">
            <a:avLst/>
          </a:prstGeom>
          <a:noFill/>
          <a:ln w="19050">
            <a:solidFill>
              <a:schemeClr val="accent1"/>
            </a:solidFill>
            <a:round/>
            <a:head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1" name="Rectangle 128"/>
          <p:cNvSpPr>
            <a:spLocks noChangeArrowheads="1"/>
          </p:cNvSpPr>
          <p:nvPr/>
        </p:nvSpPr>
        <p:spPr bwMode="auto">
          <a:xfrm>
            <a:off x="4870219" y="5708492"/>
            <a:ext cx="7620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[30,14-12]</a:t>
            </a:r>
          </a:p>
        </p:txBody>
      </p:sp>
      <p:sp>
        <p:nvSpPr>
          <p:cNvPr id="282" name="Rectangle 129"/>
          <p:cNvSpPr>
            <a:spLocks noChangeArrowheads="1"/>
          </p:cNvSpPr>
          <p:nvPr/>
        </p:nvSpPr>
        <p:spPr bwMode="auto">
          <a:xfrm>
            <a:off x="3030538" y="5175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[31-0]</a:t>
            </a:r>
          </a:p>
        </p:txBody>
      </p:sp>
      <p:sp>
        <p:nvSpPr>
          <p:cNvPr id="283" name="Rectangle 130"/>
          <p:cNvSpPr>
            <a:spLocks noChangeArrowheads="1"/>
          </p:cNvSpPr>
          <p:nvPr/>
        </p:nvSpPr>
        <p:spPr bwMode="auto">
          <a:xfrm>
            <a:off x="3016251" y="3346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[19-15]</a:t>
            </a:r>
          </a:p>
        </p:txBody>
      </p:sp>
      <p:sp>
        <p:nvSpPr>
          <p:cNvPr id="284" name="Rectangle 131"/>
          <p:cNvSpPr>
            <a:spLocks noChangeArrowheads="1"/>
          </p:cNvSpPr>
          <p:nvPr/>
        </p:nvSpPr>
        <p:spPr bwMode="auto">
          <a:xfrm>
            <a:off x="3016251" y="37272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[24-20]</a:t>
            </a:r>
          </a:p>
        </p:txBody>
      </p:sp>
      <p:sp>
        <p:nvSpPr>
          <p:cNvPr id="285" name="Line 133"/>
          <p:cNvSpPr>
            <a:spLocks noChangeShapeType="1"/>
          </p:cNvSpPr>
          <p:nvPr/>
        </p:nvSpPr>
        <p:spPr bwMode="auto">
          <a:xfrm>
            <a:off x="592138" y="679292"/>
            <a:ext cx="0" cy="3505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6" name="Line 134"/>
          <p:cNvSpPr>
            <a:spLocks noChangeShapeType="1"/>
          </p:cNvSpPr>
          <p:nvPr/>
        </p:nvSpPr>
        <p:spPr bwMode="auto">
          <a:xfrm>
            <a:off x="7450138" y="679292"/>
            <a:ext cx="0" cy="5334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7" name="Line 135"/>
          <p:cNvSpPr>
            <a:spLocks noChangeShapeType="1"/>
          </p:cNvSpPr>
          <p:nvPr/>
        </p:nvSpPr>
        <p:spPr bwMode="auto">
          <a:xfrm>
            <a:off x="5545138" y="4794092"/>
            <a:ext cx="0" cy="609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8" name="Oval 136"/>
          <p:cNvSpPr>
            <a:spLocks noChangeArrowheads="1"/>
          </p:cNvSpPr>
          <p:nvPr/>
        </p:nvSpPr>
        <p:spPr bwMode="auto">
          <a:xfrm>
            <a:off x="3335338" y="1669892"/>
            <a:ext cx="762000" cy="1219200"/>
          </a:xfrm>
          <a:prstGeom prst="ellipse">
            <a:avLst/>
          </a:prstGeom>
          <a:noFill/>
          <a:ln w="12700">
            <a:solidFill>
              <a:schemeClr val="accent1"/>
            </a:solidFill>
            <a:round/>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89" name="Rectangle 137"/>
          <p:cNvSpPr>
            <a:spLocks noChangeArrowheads="1"/>
          </p:cNvSpPr>
          <p:nvPr/>
        </p:nvSpPr>
        <p:spPr bwMode="auto">
          <a:xfrm>
            <a:off x="3487738" y="2127092"/>
            <a:ext cx="533400" cy="457200"/>
          </a:xfrm>
          <a:prstGeom prst="rect">
            <a:avLst/>
          </a:prstGeom>
          <a:noFill/>
          <a:ln>
            <a:noFill/>
          </a:ln>
          <a:effectLst/>
        </p:spPr>
        <p:txBody>
          <a:bodyPr wrap="none" lIns="19050" tIns="26988" rIns="19050" bIns="26988"/>
          <a:lstStyle/>
          <a:p>
            <a:pPr algn="ctr"/>
            <a:r>
              <a:rPr lang="en-US" altLang="zh-CN" sz="1200" b="1">
                <a:solidFill>
                  <a:srgbClr val="FC0128"/>
                </a:solidFill>
                <a:latin typeface="Calibri" panose="020F0502020204030204" pitchFamily="34" charset="0"/>
                <a:ea typeface="宋体" charset="0"/>
                <a:cs typeface="Calibri" panose="020F0502020204030204" pitchFamily="34" charset="0"/>
              </a:rPr>
              <a:t>Control</a:t>
            </a:r>
          </a:p>
          <a:p>
            <a:pPr algn="ctr"/>
            <a:r>
              <a:rPr lang="en-US" altLang="zh-CN" sz="1200" b="1">
                <a:solidFill>
                  <a:srgbClr val="FC0128"/>
                </a:solidFill>
                <a:latin typeface="Calibri" panose="020F0502020204030204" pitchFamily="34" charset="0"/>
                <a:ea typeface="宋体" charset="0"/>
                <a:cs typeface="Calibri" panose="020F0502020204030204" pitchFamily="34" charset="0"/>
              </a:rPr>
              <a:t>Unit</a:t>
            </a:r>
          </a:p>
        </p:txBody>
      </p:sp>
      <p:sp>
        <p:nvSpPr>
          <p:cNvPr id="290" name="Line 138"/>
          <p:cNvSpPr>
            <a:spLocks noChangeShapeType="1"/>
          </p:cNvSpPr>
          <p:nvPr/>
        </p:nvSpPr>
        <p:spPr bwMode="auto">
          <a:xfrm>
            <a:off x="3030538" y="23556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1" name="Line 139"/>
          <p:cNvSpPr>
            <a:spLocks noChangeShapeType="1"/>
          </p:cNvSpPr>
          <p:nvPr/>
        </p:nvSpPr>
        <p:spPr bwMode="auto">
          <a:xfrm>
            <a:off x="3030538" y="2355692"/>
            <a:ext cx="304800" cy="0"/>
          </a:xfrm>
          <a:prstGeom prst="line">
            <a:avLst/>
          </a:prstGeom>
          <a:noFill/>
          <a:ln w="12700">
            <a:solidFill>
              <a:schemeClr val="tx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2" name="Rectangle 140"/>
          <p:cNvSpPr>
            <a:spLocks noChangeArrowheads="1"/>
          </p:cNvSpPr>
          <p:nvPr/>
        </p:nvSpPr>
        <p:spPr bwMode="auto">
          <a:xfrm>
            <a:off x="2573338" y="2127092"/>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[6-0]</a:t>
            </a:r>
          </a:p>
        </p:txBody>
      </p:sp>
      <p:sp>
        <p:nvSpPr>
          <p:cNvPr id="293" name="AutoShape 141"/>
          <p:cNvSpPr>
            <a:spLocks noChangeArrowheads="1"/>
          </p:cNvSpPr>
          <p:nvPr/>
        </p:nvSpPr>
        <p:spPr bwMode="auto">
          <a:xfrm>
            <a:off x="6764338" y="1822292"/>
            <a:ext cx="304800" cy="304800"/>
          </a:xfrm>
          <a:prstGeom prst="flowChartDelay">
            <a:avLst/>
          </a:prstGeom>
          <a:noFill/>
          <a:ln w="12700">
            <a:solidFill>
              <a:schemeClr val="accent1"/>
            </a:solidFill>
            <a:miter lim="800000"/>
          </a:ln>
          <a:effectLst/>
        </p:spPr>
        <p:txBody>
          <a:bodyPr wrap="none" anchor="ct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4" name="Line 142"/>
          <p:cNvSpPr>
            <a:spLocks noChangeShapeType="1"/>
          </p:cNvSpPr>
          <p:nvPr/>
        </p:nvSpPr>
        <p:spPr bwMode="auto">
          <a:xfrm>
            <a:off x="7069138" y="19746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5" name="Line 143"/>
          <p:cNvSpPr>
            <a:spLocks noChangeShapeType="1"/>
          </p:cNvSpPr>
          <p:nvPr/>
        </p:nvSpPr>
        <p:spPr bwMode="auto">
          <a:xfrm>
            <a:off x="6611938" y="2050892"/>
            <a:ext cx="152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6" name="Line 144"/>
          <p:cNvSpPr>
            <a:spLocks noChangeShapeType="1"/>
          </p:cNvSpPr>
          <p:nvPr/>
        </p:nvSpPr>
        <p:spPr bwMode="auto">
          <a:xfrm>
            <a:off x="4097338" y="2050892"/>
            <a:ext cx="24384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7" name="Rectangle 145"/>
          <p:cNvSpPr>
            <a:spLocks noChangeArrowheads="1"/>
          </p:cNvSpPr>
          <p:nvPr/>
        </p:nvSpPr>
        <p:spPr bwMode="auto">
          <a:xfrm>
            <a:off x="4173538" y="1822292"/>
            <a:ext cx="6858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a:solidFill>
                  <a:srgbClr val="FC0128"/>
                </a:solidFill>
                <a:latin typeface="Calibri" panose="020F0502020204030204" pitchFamily="34" charset="0"/>
                <a:ea typeface="宋体" charset="0"/>
                <a:cs typeface="Calibri" panose="020F0502020204030204" pitchFamily="34" charset="0"/>
              </a:rPr>
              <a:t>Branch</a:t>
            </a:r>
          </a:p>
        </p:txBody>
      </p:sp>
      <p:sp>
        <p:nvSpPr>
          <p:cNvPr id="298" name="Line 146"/>
          <p:cNvSpPr>
            <a:spLocks noChangeShapeType="1"/>
          </p:cNvSpPr>
          <p:nvPr/>
        </p:nvSpPr>
        <p:spPr bwMode="auto">
          <a:xfrm>
            <a:off x="4097338" y="2203292"/>
            <a:ext cx="518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299" name="Line 147"/>
          <p:cNvSpPr>
            <a:spLocks noChangeShapeType="1"/>
          </p:cNvSpPr>
          <p:nvPr/>
        </p:nvSpPr>
        <p:spPr bwMode="auto">
          <a:xfrm>
            <a:off x="7907338" y="5175092"/>
            <a:ext cx="1371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0" name="Line 148"/>
          <p:cNvSpPr>
            <a:spLocks noChangeShapeType="1"/>
          </p:cNvSpPr>
          <p:nvPr/>
        </p:nvSpPr>
        <p:spPr bwMode="auto">
          <a:xfrm>
            <a:off x="9278938" y="2203292"/>
            <a:ext cx="0" cy="29718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1" name="Line 149"/>
          <p:cNvSpPr>
            <a:spLocks noChangeShapeType="1"/>
          </p:cNvSpPr>
          <p:nvPr/>
        </p:nvSpPr>
        <p:spPr bwMode="auto">
          <a:xfrm>
            <a:off x="4097338" y="2355692"/>
            <a:ext cx="4953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2" name="Line 150"/>
          <p:cNvSpPr>
            <a:spLocks noChangeShapeType="1"/>
          </p:cNvSpPr>
          <p:nvPr/>
        </p:nvSpPr>
        <p:spPr bwMode="auto">
          <a:xfrm>
            <a:off x="4097338" y="2508092"/>
            <a:ext cx="38100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3" name="Line 151"/>
          <p:cNvSpPr>
            <a:spLocks noChangeShapeType="1"/>
          </p:cNvSpPr>
          <p:nvPr/>
        </p:nvSpPr>
        <p:spPr bwMode="auto">
          <a:xfrm>
            <a:off x="3944938" y="2812892"/>
            <a:ext cx="609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4" name="Line 152"/>
          <p:cNvSpPr>
            <a:spLocks noChangeShapeType="1"/>
          </p:cNvSpPr>
          <p:nvPr/>
        </p:nvSpPr>
        <p:spPr bwMode="auto">
          <a:xfrm>
            <a:off x="4021138" y="2660492"/>
            <a:ext cx="18288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5" name="Line 153"/>
          <p:cNvSpPr>
            <a:spLocks noChangeShapeType="1"/>
          </p:cNvSpPr>
          <p:nvPr/>
        </p:nvSpPr>
        <p:spPr bwMode="auto">
          <a:xfrm>
            <a:off x="5849938" y="2660492"/>
            <a:ext cx="0" cy="1676400"/>
          </a:xfrm>
          <a:prstGeom prst="line">
            <a:avLst/>
          </a:prstGeom>
          <a:noFill/>
          <a:ln w="12700">
            <a:solidFill>
              <a:schemeClr val="accent1"/>
            </a:solidFill>
            <a:round/>
            <a:tailEnd type="triangle" w="med" len="me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6" name="Line 154"/>
          <p:cNvSpPr>
            <a:spLocks noChangeShapeType="1"/>
          </p:cNvSpPr>
          <p:nvPr/>
        </p:nvSpPr>
        <p:spPr bwMode="auto">
          <a:xfrm>
            <a:off x="2954338" y="6165692"/>
            <a:ext cx="3505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7" name="Line 155"/>
          <p:cNvSpPr>
            <a:spLocks noChangeShapeType="1"/>
          </p:cNvSpPr>
          <p:nvPr/>
        </p:nvSpPr>
        <p:spPr bwMode="auto">
          <a:xfrm>
            <a:off x="2954338" y="1974692"/>
            <a:ext cx="0" cy="419100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8" name="Line 156"/>
          <p:cNvSpPr>
            <a:spLocks noChangeShapeType="1"/>
          </p:cNvSpPr>
          <p:nvPr/>
        </p:nvSpPr>
        <p:spPr bwMode="auto">
          <a:xfrm>
            <a:off x="2954338" y="1974692"/>
            <a:ext cx="457200" cy="0"/>
          </a:xfrm>
          <a:prstGeom prst="line">
            <a:avLst/>
          </a:prstGeom>
          <a:noFill/>
          <a:ln w="1905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09" name="Line 157"/>
          <p:cNvSpPr>
            <a:spLocks noChangeShapeType="1"/>
          </p:cNvSpPr>
          <p:nvPr/>
        </p:nvSpPr>
        <p:spPr bwMode="auto">
          <a:xfrm>
            <a:off x="4021138" y="5403692"/>
            <a:ext cx="0" cy="6096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0" name="Line 158"/>
          <p:cNvSpPr>
            <a:spLocks noChangeShapeType="1"/>
          </p:cNvSpPr>
          <p:nvPr/>
        </p:nvSpPr>
        <p:spPr bwMode="auto">
          <a:xfrm>
            <a:off x="5926138" y="5327492"/>
            <a:ext cx="0" cy="685800"/>
          </a:xfrm>
          <a:prstGeom prst="line">
            <a:avLst/>
          </a:prstGeom>
          <a:noFill/>
          <a:ln w="12700">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1" name="Line 159"/>
          <p:cNvSpPr>
            <a:spLocks noChangeShapeType="1"/>
          </p:cNvSpPr>
          <p:nvPr/>
        </p:nvSpPr>
        <p:spPr bwMode="auto">
          <a:xfrm>
            <a:off x="6535738" y="1898492"/>
            <a:ext cx="228600" cy="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2" name="Line 160"/>
          <p:cNvSpPr>
            <a:spLocks noChangeShapeType="1"/>
          </p:cNvSpPr>
          <p:nvPr/>
        </p:nvSpPr>
        <p:spPr bwMode="auto">
          <a:xfrm flipV="1">
            <a:off x="6535738" y="1898492"/>
            <a:ext cx="0" cy="152400"/>
          </a:xfrm>
          <a:prstGeom prst="line">
            <a:avLst/>
          </a:prstGeom>
          <a:noFill/>
          <a:ln w="12700">
            <a:solidFill>
              <a:schemeClr val="accent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3" name="Line 161"/>
          <p:cNvSpPr>
            <a:spLocks noChangeShapeType="1"/>
          </p:cNvSpPr>
          <p:nvPr/>
        </p:nvSpPr>
        <p:spPr bwMode="auto">
          <a:xfrm>
            <a:off x="2497139" y="1288892"/>
            <a:ext cx="22098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4" name="Line 162"/>
          <p:cNvSpPr>
            <a:spLocks noChangeShapeType="1"/>
          </p:cNvSpPr>
          <p:nvPr/>
        </p:nvSpPr>
        <p:spPr bwMode="auto">
          <a:xfrm>
            <a:off x="5316538" y="4413092"/>
            <a:ext cx="152400"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5" name="Line 163"/>
          <p:cNvSpPr>
            <a:spLocks noChangeShapeType="1"/>
          </p:cNvSpPr>
          <p:nvPr/>
        </p:nvSpPr>
        <p:spPr bwMode="auto">
          <a:xfrm>
            <a:off x="6840538" y="3727292"/>
            <a:ext cx="0" cy="4572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6" name="Line 164"/>
          <p:cNvSpPr>
            <a:spLocks noChangeShapeType="1"/>
          </p:cNvSpPr>
          <p:nvPr/>
        </p:nvSpPr>
        <p:spPr bwMode="auto">
          <a:xfrm>
            <a:off x="6840538" y="4184492"/>
            <a:ext cx="0" cy="13716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7" name="Line 165"/>
          <p:cNvSpPr>
            <a:spLocks noChangeShapeType="1"/>
          </p:cNvSpPr>
          <p:nvPr/>
        </p:nvSpPr>
        <p:spPr bwMode="auto">
          <a:xfrm>
            <a:off x="5545138" y="1746092"/>
            <a:ext cx="0" cy="3048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18" name="Rectangle 131"/>
          <p:cNvSpPr>
            <a:spLocks noChangeArrowheads="1"/>
          </p:cNvSpPr>
          <p:nvPr/>
        </p:nvSpPr>
        <p:spPr bwMode="auto">
          <a:xfrm>
            <a:off x="3048795" y="4074955"/>
            <a:ext cx="838200" cy="327025"/>
          </a:xfrm>
          <a:prstGeom prst="rect">
            <a:avLst/>
          </a:prstGeom>
          <a:noFill/>
          <a:ln>
            <a:noFill/>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altLang="zh-CN" sz="1200" dirty="0" err="1">
                <a:solidFill>
                  <a:srgbClr val="000000"/>
                </a:solidFill>
                <a:latin typeface="Calibri" panose="020F0502020204030204" pitchFamily="34" charset="0"/>
                <a:ea typeface="宋体" charset="0"/>
                <a:cs typeface="Calibri" panose="020F0502020204030204" pitchFamily="34" charset="0"/>
              </a:rPr>
              <a:t>Instr</a:t>
            </a:r>
            <a:r>
              <a:rPr lang="en-US" altLang="zh-CN" sz="1200" dirty="0">
                <a:solidFill>
                  <a:srgbClr val="000000"/>
                </a:solidFill>
                <a:latin typeface="Calibri" panose="020F0502020204030204" pitchFamily="34" charset="0"/>
                <a:ea typeface="宋体" charset="0"/>
                <a:cs typeface="Calibri" panose="020F0502020204030204" pitchFamily="34" charset="0"/>
              </a:rPr>
              <a:t>[11-7]</a:t>
            </a:r>
          </a:p>
        </p:txBody>
      </p:sp>
      <p:sp>
        <p:nvSpPr>
          <p:cNvPr id="319" name="Line 103"/>
          <p:cNvSpPr>
            <a:spLocks noChangeShapeType="1"/>
          </p:cNvSpPr>
          <p:nvPr/>
        </p:nvSpPr>
        <p:spPr bwMode="auto">
          <a:xfrm>
            <a:off x="5534026" y="1258411"/>
            <a:ext cx="0" cy="257243"/>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0" name="Line 161"/>
          <p:cNvSpPr>
            <a:spLocks noChangeShapeType="1"/>
          </p:cNvSpPr>
          <p:nvPr/>
        </p:nvSpPr>
        <p:spPr bwMode="auto">
          <a:xfrm>
            <a:off x="2736624" y="1530736"/>
            <a:ext cx="2808515"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1" name="Line 103"/>
          <p:cNvSpPr>
            <a:spLocks noChangeShapeType="1"/>
          </p:cNvSpPr>
          <p:nvPr/>
        </p:nvSpPr>
        <p:spPr bwMode="auto">
          <a:xfrm>
            <a:off x="2738438" y="1524636"/>
            <a:ext cx="0" cy="38100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322" name="Line 161"/>
          <p:cNvSpPr>
            <a:spLocks noChangeShapeType="1"/>
          </p:cNvSpPr>
          <p:nvPr/>
        </p:nvSpPr>
        <p:spPr bwMode="auto">
          <a:xfrm>
            <a:off x="1189038" y="1905636"/>
            <a:ext cx="1547586" cy="0"/>
          </a:xfrm>
          <a:prstGeom prst="line">
            <a:avLst/>
          </a:prstGeom>
          <a:noFill/>
          <a:ln w="28575">
            <a:solidFill>
              <a:schemeClr val="tx1"/>
            </a:solidFill>
            <a:round/>
          </a:ln>
          <a:effectLst/>
        </p:spPr>
        <p:txBody>
          <a:bodyPr/>
          <a:lstStyle/>
          <a:p>
            <a:endParaRPr lang="zh-CN" altLang="en-US">
              <a:solidFill>
                <a:srgbClr val="FC0128"/>
              </a:solidFill>
              <a:latin typeface="Calibri" panose="020F0502020204030204" pitchFamily="34" charset="0"/>
              <a:ea typeface="宋体" charset="0"/>
              <a:cs typeface="Calibri" panose="020F0502020204030204" pitchFamily="34" charset="0"/>
            </a:endParaRPr>
          </a:p>
        </p:txBody>
      </p:sp>
      <p:sp>
        <p:nvSpPr>
          <p:cNvPr id="4" name="Oval 167"/>
          <p:cNvSpPr>
            <a:spLocks noChangeArrowheads="1"/>
          </p:cNvSpPr>
          <p:nvPr/>
        </p:nvSpPr>
        <p:spPr bwMode="auto">
          <a:xfrm>
            <a:off x="6980415" y="1323753"/>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5" name="Oval 168"/>
          <p:cNvSpPr>
            <a:spLocks noChangeArrowheads="1"/>
          </p:cNvSpPr>
          <p:nvPr/>
        </p:nvSpPr>
        <p:spPr bwMode="auto">
          <a:xfrm>
            <a:off x="6980415" y="790353"/>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6" name="Oval 169"/>
          <p:cNvSpPr>
            <a:spLocks noChangeArrowheads="1"/>
          </p:cNvSpPr>
          <p:nvPr/>
        </p:nvSpPr>
        <p:spPr bwMode="auto">
          <a:xfrm>
            <a:off x="6294615" y="5667153"/>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7" name="Oval 170"/>
          <p:cNvSpPr>
            <a:spLocks noChangeArrowheads="1"/>
          </p:cNvSpPr>
          <p:nvPr/>
        </p:nvSpPr>
        <p:spPr bwMode="auto">
          <a:xfrm>
            <a:off x="5685015" y="4219353"/>
            <a:ext cx="3048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
        <p:nvSpPr>
          <p:cNvPr id="8" name="Oval 171"/>
          <p:cNvSpPr>
            <a:spLocks noChangeArrowheads="1"/>
          </p:cNvSpPr>
          <p:nvPr/>
        </p:nvSpPr>
        <p:spPr bwMode="auto">
          <a:xfrm>
            <a:off x="6294615" y="3685953"/>
            <a:ext cx="381000" cy="381000"/>
          </a:xfrm>
          <a:prstGeom prst="ellipse">
            <a:avLst/>
          </a:prstGeom>
          <a:noFill/>
          <a:ln w="28575">
            <a:solidFill>
              <a:srgbClr val="FC0128"/>
            </a:solidFill>
            <a:rou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C0128"/>
              </a:solidFill>
              <a:effectLst/>
              <a:uLnTx/>
              <a:uFillTx/>
              <a:latin typeface="Arial" panose="020B0604020202020204" pitchFamily="34" charset="0"/>
              <a:ea typeface="宋体" charset="0"/>
              <a:cs typeface="宋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307DD-2D73-40E1-9AE6-1A1B5E6553AE}"/>
              </a:ext>
            </a:extLst>
          </p:cNvPr>
          <p:cNvSpPr>
            <a:spLocks noGrp="1"/>
          </p:cNvSpPr>
          <p:nvPr>
            <p:ph type="title"/>
          </p:nvPr>
        </p:nvSpPr>
        <p:spPr/>
        <p:txBody>
          <a:bodyPr/>
          <a:lstStyle/>
          <a:p>
            <a:r>
              <a:rPr lang="en-US" altLang="zh-CN" dirty="0"/>
              <a:t>A Full Adder</a:t>
            </a:r>
            <a:endParaRPr lang="zh-CN" altLang="en-US" dirty="0"/>
          </a:p>
        </p:txBody>
      </p:sp>
      <p:sp>
        <p:nvSpPr>
          <p:cNvPr id="4" name="Rectangle 3">
            <a:extLst>
              <a:ext uri="{FF2B5EF4-FFF2-40B4-BE49-F238E27FC236}">
                <a16:creationId xmlns:a16="http://schemas.microsoft.com/office/drawing/2014/main" id="{12A71E4E-E060-4C5A-ABA2-5DF340C1C338}"/>
              </a:ext>
            </a:extLst>
          </p:cNvPr>
          <p:cNvSpPr>
            <a:spLocks noChangeArrowheads="1"/>
          </p:cNvSpPr>
          <p:nvPr/>
        </p:nvSpPr>
        <p:spPr bwMode="auto">
          <a:xfrm>
            <a:off x="1959724" y="1748695"/>
            <a:ext cx="1295400" cy="11557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
        <p:nvSpPr>
          <p:cNvPr id="5" name="Text Box 4">
            <a:extLst>
              <a:ext uri="{FF2B5EF4-FFF2-40B4-BE49-F238E27FC236}">
                <a16:creationId xmlns:a16="http://schemas.microsoft.com/office/drawing/2014/main" id="{055B0D39-C65B-4E6C-AE73-4B981F3ABBCE}"/>
              </a:ext>
            </a:extLst>
          </p:cNvPr>
          <p:cNvSpPr txBox="1">
            <a:spLocks noChangeArrowheads="1"/>
          </p:cNvSpPr>
          <p:nvPr/>
        </p:nvSpPr>
        <p:spPr bwMode="auto">
          <a:xfrm>
            <a:off x="2172449" y="1874107"/>
            <a:ext cx="8540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1-bit Full Adder</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6" name="Line 5">
            <a:extLst>
              <a:ext uri="{FF2B5EF4-FFF2-40B4-BE49-F238E27FC236}">
                <a16:creationId xmlns:a16="http://schemas.microsoft.com/office/drawing/2014/main" id="{04730AC8-327D-4105-B2EF-4551FAA7F973}"/>
              </a:ext>
            </a:extLst>
          </p:cNvPr>
          <p:cNvSpPr>
            <a:spLocks noChangeShapeType="1"/>
          </p:cNvSpPr>
          <p:nvPr/>
        </p:nvSpPr>
        <p:spPr bwMode="auto">
          <a:xfrm>
            <a:off x="1578724" y="2675795"/>
            <a:ext cx="3810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7" name="Line 6">
            <a:extLst>
              <a:ext uri="{FF2B5EF4-FFF2-40B4-BE49-F238E27FC236}">
                <a16:creationId xmlns:a16="http://schemas.microsoft.com/office/drawing/2014/main" id="{A3368734-33BD-435F-9E55-6241FFE51335}"/>
              </a:ext>
            </a:extLst>
          </p:cNvPr>
          <p:cNvSpPr>
            <a:spLocks noChangeShapeType="1"/>
          </p:cNvSpPr>
          <p:nvPr/>
        </p:nvSpPr>
        <p:spPr bwMode="auto">
          <a:xfrm>
            <a:off x="2553449" y="1416907"/>
            <a:ext cx="1588" cy="330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 name="Line 7">
            <a:extLst>
              <a:ext uri="{FF2B5EF4-FFF2-40B4-BE49-F238E27FC236}">
                <a16:creationId xmlns:a16="http://schemas.microsoft.com/office/drawing/2014/main" id="{50412EA6-F871-4C64-B745-AC8D78B62172}"/>
              </a:ext>
            </a:extLst>
          </p:cNvPr>
          <p:cNvSpPr>
            <a:spLocks noChangeShapeType="1"/>
          </p:cNvSpPr>
          <p:nvPr/>
        </p:nvSpPr>
        <p:spPr bwMode="auto">
          <a:xfrm>
            <a:off x="2569324" y="2891695"/>
            <a:ext cx="1588"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9" name="Line 8">
            <a:extLst>
              <a:ext uri="{FF2B5EF4-FFF2-40B4-BE49-F238E27FC236}">
                <a16:creationId xmlns:a16="http://schemas.microsoft.com/office/drawing/2014/main" id="{3F8FC16B-D81D-4572-91A1-CC3058BC4F84}"/>
              </a:ext>
            </a:extLst>
          </p:cNvPr>
          <p:cNvSpPr>
            <a:spLocks noChangeShapeType="1"/>
          </p:cNvSpPr>
          <p:nvPr/>
        </p:nvSpPr>
        <p:spPr bwMode="auto">
          <a:xfrm>
            <a:off x="3255124" y="2370995"/>
            <a:ext cx="2286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0" name="Text Box 9">
            <a:extLst>
              <a:ext uri="{FF2B5EF4-FFF2-40B4-BE49-F238E27FC236}">
                <a16:creationId xmlns:a16="http://schemas.microsoft.com/office/drawing/2014/main" id="{DF27F497-82BA-494A-9D06-11EC7696B38E}"/>
              </a:ext>
            </a:extLst>
          </p:cNvPr>
          <p:cNvSpPr txBox="1">
            <a:spLocks noChangeArrowheads="1"/>
          </p:cNvSpPr>
          <p:nvPr/>
        </p:nvSpPr>
        <p:spPr bwMode="auto">
          <a:xfrm>
            <a:off x="1258049" y="1843945"/>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A</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11" name="Text Box 10">
            <a:extLst>
              <a:ext uri="{FF2B5EF4-FFF2-40B4-BE49-F238E27FC236}">
                <a16:creationId xmlns:a16="http://schemas.microsoft.com/office/drawing/2014/main" id="{C64B7874-0007-4D57-95D1-976B0893A2C9}"/>
              </a:ext>
            </a:extLst>
          </p:cNvPr>
          <p:cNvSpPr txBox="1">
            <a:spLocks noChangeArrowheads="1"/>
          </p:cNvSpPr>
          <p:nvPr/>
        </p:nvSpPr>
        <p:spPr bwMode="auto">
          <a:xfrm>
            <a:off x="1273924" y="2417032"/>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B</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12" name="Text Box 11">
            <a:extLst>
              <a:ext uri="{FF2B5EF4-FFF2-40B4-BE49-F238E27FC236}">
                <a16:creationId xmlns:a16="http://schemas.microsoft.com/office/drawing/2014/main" id="{504B2C15-EADA-4249-9FA9-8B2BAFB02A30}"/>
              </a:ext>
            </a:extLst>
          </p:cNvPr>
          <p:cNvSpPr txBox="1">
            <a:spLocks noChangeArrowheads="1"/>
          </p:cNvSpPr>
          <p:nvPr/>
        </p:nvSpPr>
        <p:spPr bwMode="auto">
          <a:xfrm>
            <a:off x="3544049" y="2148745"/>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S</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13" name="Text Box 12">
            <a:extLst>
              <a:ext uri="{FF2B5EF4-FFF2-40B4-BE49-F238E27FC236}">
                <a16:creationId xmlns:a16="http://schemas.microsoft.com/office/drawing/2014/main" id="{8A8E1FE2-EC65-4ECC-AD44-65FDA52F4DCD}"/>
              </a:ext>
            </a:extLst>
          </p:cNvPr>
          <p:cNvSpPr txBox="1">
            <a:spLocks noChangeArrowheads="1"/>
          </p:cNvSpPr>
          <p:nvPr/>
        </p:nvSpPr>
        <p:spPr bwMode="auto">
          <a:xfrm>
            <a:off x="2096249" y="1035907"/>
            <a:ext cx="996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carry_in</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14" name="Text Box 13">
            <a:extLst>
              <a:ext uri="{FF2B5EF4-FFF2-40B4-BE49-F238E27FC236}">
                <a16:creationId xmlns:a16="http://schemas.microsoft.com/office/drawing/2014/main" id="{16A0A635-39C8-48DF-8E06-4747E37F5241}"/>
              </a:ext>
            </a:extLst>
          </p:cNvPr>
          <p:cNvSpPr txBox="1">
            <a:spLocks noChangeArrowheads="1"/>
          </p:cNvSpPr>
          <p:nvPr/>
        </p:nvSpPr>
        <p:spPr bwMode="auto">
          <a:xfrm>
            <a:off x="2020049" y="3139345"/>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rial" charset="0"/>
                <a:ea typeface="宋体" charset="-122"/>
                <a:cs typeface="+mn-cs"/>
              </a:rPr>
              <a:t>carry_out</a:t>
            </a:r>
            <a:endParaRPr kumimoji="0" lang="en-US" altLang="zh-CN" sz="1800" b="0" i="0" u="none" strike="noStrike" kern="1200" cap="none" spc="0" normalizeH="0" baseline="0" noProof="0">
              <a:ln>
                <a:noFill/>
              </a:ln>
              <a:solidFill>
                <a:srgbClr val="4E67C8"/>
              </a:solidFill>
              <a:effectLst/>
              <a:uLnTx/>
              <a:uFillTx/>
              <a:latin typeface="Arial" charset="0"/>
              <a:ea typeface="宋体" charset="-122"/>
              <a:cs typeface="+mn-cs"/>
            </a:endParaRPr>
          </a:p>
        </p:txBody>
      </p:sp>
      <p:sp>
        <p:nvSpPr>
          <p:cNvPr id="15" name="Text Box 14">
            <a:extLst>
              <a:ext uri="{FF2B5EF4-FFF2-40B4-BE49-F238E27FC236}">
                <a16:creationId xmlns:a16="http://schemas.microsoft.com/office/drawing/2014/main" id="{E014D30E-A81F-4CB7-B0C7-F624D57C1A11}"/>
              </a:ext>
            </a:extLst>
          </p:cNvPr>
          <p:cNvSpPr txBox="1">
            <a:spLocks noChangeArrowheads="1"/>
          </p:cNvSpPr>
          <p:nvPr/>
        </p:nvSpPr>
        <p:spPr>
          <a:xfrm>
            <a:off x="3620249" y="4007707"/>
            <a:ext cx="5638800" cy="117792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ct val="0"/>
              </a:spcBef>
              <a:spcAft>
                <a:spcPts val="0"/>
              </a:spcAft>
              <a:buClrTx/>
              <a:buSzTx/>
              <a:buFontTx/>
              <a:buNone/>
              <a:tabLst/>
              <a:defRPr/>
            </a:pPr>
            <a:r>
              <a:rPr kumimoji="0" lang="zh-CN" altLang="en-US" sz="1800" b="0" i="0" u="none" strike="noStrike" kern="1200" cap="none" spc="0" normalizeH="0" baseline="0" noProof="0">
                <a:ln>
                  <a:noFill/>
                </a:ln>
                <a:solidFill>
                  <a:srgbClr val="4E67C8"/>
                </a:solidFill>
                <a:effectLst/>
                <a:uLnTx/>
                <a:uFillTx/>
                <a:latin typeface="Calibri"/>
                <a:ea typeface="宋体" charset="-122"/>
                <a:cs typeface="+mn-cs"/>
              </a:rPr>
              <a:t>     </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S = A </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sym typeface="Symbol" pitchFamily="18" charset="2"/>
              </a:rPr>
              <a:t></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B </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sym typeface="Symbol" pitchFamily="18" charset="2"/>
              </a:rPr>
              <a:t></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carry_in        (</a:t>
            </a:r>
            <a:r>
              <a:rPr kumimoji="0" lang="en-US" altLang="zh-CN" sz="1800" b="0" i="0" u="none" strike="noStrike" kern="1200" cap="none" spc="0" normalizeH="0" baseline="0" noProof="0">
                <a:ln>
                  <a:noFill/>
                </a:ln>
                <a:solidFill>
                  <a:srgbClr val="FF0000"/>
                </a:solidFill>
                <a:effectLst/>
                <a:uLnTx/>
                <a:uFillTx/>
                <a:latin typeface="Calibri"/>
                <a:ea typeface="宋体" charset="-122"/>
                <a:cs typeface="+mn-cs"/>
              </a:rPr>
              <a:t>odd parity function</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a:t>
            </a:r>
          </a:p>
          <a:p>
            <a:pPr marL="228600" marR="0" lvl="0" indent="-228600" algn="l" defTabSz="914400" rtl="0" eaLnBrk="1" fontAlgn="auto" latinLnBrk="0" hangingPunct="1">
              <a:lnSpc>
                <a:spcPct val="100000"/>
              </a:lnSpc>
              <a:spcBef>
                <a:spcPct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宋体" charset="-122"/>
              <a:cs typeface="+mn-cs"/>
            </a:endParaRPr>
          </a:p>
          <a:p>
            <a:pPr marL="228600" marR="0" lvl="0" indent="-228600" algn="l" defTabSz="914400" rtl="0" eaLnBrk="1" fontAlgn="auto" latinLnBrk="0" hangingPunct="1">
              <a:lnSpc>
                <a:spcPct val="105000"/>
              </a:lnSpc>
              <a:spcBef>
                <a:spcPct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     carry_out  = A</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sym typeface="Symbol" pitchFamily="18" charset="2"/>
              </a:rPr>
              <a:t>&amp;</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B  |  A</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sym typeface="Symbol" pitchFamily="18" charset="2"/>
              </a:rPr>
              <a:t>&amp;</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carry_in  |  B</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sym typeface="Symbol" pitchFamily="18" charset="2"/>
              </a:rPr>
              <a:t>&amp;</a:t>
            </a:r>
            <a:r>
              <a:rPr kumimoji="0" lang="en-US" altLang="zh-CN" sz="1800" b="0" i="0" u="none" strike="noStrike" kern="1200" cap="none" spc="0" normalizeH="0" baseline="0" noProof="0">
                <a:ln>
                  <a:noFill/>
                </a:ln>
                <a:solidFill>
                  <a:prstClr val="black"/>
                </a:solidFill>
                <a:effectLst/>
                <a:uLnTx/>
                <a:uFillTx/>
                <a:latin typeface="Calibri"/>
                <a:ea typeface="宋体" charset="-122"/>
                <a:cs typeface="+mn-cs"/>
              </a:rPr>
              <a:t>carry_in</a:t>
            </a:r>
          </a:p>
          <a:p>
            <a:pPr marL="228600" marR="0" lvl="0" indent="-228600" algn="l" defTabSz="914400" rtl="0" eaLnBrk="1" fontAlgn="auto" latinLnBrk="0" hangingPunct="1">
              <a:lnSpc>
                <a:spcPct val="105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a:ea typeface="宋体" charset="-122"/>
                <a:cs typeface="+mn-cs"/>
              </a:rPr>
              <a:t>                         (majority function)</a:t>
            </a:r>
            <a:endParaRPr kumimoji="0" lang="en-US" altLang="zh-CN" sz="1800" b="0" i="0" u="none" strike="noStrike" kern="1200" cap="none" spc="0" normalizeH="0" baseline="0" noProof="0" dirty="0">
              <a:ln>
                <a:noFill/>
              </a:ln>
              <a:solidFill>
                <a:srgbClr val="FF0000"/>
              </a:solidFill>
              <a:effectLst/>
              <a:uLnTx/>
              <a:uFillTx/>
              <a:latin typeface="Calibri"/>
              <a:ea typeface="宋体" charset="-122"/>
              <a:cs typeface="+mn-cs"/>
            </a:endParaRPr>
          </a:p>
        </p:txBody>
      </p:sp>
      <p:sp>
        <p:nvSpPr>
          <p:cNvPr id="16" name="Rectangle 15">
            <a:extLst>
              <a:ext uri="{FF2B5EF4-FFF2-40B4-BE49-F238E27FC236}">
                <a16:creationId xmlns:a16="http://schemas.microsoft.com/office/drawing/2014/main" id="{D7B48EE1-7A0E-44DB-B982-261ED3B542A3}"/>
              </a:ext>
            </a:extLst>
          </p:cNvPr>
          <p:cNvSpPr>
            <a:spLocks noChangeArrowheads="1"/>
          </p:cNvSpPr>
          <p:nvPr/>
        </p:nvSpPr>
        <p:spPr bwMode="auto">
          <a:xfrm>
            <a:off x="1213599" y="5358666"/>
            <a:ext cx="8153400" cy="95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How can we use it to build a 32-bit adder?</a:t>
            </a:r>
          </a:p>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How can we modify it easily to build an adder/subtractor?</a:t>
            </a:r>
          </a:p>
        </p:txBody>
      </p:sp>
      <p:graphicFrame>
        <p:nvGraphicFramePr>
          <p:cNvPr id="17" name="Group 16">
            <a:extLst>
              <a:ext uri="{FF2B5EF4-FFF2-40B4-BE49-F238E27FC236}">
                <a16:creationId xmlns:a16="http://schemas.microsoft.com/office/drawing/2014/main" id="{167D81F3-1A73-4B11-A2E7-FC6CAE4403D7}"/>
              </a:ext>
            </a:extLst>
          </p:cNvPr>
          <p:cNvGraphicFramePr>
            <a:graphicFrameLocks noGrp="1"/>
          </p:cNvGraphicFramePr>
          <p:nvPr/>
        </p:nvGraphicFramePr>
        <p:xfrm>
          <a:off x="4458449" y="1035907"/>
          <a:ext cx="4724400" cy="2798766"/>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A</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B</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carry_in</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carry_out</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S</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0</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0974">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itchFamily="2" charset="2"/>
                        <a:buNone/>
                        <a:tabLst/>
                      </a:pPr>
                      <a:r>
                        <a:rPr kumimoji="0" lang="en-US" altLang="zh-CN" sz="1600" b="0" i="0" u="none" strike="noStrike" cap="none" normalizeH="0" baseline="0">
                          <a:ln>
                            <a:noFill/>
                          </a:ln>
                          <a:solidFill>
                            <a:schemeClr val="tx1"/>
                          </a:solidFill>
                          <a:effectLst/>
                          <a:latin typeface="Arial" charset="0"/>
                          <a:ea typeface="宋体" pitchFamily="2" charset="-122"/>
                        </a:rPr>
                        <a:t>1</a:t>
                      </a: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8" name="Line 78">
            <a:extLst>
              <a:ext uri="{FF2B5EF4-FFF2-40B4-BE49-F238E27FC236}">
                <a16:creationId xmlns:a16="http://schemas.microsoft.com/office/drawing/2014/main" id="{B2398096-7754-4700-90E0-64C0A51522EA}"/>
              </a:ext>
            </a:extLst>
          </p:cNvPr>
          <p:cNvSpPr>
            <a:spLocks noChangeShapeType="1"/>
          </p:cNvSpPr>
          <p:nvPr/>
        </p:nvSpPr>
        <p:spPr bwMode="auto">
          <a:xfrm>
            <a:off x="1578724" y="2053495"/>
            <a:ext cx="381000" cy="15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Tree>
    <p:extLst>
      <p:ext uri="{BB962C8B-B14F-4D97-AF65-F5344CB8AC3E}">
        <p14:creationId xmlns:p14="http://schemas.microsoft.com/office/powerpoint/2010/main" val="5146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 Signal</a:t>
            </a:r>
            <a:endParaRPr lang="zh-CN" altLang="en-US" dirty="0"/>
          </a:p>
        </p:txBody>
      </p:sp>
      <p:sp>
        <p:nvSpPr>
          <p:cNvPr id="5" name="文本占位符 4"/>
          <p:cNvSpPr>
            <a:spLocks noGrp="1"/>
          </p:cNvSpPr>
          <p:nvPr>
            <p:ph type="body" sz="quarter" idx="10"/>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2085590"/>
            <a:ext cx="12343122" cy="26868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C09C-71CE-4007-98AE-13A8A3D9049E}"/>
              </a:ext>
            </a:extLst>
          </p:cNvPr>
          <p:cNvSpPr>
            <a:spLocks noGrp="1"/>
          </p:cNvSpPr>
          <p:nvPr>
            <p:ph type="title"/>
          </p:nvPr>
        </p:nvSpPr>
        <p:spPr/>
        <p:txBody>
          <a:bodyPr/>
          <a:lstStyle/>
          <a:p>
            <a:r>
              <a:rPr lang="en-US" altLang="en-US" dirty="0"/>
              <a:t>Single Cycle </a:t>
            </a:r>
            <a:r>
              <a:rPr lang="en-US" altLang="en-US" dirty="0">
                <a:solidFill>
                  <a:srgbClr val="C00000"/>
                </a:solidFill>
              </a:rPr>
              <a:t>Disadvantages</a:t>
            </a:r>
            <a:endParaRPr lang="ko-KR" altLang="en-US" dirty="0">
              <a:solidFill>
                <a:srgbClr val="0070C0"/>
              </a:solidFill>
            </a:endParaRPr>
          </a:p>
        </p:txBody>
      </p:sp>
      <p:sp>
        <p:nvSpPr>
          <p:cNvPr id="3" name="Content Placeholder 2">
            <a:extLst>
              <a:ext uri="{FF2B5EF4-FFF2-40B4-BE49-F238E27FC236}">
                <a16:creationId xmlns:a16="http://schemas.microsoft.com/office/drawing/2014/main" id="{028900DD-EB72-4EE0-963F-091131893A03}"/>
              </a:ext>
            </a:extLst>
          </p:cNvPr>
          <p:cNvSpPr>
            <a:spLocks noGrp="1"/>
          </p:cNvSpPr>
          <p:nvPr>
            <p:ph idx="1"/>
          </p:nvPr>
        </p:nvSpPr>
        <p:spPr/>
        <p:txBody>
          <a:bodyPr/>
          <a:lstStyle/>
          <a:p>
            <a:pPr latinLnBrk="0">
              <a:buFont typeface="Wingdings" panose="05000000000000000000" pitchFamily="2" charset="2"/>
              <a:buChar char="Ø"/>
            </a:pPr>
            <a:r>
              <a:rPr lang="en-US" altLang="ko-KR" dirty="0"/>
              <a:t> </a:t>
            </a:r>
            <a:r>
              <a:rPr lang="en-US" altLang="en-US" dirty="0"/>
              <a:t>Uses the clock cycle inefficiently – the clock cycle must be timed to accommodate the </a:t>
            </a:r>
            <a:r>
              <a:rPr lang="en-US" altLang="en-US" b="1" dirty="0">
                <a:solidFill>
                  <a:srgbClr val="C00000"/>
                </a:solidFill>
              </a:rPr>
              <a:t>slowest</a:t>
            </a:r>
            <a:r>
              <a:rPr lang="en-US" altLang="en-US" dirty="0"/>
              <a:t> instruction</a:t>
            </a:r>
          </a:p>
        </p:txBody>
      </p:sp>
      <p:sp>
        <p:nvSpPr>
          <p:cNvPr id="7" name="文本占位符 6">
            <a:extLst>
              <a:ext uri="{FF2B5EF4-FFF2-40B4-BE49-F238E27FC236}">
                <a16:creationId xmlns:a16="http://schemas.microsoft.com/office/drawing/2014/main" id="{222AEB83-5374-A478-73D9-B8CDF579CA76}"/>
              </a:ext>
            </a:extLst>
          </p:cNvPr>
          <p:cNvSpPr>
            <a:spLocks noGrp="1"/>
          </p:cNvSpPr>
          <p:nvPr>
            <p:ph type="body" sz="quarter" idx="10"/>
          </p:nvPr>
        </p:nvSpPr>
        <p:spPr/>
        <p:txBody>
          <a:bodyPr/>
          <a:lstStyle/>
          <a:p>
            <a:endParaRPr lang="zh-CN" altLang="en-US"/>
          </a:p>
        </p:txBody>
      </p:sp>
      <p:grpSp>
        <p:nvGrpSpPr>
          <p:cNvPr id="53" name="Group 52">
            <a:extLst>
              <a:ext uri="{FF2B5EF4-FFF2-40B4-BE49-F238E27FC236}">
                <a16:creationId xmlns:a16="http://schemas.microsoft.com/office/drawing/2014/main" id="{F9C967D1-BC19-4E73-BC96-E21A40CCF7A2}"/>
              </a:ext>
            </a:extLst>
          </p:cNvPr>
          <p:cNvGrpSpPr/>
          <p:nvPr/>
        </p:nvGrpSpPr>
        <p:grpSpPr>
          <a:xfrm>
            <a:off x="2120425" y="3139225"/>
            <a:ext cx="3971327" cy="493472"/>
            <a:chOff x="741297" y="2986825"/>
            <a:chExt cx="3971327" cy="493472"/>
          </a:xfrm>
        </p:grpSpPr>
        <p:sp>
          <p:nvSpPr>
            <p:cNvPr id="5" name="Line 15">
              <a:extLst>
                <a:ext uri="{FF2B5EF4-FFF2-40B4-BE49-F238E27FC236}">
                  <a16:creationId xmlns:a16="http://schemas.microsoft.com/office/drawing/2014/main" id="{9EBAFF52-4791-4723-A037-2D52CA676C62}"/>
                </a:ext>
              </a:extLst>
            </p:cNvPr>
            <p:cNvSpPr>
              <a:spLocks noChangeShapeType="1"/>
            </p:cNvSpPr>
            <p:nvPr/>
          </p:nvSpPr>
          <p:spPr bwMode="auto">
            <a:xfrm>
              <a:off x="2714202" y="2994445"/>
              <a:ext cx="0" cy="4706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Line 16">
              <a:extLst>
                <a:ext uri="{FF2B5EF4-FFF2-40B4-BE49-F238E27FC236}">
                  <a16:creationId xmlns:a16="http://schemas.microsoft.com/office/drawing/2014/main" id="{7ED75550-EF18-4A8E-AE48-7138B7583467}"/>
                </a:ext>
              </a:extLst>
            </p:cNvPr>
            <p:cNvSpPr>
              <a:spLocks noChangeShapeType="1"/>
            </p:cNvSpPr>
            <p:nvPr/>
          </p:nvSpPr>
          <p:spPr bwMode="auto">
            <a:xfrm>
              <a:off x="2714202" y="3428780"/>
              <a:ext cx="199842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Line 14">
              <a:extLst>
                <a:ext uri="{FF2B5EF4-FFF2-40B4-BE49-F238E27FC236}">
                  <a16:creationId xmlns:a16="http://schemas.microsoft.com/office/drawing/2014/main" id="{0920FDCF-C331-4B70-849F-DA9AF2D5B52C}"/>
                </a:ext>
              </a:extLst>
            </p:cNvPr>
            <p:cNvSpPr>
              <a:spLocks noChangeShapeType="1"/>
            </p:cNvSpPr>
            <p:nvPr/>
          </p:nvSpPr>
          <p:spPr bwMode="auto">
            <a:xfrm>
              <a:off x="741297" y="3036322"/>
              <a:ext cx="1972906"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 name="Line 13">
              <a:extLst>
                <a:ext uri="{FF2B5EF4-FFF2-40B4-BE49-F238E27FC236}">
                  <a16:creationId xmlns:a16="http://schemas.microsoft.com/office/drawing/2014/main" id="{C57335B9-D5E1-4597-AC52-289C73606744}"/>
                </a:ext>
              </a:extLst>
            </p:cNvPr>
            <p:cNvSpPr>
              <a:spLocks noChangeShapeType="1"/>
            </p:cNvSpPr>
            <p:nvPr/>
          </p:nvSpPr>
          <p:spPr bwMode="auto">
            <a:xfrm flipH="1">
              <a:off x="753982" y="2986825"/>
              <a:ext cx="0" cy="493472"/>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Line 17">
              <a:extLst>
                <a:ext uri="{FF2B5EF4-FFF2-40B4-BE49-F238E27FC236}">
                  <a16:creationId xmlns:a16="http://schemas.microsoft.com/office/drawing/2014/main" id="{2AA60EC2-A4B9-46C0-9417-ACDEB1042174}"/>
                </a:ext>
              </a:extLst>
            </p:cNvPr>
            <p:cNvSpPr>
              <a:spLocks noChangeShapeType="1"/>
            </p:cNvSpPr>
            <p:nvPr/>
          </p:nvSpPr>
          <p:spPr bwMode="auto">
            <a:xfrm>
              <a:off x="4712624" y="3020202"/>
              <a:ext cx="0" cy="447236"/>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21" name="Group 20">
            <a:extLst>
              <a:ext uri="{FF2B5EF4-FFF2-40B4-BE49-F238E27FC236}">
                <a16:creationId xmlns:a16="http://schemas.microsoft.com/office/drawing/2014/main" id="{EEDFC573-F182-4401-B70D-3B01BA62D48C}"/>
              </a:ext>
            </a:extLst>
          </p:cNvPr>
          <p:cNvGrpSpPr/>
          <p:nvPr/>
        </p:nvGrpSpPr>
        <p:grpSpPr>
          <a:xfrm>
            <a:off x="6091752" y="3171908"/>
            <a:ext cx="3971327" cy="472993"/>
            <a:chOff x="4355913" y="3054617"/>
            <a:chExt cx="3277159" cy="472993"/>
          </a:xfrm>
        </p:grpSpPr>
        <p:sp>
          <p:nvSpPr>
            <p:cNvPr id="14" name="Line 15">
              <a:extLst>
                <a:ext uri="{FF2B5EF4-FFF2-40B4-BE49-F238E27FC236}">
                  <a16:creationId xmlns:a16="http://schemas.microsoft.com/office/drawing/2014/main" id="{4F8F4E4C-59B9-414A-9E78-D5F1A80017EF}"/>
                </a:ext>
              </a:extLst>
            </p:cNvPr>
            <p:cNvSpPr>
              <a:spLocks noChangeShapeType="1"/>
            </p:cNvSpPr>
            <p:nvPr/>
          </p:nvSpPr>
          <p:spPr bwMode="auto">
            <a:xfrm>
              <a:off x="5983964" y="3054617"/>
              <a:ext cx="0" cy="4706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6">
              <a:extLst>
                <a:ext uri="{FF2B5EF4-FFF2-40B4-BE49-F238E27FC236}">
                  <a16:creationId xmlns:a16="http://schemas.microsoft.com/office/drawing/2014/main" id="{F86C2520-6BF6-484D-A137-96455860A12D}"/>
                </a:ext>
              </a:extLst>
            </p:cNvPr>
            <p:cNvSpPr>
              <a:spLocks noChangeShapeType="1"/>
            </p:cNvSpPr>
            <p:nvPr/>
          </p:nvSpPr>
          <p:spPr bwMode="auto">
            <a:xfrm>
              <a:off x="5983964" y="3488952"/>
              <a:ext cx="1649108"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14">
              <a:extLst>
                <a:ext uri="{FF2B5EF4-FFF2-40B4-BE49-F238E27FC236}">
                  <a16:creationId xmlns:a16="http://schemas.microsoft.com/office/drawing/2014/main" id="{3D5A082B-46F0-4FDC-BF86-C7D23CB8AA7E}"/>
                </a:ext>
              </a:extLst>
            </p:cNvPr>
            <p:cNvSpPr>
              <a:spLocks noChangeShapeType="1"/>
            </p:cNvSpPr>
            <p:nvPr/>
          </p:nvSpPr>
          <p:spPr bwMode="auto">
            <a:xfrm>
              <a:off x="4355913" y="3096494"/>
              <a:ext cx="162805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Line 17">
              <a:extLst>
                <a:ext uri="{FF2B5EF4-FFF2-40B4-BE49-F238E27FC236}">
                  <a16:creationId xmlns:a16="http://schemas.microsoft.com/office/drawing/2014/main" id="{1B3B685B-4736-4FBD-934C-2A5485F9E3C9}"/>
                </a:ext>
              </a:extLst>
            </p:cNvPr>
            <p:cNvSpPr>
              <a:spLocks noChangeShapeType="1"/>
            </p:cNvSpPr>
            <p:nvPr/>
          </p:nvSpPr>
          <p:spPr bwMode="auto">
            <a:xfrm>
              <a:off x="7633072" y="3080374"/>
              <a:ext cx="0" cy="447236"/>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5" name="Group 54">
            <a:extLst>
              <a:ext uri="{FF2B5EF4-FFF2-40B4-BE49-F238E27FC236}">
                <a16:creationId xmlns:a16="http://schemas.microsoft.com/office/drawing/2014/main" id="{EA640605-F868-4770-968D-5E7CA437C6D1}"/>
              </a:ext>
            </a:extLst>
          </p:cNvPr>
          <p:cNvGrpSpPr/>
          <p:nvPr/>
        </p:nvGrpSpPr>
        <p:grpSpPr>
          <a:xfrm>
            <a:off x="2145810" y="2603500"/>
            <a:ext cx="3941697" cy="610284"/>
            <a:chOff x="766682" y="2451100"/>
            <a:chExt cx="3941697" cy="610284"/>
          </a:xfrm>
        </p:grpSpPr>
        <p:grpSp>
          <p:nvGrpSpPr>
            <p:cNvPr id="54" name="Group 53">
              <a:extLst>
                <a:ext uri="{FF2B5EF4-FFF2-40B4-BE49-F238E27FC236}">
                  <a16:creationId xmlns:a16="http://schemas.microsoft.com/office/drawing/2014/main" id="{37E750FD-BB72-4979-B6DF-11D6498836F1}"/>
                </a:ext>
              </a:extLst>
            </p:cNvPr>
            <p:cNvGrpSpPr/>
            <p:nvPr/>
          </p:nvGrpSpPr>
          <p:grpSpPr>
            <a:xfrm>
              <a:off x="766682" y="2451100"/>
              <a:ext cx="3941697" cy="587375"/>
              <a:chOff x="766682" y="2451100"/>
              <a:chExt cx="3941697" cy="587375"/>
            </a:xfrm>
          </p:grpSpPr>
          <p:sp>
            <p:nvSpPr>
              <p:cNvPr id="26" name="Line 24">
                <a:extLst>
                  <a:ext uri="{FF2B5EF4-FFF2-40B4-BE49-F238E27FC236}">
                    <a16:creationId xmlns:a16="http://schemas.microsoft.com/office/drawing/2014/main" id="{355FB45D-F8A4-4572-99C1-A8F7111E2BE1}"/>
                  </a:ext>
                </a:extLst>
              </p:cNvPr>
              <p:cNvSpPr>
                <a:spLocks noChangeShapeType="1"/>
              </p:cNvSpPr>
              <p:nvPr/>
            </p:nvSpPr>
            <p:spPr bwMode="auto">
              <a:xfrm flipV="1">
                <a:off x="766682" y="2451100"/>
                <a:ext cx="0" cy="587375"/>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7" name="Group 36">
                <a:extLst>
                  <a:ext uri="{FF2B5EF4-FFF2-40B4-BE49-F238E27FC236}">
                    <a16:creationId xmlns:a16="http://schemas.microsoft.com/office/drawing/2014/main" id="{36AF1A4A-BB8F-4846-9513-F96FEF244782}"/>
                  </a:ext>
                </a:extLst>
              </p:cNvPr>
              <p:cNvGrpSpPr/>
              <p:nvPr/>
            </p:nvGrpSpPr>
            <p:grpSpPr>
              <a:xfrm>
                <a:off x="834427" y="2509502"/>
                <a:ext cx="3873952" cy="397545"/>
                <a:chOff x="850900" y="2446002"/>
                <a:chExt cx="3873952" cy="397545"/>
              </a:xfrm>
            </p:grpSpPr>
            <p:sp>
              <p:nvSpPr>
                <p:cNvPr id="27" name="Rectangle 25">
                  <a:extLst>
                    <a:ext uri="{FF2B5EF4-FFF2-40B4-BE49-F238E27FC236}">
                      <a16:creationId xmlns:a16="http://schemas.microsoft.com/office/drawing/2014/main" id="{A574F0C8-4210-4A62-AFA5-5375370EB62B}"/>
                    </a:ext>
                  </a:extLst>
                </p:cNvPr>
                <p:cNvSpPr>
                  <a:spLocks noChangeArrowheads="1"/>
                </p:cNvSpPr>
                <p:nvPr/>
              </p:nvSpPr>
              <p:spPr bwMode="auto">
                <a:xfrm>
                  <a:off x="2273300" y="2446002"/>
                  <a:ext cx="92487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Cycle 1</a:t>
                  </a:r>
                </a:p>
              </p:txBody>
            </p:sp>
            <p:sp>
              <p:nvSpPr>
                <p:cNvPr id="31" name="Line 29">
                  <a:extLst>
                    <a:ext uri="{FF2B5EF4-FFF2-40B4-BE49-F238E27FC236}">
                      <a16:creationId xmlns:a16="http://schemas.microsoft.com/office/drawing/2014/main" id="{CB3738F5-D748-44B9-9825-1A0FBD429E92}"/>
                    </a:ext>
                  </a:extLst>
                </p:cNvPr>
                <p:cNvSpPr>
                  <a:spLocks noChangeShapeType="1"/>
                </p:cNvSpPr>
                <p:nvPr/>
              </p:nvSpPr>
              <p:spPr bwMode="auto">
                <a:xfrm>
                  <a:off x="850900" y="2644775"/>
                  <a:ext cx="1422400"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34">
                  <a:extLst>
                    <a:ext uri="{FF2B5EF4-FFF2-40B4-BE49-F238E27FC236}">
                      <a16:creationId xmlns:a16="http://schemas.microsoft.com/office/drawing/2014/main" id="{19A2DBCC-93DA-40C2-9176-285A4BB76F7A}"/>
                    </a:ext>
                  </a:extLst>
                </p:cNvPr>
                <p:cNvSpPr>
                  <a:spLocks noChangeShapeType="1"/>
                </p:cNvSpPr>
                <p:nvPr/>
              </p:nvSpPr>
              <p:spPr bwMode="auto">
                <a:xfrm flipH="1">
                  <a:off x="3251652" y="2652712"/>
                  <a:ext cx="1473200"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35" name="Line 24">
              <a:extLst>
                <a:ext uri="{FF2B5EF4-FFF2-40B4-BE49-F238E27FC236}">
                  <a16:creationId xmlns:a16="http://schemas.microsoft.com/office/drawing/2014/main" id="{AE204355-DCAE-4430-931D-18ABBA782E24}"/>
                </a:ext>
              </a:extLst>
            </p:cNvPr>
            <p:cNvSpPr>
              <a:spLocks noChangeShapeType="1"/>
            </p:cNvSpPr>
            <p:nvPr/>
          </p:nvSpPr>
          <p:spPr bwMode="auto">
            <a:xfrm flipV="1">
              <a:off x="4708379" y="2474009"/>
              <a:ext cx="0" cy="587375"/>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6" name="Group 55">
            <a:extLst>
              <a:ext uri="{FF2B5EF4-FFF2-40B4-BE49-F238E27FC236}">
                <a16:creationId xmlns:a16="http://schemas.microsoft.com/office/drawing/2014/main" id="{ED3DDDD6-B200-47C3-876D-0FA0DBEEDBA2}"/>
              </a:ext>
            </a:extLst>
          </p:cNvPr>
          <p:cNvGrpSpPr/>
          <p:nvPr/>
        </p:nvGrpSpPr>
        <p:grpSpPr>
          <a:xfrm>
            <a:off x="6127680" y="2669840"/>
            <a:ext cx="3935398" cy="619461"/>
            <a:chOff x="4748553" y="2517439"/>
            <a:chExt cx="3935398" cy="619461"/>
          </a:xfrm>
        </p:grpSpPr>
        <p:sp>
          <p:nvSpPr>
            <p:cNvPr id="36" name="Line 24">
              <a:extLst>
                <a:ext uri="{FF2B5EF4-FFF2-40B4-BE49-F238E27FC236}">
                  <a16:creationId xmlns:a16="http://schemas.microsoft.com/office/drawing/2014/main" id="{045DB6B8-90BF-40BE-8842-16450F142850}"/>
                </a:ext>
              </a:extLst>
            </p:cNvPr>
            <p:cNvSpPr>
              <a:spLocks noChangeShapeType="1"/>
            </p:cNvSpPr>
            <p:nvPr/>
          </p:nvSpPr>
          <p:spPr bwMode="auto">
            <a:xfrm flipV="1">
              <a:off x="8683951" y="2549525"/>
              <a:ext cx="0" cy="587375"/>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8" name="Group 37">
              <a:extLst>
                <a:ext uri="{FF2B5EF4-FFF2-40B4-BE49-F238E27FC236}">
                  <a16:creationId xmlns:a16="http://schemas.microsoft.com/office/drawing/2014/main" id="{2953B95A-0B05-421F-A7C8-3B0F3C4BC6F0}"/>
                </a:ext>
              </a:extLst>
            </p:cNvPr>
            <p:cNvGrpSpPr/>
            <p:nvPr/>
          </p:nvGrpSpPr>
          <p:grpSpPr>
            <a:xfrm>
              <a:off x="4748553" y="2517439"/>
              <a:ext cx="3873952" cy="397545"/>
              <a:chOff x="850900" y="2446002"/>
              <a:chExt cx="3873952" cy="397545"/>
            </a:xfrm>
          </p:grpSpPr>
          <p:sp>
            <p:nvSpPr>
              <p:cNvPr id="39" name="Rectangle 25">
                <a:extLst>
                  <a:ext uri="{FF2B5EF4-FFF2-40B4-BE49-F238E27FC236}">
                    <a16:creationId xmlns:a16="http://schemas.microsoft.com/office/drawing/2014/main" id="{723986D5-B039-494A-ABE4-8B7DCE9C4382}"/>
                  </a:ext>
                </a:extLst>
              </p:cNvPr>
              <p:cNvSpPr>
                <a:spLocks noChangeArrowheads="1"/>
              </p:cNvSpPr>
              <p:nvPr/>
            </p:nvSpPr>
            <p:spPr bwMode="auto">
              <a:xfrm>
                <a:off x="2273300" y="2446002"/>
                <a:ext cx="92487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Cycle 2</a:t>
                </a:r>
              </a:p>
            </p:txBody>
          </p:sp>
          <p:sp>
            <p:nvSpPr>
              <p:cNvPr id="40" name="Line 29">
                <a:extLst>
                  <a:ext uri="{FF2B5EF4-FFF2-40B4-BE49-F238E27FC236}">
                    <a16:creationId xmlns:a16="http://schemas.microsoft.com/office/drawing/2014/main" id="{CA34ADDB-8C27-4DE6-986A-CB945B2A73C1}"/>
                  </a:ext>
                </a:extLst>
              </p:cNvPr>
              <p:cNvSpPr>
                <a:spLocks noChangeShapeType="1"/>
              </p:cNvSpPr>
              <p:nvPr/>
            </p:nvSpPr>
            <p:spPr bwMode="auto">
              <a:xfrm>
                <a:off x="850900" y="2644775"/>
                <a:ext cx="1422400"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34">
                <a:extLst>
                  <a:ext uri="{FF2B5EF4-FFF2-40B4-BE49-F238E27FC236}">
                    <a16:creationId xmlns:a16="http://schemas.microsoft.com/office/drawing/2014/main" id="{1D0F7A59-A613-48E1-8665-9E180364CA40}"/>
                  </a:ext>
                </a:extLst>
              </p:cNvPr>
              <p:cNvSpPr>
                <a:spLocks noChangeShapeType="1"/>
              </p:cNvSpPr>
              <p:nvPr/>
            </p:nvSpPr>
            <p:spPr bwMode="auto">
              <a:xfrm flipH="1">
                <a:off x="3251652" y="2652712"/>
                <a:ext cx="1473200" cy="0"/>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49" name="Rectangle 48">
            <a:extLst>
              <a:ext uri="{FF2B5EF4-FFF2-40B4-BE49-F238E27FC236}">
                <a16:creationId xmlns:a16="http://schemas.microsoft.com/office/drawing/2014/main" id="{10C950EF-D1B4-4622-A3D2-7408720FDD95}"/>
              </a:ext>
            </a:extLst>
          </p:cNvPr>
          <p:cNvSpPr/>
          <p:nvPr/>
        </p:nvSpPr>
        <p:spPr>
          <a:xfrm>
            <a:off x="2120424" y="3945844"/>
            <a:ext cx="3967079"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51" name="Rectangle 50">
            <a:extLst>
              <a:ext uri="{FF2B5EF4-FFF2-40B4-BE49-F238E27FC236}">
                <a16:creationId xmlns:a16="http://schemas.microsoft.com/office/drawing/2014/main" id="{6E0B1CBF-E290-4FB3-82C4-9F1367E73D41}"/>
              </a:ext>
            </a:extLst>
          </p:cNvPr>
          <p:cNvSpPr/>
          <p:nvPr/>
        </p:nvSpPr>
        <p:spPr>
          <a:xfrm>
            <a:off x="6096000" y="3945844"/>
            <a:ext cx="2801528"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52" name="Rectangle 51">
            <a:extLst>
              <a:ext uri="{FF2B5EF4-FFF2-40B4-BE49-F238E27FC236}">
                <a16:creationId xmlns:a16="http://schemas.microsoft.com/office/drawing/2014/main" id="{F23F2235-4347-43E0-9783-E8B1407592FF}"/>
              </a:ext>
            </a:extLst>
          </p:cNvPr>
          <p:cNvSpPr/>
          <p:nvPr/>
        </p:nvSpPr>
        <p:spPr>
          <a:xfrm>
            <a:off x="8897529" y="3944934"/>
            <a:ext cx="1165547" cy="380648"/>
          </a:xfrm>
          <a:prstGeom prst="rect">
            <a:avLst/>
          </a:prstGeom>
          <a:solidFill>
            <a:srgbClr val="C00000">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Waste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59" name="Group 58">
            <a:extLst>
              <a:ext uri="{FF2B5EF4-FFF2-40B4-BE49-F238E27FC236}">
                <a16:creationId xmlns:a16="http://schemas.microsoft.com/office/drawing/2014/main" id="{2A47E7B6-7717-4DD1-B6B5-F5F530FEA1FB}"/>
              </a:ext>
            </a:extLst>
          </p:cNvPr>
          <p:cNvGrpSpPr/>
          <p:nvPr/>
        </p:nvGrpSpPr>
        <p:grpSpPr>
          <a:xfrm>
            <a:off x="6256269" y="4673043"/>
            <a:ext cx="3806806" cy="1146069"/>
            <a:chOff x="5431294" y="2990602"/>
            <a:chExt cx="2837326" cy="1146069"/>
          </a:xfrm>
        </p:grpSpPr>
        <p:sp>
          <p:nvSpPr>
            <p:cNvPr id="60" name="Rectangle 59">
              <a:extLst>
                <a:ext uri="{FF2B5EF4-FFF2-40B4-BE49-F238E27FC236}">
                  <a16:creationId xmlns:a16="http://schemas.microsoft.com/office/drawing/2014/main" id="{DBDD8D5F-3A55-4C86-924D-8DC19C4CDFCF}"/>
                </a:ext>
              </a:extLst>
            </p:cNvPr>
            <p:cNvSpPr/>
            <p:nvPr/>
          </p:nvSpPr>
          <p:spPr>
            <a:xfrm>
              <a:off x="5431294" y="2990602"/>
              <a:ext cx="2837326" cy="1146069"/>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61" name="Rectangle 60">
              <a:extLst>
                <a:ext uri="{FF2B5EF4-FFF2-40B4-BE49-F238E27FC236}">
                  <a16:creationId xmlns:a16="http://schemas.microsoft.com/office/drawing/2014/main" id="{F6A99536-3A71-4C09-9A5B-C8E88BA671CC}"/>
                </a:ext>
              </a:extLst>
            </p:cNvPr>
            <p:cNvSpPr/>
            <p:nvPr/>
          </p:nvSpPr>
          <p:spPr>
            <a:xfrm>
              <a:off x="5431294" y="3081639"/>
              <a:ext cx="2837326" cy="1015663"/>
            </a:xfrm>
            <a:prstGeom prst="rect">
              <a:avLst/>
            </a:prstGeom>
          </p:spPr>
          <p:txBody>
            <a:bodyPr wrap="square">
              <a:spAutoFit/>
            </a:bodyPr>
            <a:lstStyle/>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In particular, its’ problematic for more complex instructions like </a:t>
              </a:r>
              <a:r>
                <a:rPr kumimoji="0" lang="en-US" altLang="en-US" sz="20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floating point multiply</a:t>
              </a:r>
            </a:p>
          </p:txBody>
        </p:sp>
      </p:grpSp>
    </p:spTree>
    <p:extLst>
      <p:ext uri="{BB962C8B-B14F-4D97-AF65-F5344CB8AC3E}">
        <p14:creationId xmlns:p14="http://schemas.microsoft.com/office/powerpoint/2010/main" val="5671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left)">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500"/>
                                        <p:tgtEl>
                                          <p:spTgt spid="51"/>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left)">
                                      <p:cBhvr>
                                        <p:cTn id="30" dur="500"/>
                                        <p:tgtEl>
                                          <p:spTgt spid="52"/>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6FEC-D6B7-4AEC-A38E-F53E2321ED85}"/>
              </a:ext>
            </a:extLst>
          </p:cNvPr>
          <p:cNvSpPr>
            <a:spLocks noGrp="1"/>
          </p:cNvSpPr>
          <p:nvPr>
            <p:ph type="title"/>
          </p:nvPr>
        </p:nvSpPr>
        <p:spPr/>
        <p:txBody>
          <a:bodyPr/>
          <a:lstStyle/>
          <a:p>
            <a:r>
              <a:rPr lang="en-US" altLang="en-US" dirty="0"/>
              <a:t>Single Cycle </a:t>
            </a:r>
            <a:r>
              <a:rPr lang="en-US" altLang="en-US" dirty="0">
                <a:solidFill>
                  <a:srgbClr val="C00000"/>
                </a:solidFill>
              </a:rPr>
              <a:t>Disadvantages</a:t>
            </a:r>
            <a:endParaRPr lang="ko-KR" altLang="en-US" dirty="0"/>
          </a:p>
        </p:txBody>
      </p:sp>
      <p:sp>
        <p:nvSpPr>
          <p:cNvPr id="124" name="文本占位符 123">
            <a:extLst>
              <a:ext uri="{FF2B5EF4-FFF2-40B4-BE49-F238E27FC236}">
                <a16:creationId xmlns:a16="http://schemas.microsoft.com/office/drawing/2014/main" id="{8BFD66BE-976A-D1BC-9E37-A7ECA45A8558}"/>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4B96CEDF-5BA3-424D-AFF9-E9EE537C64E7}"/>
              </a:ext>
            </a:extLst>
          </p:cNvPr>
          <p:cNvSpPr txBox="1">
            <a:spLocks/>
          </p:cNvSpPr>
          <p:nvPr/>
        </p:nvSpPr>
        <p:spPr>
          <a:xfrm>
            <a:off x="344783" y="891253"/>
            <a:ext cx="10812084" cy="1266911"/>
          </a:xfrm>
          <a:prstGeom prst="rect">
            <a:avLst/>
          </a:prstGeom>
        </p:spPr>
        <p:txBody>
          <a:bodyPr/>
          <a:lstStyle>
            <a:lvl1pPr marL="180975" indent="-180975"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26670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Arial" panose="020B0604020202020204" pitchFamily="34" charset="0"/>
                <a:ea typeface="+mn-ea"/>
                <a:cs typeface="Arial" panose="020B0604020202020204" pitchFamily="34" charset="0"/>
              </a:defRPr>
            </a:lvl2pPr>
            <a:lvl3pPr marL="5429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000" kern="1200">
                <a:solidFill>
                  <a:schemeClr val="tx1"/>
                </a:solidFill>
                <a:latin typeface="Arial" panose="020B0604020202020204" pitchFamily="34" charset="0"/>
                <a:ea typeface="+mn-ea"/>
                <a:cs typeface="Arial" panose="020B0604020202020204" pitchFamily="34" charset="0"/>
              </a:defRPr>
            </a:lvl3pPr>
            <a:lvl4pPr marL="809625"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kern="1200">
                <a:solidFill>
                  <a:schemeClr val="tx1"/>
                </a:solidFill>
                <a:latin typeface="Arial" panose="020B0604020202020204" pitchFamily="34" charset="0"/>
                <a:ea typeface="+mn-ea"/>
                <a:cs typeface="Arial" panose="020B0604020202020204" pitchFamily="34" charset="0"/>
              </a:defRPr>
            </a:lvl4pPr>
            <a:lvl5pPr marL="1257300"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a:t>
            </a:r>
            <a:r>
              <a:rPr kumimoji="0" lang="en-US" altLang="en-US" sz="28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May be wasteful of area since some functional units (e.g., adders) </a:t>
            </a:r>
            <a:r>
              <a:rPr kumimoji="0" lang="en-US" altLang="en-US" sz="2800" b="1" i="0" u="none" strike="noStrike" kern="1200" cap="none" spc="0" normalizeH="0" baseline="0" noProof="0" dirty="0">
                <a:ln>
                  <a:noFill/>
                </a:ln>
                <a:solidFill>
                  <a:srgbClr val="C00000"/>
                </a:solidFill>
                <a:effectLst/>
                <a:uLnTx/>
                <a:uFillTx/>
                <a:latin typeface="Calibri"/>
                <a:ea typeface="微软雅黑"/>
                <a:cs typeface="Arial" panose="020B0604020202020204" pitchFamily="34" charset="0"/>
              </a:rPr>
              <a:t>must be duplicated</a:t>
            </a:r>
            <a:r>
              <a:rPr kumimoji="0" lang="en-US" altLang="en-US" sz="2800" b="0"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 since they can not be shared during a clock cycle</a:t>
            </a:r>
          </a:p>
        </p:txBody>
      </p:sp>
      <p:grpSp>
        <p:nvGrpSpPr>
          <p:cNvPr id="115" name="Group 114">
            <a:extLst>
              <a:ext uri="{FF2B5EF4-FFF2-40B4-BE49-F238E27FC236}">
                <a16:creationId xmlns:a16="http://schemas.microsoft.com/office/drawing/2014/main" id="{AA7F3667-DFAC-4A74-B2B8-11E9C3B455CB}"/>
              </a:ext>
            </a:extLst>
          </p:cNvPr>
          <p:cNvGrpSpPr/>
          <p:nvPr/>
        </p:nvGrpSpPr>
        <p:grpSpPr>
          <a:xfrm>
            <a:off x="1803401" y="2234927"/>
            <a:ext cx="8520113" cy="4114800"/>
            <a:chOff x="279400" y="2234927"/>
            <a:chExt cx="8520113" cy="4114800"/>
          </a:xfrm>
        </p:grpSpPr>
        <p:sp>
          <p:nvSpPr>
            <p:cNvPr id="5" name="Line 45">
              <a:extLst>
                <a:ext uri="{FF2B5EF4-FFF2-40B4-BE49-F238E27FC236}">
                  <a16:creationId xmlns:a16="http://schemas.microsoft.com/office/drawing/2014/main" id="{A4CB219E-BC07-4660-A498-70DD3E283675}"/>
                </a:ext>
              </a:extLst>
            </p:cNvPr>
            <p:cNvSpPr>
              <a:spLocks noChangeShapeType="1"/>
            </p:cNvSpPr>
            <p:nvPr/>
          </p:nvSpPr>
          <p:spPr bwMode="auto">
            <a:xfrm>
              <a:off x="4572000" y="3911327"/>
              <a:ext cx="863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 name="Group 5">
              <a:extLst>
                <a:ext uri="{FF2B5EF4-FFF2-40B4-BE49-F238E27FC236}">
                  <a16:creationId xmlns:a16="http://schemas.microsoft.com/office/drawing/2014/main" id="{510E405D-B4F2-4AAE-BDA1-680A22BFEF83}"/>
                </a:ext>
              </a:extLst>
            </p:cNvPr>
            <p:cNvGrpSpPr/>
            <p:nvPr/>
          </p:nvGrpSpPr>
          <p:grpSpPr>
            <a:xfrm>
              <a:off x="3399583" y="2929236"/>
              <a:ext cx="925513" cy="601091"/>
              <a:chOff x="3483882" y="2065909"/>
              <a:chExt cx="925513" cy="601091"/>
            </a:xfrm>
          </p:grpSpPr>
          <p:sp>
            <p:nvSpPr>
              <p:cNvPr id="7" name="Line 61">
                <a:extLst>
                  <a:ext uri="{FF2B5EF4-FFF2-40B4-BE49-F238E27FC236}">
                    <a16:creationId xmlns:a16="http://schemas.microsoft.com/office/drawing/2014/main" id="{1C3E3A71-2EBE-4290-95BE-D416E8C411C9}"/>
                  </a:ext>
                </a:extLst>
              </p:cNvPr>
              <p:cNvSpPr>
                <a:spLocks noChangeShapeType="1"/>
              </p:cNvSpPr>
              <p:nvPr/>
            </p:nvSpPr>
            <p:spPr bwMode="auto">
              <a:xfrm>
                <a:off x="3894299" y="2362200"/>
                <a:ext cx="0" cy="304800"/>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Rectangle 62">
                <a:extLst>
                  <a:ext uri="{FF2B5EF4-FFF2-40B4-BE49-F238E27FC236}">
                    <a16:creationId xmlns:a16="http://schemas.microsoft.com/office/drawing/2014/main" id="{1B0E500C-475F-4069-828B-C20F603AEC11}"/>
                  </a:ext>
                </a:extLst>
              </p:cNvPr>
              <p:cNvSpPr>
                <a:spLocks noChangeArrowheads="1"/>
              </p:cNvSpPr>
              <p:nvPr/>
            </p:nvSpPr>
            <p:spPr bwMode="auto">
              <a:xfrm>
                <a:off x="3483882" y="2065909"/>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RegWrite</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grpSp>
        <p:grpSp>
          <p:nvGrpSpPr>
            <p:cNvPr id="9" name="Group 8">
              <a:extLst>
                <a:ext uri="{FF2B5EF4-FFF2-40B4-BE49-F238E27FC236}">
                  <a16:creationId xmlns:a16="http://schemas.microsoft.com/office/drawing/2014/main" id="{2FEE8793-E3E2-4EF8-8D75-F711B2775F64}"/>
                </a:ext>
              </a:extLst>
            </p:cNvPr>
            <p:cNvGrpSpPr/>
            <p:nvPr/>
          </p:nvGrpSpPr>
          <p:grpSpPr>
            <a:xfrm>
              <a:off x="2692400" y="3682727"/>
              <a:ext cx="457200" cy="1162050"/>
              <a:chOff x="2776699" y="2819400"/>
              <a:chExt cx="457200" cy="1162050"/>
            </a:xfrm>
          </p:grpSpPr>
          <p:sp>
            <p:nvSpPr>
              <p:cNvPr id="10" name="Line 42">
                <a:extLst>
                  <a:ext uri="{FF2B5EF4-FFF2-40B4-BE49-F238E27FC236}">
                    <a16:creationId xmlns:a16="http://schemas.microsoft.com/office/drawing/2014/main" id="{B3D40660-7506-45FB-B9E4-5398BDB51B33}"/>
                  </a:ext>
                </a:extLst>
              </p:cNvPr>
              <p:cNvSpPr>
                <a:spLocks noChangeShapeType="1"/>
              </p:cNvSpPr>
              <p:nvPr/>
            </p:nvSpPr>
            <p:spPr bwMode="auto">
              <a:xfrm>
                <a:off x="2903699" y="32004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Line 43">
                <a:extLst>
                  <a:ext uri="{FF2B5EF4-FFF2-40B4-BE49-F238E27FC236}">
                    <a16:creationId xmlns:a16="http://schemas.microsoft.com/office/drawing/2014/main" id="{4FC72BC0-6A91-40CE-9368-5A33524C3AC6}"/>
                  </a:ext>
                </a:extLst>
              </p:cNvPr>
              <p:cNvSpPr>
                <a:spLocks noChangeShapeType="1"/>
              </p:cNvSpPr>
              <p:nvPr/>
            </p:nvSpPr>
            <p:spPr bwMode="auto">
              <a:xfrm>
                <a:off x="2903699" y="35814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Line 44">
                <a:extLst>
                  <a:ext uri="{FF2B5EF4-FFF2-40B4-BE49-F238E27FC236}">
                    <a16:creationId xmlns:a16="http://schemas.microsoft.com/office/drawing/2014/main" id="{F0C0E05C-2A1F-456C-99D2-296AE1F6AC1F}"/>
                  </a:ext>
                </a:extLst>
              </p:cNvPr>
              <p:cNvSpPr>
                <a:spLocks noChangeShapeType="1"/>
              </p:cNvSpPr>
              <p:nvPr/>
            </p:nvSpPr>
            <p:spPr bwMode="auto">
              <a:xfrm>
                <a:off x="2903699" y="28194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90">
                <a:extLst>
                  <a:ext uri="{FF2B5EF4-FFF2-40B4-BE49-F238E27FC236}">
                    <a16:creationId xmlns:a16="http://schemas.microsoft.com/office/drawing/2014/main" id="{9F914E74-4B52-40D9-A88B-C9C153C80927}"/>
                  </a:ext>
                </a:extLst>
              </p:cNvPr>
              <p:cNvSpPr>
                <a:spLocks noChangeShapeType="1"/>
              </p:cNvSpPr>
              <p:nvPr/>
            </p:nvSpPr>
            <p:spPr bwMode="auto">
              <a:xfrm>
                <a:off x="2776699" y="398145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4" name="Group 13">
              <a:extLst>
                <a:ext uri="{FF2B5EF4-FFF2-40B4-BE49-F238E27FC236}">
                  <a16:creationId xmlns:a16="http://schemas.microsoft.com/office/drawing/2014/main" id="{C3281D9C-006A-4C52-92B2-87989BA3FF88}"/>
                </a:ext>
              </a:extLst>
            </p:cNvPr>
            <p:cNvGrpSpPr/>
            <p:nvPr/>
          </p:nvGrpSpPr>
          <p:grpSpPr>
            <a:xfrm>
              <a:off x="3070860" y="3530327"/>
              <a:ext cx="1602740" cy="1751126"/>
              <a:chOff x="3155159" y="2667000"/>
              <a:chExt cx="1602740" cy="1751126"/>
            </a:xfrm>
          </p:grpSpPr>
          <p:sp>
            <p:nvSpPr>
              <p:cNvPr id="15" name="Text Box 52">
                <a:extLst>
                  <a:ext uri="{FF2B5EF4-FFF2-40B4-BE49-F238E27FC236}">
                    <a16:creationId xmlns:a16="http://schemas.microsoft.com/office/drawing/2014/main" id="{F5E22253-1135-486D-BC2A-8F5CA2875965}"/>
                  </a:ext>
                </a:extLst>
              </p:cNvPr>
              <p:cNvSpPr txBox="1">
                <a:spLocks noChangeArrowheads="1"/>
              </p:cNvSpPr>
              <p:nvPr/>
            </p:nvSpPr>
            <p:spPr bwMode="auto">
              <a:xfrm>
                <a:off x="3328230" y="4079572"/>
                <a:ext cx="1213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Register File</a:t>
                </a:r>
              </a:p>
            </p:txBody>
          </p:sp>
          <p:grpSp>
            <p:nvGrpSpPr>
              <p:cNvPr id="16" name="Group 15">
                <a:extLst>
                  <a:ext uri="{FF2B5EF4-FFF2-40B4-BE49-F238E27FC236}">
                    <a16:creationId xmlns:a16="http://schemas.microsoft.com/office/drawing/2014/main" id="{14B2D4BC-F388-4F7F-8B81-130E03BB1E65}"/>
                  </a:ext>
                </a:extLst>
              </p:cNvPr>
              <p:cNvGrpSpPr/>
              <p:nvPr/>
            </p:nvGrpSpPr>
            <p:grpSpPr>
              <a:xfrm>
                <a:off x="3155159" y="2667000"/>
                <a:ext cx="1602740" cy="1447800"/>
                <a:chOff x="3155159" y="2667000"/>
                <a:chExt cx="1602740" cy="1447800"/>
              </a:xfrm>
            </p:grpSpPr>
            <p:sp>
              <p:nvSpPr>
                <p:cNvPr id="17" name="Rectangle 40">
                  <a:extLst>
                    <a:ext uri="{FF2B5EF4-FFF2-40B4-BE49-F238E27FC236}">
                      <a16:creationId xmlns:a16="http://schemas.microsoft.com/office/drawing/2014/main" id="{0CB0A790-060C-4256-91C9-E8D1B3105519}"/>
                    </a:ext>
                  </a:extLst>
                </p:cNvPr>
                <p:cNvSpPr>
                  <a:spLocks noChangeArrowheads="1"/>
                </p:cNvSpPr>
                <p:nvPr/>
              </p:nvSpPr>
              <p:spPr bwMode="auto">
                <a:xfrm>
                  <a:off x="3208499" y="2667000"/>
                  <a:ext cx="1447800" cy="1447800"/>
                </a:xfrm>
                <a:prstGeom prst="rect">
                  <a:avLst/>
                </a:prstGeom>
                <a:solidFill>
                  <a:srgbClr val="FF99FF"/>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8" name="Text Box 48">
                  <a:extLst>
                    <a:ext uri="{FF2B5EF4-FFF2-40B4-BE49-F238E27FC236}">
                      <a16:creationId xmlns:a16="http://schemas.microsoft.com/office/drawing/2014/main" id="{B2F7EBF5-9A23-49D7-A26A-E8DAA6F8471D}"/>
                    </a:ext>
                  </a:extLst>
                </p:cNvPr>
                <p:cNvSpPr txBox="1">
                  <a:spLocks noChangeArrowheads="1"/>
                </p:cNvSpPr>
                <p:nvPr/>
              </p:nvSpPr>
              <p:spPr bwMode="auto">
                <a:xfrm>
                  <a:off x="3155159" y="3810000"/>
                  <a:ext cx="8882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Data</a:t>
                  </a:r>
                </a:p>
              </p:txBody>
            </p:sp>
            <p:sp>
              <p:nvSpPr>
                <p:cNvPr id="19" name="Text Box 49">
                  <a:extLst>
                    <a:ext uri="{FF2B5EF4-FFF2-40B4-BE49-F238E27FC236}">
                      <a16:creationId xmlns:a16="http://schemas.microsoft.com/office/drawing/2014/main" id="{C6234580-9118-4C5E-83A7-623C05DD4545}"/>
                    </a:ext>
                  </a:extLst>
                </p:cNvPr>
                <p:cNvSpPr txBox="1">
                  <a:spLocks noChangeArrowheads="1"/>
                </p:cNvSpPr>
                <p:nvPr/>
              </p:nvSpPr>
              <p:spPr bwMode="auto">
                <a:xfrm>
                  <a:off x="3155159" y="2667000"/>
                  <a:ext cx="9678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a:t>
                  </a:r>
                  <a:r>
                    <a:rPr kumimoji="0" lang="en-US" altLang="en-US" sz="1200" b="1"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a:t>
                  </a: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1</a:t>
                  </a:r>
                </a:p>
              </p:txBody>
            </p:sp>
            <p:sp>
              <p:nvSpPr>
                <p:cNvPr id="20" name="Text Box 50">
                  <a:extLst>
                    <a:ext uri="{FF2B5EF4-FFF2-40B4-BE49-F238E27FC236}">
                      <a16:creationId xmlns:a16="http://schemas.microsoft.com/office/drawing/2014/main" id="{134131BF-BB7E-4451-B1AD-BA5306A2FB9F}"/>
                    </a:ext>
                  </a:extLst>
                </p:cNvPr>
                <p:cNvSpPr txBox="1">
                  <a:spLocks noChangeArrowheads="1"/>
                </p:cNvSpPr>
                <p:nvPr/>
              </p:nvSpPr>
              <p:spPr bwMode="auto">
                <a:xfrm>
                  <a:off x="3155159" y="3048000"/>
                  <a:ext cx="9678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Addr 2</a:t>
                  </a:r>
                </a:p>
              </p:txBody>
            </p:sp>
            <p:sp>
              <p:nvSpPr>
                <p:cNvPr id="21" name="Text Box 51">
                  <a:extLst>
                    <a:ext uri="{FF2B5EF4-FFF2-40B4-BE49-F238E27FC236}">
                      <a16:creationId xmlns:a16="http://schemas.microsoft.com/office/drawing/2014/main" id="{F50D683E-DA40-4855-A6A6-A9E2E0E14C0B}"/>
                    </a:ext>
                  </a:extLst>
                </p:cNvPr>
                <p:cNvSpPr txBox="1">
                  <a:spLocks noChangeArrowheads="1"/>
                </p:cNvSpPr>
                <p:nvPr/>
              </p:nvSpPr>
              <p:spPr bwMode="auto">
                <a:xfrm>
                  <a:off x="3155159" y="3429000"/>
                  <a:ext cx="8868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Addr</a:t>
                  </a:r>
                </a:p>
              </p:txBody>
            </p:sp>
            <p:sp>
              <p:nvSpPr>
                <p:cNvPr id="22" name="Text Box 53">
                  <a:extLst>
                    <a:ext uri="{FF2B5EF4-FFF2-40B4-BE49-F238E27FC236}">
                      <a16:creationId xmlns:a16="http://schemas.microsoft.com/office/drawing/2014/main" id="{6A1938BF-1EA9-48E8-80A1-D254536D7595}"/>
                    </a:ext>
                  </a:extLst>
                </p:cNvPr>
                <p:cNvSpPr txBox="1">
                  <a:spLocks noChangeArrowheads="1"/>
                </p:cNvSpPr>
                <p:nvPr/>
              </p:nvSpPr>
              <p:spPr bwMode="auto">
                <a:xfrm>
                  <a:off x="4035822" y="2819400"/>
                  <a:ext cx="632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Data 1</a:t>
                  </a:r>
                </a:p>
              </p:txBody>
            </p:sp>
            <p:sp>
              <p:nvSpPr>
                <p:cNvPr id="23" name="Text Box 54">
                  <a:extLst>
                    <a:ext uri="{FF2B5EF4-FFF2-40B4-BE49-F238E27FC236}">
                      <a16:creationId xmlns:a16="http://schemas.microsoft.com/office/drawing/2014/main" id="{7BDA65E3-8734-4F67-9089-E67D70887340}"/>
                    </a:ext>
                  </a:extLst>
                </p:cNvPr>
                <p:cNvSpPr txBox="1">
                  <a:spLocks noChangeArrowheads="1"/>
                </p:cNvSpPr>
                <p:nvPr/>
              </p:nvSpPr>
              <p:spPr bwMode="auto">
                <a:xfrm>
                  <a:off x="4061222" y="3505200"/>
                  <a:ext cx="632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Data 2</a:t>
                  </a:r>
                </a:p>
              </p:txBody>
            </p:sp>
            <p:sp>
              <p:nvSpPr>
                <p:cNvPr id="24" name="Line 94">
                  <a:extLst>
                    <a:ext uri="{FF2B5EF4-FFF2-40B4-BE49-F238E27FC236}">
                      <a16:creationId xmlns:a16="http://schemas.microsoft.com/office/drawing/2014/main" id="{BE37FE74-0321-4B76-999F-1070570369DD}"/>
                    </a:ext>
                  </a:extLst>
                </p:cNvPr>
                <p:cNvSpPr>
                  <a:spLocks noChangeShapeType="1"/>
                </p:cNvSpPr>
                <p:nvPr/>
              </p:nvSpPr>
              <p:spPr bwMode="auto">
                <a:xfrm>
                  <a:off x="4605499" y="3657600"/>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grpSp>
          <p:nvGrpSpPr>
            <p:cNvPr id="25" name="Group 24">
              <a:extLst>
                <a:ext uri="{FF2B5EF4-FFF2-40B4-BE49-F238E27FC236}">
                  <a16:creationId xmlns:a16="http://schemas.microsoft.com/office/drawing/2014/main" id="{DBF12C1E-5DE8-4623-86A2-BA35EC376CED}"/>
                </a:ext>
              </a:extLst>
            </p:cNvPr>
            <p:cNvGrpSpPr/>
            <p:nvPr/>
          </p:nvGrpSpPr>
          <p:grpSpPr>
            <a:xfrm>
              <a:off x="2565400" y="2818334"/>
              <a:ext cx="6234113" cy="3531393"/>
              <a:chOff x="2649699" y="1955007"/>
              <a:chExt cx="6234113" cy="3531393"/>
            </a:xfrm>
          </p:grpSpPr>
          <p:grpSp>
            <p:nvGrpSpPr>
              <p:cNvPr id="26" name="Group 25">
                <a:extLst>
                  <a:ext uri="{FF2B5EF4-FFF2-40B4-BE49-F238E27FC236}">
                    <a16:creationId xmlns:a16="http://schemas.microsoft.com/office/drawing/2014/main" id="{47D0E35B-D469-4B77-8793-0D8515291567}"/>
                  </a:ext>
                </a:extLst>
              </p:cNvPr>
              <p:cNvGrpSpPr/>
              <p:nvPr/>
            </p:nvGrpSpPr>
            <p:grpSpPr>
              <a:xfrm>
                <a:off x="2767174" y="1955007"/>
                <a:ext cx="6116638" cy="3531393"/>
                <a:chOff x="2767174" y="1955007"/>
                <a:chExt cx="6116638" cy="3531393"/>
              </a:xfrm>
            </p:grpSpPr>
            <p:grpSp>
              <p:nvGrpSpPr>
                <p:cNvPr id="33" name="Group 32">
                  <a:extLst>
                    <a:ext uri="{FF2B5EF4-FFF2-40B4-BE49-F238E27FC236}">
                      <a16:creationId xmlns:a16="http://schemas.microsoft.com/office/drawing/2014/main" id="{A447DFCD-D7FA-4945-B6E1-D4185BC28924}"/>
                    </a:ext>
                  </a:extLst>
                </p:cNvPr>
                <p:cNvGrpSpPr/>
                <p:nvPr/>
              </p:nvGrpSpPr>
              <p:grpSpPr>
                <a:xfrm>
                  <a:off x="6036047" y="1955007"/>
                  <a:ext cx="2847765" cy="3531393"/>
                  <a:chOff x="6036047" y="1955007"/>
                  <a:chExt cx="2847765" cy="3531393"/>
                </a:xfrm>
              </p:grpSpPr>
              <p:sp>
                <p:nvSpPr>
                  <p:cNvPr id="48" name="Line 5">
                    <a:extLst>
                      <a:ext uri="{FF2B5EF4-FFF2-40B4-BE49-F238E27FC236}">
                        <a16:creationId xmlns:a16="http://schemas.microsoft.com/office/drawing/2014/main" id="{A37CABCE-236B-44F5-9F47-FA3AD58B9C39}"/>
                      </a:ext>
                    </a:extLst>
                  </p:cNvPr>
                  <p:cNvSpPr>
                    <a:spLocks noChangeShapeType="1"/>
                  </p:cNvSpPr>
                  <p:nvPr/>
                </p:nvSpPr>
                <p:spPr bwMode="auto">
                  <a:xfrm>
                    <a:off x="6205699" y="4800600"/>
                    <a:ext cx="1905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Line 7">
                    <a:extLst>
                      <a:ext uri="{FF2B5EF4-FFF2-40B4-BE49-F238E27FC236}">
                        <a16:creationId xmlns:a16="http://schemas.microsoft.com/office/drawing/2014/main" id="{094F961E-C380-4474-A66D-83997CB3B36C}"/>
                      </a:ext>
                    </a:extLst>
                  </p:cNvPr>
                  <p:cNvSpPr>
                    <a:spLocks noChangeShapeType="1"/>
                  </p:cNvSpPr>
                  <p:nvPr/>
                </p:nvSpPr>
                <p:spPr bwMode="auto">
                  <a:xfrm>
                    <a:off x="8110699" y="3810000"/>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Line 8">
                    <a:extLst>
                      <a:ext uri="{FF2B5EF4-FFF2-40B4-BE49-F238E27FC236}">
                        <a16:creationId xmlns:a16="http://schemas.microsoft.com/office/drawing/2014/main" id="{6D0E2CAC-92DB-471D-9AD7-EDCACA164F23}"/>
                      </a:ext>
                    </a:extLst>
                  </p:cNvPr>
                  <p:cNvSpPr>
                    <a:spLocks noChangeShapeType="1"/>
                  </p:cNvSpPr>
                  <p:nvPr/>
                </p:nvSpPr>
                <p:spPr bwMode="auto">
                  <a:xfrm>
                    <a:off x="8034499" y="34290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
                    <a:extLst>
                      <a:ext uri="{FF2B5EF4-FFF2-40B4-BE49-F238E27FC236}">
                        <a16:creationId xmlns:a16="http://schemas.microsoft.com/office/drawing/2014/main" id="{58AD901F-642E-4061-83EE-7716FF738CE8}"/>
                      </a:ext>
                    </a:extLst>
                  </p:cNvPr>
                  <p:cNvSpPr>
                    <a:spLocks noChangeShapeType="1"/>
                  </p:cNvSpPr>
                  <p:nvPr/>
                </p:nvSpPr>
                <p:spPr bwMode="auto">
                  <a:xfrm>
                    <a:off x="8110699" y="3810000"/>
                    <a:ext cx="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AutoShape 10">
                    <a:extLst>
                      <a:ext uri="{FF2B5EF4-FFF2-40B4-BE49-F238E27FC236}">
                        <a16:creationId xmlns:a16="http://schemas.microsoft.com/office/drawing/2014/main" id="{E700E058-C04B-4503-8EF3-13312105BABA}"/>
                      </a:ext>
                    </a:extLst>
                  </p:cNvPr>
                  <p:cNvSpPr>
                    <a:spLocks noChangeArrowheads="1"/>
                  </p:cNvSpPr>
                  <p:nvPr/>
                </p:nvSpPr>
                <p:spPr bwMode="auto">
                  <a:xfrm rot="16200000">
                    <a:off x="8110699" y="3505200"/>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11">
                    <a:extLst>
                      <a:ext uri="{FF2B5EF4-FFF2-40B4-BE49-F238E27FC236}">
                        <a16:creationId xmlns:a16="http://schemas.microsoft.com/office/drawing/2014/main" id="{D709A372-7CFC-45BD-9488-14563552F879}"/>
                      </a:ext>
                    </a:extLst>
                  </p:cNvPr>
                  <p:cNvSpPr>
                    <a:spLocks noChangeShapeType="1"/>
                  </p:cNvSpPr>
                  <p:nvPr/>
                </p:nvSpPr>
                <p:spPr bwMode="auto">
                  <a:xfrm>
                    <a:off x="8567899" y="3597275"/>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54" name="Group 53">
                    <a:extLst>
                      <a:ext uri="{FF2B5EF4-FFF2-40B4-BE49-F238E27FC236}">
                        <a16:creationId xmlns:a16="http://schemas.microsoft.com/office/drawing/2014/main" id="{FCA8F4C1-5848-4B45-B15A-E84DC2CFC9BC}"/>
                      </a:ext>
                    </a:extLst>
                  </p:cNvPr>
                  <p:cNvGrpSpPr/>
                  <p:nvPr/>
                </p:nvGrpSpPr>
                <p:grpSpPr>
                  <a:xfrm>
                    <a:off x="7958299" y="1955007"/>
                    <a:ext cx="925513" cy="1387070"/>
                    <a:chOff x="7958299" y="1955007"/>
                    <a:chExt cx="925513" cy="1387070"/>
                  </a:xfrm>
                </p:grpSpPr>
                <p:sp>
                  <p:nvSpPr>
                    <p:cNvPr id="72" name="Line 12">
                      <a:extLst>
                        <a:ext uri="{FF2B5EF4-FFF2-40B4-BE49-F238E27FC236}">
                          <a16:creationId xmlns:a16="http://schemas.microsoft.com/office/drawing/2014/main" id="{314E454B-D015-45B7-8095-78CD7133C32B}"/>
                        </a:ext>
                      </a:extLst>
                    </p:cNvPr>
                    <p:cNvSpPr>
                      <a:spLocks noChangeShapeType="1"/>
                    </p:cNvSpPr>
                    <p:nvPr/>
                  </p:nvSpPr>
                  <p:spPr bwMode="auto">
                    <a:xfrm>
                      <a:off x="8458631" y="2229421"/>
                      <a:ext cx="0" cy="1112656"/>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3" name="Rectangle 13">
                      <a:extLst>
                        <a:ext uri="{FF2B5EF4-FFF2-40B4-BE49-F238E27FC236}">
                          <a16:creationId xmlns:a16="http://schemas.microsoft.com/office/drawing/2014/main" id="{54D68748-645B-442C-B144-558376BB731C}"/>
                        </a:ext>
                      </a:extLst>
                    </p:cNvPr>
                    <p:cNvSpPr>
                      <a:spLocks noChangeArrowheads="1"/>
                    </p:cNvSpPr>
                    <p:nvPr/>
                  </p:nvSpPr>
                  <p:spPr bwMode="auto">
                    <a:xfrm>
                      <a:off x="7958299" y="19550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MemtoReg</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grpSp>
              <p:sp>
                <p:nvSpPr>
                  <p:cNvPr id="55" name="Line 46">
                    <a:extLst>
                      <a:ext uri="{FF2B5EF4-FFF2-40B4-BE49-F238E27FC236}">
                        <a16:creationId xmlns:a16="http://schemas.microsoft.com/office/drawing/2014/main" id="{2B54F0D0-1419-4C27-B2CC-6C2D7B96E5D8}"/>
                      </a:ext>
                    </a:extLst>
                  </p:cNvPr>
                  <p:cNvSpPr>
                    <a:spLocks noChangeShapeType="1"/>
                  </p:cNvSpPr>
                  <p:nvPr/>
                </p:nvSpPr>
                <p:spPr bwMode="auto">
                  <a:xfrm>
                    <a:off x="6036047" y="3429000"/>
                    <a:ext cx="177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47">
                    <a:extLst>
                      <a:ext uri="{FF2B5EF4-FFF2-40B4-BE49-F238E27FC236}">
                        <a16:creationId xmlns:a16="http://schemas.microsoft.com/office/drawing/2014/main" id="{0D2A4ED8-B26E-4F06-9B95-27EF70A59ED6}"/>
                      </a:ext>
                    </a:extLst>
                  </p:cNvPr>
                  <p:cNvSpPr>
                    <a:spLocks noChangeShapeType="1"/>
                  </p:cNvSpPr>
                  <p:nvPr/>
                </p:nvSpPr>
                <p:spPr bwMode="auto">
                  <a:xfrm flipH="1">
                    <a:off x="6205699" y="2971800"/>
                    <a:ext cx="0" cy="1828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65">
                    <a:extLst>
                      <a:ext uri="{FF2B5EF4-FFF2-40B4-BE49-F238E27FC236}">
                        <a16:creationId xmlns:a16="http://schemas.microsoft.com/office/drawing/2014/main" id="{6426CEA5-12E4-4E23-9CC9-320B6D6A9294}"/>
                      </a:ext>
                    </a:extLst>
                  </p:cNvPr>
                  <p:cNvSpPr>
                    <a:spLocks noChangeShapeType="1"/>
                  </p:cNvSpPr>
                  <p:nvPr/>
                </p:nvSpPr>
                <p:spPr bwMode="auto">
                  <a:xfrm>
                    <a:off x="8720299" y="3581400"/>
                    <a:ext cx="0" cy="1905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67">
                    <a:extLst>
                      <a:ext uri="{FF2B5EF4-FFF2-40B4-BE49-F238E27FC236}">
                        <a16:creationId xmlns:a16="http://schemas.microsoft.com/office/drawing/2014/main" id="{3B8F3101-47A8-4957-9D17-5DEB39DA37DF}"/>
                      </a:ext>
                    </a:extLst>
                  </p:cNvPr>
                  <p:cNvSpPr>
                    <a:spLocks noChangeShapeType="1"/>
                  </p:cNvSpPr>
                  <p:nvPr/>
                </p:nvSpPr>
                <p:spPr bwMode="auto">
                  <a:xfrm>
                    <a:off x="6205699" y="29718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68">
                    <a:extLst>
                      <a:ext uri="{FF2B5EF4-FFF2-40B4-BE49-F238E27FC236}">
                        <a16:creationId xmlns:a16="http://schemas.microsoft.com/office/drawing/2014/main" id="{1FD4B280-2684-4947-9DA9-E1318A8079CF}"/>
                      </a:ext>
                    </a:extLst>
                  </p:cNvPr>
                  <p:cNvSpPr>
                    <a:spLocks noChangeShapeType="1"/>
                  </p:cNvSpPr>
                  <p:nvPr/>
                </p:nvSpPr>
                <p:spPr bwMode="auto">
                  <a:xfrm>
                    <a:off x="6358099" y="3827252"/>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69">
                    <a:extLst>
                      <a:ext uri="{FF2B5EF4-FFF2-40B4-BE49-F238E27FC236}">
                        <a16:creationId xmlns:a16="http://schemas.microsoft.com/office/drawing/2014/main" id="{54BC8221-A538-4032-A8D1-057A857642E6}"/>
                      </a:ext>
                    </a:extLst>
                  </p:cNvPr>
                  <p:cNvSpPr>
                    <a:spLocks noChangeShapeType="1"/>
                  </p:cNvSpPr>
                  <p:nvPr/>
                </p:nvSpPr>
                <p:spPr bwMode="auto">
                  <a:xfrm>
                    <a:off x="6358099" y="3810000"/>
                    <a:ext cx="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1" name="Group 60">
                    <a:extLst>
                      <a:ext uri="{FF2B5EF4-FFF2-40B4-BE49-F238E27FC236}">
                        <a16:creationId xmlns:a16="http://schemas.microsoft.com/office/drawing/2014/main" id="{BAD912E2-7C05-4CD4-9F74-3B7780E5F23B}"/>
                      </a:ext>
                    </a:extLst>
                  </p:cNvPr>
                  <p:cNvGrpSpPr/>
                  <p:nvPr/>
                </p:nvGrpSpPr>
                <p:grpSpPr>
                  <a:xfrm>
                    <a:off x="6545003" y="2664024"/>
                    <a:ext cx="1541423" cy="1450776"/>
                    <a:chOff x="6545003" y="2664024"/>
                    <a:chExt cx="1541423" cy="1450776"/>
                  </a:xfrm>
                </p:grpSpPr>
                <p:sp>
                  <p:nvSpPr>
                    <p:cNvPr id="67" name="Rectangle 66">
                      <a:extLst>
                        <a:ext uri="{FF2B5EF4-FFF2-40B4-BE49-F238E27FC236}">
                          <a16:creationId xmlns:a16="http://schemas.microsoft.com/office/drawing/2014/main" id="{FB54776D-B71D-4EDB-ABDE-EF2ACE5F0CDF}"/>
                        </a:ext>
                      </a:extLst>
                    </p:cNvPr>
                    <p:cNvSpPr>
                      <a:spLocks noChangeArrowheads="1"/>
                    </p:cNvSpPr>
                    <p:nvPr/>
                  </p:nvSpPr>
                  <p:spPr bwMode="auto">
                    <a:xfrm>
                      <a:off x="6586699" y="2667000"/>
                      <a:ext cx="1447800" cy="1447800"/>
                    </a:xfrm>
                    <a:prstGeom prst="rect">
                      <a:avLst/>
                    </a:prstGeom>
                    <a:solidFill>
                      <a:srgbClr val="D9D9D9"/>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8" name="Text Box 70">
                      <a:extLst>
                        <a:ext uri="{FF2B5EF4-FFF2-40B4-BE49-F238E27FC236}">
                          <a16:creationId xmlns:a16="http://schemas.microsoft.com/office/drawing/2014/main" id="{F5CB2887-6721-49DC-BEE1-6821874628D6}"/>
                        </a:ext>
                      </a:extLst>
                    </p:cNvPr>
                    <p:cNvSpPr txBox="1">
                      <a:spLocks noChangeArrowheads="1"/>
                    </p:cNvSpPr>
                    <p:nvPr/>
                  </p:nvSpPr>
                  <p:spPr bwMode="auto">
                    <a:xfrm>
                      <a:off x="7134521" y="2664024"/>
                      <a:ext cx="9380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Memory</a:t>
                      </a:r>
                    </a:p>
                  </p:txBody>
                </p:sp>
                <p:sp>
                  <p:nvSpPr>
                    <p:cNvPr id="69" name="Text Box 71">
                      <a:extLst>
                        <a:ext uri="{FF2B5EF4-FFF2-40B4-BE49-F238E27FC236}">
                          <a16:creationId xmlns:a16="http://schemas.microsoft.com/office/drawing/2014/main" id="{997AB696-D8EC-46A8-A1AD-EF3A3470854A}"/>
                        </a:ext>
                      </a:extLst>
                    </p:cNvPr>
                    <p:cNvSpPr txBox="1">
                      <a:spLocks noChangeArrowheads="1"/>
                    </p:cNvSpPr>
                    <p:nvPr/>
                  </p:nvSpPr>
                  <p:spPr bwMode="auto">
                    <a:xfrm>
                      <a:off x="6545003" y="2819400"/>
                      <a:ext cx="6958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Address</a:t>
                      </a:r>
                    </a:p>
                  </p:txBody>
                </p:sp>
                <p:sp>
                  <p:nvSpPr>
                    <p:cNvPr id="70" name="Text Box 72">
                      <a:extLst>
                        <a:ext uri="{FF2B5EF4-FFF2-40B4-BE49-F238E27FC236}">
                          <a16:creationId xmlns:a16="http://schemas.microsoft.com/office/drawing/2014/main" id="{98D090FA-DA98-4ADE-B28B-5CB3F7F36895}"/>
                        </a:ext>
                      </a:extLst>
                    </p:cNvPr>
                    <p:cNvSpPr txBox="1">
                      <a:spLocks noChangeArrowheads="1"/>
                    </p:cNvSpPr>
                    <p:nvPr/>
                  </p:nvSpPr>
                  <p:spPr bwMode="auto">
                    <a:xfrm>
                      <a:off x="6545003" y="3657600"/>
                      <a:ext cx="8745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Data</a:t>
                      </a:r>
                    </a:p>
                  </p:txBody>
                </p:sp>
                <p:sp>
                  <p:nvSpPr>
                    <p:cNvPr id="71" name="Text Box 73">
                      <a:extLst>
                        <a:ext uri="{FF2B5EF4-FFF2-40B4-BE49-F238E27FC236}">
                          <a16:creationId xmlns:a16="http://schemas.microsoft.com/office/drawing/2014/main" id="{DC6FEEE0-A20C-4440-9F5C-00C134EF6EE4}"/>
                        </a:ext>
                      </a:extLst>
                    </p:cNvPr>
                    <p:cNvSpPr txBox="1">
                      <a:spLocks noChangeArrowheads="1"/>
                    </p:cNvSpPr>
                    <p:nvPr/>
                  </p:nvSpPr>
                  <p:spPr bwMode="auto">
                    <a:xfrm>
                      <a:off x="7248055" y="3276600"/>
                      <a:ext cx="838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Data</a:t>
                      </a:r>
                    </a:p>
                  </p:txBody>
                </p:sp>
              </p:grpSp>
              <p:grpSp>
                <p:nvGrpSpPr>
                  <p:cNvPr id="62" name="Group 61">
                    <a:extLst>
                      <a:ext uri="{FF2B5EF4-FFF2-40B4-BE49-F238E27FC236}">
                        <a16:creationId xmlns:a16="http://schemas.microsoft.com/office/drawing/2014/main" id="{CE09C193-E792-4F0E-A9CF-9A8FD250C13A}"/>
                      </a:ext>
                    </a:extLst>
                  </p:cNvPr>
                  <p:cNvGrpSpPr/>
                  <p:nvPr/>
                </p:nvGrpSpPr>
                <p:grpSpPr>
                  <a:xfrm>
                    <a:off x="6815299" y="1955007"/>
                    <a:ext cx="925513" cy="711993"/>
                    <a:chOff x="6815299" y="1955007"/>
                    <a:chExt cx="925513" cy="711993"/>
                  </a:xfrm>
                </p:grpSpPr>
                <p:sp>
                  <p:nvSpPr>
                    <p:cNvPr id="65" name="Line 74">
                      <a:extLst>
                        <a:ext uri="{FF2B5EF4-FFF2-40B4-BE49-F238E27FC236}">
                          <a16:creationId xmlns:a16="http://schemas.microsoft.com/office/drawing/2014/main" id="{247AD49B-29D3-44D2-982E-577C0BE3EA03}"/>
                        </a:ext>
                      </a:extLst>
                    </p:cNvPr>
                    <p:cNvSpPr>
                      <a:spLocks noChangeShapeType="1"/>
                    </p:cNvSpPr>
                    <p:nvPr/>
                  </p:nvSpPr>
                  <p:spPr bwMode="auto">
                    <a:xfrm>
                      <a:off x="7272499" y="2229421"/>
                      <a:ext cx="0" cy="437579"/>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Rectangle 75">
                      <a:extLst>
                        <a:ext uri="{FF2B5EF4-FFF2-40B4-BE49-F238E27FC236}">
                          <a16:creationId xmlns:a16="http://schemas.microsoft.com/office/drawing/2014/main" id="{B0763385-ED13-429C-B835-8747362F41B0}"/>
                        </a:ext>
                      </a:extLst>
                    </p:cNvPr>
                    <p:cNvSpPr>
                      <a:spLocks noChangeArrowheads="1"/>
                    </p:cNvSpPr>
                    <p:nvPr/>
                  </p:nvSpPr>
                  <p:spPr bwMode="auto">
                    <a:xfrm>
                      <a:off x="6815299" y="19550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MemWrite</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grpSp>
              <p:sp>
                <p:nvSpPr>
                  <p:cNvPr id="63" name="Rectangle 76">
                    <a:extLst>
                      <a:ext uri="{FF2B5EF4-FFF2-40B4-BE49-F238E27FC236}">
                        <a16:creationId xmlns:a16="http://schemas.microsoft.com/office/drawing/2014/main" id="{64B835BD-2103-466B-A717-406D9DBEF43B}"/>
                      </a:ext>
                    </a:extLst>
                  </p:cNvPr>
                  <p:cNvSpPr>
                    <a:spLocks noChangeArrowheads="1"/>
                  </p:cNvSpPr>
                  <p:nvPr/>
                </p:nvSpPr>
                <p:spPr bwMode="auto">
                  <a:xfrm>
                    <a:off x="6891499" y="4419600"/>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MemRead</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64" name="Line 77">
                    <a:extLst>
                      <a:ext uri="{FF2B5EF4-FFF2-40B4-BE49-F238E27FC236}">
                        <a16:creationId xmlns:a16="http://schemas.microsoft.com/office/drawing/2014/main" id="{DB4C107E-9178-4072-B9C5-7CAACB10509D}"/>
                      </a:ext>
                    </a:extLst>
                  </p:cNvPr>
                  <p:cNvSpPr>
                    <a:spLocks noChangeShapeType="1"/>
                  </p:cNvSpPr>
                  <p:nvPr/>
                </p:nvSpPr>
                <p:spPr bwMode="auto">
                  <a:xfrm>
                    <a:off x="7272499" y="4114800"/>
                    <a:ext cx="0" cy="304800"/>
                  </a:xfrm>
                  <a:prstGeom prst="line">
                    <a:avLst/>
                  </a:prstGeom>
                  <a:noFill/>
                  <a:ln w="38100">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34" name="Group 33">
                  <a:extLst>
                    <a:ext uri="{FF2B5EF4-FFF2-40B4-BE49-F238E27FC236}">
                      <a16:creationId xmlns:a16="http://schemas.microsoft.com/office/drawing/2014/main" id="{141F717D-91EE-4443-AC76-110DABD169DC}"/>
                    </a:ext>
                  </a:extLst>
                </p:cNvPr>
                <p:cNvGrpSpPr/>
                <p:nvPr/>
              </p:nvGrpSpPr>
              <p:grpSpPr>
                <a:xfrm>
                  <a:off x="2767174" y="2819400"/>
                  <a:ext cx="5943600" cy="2667000"/>
                  <a:chOff x="2767174" y="2819400"/>
                  <a:chExt cx="5943600" cy="2667000"/>
                </a:xfrm>
              </p:grpSpPr>
              <p:sp>
                <p:nvSpPr>
                  <p:cNvPr id="35" name="Line 78">
                    <a:extLst>
                      <a:ext uri="{FF2B5EF4-FFF2-40B4-BE49-F238E27FC236}">
                        <a16:creationId xmlns:a16="http://schemas.microsoft.com/office/drawing/2014/main" id="{60C08176-EDD3-414C-8235-1B48BBF82B82}"/>
                      </a:ext>
                    </a:extLst>
                  </p:cNvPr>
                  <p:cNvSpPr>
                    <a:spLocks noChangeShapeType="1"/>
                  </p:cNvSpPr>
                  <p:nvPr/>
                </p:nvSpPr>
                <p:spPr bwMode="auto">
                  <a:xfrm>
                    <a:off x="2767174" y="546735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6" name="Group 35">
                    <a:extLst>
                      <a:ext uri="{FF2B5EF4-FFF2-40B4-BE49-F238E27FC236}">
                        <a16:creationId xmlns:a16="http://schemas.microsoft.com/office/drawing/2014/main" id="{81E40BAE-BA5F-45B2-A46C-9C29FF3A8D0F}"/>
                      </a:ext>
                    </a:extLst>
                  </p:cNvPr>
                  <p:cNvGrpSpPr/>
                  <p:nvPr/>
                </p:nvGrpSpPr>
                <p:grpSpPr>
                  <a:xfrm>
                    <a:off x="2776699" y="2819400"/>
                    <a:ext cx="2181225" cy="2667000"/>
                    <a:chOff x="2776699" y="2819400"/>
                    <a:chExt cx="2181225" cy="2667000"/>
                  </a:xfrm>
                </p:grpSpPr>
                <p:grpSp>
                  <p:nvGrpSpPr>
                    <p:cNvPr id="37" name="Group 36">
                      <a:extLst>
                        <a:ext uri="{FF2B5EF4-FFF2-40B4-BE49-F238E27FC236}">
                          <a16:creationId xmlns:a16="http://schemas.microsoft.com/office/drawing/2014/main" id="{977CAA26-93DE-429E-950D-3E7470FBDBE5}"/>
                        </a:ext>
                      </a:extLst>
                    </p:cNvPr>
                    <p:cNvGrpSpPr/>
                    <p:nvPr/>
                  </p:nvGrpSpPr>
                  <p:grpSpPr>
                    <a:xfrm>
                      <a:off x="2929099" y="4419600"/>
                      <a:ext cx="2028825" cy="914400"/>
                      <a:chOff x="2929099" y="4419600"/>
                      <a:chExt cx="2028825" cy="914400"/>
                    </a:xfrm>
                  </p:grpSpPr>
                  <p:sp>
                    <p:nvSpPr>
                      <p:cNvPr id="40" name="Line 80">
                        <a:extLst>
                          <a:ext uri="{FF2B5EF4-FFF2-40B4-BE49-F238E27FC236}">
                            <a16:creationId xmlns:a16="http://schemas.microsoft.com/office/drawing/2014/main" id="{5ED7C111-E5E3-4712-9551-3AC53CC0C172}"/>
                          </a:ext>
                        </a:extLst>
                      </p:cNvPr>
                      <p:cNvSpPr>
                        <a:spLocks noChangeShapeType="1"/>
                      </p:cNvSpPr>
                      <p:nvPr/>
                    </p:nvSpPr>
                    <p:spPr bwMode="auto">
                      <a:xfrm>
                        <a:off x="4529299" y="48006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Oval 81">
                        <a:extLst>
                          <a:ext uri="{FF2B5EF4-FFF2-40B4-BE49-F238E27FC236}">
                            <a16:creationId xmlns:a16="http://schemas.microsoft.com/office/drawing/2014/main" id="{7388A85A-8B43-47F6-94C6-23BC2C74D2E8}"/>
                          </a:ext>
                        </a:extLst>
                      </p:cNvPr>
                      <p:cNvSpPr>
                        <a:spLocks noChangeArrowheads="1"/>
                      </p:cNvSpPr>
                      <p:nvPr/>
                    </p:nvSpPr>
                    <p:spPr bwMode="auto">
                      <a:xfrm>
                        <a:off x="3919699" y="4419600"/>
                        <a:ext cx="609600" cy="914400"/>
                      </a:xfrm>
                      <a:prstGeom prst="ellipse">
                        <a:avLst/>
                      </a:prstGeom>
                      <a:solidFill>
                        <a:srgbClr val="FFCC66"/>
                      </a:solidFill>
                      <a:ln w="38100">
                        <a:solidFill>
                          <a:schemeClr val="tx1"/>
                        </a:solidFill>
                        <a:round/>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2" name="Rectangle 82">
                        <a:extLst>
                          <a:ext uri="{FF2B5EF4-FFF2-40B4-BE49-F238E27FC236}">
                            <a16:creationId xmlns:a16="http://schemas.microsoft.com/office/drawing/2014/main" id="{6C6E77C1-1C4A-4C6F-9887-43D386ABEBB3}"/>
                          </a:ext>
                        </a:extLst>
                      </p:cNvPr>
                      <p:cNvSpPr>
                        <a:spLocks noChangeArrowheads="1"/>
                      </p:cNvSpPr>
                      <p:nvPr/>
                    </p:nvSpPr>
                    <p:spPr bwMode="auto">
                      <a:xfrm>
                        <a:off x="3963860" y="464077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Extend</a:t>
                        </a:r>
                      </a:p>
                    </p:txBody>
                  </p:sp>
                  <p:sp>
                    <p:nvSpPr>
                      <p:cNvPr id="43" name="Line 83">
                        <a:extLst>
                          <a:ext uri="{FF2B5EF4-FFF2-40B4-BE49-F238E27FC236}">
                            <a16:creationId xmlns:a16="http://schemas.microsoft.com/office/drawing/2014/main" id="{0E7E2BCA-C0AC-4933-98E4-0C1B5DA41E96}"/>
                          </a:ext>
                        </a:extLst>
                      </p:cNvPr>
                      <p:cNvSpPr>
                        <a:spLocks noChangeShapeType="1"/>
                      </p:cNvSpPr>
                      <p:nvPr/>
                    </p:nvSpPr>
                    <p:spPr bwMode="auto">
                      <a:xfrm>
                        <a:off x="2929099" y="4785360"/>
                        <a:ext cx="990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84">
                        <a:extLst>
                          <a:ext uri="{FF2B5EF4-FFF2-40B4-BE49-F238E27FC236}">
                            <a16:creationId xmlns:a16="http://schemas.microsoft.com/office/drawing/2014/main" id="{6F9E4F32-341F-42CF-A5A3-FF4A7ACC2B3B}"/>
                          </a:ext>
                        </a:extLst>
                      </p:cNvPr>
                      <p:cNvSpPr>
                        <a:spLocks noChangeShapeType="1"/>
                      </p:cNvSpPr>
                      <p:nvPr/>
                    </p:nvSpPr>
                    <p:spPr bwMode="auto">
                      <a:xfrm>
                        <a:off x="3589499" y="4724400"/>
                        <a:ext cx="762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85">
                        <a:extLst>
                          <a:ext uri="{FF2B5EF4-FFF2-40B4-BE49-F238E27FC236}">
                            <a16:creationId xmlns:a16="http://schemas.microsoft.com/office/drawing/2014/main" id="{71F6F956-7A63-4221-86BF-A1DEF721F24A}"/>
                          </a:ext>
                        </a:extLst>
                      </p:cNvPr>
                      <p:cNvSpPr>
                        <a:spLocks noChangeShapeType="1"/>
                      </p:cNvSpPr>
                      <p:nvPr/>
                    </p:nvSpPr>
                    <p:spPr bwMode="auto">
                      <a:xfrm>
                        <a:off x="4605499" y="4724400"/>
                        <a:ext cx="762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86">
                        <a:extLst>
                          <a:ext uri="{FF2B5EF4-FFF2-40B4-BE49-F238E27FC236}">
                            <a16:creationId xmlns:a16="http://schemas.microsoft.com/office/drawing/2014/main" id="{506E557F-DBF7-4359-B275-5FDF05AA2833}"/>
                          </a:ext>
                        </a:extLst>
                      </p:cNvPr>
                      <p:cNvSpPr txBox="1">
                        <a:spLocks noChangeArrowheads="1"/>
                      </p:cNvSpPr>
                      <p:nvPr/>
                    </p:nvSpPr>
                    <p:spPr bwMode="auto">
                      <a:xfrm>
                        <a:off x="3589499" y="4800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16</a:t>
                        </a:r>
                      </a:p>
                    </p:txBody>
                  </p:sp>
                  <p:sp>
                    <p:nvSpPr>
                      <p:cNvPr id="47" name="Text Box 87">
                        <a:extLst>
                          <a:ext uri="{FF2B5EF4-FFF2-40B4-BE49-F238E27FC236}">
                            <a16:creationId xmlns:a16="http://schemas.microsoft.com/office/drawing/2014/main" id="{7DB5B341-CE70-4F32-842B-B1C2170B2AC5}"/>
                          </a:ext>
                        </a:extLst>
                      </p:cNvPr>
                      <p:cNvSpPr txBox="1">
                        <a:spLocks noChangeArrowheads="1"/>
                      </p:cNvSpPr>
                      <p:nvPr/>
                    </p:nvSpPr>
                    <p:spPr bwMode="auto">
                      <a:xfrm>
                        <a:off x="4605499" y="48006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32</a:t>
                        </a:r>
                      </a:p>
                    </p:txBody>
                  </p:sp>
                </p:grpSp>
                <p:sp>
                  <p:nvSpPr>
                    <p:cNvPr id="38" name="Line 89">
                      <a:extLst>
                        <a:ext uri="{FF2B5EF4-FFF2-40B4-BE49-F238E27FC236}">
                          <a16:creationId xmlns:a16="http://schemas.microsoft.com/office/drawing/2014/main" id="{A8062574-1EBB-4E10-B338-5B16B8B9C9E4}"/>
                        </a:ext>
                      </a:extLst>
                    </p:cNvPr>
                    <p:cNvSpPr>
                      <a:spLocks noChangeShapeType="1"/>
                    </p:cNvSpPr>
                    <p:nvPr/>
                  </p:nvSpPr>
                  <p:spPr bwMode="auto">
                    <a:xfrm>
                      <a:off x="2917669" y="2819400"/>
                      <a:ext cx="0" cy="198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92">
                      <a:extLst>
                        <a:ext uri="{FF2B5EF4-FFF2-40B4-BE49-F238E27FC236}">
                          <a16:creationId xmlns:a16="http://schemas.microsoft.com/office/drawing/2014/main" id="{49BAB8CE-A377-4640-84D9-C61CB74F0603}"/>
                        </a:ext>
                      </a:extLst>
                    </p:cNvPr>
                    <p:cNvSpPr>
                      <a:spLocks noChangeShapeType="1"/>
                    </p:cNvSpPr>
                    <p:nvPr/>
                  </p:nvSpPr>
                  <p:spPr bwMode="auto">
                    <a:xfrm>
                      <a:off x="2776699" y="3962400"/>
                      <a:ext cx="0" cy="1524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grpSp>
          <p:grpSp>
            <p:nvGrpSpPr>
              <p:cNvPr id="27" name="Group 26">
                <a:extLst>
                  <a:ext uri="{FF2B5EF4-FFF2-40B4-BE49-F238E27FC236}">
                    <a16:creationId xmlns:a16="http://schemas.microsoft.com/office/drawing/2014/main" id="{CBFA42BD-9158-4C99-9556-B78C8BF4AA41}"/>
                  </a:ext>
                </a:extLst>
              </p:cNvPr>
              <p:cNvGrpSpPr/>
              <p:nvPr/>
            </p:nvGrpSpPr>
            <p:grpSpPr>
              <a:xfrm>
                <a:off x="2649699" y="3429000"/>
                <a:ext cx="3708400" cy="1371600"/>
                <a:chOff x="2649699" y="3429000"/>
                <a:chExt cx="3708400" cy="1371600"/>
              </a:xfrm>
            </p:grpSpPr>
            <p:sp>
              <p:nvSpPr>
                <p:cNvPr id="28" name="Line 41">
                  <a:extLst>
                    <a:ext uri="{FF2B5EF4-FFF2-40B4-BE49-F238E27FC236}">
                      <a16:creationId xmlns:a16="http://schemas.microsoft.com/office/drawing/2014/main" id="{9152B0C7-FFA5-4D79-9937-09B2789E79EB}"/>
                    </a:ext>
                  </a:extLst>
                </p:cNvPr>
                <p:cNvSpPr>
                  <a:spLocks noChangeShapeType="1"/>
                </p:cNvSpPr>
                <p:nvPr/>
              </p:nvSpPr>
              <p:spPr bwMode="auto">
                <a:xfrm>
                  <a:off x="2649699" y="3429000"/>
                  <a:ext cx="25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79">
                  <a:extLst>
                    <a:ext uri="{FF2B5EF4-FFF2-40B4-BE49-F238E27FC236}">
                      <a16:creationId xmlns:a16="http://schemas.microsoft.com/office/drawing/2014/main" id="{BEFF6762-9946-43A2-B230-56C7A09AED98}"/>
                    </a:ext>
                  </a:extLst>
                </p:cNvPr>
                <p:cNvSpPr>
                  <a:spLocks noChangeShapeType="1"/>
                </p:cNvSpPr>
                <p:nvPr/>
              </p:nvSpPr>
              <p:spPr bwMode="auto">
                <a:xfrm>
                  <a:off x="4757899" y="4249948"/>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88">
                  <a:extLst>
                    <a:ext uri="{FF2B5EF4-FFF2-40B4-BE49-F238E27FC236}">
                      <a16:creationId xmlns:a16="http://schemas.microsoft.com/office/drawing/2014/main" id="{7101EA9E-2FC7-4BDB-AEB0-C4DA52F38DA0}"/>
                    </a:ext>
                  </a:extLst>
                </p:cNvPr>
                <p:cNvSpPr>
                  <a:spLocks noChangeShapeType="1"/>
                </p:cNvSpPr>
                <p:nvPr/>
              </p:nvSpPr>
              <p:spPr bwMode="auto">
                <a:xfrm>
                  <a:off x="4757899" y="36576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93">
                  <a:extLst>
                    <a:ext uri="{FF2B5EF4-FFF2-40B4-BE49-F238E27FC236}">
                      <a16:creationId xmlns:a16="http://schemas.microsoft.com/office/drawing/2014/main" id="{E953BB16-BCC1-435D-9075-643C3246409F}"/>
                    </a:ext>
                  </a:extLst>
                </p:cNvPr>
                <p:cNvSpPr>
                  <a:spLocks noChangeShapeType="1"/>
                </p:cNvSpPr>
                <p:nvPr/>
              </p:nvSpPr>
              <p:spPr bwMode="auto">
                <a:xfrm>
                  <a:off x="4895059" y="4038600"/>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97">
                  <a:extLst>
                    <a:ext uri="{FF2B5EF4-FFF2-40B4-BE49-F238E27FC236}">
                      <a16:creationId xmlns:a16="http://schemas.microsoft.com/office/drawing/2014/main" id="{B4F1DDC4-999F-4813-8DE6-79D288055A19}"/>
                    </a:ext>
                  </a:extLst>
                </p:cNvPr>
                <p:cNvSpPr>
                  <a:spLocks noChangeShapeType="1"/>
                </p:cNvSpPr>
                <p:nvPr/>
              </p:nvSpPr>
              <p:spPr bwMode="auto">
                <a:xfrm>
                  <a:off x="4895059" y="4057652"/>
                  <a:ext cx="177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grpSp>
          <p:nvGrpSpPr>
            <p:cNvPr id="74" name="Group 73">
              <a:extLst>
                <a:ext uri="{FF2B5EF4-FFF2-40B4-BE49-F238E27FC236}">
                  <a16:creationId xmlns:a16="http://schemas.microsoft.com/office/drawing/2014/main" id="{78B5531F-4F5D-4D9E-B3F4-D0DFE1D1C219}"/>
                </a:ext>
              </a:extLst>
            </p:cNvPr>
            <p:cNvGrpSpPr/>
            <p:nvPr/>
          </p:nvGrpSpPr>
          <p:grpSpPr>
            <a:xfrm>
              <a:off x="4597400" y="4368527"/>
              <a:ext cx="838200" cy="685800"/>
              <a:chOff x="4681699" y="3505200"/>
              <a:chExt cx="838200" cy="685800"/>
            </a:xfrm>
          </p:grpSpPr>
          <p:sp>
            <p:nvSpPr>
              <p:cNvPr id="75" name="Line 91">
                <a:extLst>
                  <a:ext uri="{FF2B5EF4-FFF2-40B4-BE49-F238E27FC236}">
                    <a16:creationId xmlns:a16="http://schemas.microsoft.com/office/drawing/2014/main" id="{01D25A68-9942-4123-8E4C-DAA8B5F062A8}"/>
                  </a:ext>
                </a:extLst>
              </p:cNvPr>
              <p:cNvSpPr>
                <a:spLocks noChangeShapeType="1"/>
              </p:cNvSpPr>
              <p:nvPr/>
            </p:nvSpPr>
            <p:spPr bwMode="auto">
              <a:xfrm>
                <a:off x="5291299" y="3810000"/>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96">
                <a:extLst>
                  <a:ext uri="{FF2B5EF4-FFF2-40B4-BE49-F238E27FC236}">
                    <a16:creationId xmlns:a16="http://schemas.microsoft.com/office/drawing/2014/main" id="{108B7C4A-4239-407B-B568-462DB95E05A1}"/>
                  </a:ext>
                </a:extLst>
              </p:cNvPr>
              <p:cNvSpPr>
                <a:spLocks noChangeShapeType="1"/>
              </p:cNvSpPr>
              <p:nvPr/>
            </p:nvSpPr>
            <p:spPr bwMode="auto">
              <a:xfrm>
                <a:off x="4681699" y="3657600"/>
                <a:ext cx="406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AutoShape 98">
                <a:extLst>
                  <a:ext uri="{FF2B5EF4-FFF2-40B4-BE49-F238E27FC236}">
                    <a16:creationId xmlns:a16="http://schemas.microsoft.com/office/drawing/2014/main" id="{90B9D6FC-A5B0-453B-9B8E-5F60DE73FD33}"/>
                  </a:ext>
                </a:extLst>
              </p:cNvPr>
              <p:cNvSpPr>
                <a:spLocks noChangeArrowheads="1"/>
              </p:cNvSpPr>
              <p:nvPr/>
            </p:nvSpPr>
            <p:spPr bwMode="auto">
              <a:xfrm rot="16200000">
                <a:off x="4834099" y="3733800"/>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78" name="Group 77">
              <a:extLst>
                <a:ext uri="{FF2B5EF4-FFF2-40B4-BE49-F238E27FC236}">
                  <a16:creationId xmlns:a16="http://schemas.microsoft.com/office/drawing/2014/main" id="{4A3BB795-B133-4D83-933B-19117EC17221}"/>
                </a:ext>
              </a:extLst>
            </p:cNvPr>
            <p:cNvGrpSpPr/>
            <p:nvPr/>
          </p:nvGrpSpPr>
          <p:grpSpPr>
            <a:xfrm>
              <a:off x="4628638" y="2818334"/>
              <a:ext cx="685800" cy="1626393"/>
              <a:chOff x="4712937" y="1955007"/>
              <a:chExt cx="685800" cy="1626393"/>
            </a:xfrm>
          </p:grpSpPr>
          <p:sp>
            <p:nvSpPr>
              <p:cNvPr id="79" name="Line 99">
                <a:extLst>
                  <a:ext uri="{FF2B5EF4-FFF2-40B4-BE49-F238E27FC236}">
                    <a16:creationId xmlns:a16="http://schemas.microsoft.com/office/drawing/2014/main" id="{F0EFD009-4E64-45A0-B993-43876EE9169E}"/>
                  </a:ext>
                </a:extLst>
              </p:cNvPr>
              <p:cNvSpPr>
                <a:spLocks noChangeShapeType="1"/>
              </p:cNvSpPr>
              <p:nvPr/>
            </p:nvSpPr>
            <p:spPr bwMode="auto">
              <a:xfrm>
                <a:off x="5176999" y="2229421"/>
                <a:ext cx="0" cy="1351979"/>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Rectangle 100">
                <a:extLst>
                  <a:ext uri="{FF2B5EF4-FFF2-40B4-BE49-F238E27FC236}">
                    <a16:creationId xmlns:a16="http://schemas.microsoft.com/office/drawing/2014/main" id="{28D1C9CE-C678-4904-AF88-5E589097D419}"/>
                  </a:ext>
                </a:extLst>
              </p:cNvPr>
              <p:cNvSpPr>
                <a:spLocks noChangeArrowheads="1"/>
              </p:cNvSpPr>
              <p:nvPr/>
            </p:nvSpPr>
            <p:spPr bwMode="auto">
              <a:xfrm>
                <a:off x="4712937" y="1955007"/>
                <a:ext cx="6858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ALUSrc</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grpSp>
        <p:grpSp>
          <p:nvGrpSpPr>
            <p:cNvPr id="81" name="Group 80">
              <a:extLst>
                <a:ext uri="{FF2B5EF4-FFF2-40B4-BE49-F238E27FC236}">
                  <a16:creationId xmlns:a16="http://schemas.microsoft.com/office/drawing/2014/main" id="{3A0B3260-B0EC-41F3-B2AE-A52EB80C1438}"/>
                </a:ext>
              </a:extLst>
            </p:cNvPr>
            <p:cNvGrpSpPr/>
            <p:nvPr/>
          </p:nvGrpSpPr>
          <p:grpSpPr>
            <a:xfrm>
              <a:off x="5385785" y="2818334"/>
              <a:ext cx="925513" cy="2026443"/>
              <a:chOff x="5470084" y="1955007"/>
              <a:chExt cx="925513" cy="2026443"/>
            </a:xfrm>
          </p:grpSpPr>
          <p:sp>
            <p:nvSpPr>
              <p:cNvPr id="82" name="Rectangle 57">
                <a:extLst>
                  <a:ext uri="{FF2B5EF4-FFF2-40B4-BE49-F238E27FC236}">
                    <a16:creationId xmlns:a16="http://schemas.microsoft.com/office/drawing/2014/main" id="{EC7847BE-A171-4767-AA5E-AADD79CF6646}"/>
                  </a:ext>
                </a:extLst>
              </p:cNvPr>
              <p:cNvSpPr>
                <a:spLocks noChangeArrowheads="1"/>
              </p:cNvSpPr>
              <p:nvPr/>
            </p:nvSpPr>
            <p:spPr bwMode="auto">
              <a:xfrm>
                <a:off x="5629437" y="2460026"/>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ovf</a:t>
                </a:r>
              </a:p>
            </p:txBody>
          </p:sp>
          <p:sp>
            <p:nvSpPr>
              <p:cNvPr id="83" name="Rectangle 58">
                <a:extLst>
                  <a:ext uri="{FF2B5EF4-FFF2-40B4-BE49-F238E27FC236}">
                    <a16:creationId xmlns:a16="http://schemas.microsoft.com/office/drawing/2014/main" id="{3814903D-DEF1-4437-B8C7-0516E08AE14A}"/>
                  </a:ext>
                </a:extLst>
              </p:cNvPr>
              <p:cNvSpPr>
                <a:spLocks noChangeArrowheads="1"/>
              </p:cNvSpPr>
              <p:nvPr/>
            </p:nvSpPr>
            <p:spPr bwMode="auto">
              <a:xfrm>
                <a:off x="5842430" y="2679999"/>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zero</a:t>
                </a:r>
              </a:p>
            </p:txBody>
          </p:sp>
          <p:grpSp>
            <p:nvGrpSpPr>
              <p:cNvPr id="84" name="Group 83">
                <a:extLst>
                  <a:ext uri="{FF2B5EF4-FFF2-40B4-BE49-F238E27FC236}">
                    <a16:creationId xmlns:a16="http://schemas.microsoft.com/office/drawing/2014/main" id="{211BB76E-E437-455C-AE3F-276AD5F68564}"/>
                  </a:ext>
                </a:extLst>
              </p:cNvPr>
              <p:cNvGrpSpPr/>
              <p:nvPr/>
            </p:nvGrpSpPr>
            <p:grpSpPr>
              <a:xfrm>
                <a:off x="5470084" y="1955007"/>
                <a:ext cx="925513" cy="1001713"/>
                <a:chOff x="5470084" y="1955007"/>
                <a:chExt cx="925513" cy="1001713"/>
              </a:xfrm>
            </p:grpSpPr>
            <p:sp>
              <p:nvSpPr>
                <p:cNvPr id="90" name="Rectangle 59">
                  <a:extLst>
                    <a:ext uri="{FF2B5EF4-FFF2-40B4-BE49-F238E27FC236}">
                      <a16:creationId xmlns:a16="http://schemas.microsoft.com/office/drawing/2014/main" id="{D4D55BF5-C0ED-4267-AC7B-44D3F6B2A748}"/>
                    </a:ext>
                  </a:extLst>
                </p:cNvPr>
                <p:cNvSpPr>
                  <a:spLocks noChangeArrowheads="1"/>
                </p:cNvSpPr>
                <p:nvPr/>
              </p:nvSpPr>
              <p:spPr bwMode="auto">
                <a:xfrm>
                  <a:off x="5470084" y="19550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ALUCtrl</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91" name="Line 60">
                  <a:extLst>
                    <a:ext uri="{FF2B5EF4-FFF2-40B4-BE49-F238E27FC236}">
                      <a16:creationId xmlns:a16="http://schemas.microsoft.com/office/drawing/2014/main" id="{435ABCFF-3479-4B8F-914F-533186E7B107}"/>
                    </a:ext>
                  </a:extLst>
                </p:cNvPr>
                <p:cNvSpPr>
                  <a:spLocks noChangeShapeType="1"/>
                </p:cNvSpPr>
                <p:nvPr/>
              </p:nvSpPr>
              <p:spPr bwMode="auto">
                <a:xfrm>
                  <a:off x="5557999" y="2229422"/>
                  <a:ext cx="0" cy="727298"/>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85" name="Line 63">
                <a:extLst>
                  <a:ext uri="{FF2B5EF4-FFF2-40B4-BE49-F238E27FC236}">
                    <a16:creationId xmlns:a16="http://schemas.microsoft.com/office/drawing/2014/main" id="{AC30CB9C-FE8F-4E86-8856-53BB419B45FE}"/>
                  </a:ext>
                </a:extLst>
              </p:cNvPr>
              <p:cNvSpPr>
                <a:spLocks noChangeShapeType="1"/>
              </p:cNvSpPr>
              <p:nvPr/>
            </p:nvSpPr>
            <p:spPr bwMode="auto">
              <a:xfrm flipV="1">
                <a:off x="5781837" y="2688626"/>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64">
                <a:extLst>
                  <a:ext uri="{FF2B5EF4-FFF2-40B4-BE49-F238E27FC236}">
                    <a16:creationId xmlns:a16="http://schemas.microsoft.com/office/drawing/2014/main" id="{162BAF75-B023-46DE-BADB-3100197A3DC5}"/>
                  </a:ext>
                </a:extLst>
              </p:cNvPr>
              <p:cNvSpPr>
                <a:spLocks noChangeShapeType="1"/>
              </p:cNvSpPr>
              <p:nvPr/>
            </p:nvSpPr>
            <p:spPr bwMode="auto">
              <a:xfrm flipV="1">
                <a:off x="5934237" y="2917226"/>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AB410B6B-4434-4D63-A24F-71CDF77BC027}"/>
                  </a:ext>
                </a:extLst>
              </p:cNvPr>
              <p:cNvGrpSpPr/>
              <p:nvPr/>
            </p:nvGrpSpPr>
            <p:grpSpPr>
              <a:xfrm>
                <a:off x="5508533" y="2923930"/>
                <a:ext cx="540004" cy="1057520"/>
                <a:chOff x="6356677" y="660683"/>
                <a:chExt cx="540004" cy="1236842"/>
              </a:xfrm>
            </p:grpSpPr>
            <p:sp>
              <p:nvSpPr>
                <p:cNvPr id="88" name="Freeform: Shape 87">
                  <a:extLst>
                    <a:ext uri="{FF2B5EF4-FFF2-40B4-BE49-F238E27FC236}">
                      <a16:creationId xmlns:a16="http://schemas.microsoft.com/office/drawing/2014/main" id="{0A49088D-1BCE-46DD-BD57-0D8D3B199EEC}"/>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89" name="Rectangle 88">
                  <a:extLst>
                    <a:ext uri="{FF2B5EF4-FFF2-40B4-BE49-F238E27FC236}">
                      <a16:creationId xmlns:a16="http://schemas.microsoft.com/office/drawing/2014/main" id="{87E3F457-8A37-41E4-BAD1-C93D11D6748E}"/>
                    </a:ext>
                  </a:extLst>
                </p:cNvPr>
                <p:cNvSpPr/>
                <p:nvPr/>
              </p:nvSpPr>
              <p:spPr>
                <a:xfrm rot="16200000">
                  <a:off x="6385683" y="1084794"/>
                  <a:ext cx="652664"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grpSp>
          <p:nvGrpSpPr>
            <p:cNvPr id="92" name="Group 91">
              <a:extLst>
                <a:ext uri="{FF2B5EF4-FFF2-40B4-BE49-F238E27FC236}">
                  <a16:creationId xmlns:a16="http://schemas.microsoft.com/office/drawing/2014/main" id="{04F2206D-3A13-4961-BCE5-2656A0708617}"/>
                </a:ext>
              </a:extLst>
            </p:cNvPr>
            <p:cNvGrpSpPr/>
            <p:nvPr/>
          </p:nvGrpSpPr>
          <p:grpSpPr>
            <a:xfrm>
              <a:off x="279400" y="2234927"/>
              <a:ext cx="2349063" cy="2743200"/>
              <a:chOff x="363699" y="1371600"/>
              <a:chExt cx="2349063" cy="2743200"/>
            </a:xfrm>
          </p:grpSpPr>
          <p:grpSp>
            <p:nvGrpSpPr>
              <p:cNvPr id="93" name="Group 92">
                <a:extLst>
                  <a:ext uri="{FF2B5EF4-FFF2-40B4-BE49-F238E27FC236}">
                    <a16:creationId xmlns:a16="http://schemas.microsoft.com/office/drawing/2014/main" id="{5C0E578F-7D9B-47D4-AFFF-E3FC87B12DBD}"/>
                  </a:ext>
                </a:extLst>
              </p:cNvPr>
              <p:cNvGrpSpPr/>
              <p:nvPr/>
            </p:nvGrpSpPr>
            <p:grpSpPr>
              <a:xfrm>
                <a:off x="363699" y="1371600"/>
                <a:ext cx="2349063" cy="2743200"/>
                <a:chOff x="363699" y="1371600"/>
                <a:chExt cx="2349063" cy="2743200"/>
              </a:xfrm>
            </p:grpSpPr>
            <p:sp>
              <p:nvSpPr>
                <p:cNvPr id="95" name="Rectangle 23">
                  <a:extLst>
                    <a:ext uri="{FF2B5EF4-FFF2-40B4-BE49-F238E27FC236}">
                      <a16:creationId xmlns:a16="http://schemas.microsoft.com/office/drawing/2014/main" id="{26E68FFB-460B-4463-ADB8-16996BD35560}"/>
                    </a:ext>
                  </a:extLst>
                </p:cNvPr>
                <p:cNvSpPr>
                  <a:spLocks noChangeArrowheads="1"/>
                </p:cNvSpPr>
                <p:nvPr/>
              </p:nvSpPr>
              <p:spPr bwMode="auto">
                <a:xfrm>
                  <a:off x="1201899" y="2667000"/>
                  <a:ext cx="1447800" cy="1447800"/>
                </a:xfrm>
                <a:prstGeom prst="rect">
                  <a:avLst/>
                </a:prstGeom>
                <a:solidFill>
                  <a:srgbClr val="D9D9D9"/>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6" name="Line 25">
                  <a:extLst>
                    <a:ext uri="{FF2B5EF4-FFF2-40B4-BE49-F238E27FC236}">
                      <a16:creationId xmlns:a16="http://schemas.microsoft.com/office/drawing/2014/main" id="{F206EDF0-B04A-44C4-824E-25F321802017}"/>
                    </a:ext>
                  </a:extLst>
                </p:cNvPr>
                <p:cNvSpPr>
                  <a:spLocks noChangeShapeType="1"/>
                </p:cNvSpPr>
                <p:nvPr/>
              </p:nvSpPr>
              <p:spPr bwMode="auto">
                <a:xfrm>
                  <a:off x="897099" y="34290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7" name="Line 26">
                  <a:extLst>
                    <a:ext uri="{FF2B5EF4-FFF2-40B4-BE49-F238E27FC236}">
                      <a16:creationId xmlns:a16="http://schemas.microsoft.com/office/drawing/2014/main" id="{35724BCF-F188-4B05-823F-38D08151B0FA}"/>
                    </a:ext>
                  </a:extLst>
                </p:cNvPr>
                <p:cNvSpPr>
                  <a:spLocks noChangeShapeType="1"/>
                </p:cNvSpPr>
                <p:nvPr/>
              </p:nvSpPr>
              <p:spPr bwMode="auto">
                <a:xfrm>
                  <a:off x="999177" y="1686824"/>
                  <a:ext cx="88852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8" name="Line 27">
                  <a:extLst>
                    <a:ext uri="{FF2B5EF4-FFF2-40B4-BE49-F238E27FC236}">
                      <a16:creationId xmlns:a16="http://schemas.microsoft.com/office/drawing/2014/main" id="{317B1EE9-E673-47E9-ADAF-1E4FAD7C1BFA}"/>
                    </a:ext>
                  </a:extLst>
                </p:cNvPr>
                <p:cNvSpPr>
                  <a:spLocks noChangeShapeType="1"/>
                </p:cNvSpPr>
                <p:nvPr/>
              </p:nvSpPr>
              <p:spPr bwMode="auto">
                <a:xfrm>
                  <a:off x="1506699" y="23622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9" name="Line 28">
                  <a:extLst>
                    <a:ext uri="{FF2B5EF4-FFF2-40B4-BE49-F238E27FC236}">
                      <a16:creationId xmlns:a16="http://schemas.microsoft.com/office/drawing/2014/main" id="{4ED79045-2557-4C03-83A5-CB434952D3DD}"/>
                    </a:ext>
                  </a:extLst>
                </p:cNvPr>
                <p:cNvSpPr>
                  <a:spLocks noChangeShapeType="1"/>
                </p:cNvSpPr>
                <p:nvPr/>
              </p:nvSpPr>
              <p:spPr bwMode="auto">
                <a:xfrm>
                  <a:off x="2554449" y="13716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0" name="Line 29">
                  <a:extLst>
                    <a:ext uri="{FF2B5EF4-FFF2-40B4-BE49-F238E27FC236}">
                      <a16:creationId xmlns:a16="http://schemas.microsoft.com/office/drawing/2014/main" id="{A41E5D8B-5DDD-420A-B0E6-92BEF6AF6259}"/>
                    </a:ext>
                  </a:extLst>
                </p:cNvPr>
                <p:cNvSpPr>
                  <a:spLocks noChangeShapeType="1"/>
                </p:cNvSpPr>
                <p:nvPr/>
              </p:nvSpPr>
              <p:spPr bwMode="auto">
                <a:xfrm>
                  <a:off x="2268699" y="1981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1" name="Text Box 30">
                  <a:extLst>
                    <a:ext uri="{FF2B5EF4-FFF2-40B4-BE49-F238E27FC236}">
                      <a16:creationId xmlns:a16="http://schemas.microsoft.com/office/drawing/2014/main" id="{940FE7BF-ED71-4DF4-AC3E-9D261CA4113D}"/>
                    </a:ext>
                  </a:extLst>
                </p:cNvPr>
                <p:cNvSpPr txBox="1">
                  <a:spLocks noChangeArrowheads="1"/>
                </p:cNvSpPr>
                <p:nvPr/>
              </p:nvSpPr>
              <p:spPr bwMode="auto">
                <a:xfrm>
                  <a:off x="1151709" y="3200400"/>
                  <a:ext cx="6958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Address</a:t>
                  </a:r>
                </a:p>
              </p:txBody>
            </p:sp>
            <p:sp>
              <p:nvSpPr>
                <p:cNvPr id="102" name="Text Box 31">
                  <a:extLst>
                    <a:ext uri="{FF2B5EF4-FFF2-40B4-BE49-F238E27FC236}">
                      <a16:creationId xmlns:a16="http://schemas.microsoft.com/office/drawing/2014/main" id="{E4A92622-5E56-4046-8BD1-D396BC2E9EE2}"/>
                    </a:ext>
                  </a:extLst>
                </p:cNvPr>
                <p:cNvSpPr txBox="1">
                  <a:spLocks noChangeArrowheads="1"/>
                </p:cNvSpPr>
                <p:nvPr/>
              </p:nvSpPr>
              <p:spPr bwMode="auto">
                <a:xfrm>
                  <a:off x="1826937" y="3276600"/>
                  <a:ext cx="885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Instruction</a:t>
                  </a:r>
                </a:p>
              </p:txBody>
            </p:sp>
            <p:sp>
              <p:nvSpPr>
                <p:cNvPr id="103" name="Text Box 32">
                  <a:extLst>
                    <a:ext uri="{FF2B5EF4-FFF2-40B4-BE49-F238E27FC236}">
                      <a16:creationId xmlns:a16="http://schemas.microsoft.com/office/drawing/2014/main" id="{43F53325-DD92-4EF3-930D-8D8985FF0B47}"/>
                    </a:ext>
                  </a:extLst>
                </p:cNvPr>
                <p:cNvSpPr txBox="1">
                  <a:spLocks noChangeArrowheads="1"/>
                </p:cNvSpPr>
                <p:nvPr/>
              </p:nvSpPr>
              <p:spPr bwMode="auto">
                <a:xfrm>
                  <a:off x="1418567" y="2666999"/>
                  <a:ext cx="9970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Instruction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Memory</a:t>
                  </a:r>
                </a:p>
              </p:txBody>
            </p:sp>
            <p:grpSp>
              <p:nvGrpSpPr>
                <p:cNvPr id="104" name="Group 103">
                  <a:extLst>
                    <a:ext uri="{FF2B5EF4-FFF2-40B4-BE49-F238E27FC236}">
                      <a16:creationId xmlns:a16="http://schemas.microsoft.com/office/drawing/2014/main" id="{E6594862-DE26-4571-A678-0065AF557494}"/>
                    </a:ext>
                  </a:extLst>
                </p:cNvPr>
                <p:cNvGrpSpPr/>
                <p:nvPr/>
              </p:nvGrpSpPr>
              <p:grpSpPr>
                <a:xfrm>
                  <a:off x="650431" y="3048000"/>
                  <a:ext cx="276999" cy="838200"/>
                  <a:chOff x="650431" y="3048000"/>
                  <a:chExt cx="276999" cy="838200"/>
                </a:xfrm>
              </p:grpSpPr>
              <p:sp>
                <p:nvSpPr>
                  <p:cNvPr id="113" name="Rectangle 24">
                    <a:extLst>
                      <a:ext uri="{FF2B5EF4-FFF2-40B4-BE49-F238E27FC236}">
                        <a16:creationId xmlns:a16="http://schemas.microsoft.com/office/drawing/2014/main" id="{0260098A-90EC-46D0-98DA-60077876CBBC}"/>
                      </a:ext>
                    </a:extLst>
                  </p:cNvPr>
                  <p:cNvSpPr>
                    <a:spLocks noChangeArrowheads="1"/>
                  </p:cNvSpPr>
                  <p:nvPr/>
                </p:nvSpPr>
                <p:spPr bwMode="auto">
                  <a:xfrm>
                    <a:off x="668499" y="3048000"/>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4" name="Text Box 34">
                    <a:extLst>
                      <a:ext uri="{FF2B5EF4-FFF2-40B4-BE49-F238E27FC236}">
                        <a16:creationId xmlns:a16="http://schemas.microsoft.com/office/drawing/2014/main" id="{52C339A7-DA84-4A4F-AD56-381770DA8D16}"/>
                      </a:ext>
                    </a:extLst>
                  </p:cNvPr>
                  <p:cNvSpPr txBox="1">
                    <a:spLocks noChangeArrowheads="1"/>
                  </p:cNvSpPr>
                  <p:nvPr/>
                </p:nvSpPr>
                <p:spPr bwMode="auto">
                  <a:xfrm rot="16200000">
                    <a:off x="614845" y="3317863"/>
                    <a:ext cx="3481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grpSp>
            <p:sp>
              <p:nvSpPr>
                <p:cNvPr id="105" name="Line 35">
                  <a:extLst>
                    <a:ext uri="{FF2B5EF4-FFF2-40B4-BE49-F238E27FC236}">
                      <a16:creationId xmlns:a16="http://schemas.microsoft.com/office/drawing/2014/main" id="{A34E8234-801C-4A5C-B500-684A16DEAE3C}"/>
                    </a:ext>
                  </a:extLst>
                </p:cNvPr>
                <p:cNvSpPr>
                  <a:spLocks noChangeShapeType="1"/>
                </p:cNvSpPr>
                <p:nvPr/>
              </p:nvSpPr>
              <p:spPr bwMode="auto">
                <a:xfrm>
                  <a:off x="363699" y="1371600"/>
                  <a:ext cx="2209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6" name="Line 36">
                  <a:extLst>
                    <a:ext uri="{FF2B5EF4-FFF2-40B4-BE49-F238E27FC236}">
                      <a16:creationId xmlns:a16="http://schemas.microsoft.com/office/drawing/2014/main" id="{F15270FB-905C-471E-BB9E-988E8D310463}"/>
                    </a:ext>
                  </a:extLst>
                </p:cNvPr>
                <p:cNvSpPr>
                  <a:spLocks noChangeShapeType="1"/>
                </p:cNvSpPr>
                <p:nvPr/>
              </p:nvSpPr>
              <p:spPr bwMode="auto">
                <a:xfrm>
                  <a:off x="382749" y="1371600"/>
                  <a:ext cx="0" cy="2057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7" name="Line 37">
                  <a:extLst>
                    <a:ext uri="{FF2B5EF4-FFF2-40B4-BE49-F238E27FC236}">
                      <a16:creationId xmlns:a16="http://schemas.microsoft.com/office/drawing/2014/main" id="{2357FD79-A256-4745-9844-5917C1955AC4}"/>
                    </a:ext>
                  </a:extLst>
                </p:cNvPr>
                <p:cNvSpPr>
                  <a:spLocks noChangeShapeType="1"/>
                </p:cNvSpPr>
                <p:nvPr/>
              </p:nvSpPr>
              <p:spPr bwMode="auto">
                <a:xfrm>
                  <a:off x="363699" y="34290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8" name="Line 38">
                  <a:extLst>
                    <a:ext uri="{FF2B5EF4-FFF2-40B4-BE49-F238E27FC236}">
                      <a16:creationId xmlns:a16="http://schemas.microsoft.com/office/drawing/2014/main" id="{316CAB82-5363-45CA-83C1-A05A873E6340}"/>
                    </a:ext>
                  </a:extLst>
                </p:cNvPr>
                <p:cNvSpPr>
                  <a:spLocks noChangeShapeType="1"/>
                </p:cNvSpPr>
                <p:nvPr/>
              </p:nvSpPr>
              <p:spPr bwMode="auto">
                <a:xfrm>
                  <a:off x="999177" y="16764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9" name="Text Box 39">
                  <a:extLst>
                    <a:ext uri="{FF2B5EF4-FFF2-40B4-BE49-F238E27FC236}">
                      <a16:creationId xmlns:a16="http://schemas.microsoft.com/office/drawing/2014/main" id="{1A09F77A-0F93-4C8A-BD76-BAB993C04366}"/>
                    </a:ext>
                  </a:extLst>
                </p:cNvPr>
                <p:cNvSpPr txBox="1">
                  <a:spLocks noChangeArrowheads="1"/>
                </p:cNvSpPr>
                <p:nvPr/>
              </p:nvSpPr>
              <p:spPr bwMode="auto">
                <a:xfrm>
                  <a:off x="1226256" y="219292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4</a:t>
                  </a:r>
                </a:p>
              </p:txBody>
            </p:sp>
            <p:grpSp>
              <p:nvGrpSpPr>
                <p:cNvPr id="110" name="Group 109">
                  <a:extLst>
                    <a:ext uri="{FF2B5EF4-FFF2-40B4-BE49-F238E27FC236}">
                      <a16:creationId xmlns:a16="http://schemas.microsoft.com/office/drawing/2014/main" id="{E7AF72E9-0C9C-40CC-B8C8-BE70BACF421C}"/>
                    </a:ext>
                  </a:extLst>
                </p:cNvPr>
                <p:cNvGrpSpPr/>
                <p:nvPr/>
              </p:nvGrpSpPr>
              <p:grpSpPr>
                <a:xfrm>
                  <a:off x="1877794" y="1503117"/>
                  <a:ext cx="540004" cy="1057520"/>
                  <a:chOff x="6356677" y="660683"/>
                  <a:chExt cx="540004" cy="1236842"/>
                </a:xfrm>
              </p:grpSpPr>
              <p:sp>
                <p:nvSpPr>
                  <p:cNvPr id="111" name="Freeform: Shape 110">
                    <a:extLst>
                      <a:ext uri="{FF2B5EF4-FFF2-40B4-BE49-F238E27FC236}">
                        <a16:creationId xmlns:a16="http://schemas.microsoft.com/office/drawing/2014/main" id="{58AD8B62-A41C-459A-97D5-DEC635D87228}"/>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12" name="Rectangle 111">
                    <a:extLst>
                      <a:ext uri="{FF2B5EF4-FFF2-40B4-BE49-F238E27FC236}">
                        <a16:creationId xmlns:a16="http://schemas.microsoft.com/office/drawing/2014/main" id="{1CF799BE-6708-4118-BE1A-E6806B16541C}"/>
                      </a:ext>
                    </a:extLst>
                  </p:cNvPr>
                  <p:cNvSpPr/>
                  <p:nvPr/>
                </p:nvSpPr>
                <p:spPr>
                  <a:xfrm rot="16200000">
                    <a:off x="6359361" y="1084794"/>
                    <a:ext cx="705307"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sp>
            <p:nvSpPr>
              <p:cNvPr id="94" name="Isosceles Triangle 93">
                <a:extLst>
                  <a:ext uri="{FF2B5EF4-FFF2-40B4-BE49-F238E27FC236}">
                    <a16:creationId xmlns:a16="http://schemas.microsoft.com/office/drawing/2014/main" id="{6BE849F3-7F2F-4A6F-B2FA-F8F6E79D52D9}"/>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grpSp>
        <p:nvGrpSpPr>
          <p:cNvPr id="119" name="Group 118">
            <a:extLst>
              <a:ext uri="{FF2B5EF4-FFF2-40B4-BE49-F238E27FC236}">
                <a16:creationId xmlns:a16="http://schemas.microsoft.com/office/drawing/2014/main" id="{75AEDEC3-5F6F-4DFD-99FF-7240F6CF92FD}"/>
              </a:ext>
            </a:extLst>
          </p:cNvPr>
          <p:cNvGrpSpPr/>
          <p:nvPr/>
        </p:nvGrpSpPr>
        <p:grpSpPr>
          <a:xfrm>
            <a:off x="3308096" y="2366444"/>
            <a:ext cx="540004" cy="1057520"/>
            <a:chOff x="1945895" y="2518844"/>
            <a:chExt cx="540004" cy="1057520"/>
          </a:xfrm>
        </p:grpSpPr>
        <p:sp>
          <p:nvSpPr>
            <p:cNvPr id="117" name="Freeform: Shape 116">
              <a:extLst>
                <a:ext uri="{FF2B5EF4-FFF2-40B4-BE49-F238E27FC236}">
                  <a16:creationId xmlns:a16="http://schemas.microsoft.com/office/drawing/2014/main" id="{1E54D664-E443-44B5-90A4-925FC6892ED8}"/>
                </a:ext>
              </a:extLst>
            </p:cNvPr>
            <p:cNvSpPr/>
            <p:nvPr/>
          </p:nvSpPr>
          <p:spPr>
            <a:xfrm rot="5400000">
              <a:off x="1676032" y="2788707"/>
              <a:ext cx="1057520"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18" name="Rectangle 117">
              <a:extLst>
                <a:ext uri="{FF2B5EF4-FFF2-40B4-BE49-F238E27FC236}">
                  <a16:creationId xmlns:a16="http://schemas.microsoft.com/office/drawing/2014/main" id="{C5C265DC-E0ED-438F-960D-C86BCF2964AB}"/>
                </a:ext>
              </a:extLst>
            </p:cNvPr>
            <p:cNvSpPr/>
            <p:nvPr/>
          </p:nvSpPr>
          <p:spPr>
            <a:xfrm rot="16200000">
              <a:off x="1999708" y="2854692"/>
              <a:ext cx="60304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22" name="Group 121">
            <a:extLst>
              <a:ext uri="{FF2B5EF4-FFF2-40B4-BE49-F238E27FC236}">
                <a16:creationId xmlns:a16="http://schemas.microsoft.com/office/drawing/2014/main" id="{4925A620-4D7D-4FAE-886F-9F7C3DE19808}"/>
              </a:ext>
            </a:extLst>
          </p:cNvPr>
          <p:cNvGrpSpPr/>
          <p:nvPr/>
        </p:nvGrpSpPr>
        <p:grpSpPr>
          <a:xfrm>
            <a:off x="6948234" y="3787257"/>
            <a:ext cx="540004" cy="1057520"/>
            <a:chOff x="5576634" y="3939657"/>
            <a:chExt cx="540004" cy="1057520"/>
          </a:xfrm>
        </p:grpSpPr>
        <p:sp>
          <p:nvSpPr>
            <p:cNvPr id="120" name="Freeform: Shape 119">
              <a:extLst>
                <a:ext uri="{FF2B5EF4-FFF2-40B4-BE49-F238E27FC236}">
                  <a16:creationId xmlns:a16="http://schemas.microsoft.com/office/drawing/2014/main" id="{9CBE2CF7-A318-4D1D-8391-FA2B53AF7852}"/>
                </a:ext>
              </a:extLst>
            </p:cNvPr>
            <p:cNvSpPr/>
            <p:nvPr/>
          </p:nvSpPr>
          <p:spPr>
            <a:xfrm rot="5400000">
              <a:off x="5306771" y="4209520"/>
              <a:ext cx="1057520"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1" name="Rectangle 120">
              <a:extLst>
                <a:ext uri="{FF2B5EF4-FFF2-40B4-BE49-F238E27FC236}">
                  <a16:creationId xmlns:a16="http://schemas.microsoft.com/office/drawing/2014/main" id="{55BA53BC-1BB9-4519-A6E7-73BB06496FB9}"/>
                </a:ext>
              </a:extLst>
            </p:cNvPr>
            <p:cNvSpPr/>
            <p:nvPr/>
          </p:nvSpPr>
          <p:spPr>
            <a:xfrm rot="16200000">
              <a:off x="5652953" y="4275505"/>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Tree>
    <p:extLst>
      <p:ext uri="{BB962C8B-B14F-4D97-AF65-F5344CB8AC3E}">
        <p14:creationId xmlns:p14="http://schemas.microsoft.com/office/powerpoint/2010/main" val="187180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15"/>
                                        </p:tgtEl>
                                        <p:attrNameLst>
                                          <p:attrName>style.opacity</p:attrName>
                                        </p:attrNameLst>
                                      </p:cBhvr>
                                      <p:to>
                                        <p:strVal val="0.2"/>
                                      </p:to>
                                    </p:set>
                                    <p:animEffect filter="image" prLst="opacity: 0.2">
                                      <p:cBhvr rctx="IE">
                                        <p:cTn id="7" dur="indefinite"/>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250"/>
                                        <p:tgtEl>
                                          <p:spTgt spid="119"/>
                                        </p:tgtEl>
                                      </p:cBhvr>
                                    </p:animEffect>
                                  </p:childTnLst>
                                </p:cTn>
                              </p:par>
                              <p:par>
                                <p:cTn id="13" presetID="10" presetClass="entr" presetSubtype="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25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C130-1850-4CC2-A66C-040FF33779A9}"/>
              </a:ext>
            </a:extLst>
          </p:cNvPr>
          <p:cNvSpPr>
            <a:spLocks noGrp="1"/>
          </p:cNvSpPr>
          <p:nvPr>
            <p:ph type="title"/>
          </p:nvPr>
        </p:nvSpPr>
        <p:spPr/>
        <p:txBody>
          <a:bodyPr/>
          <a:lstStyle/>
          <a:p>
            <a:r>
              <a:rPr lang="en-US" altLang="ko-KR" dirty="0"/>
              <a:t>Multi-Cycle Datapath</a:t>
            </a:r>
            <a:endParaRPr lang="ko-KR" altLang="en-US" dirty="0">
              <a:solidFill>
                <a:srgbClr val="143D88"/>
              </a:solidFill>
            </a:endParaRPr>
          </a:p>
        </p:txBody>
      </p:sp>
      <p:sp>
        <p:nvSpPr>
          <p:cNvPr id="6" name="文本占位符 5">
            <a:extLst>
              <a:ext uri="{FF2B5EF4-FFF2-40B4-BE49-F238E27FC236}">
                <a16:creationId xmlns:a16="http://schemas.microsoft.com/office/drawing/2014/main" id="{5CCEFCA6-1E6D-4086-17B9-53A8B863383B}"/>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619955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EF01-94A0-41DE-986B-CDBFAD0ACCDD}"/>
              </a:ext>
            </a:extLst>
          </p:cNvPr>
          <p:cNvSpPr>
            <a:spLocks noGrp="1"/>
          </p:cNvSpPr>
          <p:nvPr>
            <p:ph type="title"/>
          </p:nvPr>
        </p:nvSpPr>
        <p:spPr/>
        <p:txBody>
          <a:bodyPr/>
          <a:lstStyle/>
          <a:p>
            <a:r>
              <a:rPr lang="en-US" altLang="ko-KR" dirty="0"/>
              <a:t>Recall: Single Cycle Processor</a:t>
            </a:r>
            <a:endParaRPr lang="ko-KR" altLang="en-US" dirty="0"/>
          </a:p>
        </p:txBody>
      </p:sp>
      <p:sp>
        <p:nvSpPr>
          <p:cNvPr id="5" name="内容占位符 4">
            <a:extLst>
              <a:ext uri="{FF2B5EF4-FFF2-40B4-BE49-F238E27FC236}">
                <a16:creationId xmlns:a16="http://schemas.microsoft.com/office/drawing/2014/main" id="{3082BF0D-6EFF-A097-605E-D1A752229330}"/>
              </a:ext>
            </a:extLst>
          </p:cNvPr>
          <p:cNvSpPr>
            <a:spLocks noGrp="1"/>
          </p:cNvSpPr>
          <p:nvPr>
            <p:ph idx="1"/>
          </p:nvPr>
        </p:nvSpPr>
        <p:spPr/>
        <p:txBody>
          <a:bodyPr/>
          <a:lstStyle/>
          <a:p>
            <a:endParaRPr lang="zh-CN" altLang="en-US"/>
          </a:p>
        </p:txBody>
      </p:sp>
      <p:sp>
        <p:nvSpPr>
          <p:cNvPr id="6" name="文本占位符 5">
            <a:extLst>
              <a:ext uri="{FF2B5EF4-FFF2-40B4-BE49-F238E27FC236}">
                <a16:creationId xmlns:a16="http://schemas.microsoft.com/office/drawing/2014/main" id="{39EF7D56-969B-4878-C74C-3EF0629624BE}"/>
              </a:ext>
            </a:extLst>
          </p:cNvPr>
          <p:cNvSpPr>
            <a:spLocks noGrp="1"/>
          </p:cNvSpPr>
          <p:nvPr>
            <p:ph type="body" sz="quarter" idx="10"/>
          </p:nvPr>
        </p:nvSpPr>
        <p:spPr/>
        <p:txBody>
          <a:bodyPr/>
          <a:lstStyle/>
          <a:p>
            <a:endParaRPr lang="zh-CN" altLang="en-US"/>
          </a:p>
        </p:txBody>
      </p:sp>
      <p:grpSp>
        <p:nvGrpSpPr>
          <p:cNvPr id="285" name="Group 284">
            <a:extLst>
              <a:ext uri="{FF2B5EF4-FFF2-40B4-BE49-F238E27FC236}">
                <a16:creationId xmlns:a16="http://schemas.microsoft.com/office/drawing/2014/main" id="{8C0B5F4F-3BA7-44F3-8DE7-78FE6F15B2D5}"/>
              </a:ext>
            </a:extLst>
          </p:cNvPr>
          <p:cNvGrpSpPr/>
          <p:nvPr/>
        </p:nvGrpSpPr>
        <p:grpSpPr>
          <a:xfrm>
            <a:off x="4173699" y="2713610"/>
            <a:ext cx="2870200" cy="3268091"/>
            <a:chOff x="2649699" y="2713609"/>
            <a:chExt cx="2870200" cy="3268091"/>
          </a:xfrm>
        </p:grpSpPr>
        <p:sp>
          <p:nvSpPr>
            <p:cNvPr id="161" name="Line 45">
              <a:extLst>
                <a:ext uri="{FF2B5EF4-FFF2-40B4-BE49-F238E27FC236}">
                  <a16:creationId xmlns:a16="http://schemas.microsoft.com/office/drawing/2014/main" id="{29FEFCE4-FAF0-46B2-BF24-94A055AD5509}"/>
                </a:ext>
              </a:extLst>
            </p:cNvPr>
            <p:cNvSpPr>
              <a:spLocks noChangeShapeType="1"/>
            </p:cNvSpPr>
            <p:nvPr/>
          </p:nvSpPr>
          <p:spPr bwMode="auto">
            <a:xfrm>
              <a:off x="4656299" y="3695700"/>
              <a:ext cx="863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6" name="Line 42">
              <a:extLst>
                <a:ext uri="{FF2B5EF4-FFF2-40B4-BE49-F238E27FC236}">
                  <a16:creationId xmlns:a16="http://schemas.microsoft.com/office/drawing/2014/main" id="{EB4C2E78-1ACD-4C20-9BE9-174E2D21D89A}"/>
                </a:ext>
              </a:extLst>
            </p:cNvPr>
            <p:cNvSpPr>
              <a:spLocks noChangeShapeType="1"/>
            </p:cNvSpPr>
            <p:nvPr/>
          </p:nvSpPr>
          <p:spPr bwMode="auto">
            <a:xfrm>
              <a:off x="2903699" y="38481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Line 43">
              <a:extLst>
                <a:ext uri="{FF2B5EF4-FFF2-40B4-BE49-F238E27FC236}">
                  <a16:creationId xmlns:a16="http://schemas.microsoft.com/office/drawing/2014/main" id="{DD87EB47-F9B9-45A3-AC2B-69B2458EDC37}"/>
                </a:ext>
              </a:extLst>
            </p:cNvPr>
            <p:cNvSpPr>
              <a:spLocks noChangeShapeType="1"/>
            </p:cNvSpPr>
            <p:nvPr/>
          </p:nvSpPr>
          <p:spPr bwMode="auto">
            <a:xfrm>
              <a:off x="2903699" y="42291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8" name="Line 44">
              <a:extLst>
                <a:ext uri="{FF2B5EF4-FFF2-40B4-BE49-F238E27FC236}">
                  <a16:creationId xmlns:a16="http://schemas.microsoft.com/office/drawing/2014/main" id="{F730EA77-8719-4E0B-997A-F21AD39CB67B}"/>
                </a:ext>
              </a:extLst>
            </p:cNvPr>
            <p:cNvSpPr>
              <a:spLocks noChangeShapeType="1"/>
            </p:cNvSpPr>
            <p:nvPr/>
          </p:nvSpPr>
          <p:spPr bwMode="auto">
            <a:xfrm>
              <a:off x="2903699" y="34671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3" name="Line 61">
              <a:extLst>
                <a:ext uri="{FF2B5EF4-FFF2-40B4-BE49-F238E27FC236}">
                  <a16:creationId xmlns:a16="http://schemas.microsoft.com/office/drawing/2014/main" id="{7E2E503C-A483-4CC7-8BF2-686BDE5716C2}"/>
                </a:ext>
              </a:extLst>
            </p:cNvPr>
            <p:cNvSpPr>
              <a:spLocks noChangeShapeType="1"/>
            </p:cNvSpPr>
            <p:nvPr/>
          </p:nvSpPr>
          <p:spPr bwMode="auto">
            <a:xfrm>
              <a:off x="3894299" y="3009900"/>
              <a:ext cx="0" cy="304800"/>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4" name="Rectangle 62">
              <a:extLst>
                <a:ext uri="{FF2B5EF4-FFF2-40B4-BE49-F238E27FC236}">
                  <a16:creationId xmlns:a16="http://schemas.microsoft.com/office/drawing/2014/main" id="{19D284F5-49B4-4396-BE44-6D7560502A15}"/>
                </a:ext>
              </a:extLst>
            </p:cNvPr>
            <p:cNvSpPr>
              <a:spLocks noChangeArrowheads="1"/>
            </p:cNvSpPr>
            <p:nvPr/>
          </p:nvSpPr>
          <p:spPr bwMode="auto">
            <a:xfrm>
              <a:off x="3483882" y="2713609"/>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RegWrite</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grpSp>
          <p:nvGrpSpPr>
            <p:cNvPr id="277" name="Group 276">
              <a:extLst>
                <a:ext uri="{FF2B5EF4-FFF2-40B4-BE49-F238E27FC236}">
                  <a16:creationId xmlns:a16="http://schemas.microsoft.com/office/drawing/2014/main" id="{BBEB64ED-F55A-4EDF-87DE-975FE50EFD4C}"/>
                </a:ext>
              </a:extLst>
            </p:cNvPr>
            <p:cNvGrpSpPr/>
            <p:nvPr/>
          </p:nvGrpSpPr>
          <p:grpSpPr>
            <a:xfrm>
              <a:off x="3155159" y="3314700"/>
              <a:ext cx="1602740" cy="1751126"/>
              <a:chOff x="3155159" y="3314700"/>
              <a:chExt cx="1602740" cy="1751126"/>
            </a:xfrm>
          </p:grpSpPr>
          <p:sp>
            <p:nvSpPr>
              <p:cNvPr id="171" name="Text Box 52">
                <a:extLst>
                  <a:ext uri="{FF2B5EF4-FFF2-40B4-BE49-F238E27FC236}">
                    <a16:creationId xmlns:a16="http://schemas.microsoft.com/office/drawing/2014/main" id="{4E2A46F4-9C3C-4F81-AFB5-8DEE1AD48786}"/>
                  </a:ext>
                </a:extLst>
              </p:cNvPr>
              <p:cNvSpPr txBox="1">
                <a:spLocks noChangeArrowheads="1"/>
              </p:cNvSpPr>
              <p:nvPr/>
            </p:nvSpPr>
            <p:spPr bwMode="auto">
              <a:xfrm>
                <a:off x="3328230" y="4727272"/>
                <a:ext cx="1213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Register File</a:t>
                </a:r>
              </a:p>
            </p:txBody>
          </p:sp>
          <p:grpSp>
            <p:nvGrpSpPr>
              <p:cNvPr id="172" name="Group 171">
                <a:extLst>
                  <a:ext uri="{FF2B5EF4-FFF2-40B4-BE49-F238E27FC236}">
                    <a16:creationId xmlns:a16="http://schemas.microsoft.com/office/drawing/2014/main" id="{79B0351D-A574-40F1-A2E6-6B7234D8596A}"/>
                  </a:ext>
                </a:extLst>
              </p:cNvPr>
              <p:cNvGrpSpPr/>
              <p:nvPr/>
            </p:nvGrpSpPr>
            <p:grpSpPr>
              <a:xfrm>
                <a:off x="3155159" y="3314700"/>
                <a:ext cx="1602740" cy="1447800"/>
                <a:chOff x="3155159" y="2667000"/>
                <a:chExt cx="1602740" cy="1447800"/>
              </a:xfrm>
            </p:grpSpPr>
            <p:sp>
              <p:nvSpPr>
                <p:cNvPr id="173" name="Rectangle 40">
                  <a:extLst>
                    <a:ext uri="{FF2B5EF4-FFF2-40B4-BE49-F238E27FC236}">
                      <a16:creationId xmlns:a16="http://schemas.microsoft.com/office/drawing/2014/main" id="{F8766894-FB1E-47EA-9920-9CF806157BC6}"/>
                    </a:ext>
                  </a:extLst>
                </p:cNvPr>
                <p:cNvSpPr>
                  <a:spLocks noChangeArrowheads="1"/>
                </p:cNvSpPr>
                <p:nvPr/>
              </p:nvSpPr>
              <p:spPr bwMode="auto">
                <a:xfrm>
                  <a:off x="3208499" y="2667000"/>
                  <a:ext cx="1447800" cy="1447800"/>
                </a:xfrm>
                <a:prstGeom prst="rect">
                  <a:avLst/>
                </a:prstGeom>
                <a:solidFill>
                  <a:srgbClr val="FF99FF"/>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74" name="Text Box 48">
                  <a:extLst>
                    <a:ext uri="{FF2B5EF4-FFF2-40B4-BE49-F238E27FC236}">
                      <a16:creationId xmlns:a16="http://schemas.microsoft.com/office/drawing/2014/main" id="{B07518FF-9481-4CA2-BB83-CA42B8323B8E}"/>
                    </a:ext>
                  </a:extLst>
                </p:cNvPr>
                <p:cNvSpPr txBox="1">
                  <a:spLocks noChangeArrowheads="1"/>
                </p:cNvSpPr>
                <p:nvPr/>
              </p:nvSpPr>
              <p:spPr bwMode="auto">
                <a:xfrm>
                  <a:off x="3155159" y="3810000"/>
                  <a:ext cx="8882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Data</a:t>
                  </a:r>
                </a:p>
              </p:txBody>
            </p:sp>
            <p:sp>
              <p:nvSpPr>
                <p:cNvPr id="175" name="Text Box 49">
                  <a:extLst>
                    <a:ext uri="{FF2B5EF4-FFF2-40B4-BE49-F238E27FC236}">
                      <a16:creationId xmlns:a16="http://schemas.microsoft.com/office/drawing/2014/main" id="{37784332-9000-4100-9712-FFEAA93EAA3D}"/>
                    </a:ext>
                  </a:extLst>
                </p:cNvPr>
                <p:cNvSpPr txBox="1">
                  <a:spLocks noChangeArrowheads="1"/>
                </p:cNvSpPr>
                <p:nvPr/>
              </p:nvSpPr>
              <p:spPr bwMode="auto">
                <a:xfrm>
                  <a:off x="3155159" y="2667000"/>
                  <a:ext cx="9678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a:t>
                  </a:r>
                  <a:r>
                    <a:rPr kumimoji="0" lang="en-US" altLang="en-US" sz="1200" b="1"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a:t>
                  </a: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1</a:t>
                  </a:r>
                </a:p>
              </p:txBody>
            </p:sp>
            <p:sp>
              <p:nvSpPr>
                <p:cNvPr id="176" name="Text Box 50">
                  <a:extLst>
                    <a:ext uri="{FF2B5EF4-FFF2-40B4-BE49-F238E27FC236}">
                      <a16:creationId xmlns:a16="http://schemas.microsoft.com/office/drawing/2014/main" id="{AACCFF27-28D5-4162-A76A-305BADD9A174}"/>
                    </a:ext>
                  </a:extLst>
                </p:cNvPr>
                <p:cNvSpPr txBox="1">
                  <a:spLocks noChangeArrowheads="1"/>
                </p:cNvSpPr>
                <p:nvPr/>
              </p:nvSpPr>
              <p:spPr bwMode="auto">
                <a:xfrm>
                  <a:off x="3155159" y="3048000"/>
                  <a:ext cx="9678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Addr 2</a:t>
                  </a:r>
                </a:p>
              </p:txBody>
            </p:sp>
            <p:sp>
              <p:nvSpPr>
                <p:cNvPr id="177" name="Text Box 51">
                  <a:extLst>
                    <a:ext uri="{FF2B5EF4-FFF2-40B4-BE49-F238E27FC236}">
                      <a16:creationId xmlns:a16="http://schemas.microsoft.com/office/drawing/2014/main" id="{EB3EA3A5-AAFA-4CBA-AADE-7DC711CDD805}"/>
                    </a:ext>
                  </a:extLst>
                </p:cNvPr>
                <p:cNvSpPr txBox="1">
                  <a:spLocks noChangeArrowheads="1"/>
                </p:cNvSpPr>
                <p:nvPr/>
              </p:nvSpPr>
              <p:spPr bwMode="auto">
                <a:xfrm>
                  <a:off x="3155159" y="3429000"/>
                  <a:ext cx="8868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Addr</a:t>
                  </a:r>
                </a:p>
              </p:txBody>
            </p:sp>
            <p:sp>
              <p:nvSpPr>
                <p:cNvPr id="178" name="Text Box 53">
                  <a:extLst>
                    <a:ext uri="{FF2B5EF4-FFF2-40B4-BE49-F238E27FC236}">
                      <a16:creationId xmlns:a16="http://schemas.microsoft.com/office/drawing/2014/main" id="{1E9DA4F4-32F4-4772-93AE-7D5CED4FCA7A}"/>
                    </a:ext>
                  </a:extLst>
                </p:cNvPr>
                <p:cNvSpPr txBox="1">
                  <a:spLocks noChangeArrowheads="1"/>
                </p:cNvSpPr>
                <p:nvPr/>
              </p:nvSpPr>
              <p:spPr bwMode="auto">
                <a:xfrm>
                  <a:off x="4035822" y="2819400"/>
                  <a:ext cx="632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Data 1</a:t>
                  </a:r>
                </a:p>
              </p:txBody>
            </p:sp>
            <p:sp>
              <p:nvSpPr>
                <p:cNvPr id="179" name="Text Box 54">
                  <a:extLst>
                    <a:ext uri="{FF2B5EF4-FFF2-40B4-BE49-F238E27FC236}">
                      <a16:creationId xmlns:a16="http://schemas.microsoft.com/office/drawing/2014/main" id="{E47026A8-1833-4551-B74B-B4A977CA703A}"/>
                    </a:ext>
                  </a:extLst>
                </p:cNvPr>
                <p:cNvSpPr txBox="1">
                  <a:spLocks noChangeArrowheads="1"/>
                </p:cNvSpPr>
                <p:nvPr/>
              </p:nvSpPr>
              <p:spPr bwMode="auto">
                <a:xfrm>
                  <a:off x="4061222" y="3505200"/>
                  <a:ext cx="632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 Data 2</a:t>
                  </a:r>
                </a:p>
              </p:txBody>
            </p:sp>
            <p:sp>
              <p:nvSpPr>
                <p:cNvPr id="180" name="Line 94">
                  <a:extLst>
                    <a:ext uri="{FF2B5EF4-FFF2-40B4-BE49-F238E27FC236}">
                      <a16:creationId xmlns:a16="http://schemas.microsoft.com/office/drawing/2014/main" id="{A2CFDAC2-8046-4837-97CC-46A7C239D0D3}"/>
                    </a:ext>
                  </a:extLst>
                </p:cNvPr>
                <p:cNvSpPr>
                  <a:spLocks noChangeShapeType="1"/>
                </p:cNvSpPr>
                <p:nvPr/>
              </p:nvSpPr>
              <p:spPr bwMode="auto">
                <a:xfrm>
                  <a:off x="4605499" y="3657600"/>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197" name="Oval 81">
              <a:extLst>
                <a:ext uri="{FF2B5EF4-FFF2-40B4-BE49-F238E27FC236}">
                  <a16:creationId xmlns:a16="http://schemas.microsoft.com/office/drawing/2014/main" id="{8D4760EE-006B-44DC-B7BA-B7746EDA48DD}"/>
                </a:ext>
              </a:extLst>
            </p:cNvPr>
            <p:cNvSpPr>
              <a:spLocks noChangeArrowheads="1"/>
            </p:cNvSpPr>
            <p:nvPr/>
          </p:nvSpPr>
          <p:spPr bwMode="auto">
            <a:xfrm>
              <a:off x="3919699" y="5067300"/>
              <a:ext cx="609600" cy="914400"/>
            </a:xfrm>
            <a:prstGeom prst="ellipse">
              <a:avLst/>
            </a:prstGeom>
            <a:solidFill>
              <a:srgbClr val="FFCC66"/>
            </a:solidFill>
            <a:ln w="38100">
              <a:solidFill>
                <a:schemeClr val="tx1"/>
              </a:solidFill>
              <a:round/>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98" name="Rectangle 82">
              <a:extLst>
                <a:ext uri="{FF2B5EF4-FFF2-40B4-BE49-F238E27FC236}">
                  <a16:creationId xmlns:a16="http://schemas.microsoft.com/office/drawing/2014/main" id="{255E4495-1043-478D-9CFB-B1B6E219A0DC}"/>
                </a:ext>
              </a:extLst>
            </p:cNvPr>
            <p:cNvSpPr>
              <a:spLocks noChangeArrowheads="1"/>
            </p:cNvSpPr>
            <p:nvPr/>
          </p:nvSpPr>
          <p:spPr bwMode="auto">
            <a:xfrm>
              <a:off x="3963860" y="5288473"/>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Extend</a:t>
              </a:r>
            </a:p>
          </p:txBody>
        </p:sp>
        <p:sp>
          <p:nvSpPr>
            <p:cNvPr id="199" name="Line 83">
              <a:extLst>
                <a:ext uri="{FF2B5EF4-FFF2-40B4-BE49-F238E27FC236}">
                  <a16:creationId xmlns:a16="http://schemas.microsoft.com/office/drawing/2014/main" id="{F6B8BE0D-8CBD-431F-BFE6-A25F50050088}"/>
                </a:ext>
              </a:extLst>
            </p:cNvPr>
            <p:cNvSpPr>
              <a:spLocks noChangeShapeType="1"/>
            </p:cNvSpPr>
            <p:nvPr/>
          </p:nvSpPr>
          <p:spPr bwMode="auto">
            <a:xfrm>
              <a:off x="2929099" y="5433060"/>
              <a:ext cx="990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0" name="Line 84">
              <a:extLst>
                <a:ext uri="{FF2B5EF4-FFF2-40B4-BE49-F238E27FC236}">
                  <a16:creationId xmlns:a16="http://schemas.microsoft.com/office/drawing/2014/main" id="{E6744553-4AF8-478D-AE49-6B52DDD32061}"/>
                </a:ext>
              </a:extLst>
            </p:cNvPr>
            <p:cNvSpPr>
              <a:spLocks noChangeShapeType="1"/>
            </p:cNvSpPr>
            <p:nvPr/>
          </p:nvSpPr>
          <p:spPr bwMode="auto">
            <a:xfrm>
              <a:off x="3589499" y="5372100"/>
              <a:ext cx="762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2" name="Text Box 86">
              <a:extLst>
                <a:ext uri="{FF2B5EF4-FFF2-40B4-BE49-F238E27FC236}">
                  <a16:creationId xmlns:a16="http://schemas.microsoft.com/office/drawing/2014/main" id="{682CDAC4-8D22-4690-984F-4245155373CC}"/>
                </a:ext>
              </a:extLst>
            </p:cNvPr>
            <p:cNvSpPr txBox="1">
              <a:spLocks noChangeArrowheads="1"/>
            </p:cNvSpPr>
            <p:nvPr/>
          </p:nvSpPr>
          <p:spPr bwMode="auto">
            <a:xfrm>
              <a:off x="3589499" y="5448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16</a:t>
              </a:r>
            </a:p>
          </p:txBody>
        </p:sp>
        <p:sp>
          <p:nvSpPr>
            <p:cNvPr id="194" name="Line 89">
              <a:extLst>
                <a:ext uri="{FF2B5EF4-FFF2-40B4-BE49-F238E27FC236}">
                  <a16:creationId xmlns:a16="http://schemas.microsoft.com/office/drawing/2014/main" id="{F48F54B4-735C-4E75-BDEC-692B79062BBC}"/>
                </a:ext>
              </a:extLst>
            </p:cNvPr>
            <p:cNvSpPr>
              <a:spLocks noChangeShapeType="1"/>
            </p:cNvSpPr>
            <p:nvPr/>
          </p:nvSpPr>
          <p:spPr bwMode="auto">
            <a:xfrm>
              <a:off x="2917669" y="3467100"/>
              <a:ext cx="0" cy="1981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4" name="Line 41">
              <a:extLst>
                <a:ext uri="{FF2B5EF4-FFF2-40B4-BE49-F238E27FC236}">
                  <a16:creationId xmlns:a16="http://schemas.microsoft.com/office/drawing/2014/main" id="{987BEB85-8357-46F7-847E-25F8BF43D822}"/>
                </a:ext>
              </a:extLst>
            </p:cNvPr>
            <p:cNvSpPr>
              <a:spLocks noChangeShapeType="1"/>
            </p:cNvSpPr>
            <p:nvPr/>
          </p:nvSpPr>
          <p:spPr bwMode="auto">
            <a:xfrm>
              <a:off x="2649699" y="4076700"/>
              <a:ext cx="25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2" name="Line 96">
              <a:extLst>
                <a:ext uri="{FF2B5EF4-FFF2-40B4-BE49-F238E27FC236}">
                  <a16:creationId xmlns:a16="http://schemas.microsoft.com/office/drawing/2014/main" id="{31609EED-A1DF-4291-BE03-84E0906657DB}"/>
                </a:ext>
              </a:extLst>
            </p:cNvPr>
            <p:cNvSpPr>
              <a:spLocks noChangeShapeType="1"/>
            </p:cNvSpPr>
            <p:nvPr/>
          </p:nvSpPr>
          <p:spPr bwMode="auto">
            <a:xfrm>
              <a:off x="4681699" y="4305300"/>
              <a:ext cx="406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84" name="Group 283">
            <a:extLst>
              <a:ext uri="{FF2B5EF4-FFF2-40B4-BE49-F238E27FC236}">
                <a16:creationId xmlns:a16="http://schemas.microsoft.com/office/drawing/2014/main" id="{8E515795-475D-46FE-9445-1221D4AA5829}"/>
              </a:ext>
            </a:extLst>
          </p:cNvPr>
          <p:cNvGrpSpPr/>
          <p:nvPr/>
        </p:nvGrpSpPr>
        <p:grpSpPr>
          <a:xfrm>
            <a:off x="4290180" y="2588003"/>
            <a:ext cx="6116638" cy="3531393"/>
            <a:chOff x="2767174" y="2602707"/>
            <a:chExt cx="6116638" cy="3531393"/>
          </a:xfrm>
        </p:grpSpPr>
        <p:sp>
          <p:nvSpPr>
            <p:cNvPr id="169" name="Line 90">
              <a:extLst>
                <a:ext uri="{FF2B5EF4-FFF2-40B4-BE49-F238E27FC236}">
                  <a16:creationId xmlns:a16="http://schemas.microsoft.com/office/drawing/2014/main" id="{6C22972E-6288-4D87-B780-202FF36BCABA}"/>
                </a:ext>
              </a:extLst>
            </p:cNvPr>
            <p:cNvSpPr>
              <a:spLocks noChangeShapeType="1"/>
            </p:cNvSpPr>
            <p:nvPr/>
          </p:nvSpPr>
          <p:spPr bwMode="auto">
            <a:xfrm>
              <a:off x="2776699" y="462915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1" name="Line 78">
              <a:extLst>
                <a:ext uri="{FF2B5EF4-FFF2-40B4-BE49-F238E27FC236}">
                  <a16:creationId xmlns:a16="http://schemas.microsoft.com/office/drawing/2014/main" id="{B8568B69-0248-4088-820C-465F09C9C880}"/>
                </a:ext>
              </a:extLst>
            </p:cNvPr>
            <p:cNvSpPr>
              <a:spLocks noChangeShapeType="1"/>
            </p:cNvSpPr>
            <p:nvPr/>
          </p:nvSpPr>
          <p:spPr bwMode="auto">
            <a:xfrm>
              <a:off x="2767174" y="6115050"/>
              <a:ext cx="594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5" name="Line 92">
              <a:extLst>
                <a:ext uri="{FF2B5EF4-FFF2-40B4-BE49-F238E27FC236}">
                  <a16:creationId xmlns:a16="http://schemas.microsoft.com/office/drawing/2014/main" id="{99317516-D51B-472D-80C6-F632327AFD65}"/>
                </a:ext>
              </a:extLst>
            </p:cNvPr>
            <p:cNvSpPr>
              <a:spLocks noChangeShapeType="1"/>
            </p:cNvSpPr>
            <p:nvPr/>
          </p:nvSpPr>
          <p:spPr bwMode="auto">
            <a:xfrm>
              <a:off x="2776699" y="4610100"/>
              <a:ext cx="0" cy="1524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81" name="Group 280">
              <a:extLst>
                <a:ext uri="{FF2B5EF4-FFF2-40B4-BE49-F238E27FC236}">
                  <a16:creationId xmlns:a16="http://schemas.microsoft.com/office/drawing/2014/main" id="{0C32A3B2-A44D-4D4B-B768-50F2FD68C9D3}"/>
                </a:ext>
              </a:extLst>
            </p:cNvPr>
            <p:cNvGrpSpPr/>
            <p:nvPr/>
          </p:nvGrpSpPr>
          <p:grpSpPr>
            <a:xfrm>
              <a:off x="4529299" y="2602707"/>
              <a:ext cx="4354513" cy="3531393"/>
              <a:chOff x="4529299" y="2602707"/>
              <a:chExt cx="4354513" cy="3531393"/>
            </a:xfrm>
          </p:grpSpPr>
          <p:sp>
            <p:nvSpPr>
              <p:cNvPr id="196" name="Line 80">
                <a:extLst>
                  <a:ext uri="{FF2B5EF4-FFF2-40B4-BE49-F238E27FC236}">
                    <a16:creationId xmlns:a16="http://schemas.microsoft.com/office/drawing/2014/main" id="{8EC85381-D463-48DE-9A46-6B3368F21266}"/>
                  </a:ext>
                </a:extLst>
              </p:cNvPr>
              <p:cNvSpPr>
                <a:spLocks noChangeShapeType="1"/>
              </p:cNvSpPr>
              <p:nvPr/>
            </p:nvSpPr>
            <p:spPr bwMode="auto">
              <a:xfrm>
                <a:off x="4529299" y="54483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80" name="Group 279">
                <a:extLst>
                  <a:ext uri="{FF2B5EF4-FFF2-40B4-BE49-F238E27FC236}">
                    <a16:creationId xmlns:a16="http://schemas.microsoft.com/office/drawing/2014/main" id="{BF2AE1B2-A068-462C-BD14-6990D4985FD6}"/>
                  </a:ext>
                </a:extLst>
              </p:cNvPr>
              <p:cNvGrpSpPr/>
              <p:nvPr/>
            </p:nvGrpSpPr>
            <p:grpSpPr>
              <a:xfrm>
                <a:off x="4605499" y="2602707"/>
                <a:ext cx="4278313" cy="3531393"/>
                <a:chOff x="4605499" y="2602707"/>
                <a:chExt cx="4278313" cy="3531393"/>
              </a:xfrm>
            </p:grpSpPr>
            <p:sp>
              <p:nvSpPr>
                <p:cNvPr id="204" name="Line 5">
                  <a:extLst>
                    <a:ext uri="{FF2B5EF4-FFF2-40B4-BE49-F238E27FC236}">
                      <a16:creationId xmlns:a16="http://schemas.microsoft.com/office/drawing/2014/main" id="{8A57CC2F-79F5-4DEE-B062-2F8FC534E718}"/>
                    </a:ext>
                  </a:extLst>
                </p:cNvPr>
                <p:cNvSpPr>
                  <a:spLocks noChangeShapeType="1"/>
                </p:cNvSpPr>
                <p:nvPr/>
              </p:nvSpPr>
              <p:spPr bwMode="auto">
                <a:xfrm>
                  <a:off x="6205699" y="5448300"/>
                  <a:ext cx="1905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5" name="Line 7">
                  <a:extLst>
                    <a:ext uri="{FF2B5EF4-FFF2-40B4-BE49-F238E27FC236}">
                      <a16:creationId xmlns:a16="http://schemas.microsoft.com/office/drawing/2014/main" id="{2CA4AEF1-15AB-45FB-BB95-8A9FBAAAA819}"/>
                    </a:ext>
                  </a:extLst>
                </p:cNvPr>
                <p:cNvSpPr>
                  <a:spLocks noChangeShapeType="1"/>
                </p:cNvSpPr>
                <p:nvPr/>
              </p:nvSpPr>
              <p:spPr bwMode="auto">
                <a:xfrm>
                  <a:off x="8110699" y="4457700"/>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6" name="Line 8">
                  <a:extLst>
                    <a:ext uri="{FF2B5EF4-FFF2-40B4-BE49-F238E27FC236}">
                      <a16:creationId xmlns:a16="http://schemas.microsoft.com/office/drawing/2014/main" id="{2CE5312C-5136-4345-9E35-9629E946A52E}"/>
                    </a:ext>
                  </a:extLst>
                </p:cNvPr>
                <p:cNvSpPr>
                  <a:spLocks noChangeShapeType="1"/>
                </p:cNvSpPr>
                <p:nvPr/>
              </p:nvSpPr>
              <p:spPr bwMode="auto">
                <a:xfrm>
                  <a:off x="8034499" y="40767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7" name="Line 9">
                  <a:extLst>
                    <a:ext uri="{FF2B5EF4-FFF2-40B4-BE49-F238E27FC236}">
                      <a16:creationId xmlns:a16="http://schemas.microsoft.com/office/drawing/2014/main" id="{30374619-E95D-40B0-87A2-909B18656863}"/>
                    </a:ext>
                  </a:extLst>
                </p:cNvPr>
                <p:cNvSpPr>
                  <a:spLocks noChangeShapeType="1"/>
                </p:cNvSpPr>
                <p:nvPr/>
              </p:nvSpPr>
              <p:spPr bwMode="auto">
                <a:xfrm>
                  <a:off x="8110699" y="4457700"/>
                  <a:ext cx="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8" name="AutoShape 10">
                  <a:extLst>
                    <a:ext uri="{FF2B5EF4-FFF2-40B4-BE49-F238E27FC236}">
                      <a16:creationId xmlns:a16="http://schemas.microsoft.com/office/drawing/2014/main" id="{8AFA2D44-92C5-4294-9896-9453C5D5CF56}"/>
                    </a:ext>
                  </a:extLst>
                </p:cNvPr>
                <p:cNvSpPr>
                  <a:spLocks noChangeArrowheads="1"/>
                </p:cNvSpPr>
                <p:nvPr/>
              </p:nvSpPr>
              <p:spPr bwMode="auto">
                <a:xfrm rot="16200000">
                  <a:off x="8110699" y="4152900"/>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9" name="Line 11">
                  <a:extLst>
                    <a:ext uri="{FF2B5EF4-FFF2-40B4-BE49-F238E27FC236}">
                      <a16:creationId xmlns:a16="http://schemas.microsoft.com/office/drawing/2014/main" id="{F4893149-00C4-4CD4-9E8B-73FC99DB5640}"/>
                    </a:ext>
                  </a:extLst>
                </p:cNvPr>
                <p:cNvSpPr>
                  <a:spLocks noChangeShapeType="1"/>
                </p:cNvSpPr>
                <p:nvPr/>
              </p:nvSpPr>
              <p:spPr bwMode="auto">
                <a:xfrm>
                  <a:off x="8567899" y="4244975"/>
                  <a:ext cx="15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8" name="Line 12">
                  <a:extLst>
                    <a:ext uri="{FF2B5EF4-FFF2-40B4-BE49-F238E27FC236}">
                      <a16:creationId xmlns:a16="http://schemas.microsoft.com/office/drawing/2014/main" id="{52F1678A-2F4F-4810-952E-182CC9E10885}"/>
                    </a:ext>
                  </a:extLst>
                </p:cNvPr>
                <p:cNvSpPr>
                  <a:spLocks noChangeShapeType="1"/>
                </p:cNvSpPr>
                <p:nvPr/>
              </p:nvSpPr>
              <p:spPr bwMode="auto">
                <a:xfrm>
                  <a:off x="8458631" y="2877121"/>
                  <a:ext cx="0" cy="1112656"/>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9" name="Rectangle 13">
                  <a:extLst>
                    <a:ext uri="{FF2B5EF4-FFF2-40B4-BE49-F238E27FC236}">
                      <a16:creationId xmlns:a16="http://schemas.microsoft.com/office/drawing/2014/main" id="{5CEEC922-1456-456B-90EC-8CBEA61982DB}"/>
                    </a:ext>
                  </a:extLst>
                </p:cNvPr>
                <p:cNvSpPr>
                  <a:spLocks noChangeArrowheads="1"/>
                </p:cNvSpPr>
                <p:nvPr/>
              </p:nvSpPr>
              <p:spPr bwMode="auto">
                <a:xfrm>
                  <a:off x="7958299" y="26027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MemtoReg</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211" name="Line 46">
                  <a:extLst>
                    <a:ext uri="{FF2B5EF4-FFF2-40B4-BE49-F238E27FC236}">
                      <a16:creationId xmlns:a16="http://schemas.microsoft.com/office/drawing/2014/main" id="{17B7E174-59F3-4B7E-8BB1-0AD4C934AC93}"/>
                    </a:ext>
                  </a:extLst>
                </p:cNvPr>
                <p:cNvSpPr>
                  <a:spLocks noChangeShapeType="1"/>
                </p:cNvSpPr>
                <p:nvPr/>
              </p:nvSpPr>
              <p:spPr bwMode="auto">
                <a:xfrm>
                  <a:off x="6036047" y="4076700"/>
                  <a:ext cx="177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2" name="Line 47">
                  <a:extLst>
                    <a:ext uri="{FF2B5EF4-FFF2-40B4-BE49-F238E27FC236}">
                      <a16:creationId xmlns:a16="http://schemas.microsoft.com/office/drawing/2014/main" id="{B7679763-2785-4BA3-B47E-8FA2222A4484}"/>
                    </a:ext>
                  </a:extLst>
                </p:cNvPr>
                <p:cNvSpPr>
                  <a:spLocks noChangeShapeType="1"/>
                </p:cNvSpPr>
                <p:nvPr/>
              </p:nvSpPr>
              <p:spPr bwMode="auto">
                <a:xfrm flipH="1">
                  <a:off x="6205699" y="3619500"/>
                  <a:ext cx="0" cy="1828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3" name="Line 65">
                  <a:extLst>
                    <a:ext uri="{FF2B5EF4-FFF2-40B4-BE49-F238E27FC236}">
                      <a16:creationId xmlns:a16="http://schemas.microsoft.com/office/drawing/2014/main" id="{28091F4C-CDB0-454E-B6B3-9040352FB198}"/>
                    </a:ext>
                  </a:extLst>
                </p:cNvPr>
                <p:cNvSpPr>
                  <a:spLocks noChangeShapeType="1"/>
                </p:cNvSpPr>
                <p:nvPr/>
              </p:nvSpPr>
              <p:spPr bwMode="auto">
                <a:xfrm>
                  <a:off x="8720299" y="4229100"/>
                  <a:ext cx="0" cy="1905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4" name="Line 67">
                  <a:extLst>
                    <a:ext uri="{FF2B5EF4-FFF2-40B4-BE49-F238E27FC236}">
                      <a16:creationId xmlns:a16="http://schemas.microsoft.com/office/drawing/2014/main" id="{487F1ADA-CFAE-4C68-9417-E86876C772E2}"/>
                    </a:ext>
                  </a:extLst>
                </p:cNvPr>
                <p:cNvSpPr>
                  <a:spLocks noChangeShapeType="1"/>
                </p:cNvSpPr>
                <p:nvPr/>
              </p:nvSpPr>
              <p:spPr bwMode="auto">
                <a:xfrm>
                  <a:off x="6205699" y="36195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5" name="Line 68">
                  <a:extLst>
                    <a:ext uri="{FF2B5EF4-FFF2-40B4-BE49-F238E27FC236}">
                      <a16:creationId xmlns:a16="http://schemas.microsoft.com/office/drawing/2014/main" id="{05E906E7-82D0-479A-85FF-A6357DB3DDF6}"/>
                    </a:ext>
                  </a:extLst>
                </p:cNvPr>
                <p:cNvSpPr>
                  <a:spLocks noChangeShapeType="1"/>
                </p:cNvSpPr>
                <p:nvPr/>
              </p:nvSpPr>
              <p:spPr bwMode="auto">
                <a:xfrm>
                  <a:off x="6358099" y="4474952"/>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6" name="Line 69">
                  <a:extLst>
                    <a:ext uri="{FF2B5EF4-FFF2-40B4-BE49-F238E27FC236}">
                      <a16:creationId xmlns:a16="http://schemas.microsoft.com/office/drawing/2014/main" id="{B9209B0C-D457-4B6D-8562-C80AA5004401}"/>
                    </a:ext>
                  </a:extLst>
                </p:cNvPr>
                <p:cNvSpPr>
                  <a:spLocks noChangeShapeType="1"/>
                </p:cNvSpPr>
                <p:nvPr/>
              </p:nvSpPr>
              <p:spPr bwMode="auto">
                <a:xfrm>
                  <a:off x="6358099" y="4457700"/>
                  <a:ext cx="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3" name="Rectangle 66">
                  <a:extLst>
                    <a:ext uri="{FF2B5EF4-FFF2-40B4-BE49-F238E27FC236}">
                      <a16:creationId xmlns:a16="http://schemas.microsoft.com/office/drawing/2014/main" id="{2609CB3C-5F6E-4EAE-8D0E-7FFDA08B957F}"/>
                    </a:ext>
                  </a:extLst>
                </p:cNvPr>
                <p:cNvSpPr>
                  <a:spLocks noChangeArrowheads="1"/>
                </p:cNvSpPr>
                <p:nvPr/>
              </p:nvSpPr>
              <p:spPr bwMode="auto">
                <a:xfrm>
                  <a:off x="6586699" y="3314700"/>
                  <a:ext cx="1447800" cy="1447800"/>
                </a:xfrm>
                <a:prstGeom prst="rect">
                  <a:avLst/>
                </a:prstGeom>
                <a:solidFill>
                  <a:srgbClr val="D9D9D9"/>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224" name="Text Box 70">
                  <a:extLst>
                    <a:ext uri="{FF2B5EF4-FFF2-40B4-BE49-F238E27FC236}">
                      <a16:creationId xmlns:a16="http://schemas.microsoft.com/office/drawing/2014/main" id="{FAC5A5F6-E8F5-4365-B946-11E7B60E8B1A}"/>
                    </a:ext>
                  </a:extLst>
                </p:cNvPr>
                <p:cNvSpPr txBox="1">
                  <a:spLocks noChangeArrowheads="1"/>
                </p:cNvSpPr>
                <p:nvPr/>
              </p:nvSpPr>
              <p:spPr bwMode="auto">
                <a:xfrm>
                  <a:off x="7134521" y="3311724"/>
                  <a:ext cx="9380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Memory</a:t>
                  </a:r>
                </a:p>
              </p:txBody>
            </p:sp>
            <p:sp>
              <p:nvSpPr>
                <p:cNvPr id="225" name="Text Box 71">
                  <a:extLst>
                    <a:ext uri="{FF2B5EF4-FFF2-40B4-BE49-F238E27FC236}">
                      <a16:creationId xmlns:a16="http://schemas.microsoft.com/office/drawing/2014/main" id="{F28738F7-C006-408D-9A57-AAD689165700}"/>
                    </a:ext>
                  </a:extLst>
                </p:cNvPr>
                <p:cNvSpPr txBox="1">
                  <a:spLocks noChangeArrowheads="1"/>
                </p:cNvSpPr>
                <p:nvPr/>
              </p:nvSpPr>
              <p:spPr bwMode="auto">
                <a:xfrm>
                  <a:off x="6545003" y="3467100"/>
                  <a:ext cx="6958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Address</a:t>
                  </a:r>
                </a:p>
              </p:txBody>
            </p:sp>
            <p:sp>
              <p:nvSpPr>
                <p:cNvPr id="226" name="Text Box 72">
                  <a:extLst>
                    <a:ext uri="{FF2B5EF4-FFF2-40B4-BE49-F238E27FC236}">
                      <a16:creationId xmlns:a16="http://schemas.microsoft.com/office/drawing/2014/main" id="{BC019D02-794A-413E-ABB8-EEFF79AF535F}"/>
                    </a:ext>
                  </a:extLst>
                </p:cNvPr>
                <p:cNvSpPr txBox="1">
                  <a:spLocks noChangeArrowheads="1"/>
                </p:cNvSpPr>
                <p:nvPr/>
              </p:nvSpPr>
              <p:spPr bwMode="auto">
                <a:xfrm>
                  <a:off x="6545003" y="4305300"/>
                  <a:ext cx="8745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Write Data</a:t>
                  </a:r>
                </a:p>
              </p:txBody>
            </p:sp>
            <p:sp>
              <p:nvSpPr>
                <p:cNvPr id="227" name="Text Box 73">
                  <a:extLst>
                    <a:ext uri="{FF2B5EF4-FFF2-40B4-BE49-F238E27FC236}">
                      <a16:creationId xmlns:a16="http://schemas.microsoft.com/office/drawing/2014/main" id="{A6289240-CEDE-4759-88DE-8511C3C42133}"/>
                    </a:ext>
                  </a:extLst>
                </p:cNvPr>
                <p:cNvSpPr txBox="1">
                  <a:spLocks noChangeArrowheads="1"/>
                </p:cNvSpPr>
                <p:nvPr/>
              </p:nvSpPr>
              <p:spPr bwMode="auto">
                <a:xfrm>
                  <a:off x="7248055" y="3924300"/>
                  <a:ext cx="8383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 Data</a:t>
                  </a:r>
                </a:p>
              </p:txBody>
            </p:sp>
            <p:sp>
              <p:nvSpPr>
                <p:cNvPr id="221" name="Line 74">
                  <a:extLst>
                    <a:ext uri="{FF2B5EF4-FFF2-40B4-BE49-F238E27FC236}">
                      <a16:creationId xmlns:a16="http://schemas.microsoft.com/office/drawing/2014/main" id="{0BDCBBE2-F36C-40B8-817B-EF8F8471E9B7}"/>
                    </a:ext>
                  </a:extLst>
                </p:cNvPr>
                <p:cNvSpPr>
                  <a:spLocks noChangeShapeType="1"/>
                </p:cNvSpPr>
                <p:nvPr/>
              </p:nvSpPr>
              <p:spPr bwMode="auto">
                <a:xfrm>
                  <a:off x="7272499" y="2877121"/>
                  <a:ext cx="0" cy="437579"/>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2" name="Rectangle 75">
                  <a:extLst>
                    <a:ext uri="{FF2B5EF4-FFF2-40B4-BE49-F238E27FC236}">
                      <a16:creationId xmlns:a16="http://schemas.microsoft.com/office/drawing/2014/main" id="{64510DC1-C34B-40B3-A857-472E425AE323}"/>
                    </a:ext>
                  </a:extLst>
                </p:cNvPr>
                <p:cNvSpPr>
                  <a:spLocks noChangeArrowheads="1"/>
                </p:cNvSpPr>
                <p:nvPr/>
              </p:nvSpPr>
              <p:spPr bwMode="auto">
                <a:xfrm>
                  <a:off x="6815299" y="26027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MemWrite</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219" name="Rectangle 76">
                  <a:extLst>
                    <a:ext uri="{FF2B5EF4-FFF2-40B4-BE49-F238E27FC236}">
                      <a16:creationId xmlns:a16="http://schemas.microsoft.com/office/drawing/2014/main" id="{2662C90A-B0CB-473A-85B9-FDD9C93FF604}"/>
                    </a:ext>
                  </a:extLst>
                </p:cNvPr>
                <p:cNvSpPr>
                  <a:spLocks noChangeArrowheads="1"/>
                </p:cNvSpPr>
                <p:nvPr/>
              </p:nvSpPr>
              <p:spPr bwMode="auto">
                <a:xfrm>
                  <a:off x="6891499" y="5067300"/>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MemRead</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220" name="Line 77">
                  <a:extLst>
                    <a:ext uri="{FF2B5EF4-FFF2-40B4-BE49-F238E27FC236}">
                      <a16:creationId xmlns:a16="http://schemas.microsoft.com/office/drawing/2014/main" id="{31F5DA7A-4ADD-4390-98B2-A1C6BA4B271C}"/>
                    </a:ext>
                  </a:extLst>
                </p:cNvPr>
                <p:cNvSpPr>
                  <a:spLocks noChangeShapeType="1"/>
                </p:cNvSpPr>
                <p:nvPr/>
              </p:nvSpPr>
              <p:spPr bwMode="auto">
                <a:xfrm>
                  <a:off x="7272499" y="4762500"/>
                  <a:ext cx="0" cy="304800"/>
                </a:xfrm>
                <a:prstGeom prst="line">
                  <a:avLst/>
                </a:prstGeom>
                <a:noFill/>
                <a:ln w="38100">
                  <a:solidFill>
                    <a:srgbClr val="C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1" name="Line 85">
                  <a:extLst>
                    <a:ext uri="{FF2B5EF4-FFF2-40B4-BE49-F238E27FC236}">
                      <a16:creationId xmlns:a16="http://schemas.microsoft.com/office/drawing/2014/main" id="{F08611DD-AA30-4E82-9B3B-BA3B830E0015}"/>
                    </a:ext>
                  </a:extLst>
                </p:cNvPr>
                <p:cNvSpPr>
                  <a:spLocks noChangeShapeType="1"/>
                </p:cNvSpPr>
                <p:nvPr/>
              </p:nvSpPr>
              <p:spPr bwMode="auto">
                <a:xfrm>
                  <a:off x="4605499" y="5372100"/>
                  <a:ext cx="762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3" name="Text Box 87">
                  <a:extLst>
                    <a:ext uri="{FF2B5EF4-FFF2-40B4-BE49-F238E27FC236}">
                      <a16:creationId xmlns:a16="http://schemas.microsoft.com/office/drawing/2014/main" id="{BD532E1F-35FE-4FE4-9692-24496F039B7B}"/>
                    </a:ext>
                  </a:extLst>
                </p:cNvPr>
                <p:cNvSpPr txBox="1">
                  <a:spLocks noChangeArrowheads="1"/>
                </p:cNvSpPr>
                <p:nvPr/>
              </p:nvSpPr>
              <p:spPr bwMode="auto">
                <a:xfrm>
                  <a:off x="4605499" y="5448300"/>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32</a:t>
                  </a:r>
                </a:p>
              </p:txBody>
            </p:sp>
            <p:sp>
              <p:nvSpPr>
                <p:cNvPr id="185" name="Line 79">
                  <a:extLst>
                    <a:ext uri="{FF2B5EF4-FFF2-40B4-BE49-F238E27FC236}">
                      <a16:creationId xmlns:a16="http://schemas.microsoft.com/office/drawing/2014/main" id="{78BA5146-AA71-450A-9836-B2314EB7C3EB}"/>
                    </a:ext>
                  </a:extLst>
                </p:cNvPr>
                <p:cNvSpPr>
                  <a:spLocks noChangeShapeType="1"/>
                </p:cNvSpPr>
                <p:nvPr/>
              </p:nvSpPr>
              <p:spPr bwMode="auto">
                <a:xfrm>
                  <a:off x="4757899" y="4897648"/>
                  <a:ext cx="1600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6" name="Line 88">
                  <a:extLst>
                    <a:ext uri="{FF2B5EF4-FFF2-40B4-BE49-F238E27FC236}">
                      <a16:creationId xmlns:a16="http://schemas.microsoft.com/office/drawing/2014/main" id="{ABB01F2E-0C15-477C-8ADA-1B67959D51A3}"/>
                    </a:ext>
                  </a:extLst>
                </p:cNvPr>
                <p:cNvSpPr>
                  <a:spLocks noChangeShapeType="1"/>
                </p:cNvSpPr>
                <p:nvPr/>
              </p:nvSpPr>
              <p:spPr bwMode="auto">
                <a:xfrm>
                  <a:off x="4757899" y="43053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7" name="Line 93">
                  <a:extLst>
                    <a:ext uri="{FF2B5EF4-FFF2-40B4-BE49-F238E27FC236}">
                      <a16:creationId xmlns:a16="http://schemas.microsoft.com/office/drawing/2014/main" id="{2512A126-89DA-4C50-A666-13160130F93D}"/>
                    </a:ext>
                  </a:extLst>
                </p:cNvPr>
                <p:cNvSpPr>
                  <a:spLocks noChangeShapeType="1"/>
                </p:cNvSpPr>
                <p:nvPr/>
              </p:nvSpPr>
              <p:spPr bwMode="auto">
                <a:xfrm>
                  <a:off x="4895059" y="4686300"/>
                  <a:ext cx="0" cy="762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8" name="Line 97">
                  <a:extLst>
                    <a:ext uri="{FF2B5EF4-FFF2-40B4-BE49-F238E27FC236}">
                      <a16:creationId xmlns:a16="http://schemas.microsoft.com/office/drawing/2014/main" id="{F3E6A3FF-B163-476A-AD60-520AD04DEE57}"/>
                    </a:ext>
                  </a:extLst>
                </p:cNvPr>
                <p:cNvSpPr>
                  <a:spLocks noChangeShapeType="1"/>
                </p:cNvSpPr>
                <p:nvPr/>
              </p:nvSpPr>
              <p:spPr bwMode="auto">
                <a:xfrm>
                  <a:off x="4895059" y="4705352"/>
                  <a:ext cx="177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1" name="Line 91">
                  <a:extLst>
                    <a:ext uri="{FF2B5EF4-FFF2-40B4-BE49-F238E27FC236}">
                      <a16:creationId xmlns:a16="http://schemas.microsoft.com/office/drawing/2014/main" id="{CE45EA72-A0A8-41E9-9F6F-34993F34DE84}"/>
                    </a:ext>
                  </a:extLst>
                </p:cNvPr>
                <p:cNvSpPr>
                  <a:spLocks noChangeShapeType="1"/>
                </p:cNvSpPr>
                <p:nvPr/>
              </p:nvSpPr>
              <p:spPr bwMode="auto">
                <a:xfrm>
                  <a:off x="5291299" y="4457700"/>
                  <a:ext cx="22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3" name="AutoShape 98">
                  <a:extLst>
                    <a:ext uri="{FF2B5EF4-FFF2-40B4-BE49-F238E27FC236}">
                      <a16:creationId xmlns:a16="http://schemas.microsoft.com/office/drawing/2014/main" id="{59A4C1CE-BC39-4205-BE33-C35530A534FE}"/>
                    </a:ext>
                  </a:extLst>
                </p:cNvPr>
                <p:cNvSpPr>
                  <a:spLocks noChangeArrowheads="1"/>
                </p:cNvSpPr>
                <p:nvPr/>
              </p:nvSpPr>
              <p:spPr bwMode="auto">
                <a:xfrm rot="16200000">
                  <a:off x="4834099" y="4381500"/>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5" name="Line 99">
                  <a:extLst>
                    <a:ext uri="{FF2B5EF4-FFF2-40B4-BE49-F238E27FC236}">
                      <a16:creationId xmlns:a16="http://schemas.microsoft.com/office/drawing/2014/main" id="{70938AC9-E2AA-4645-8EC7-88034219E593}"/>
                    </a:ext>
                  </a:extLst>
                </p:cNvPr>
                <p:cNvSpPr>
                  <a:spLocks noChangeShapeType="1"/>
                </p:cNvSpPr>
                <p:nvPr/>
              </p:nvSpPr>
              <p:spPr bwMode="auto">
                <a:xfrm>
                  <a:off x="5176999" y="2877121"/>
                  <a:ext cx="0" cy="1351979"/>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6" name="Rectangle 100">
                  <a:extLst>
                    <a:ext uri="{FF2B5EF4-FFF2-40B4-BE49-F238E27FC236}">
                      <a16:creationId xmlns:a16="http://schemas.microsoft.com/office/drawing/2014/main" id="{29A09220-C04F-4960-995C-F2CBFA47684E}"/>
                    </a:ext>
                  </a:extLst>
                </p:cNvPr>
                <p:cNvSpPr>
                  <a:spLocks noChangeArrowheads="1"/>
                </p:cNvSpPr>
                <p:nvPr/>
              </p:nvSpPr>
              <p:spPr bwMode="auto">
                <a:xfrm>
                  <a:off x="4712937" y="2602707"/>
                  <a:ext cx="6858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ALUSrc</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238" name="Rectangle 57">
                  <a:extLst>
                    <a:ext uri="{FF2B5EF4-FFF2-40B4-BE49-F238E27FC236}">
                      <a16:creationId xmlns:a16="http://schemas.microsoft.com/office/drawing/2014/main" id="{073442A0-5629-4C70-8DC3-ECCCD346213C}"/>
                    </a:ext>
                  </a:extLst>
                </p:cNvPr>
                <p:cNvSpPr>
                  <a:spLocks noChangeArrowheads="1"/>
                </p:cNvSpPr>
                <p:nvPr/>
              </p:nvSpPr>
              <p:spPr bwMode="auto">
                <a:xfrm>
                  <a:off x="5629437" y="3107726"/>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ovf</a:t>
                  </a:r>
                </a:p>
              </p:txBody>
            </p:sp>
            <p:sp>
              <p:nvSpPr>
                <p:cNvPr id="239" name="Rectangle 58">
                  <a:extLst>
                    <a:ext uri="{FF2B5EF4-FFF2-40B4-BE49-F238E27FC236}">
                      <a16:creationId xmlns:a16="http://schemas.microsoft.com/office/drawing/2014/main" id="{6A9705FE-04E8-426C-8726-8BA575058BB4}"/>
                    </a:ext>
                  </a:extLst>
                </p:cNvPr>
                <p:cNvSpPr>
                  <a:spLocks noChangeArrowheads="1"/>
                </p:cNvSpPr>
                <p:nvPr/>
              </p:nvSpPr>
              <p:spPr bwMode="auto">
                <a:xfrm>
                  <a:off x="5842430" y="3327699"/>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zero</a:t>
                  </a:r>
                </a:p>
              </p:txBody>
            </p:sp>
            <p:sp>
              <p:nvSpPr>
                <p:cNvPr id="246" name="Rectangle 59">
                  <a:extLst>
                    <a:ext uri="{FF2B5EF4-FFF2-40B4-BE49-F238E27FC236}">
                      <a16:creationId xmlns:a16="http://schemas.microsoft.com/office/drawing/2014/main" id="{C9D0BD5E-5508-4EAB-943C-605FEAD5F0B9}"/>
                    </a:ext>
                  </a:extLst>
                </p:cNvPr>
                <p:cNvSpPr>
                  <a:spLocks noChangeArrowheads="1"/>
                </p:cNvSpPr>
                <p:nvPr/>
              </p:nvSpPr>
              <p:spPr bwMode="auto">
                <a:xfrm>
                  <a:off x="5470084" y="2602707"/>
                  <a:ext cx="925513"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400" b="0" i="0" u="none" strike="noStrike" kern="1200" cap="none" spc="0" normalizeH="0" baseline="0" noProof="0" dirty="0" err="1">
                      <a:ln>
                        <a:noFill/>
                      </a:ln>
                      <a:solidFill>
                        <a:srgbClr val="C00000"/>
                      </a:solidFill>
                      <a:effectLst/>
                      <a:uLnTx/>
                      <a:uFillTx/>
                      <a:latin typeface="Bell Gothic Std Black" panose="020B0706020202040204" pitchFamily="34" charset="0"/>
                      <a:ea typeface="微软雅黑"/>
                      <a:cs typeface="Arial" panose="020B0604020202020204" pitchFamily="34" charset="0"/>
                    </a:rPr>
                    <a:t>ALUCtrl</a:t>
                  </a:r>
                  <a:endParaRPr kumimoji="0" lang="en-US" altLang="en-US" sz="14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endParaRPr>
                </a:p>
              </p:txBody>
            </p:sp>
            <p:sp>
              <p:nvSpPr>
                <p:cNvPr id="247" name="Line 60">
                  <a:extLst>
                    <a:ext uri="{FF2B5EF4-FFF2-40B4-BE49-F238E27FC236}">
                      <a16:creationId xmlns:a16="http://schemas.microsoft.com/office/drawing/2014/main" id="{130C5F1C-C5ED-47E3-BF97-68C3C396B468}"/>
                    </a:ext>
                  </a:extLst>
                </p:cNvPr>
                <p:cNvSpPr>
                  <a:spLocks noChangeShapeType="1"/>
                </p:cNvSpPr>
                <p:nvPr/>
              </p:nvSpPr>
              <p:spPr bwMode="auto">
                <a:xfrm>
                  <a:off x="5557999" y="2877122"/>
                  <a:ext cx="0" cy="727298"/>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1" name="Line 63">
                  <a:extLst>
                    <a:ext uri="{FF2B5EF4-FFF2-40B4-BE49-F238E27FC236}">
                      <a16:creationId xmlns:a16="http://schemas.microsoft.com/office/drawing/2014/main" id="{B6214318-F0C4-40B8-B6C3-251754B79734}"/>
                    </a:ext>
                  </a:extLst>
                </p:cNvPr>
                <p:cNvSpPr>
                  <a:spLocks noChangeShapeType="1"/>
                </p:cNvSpPr>
                <p:nvPr/>
              </p:nvSpPr>
              <p:spPr bwMode="auto">
                <a:xfrm flipV="1">
                  <a:off x="5781837" y="3336326"/>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2" name="Line 64">
                  <a:extLst>
                    <a:ext uri="{FF2B5EF4-FFF2-40B4-BE49-F238E27FC236}">
                      <a16:creationId xmlns:a16="http://schemas.microsoft.com/office/drawing/2014/main" id="{2CB549DB-C298-4C82-AA31-E075CE32E339}"/>
                    </a:ext>
                  </a:extLst>
                </p:cNvPr>
                <p:cNvSpPr>
                  <a:spLocks noChangeShapeType="1"/>
                </p:cNvSpPr>
                <p:nvPr/>
              </p:nvSpPr>
              <p:spPr bwMode="auto">
                <a:xfrm flipV="1">
                  <a:off x="5934237" y="3564926"/>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4" name="Freeform: Shape 243">
                  <a:extLst>
                    <a:ext uri="{FF2B5EF4-FFF2-40B4-BE49-F238E27FC236}">
                      <a16:creationId xmlns:a16="http://schemas.microsoft.com/office/drawing/2014/main" id="{2B93F900-83EE-4F17-A351-188541DAC3EC}"/>
                    </a:ext>
                  </a:extLst>
                </p:cNvPr>
                <p:cNvSpPr/>
                <p:nvPr/>
              </p:nvSpPr>
              <p:spPr>
                <a:xfrm rot="5400000">
                  <a:off x="5238670" y="3841493"/>
                  <a:ext cx="1057520"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45" name="Rectangle 244">
                  <a:extLst>
                    <a:ext uri="{FF2B5EF4-FFF2-40B4-BE49-F238E27FC236}">
                      <a16:creationId xmlns:a16="http://schemas.microsoft.com/office/drawing/2014/main" id="{7273B3F1-7DBB-4D48-AB81-F849D5CC1E2C}"/>
                    </a:ext>
                  </a:extLst>
                </p:cNvPr>
                <p:cNvSpPr/>
                <p:nvPr/>
              </p:nvSpPr>
              <p:spPr>
                <a:xfrm rot="16200000">
                  <a:off x="5584852" y="3907478"/>
                  <a:ext cx="55803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grpSp>
      <p:grpSp>
        <p:nvGrpSpPr>
          <p:cNvPr id="248" name="Group 247">
            <a:extLst>
              <a:ext uri="{FF2B5EF4-FFF2-40B4-BE49-F238E27FC236}">
                <a16:creationId xmlns:a16="http://schemas.microsoft.com/office/drawing/2014/main" id="{08CC3692-7694-4593-BADE-F6369E7F2E92}"/>
              </a:ext>
            </a:extLst>
          </p:cNvPr>
          <p:cNvGrpSpPr/>
          <p:nvPr/>
        </p:nvGrpSpPr>
        <p:grpSpPr>
          <a:xfrm>
            <a:off x="1887700" y="2019300"/>
            <a:ext cx="2349063" cy="2743200"/>
            <a:chOff x="363699" y="1371600"/>
            <a:chExt cx="2349063" cy="2743200"/>
          </a:xfrm>
        </p:grpSpPr>
        <p:grpSp>
          <p:nvGrpSpPr>
            <p:cNvPr id="249" name="Group 248">
              <a:extLst>
                <a:ext uri="{FF2B5EF4-FFF2-40B4-BE49-F238E27FC236}">
                  <a16:creationId xmlns:a16="http://schemas.microsoft.com/office/drawing/2014/main" id="{64627DEC-D6DD-4B70-9778-11954A93147B}"/>
                </a:ext>
              </a:extLst>
            </p:cNvPr>
            <p:cNvGrpSpPr/>
            <p:nvPr/>
          </p:nvGrpSpPr>
          <p:grpSpPr>
            <a:xfrm>
              <a:off x="363699" y="1371600"/>
              <a:ext cx="2349063" cy="2743200"/>
              <a:chOff x="363699" y="1371600"/>
              <a:chExt cx="2349063" cy="2743200"/>
            </a:xfrm>
          </p:grpSpPr>
          <p:sp>
            <p:nvSpPr>
              <p:cNvPr id="251" name="Rectangle 23">
                <a:extLst>
                  <a:ext uri="{FF2B5EF4-FFF2-40B4-BE49-F238E27FC236}">
                    <a16:creationId xmlns:a16="http://schemas.microsoft.com/office/drawing/2014/main" id="{F3DD5878-C57E-4D40-840B-BB5E0641583E}"/>
                  </a:ext>
                </a:extLst>
              </p:cNvPr>
              <p:cNvSpPr>
                <a:spLocks noChangeArrowheads="1"/>
              </p:cNvSpPr>
              <p:nvPr/>
            </p:nvSpPr>
            <p:spPr bwMode="auto">
              <a:xfrm>
                <a:off x="1201899" y="2667000"/>
                <a:ext cx="1447800" cy="1447800"/>
              </a:xfrm>
              <a:prstGeom prst="rect">
                <a:avLst/>
              </a:prstGeom>
              <a:solidFill>
                <a:srgbClr val="D9D9D9"/>
              </a:solidFill>
              <a:ln w="38100">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252" name="Line 25">
                <a:extLst>
                  <a:ext uri="{FF2B5EF4-FFF2-40B4-BE49-F238E27FC236}">
                    <a16:creationId xmlns:a16="http://schemas.microsoft.com/office/drawing/2014/main" id="{F18394FF-C1ED-4974-88CE-121E632C54B8}"/>
                  </a:ext>
                </a:extLst>
              </p:cNvPr>
              <p:cNvSpPr>
                <a:spLocks noChangeShapeType="1"/>
              </p:cNvSpPr>
              <p:nvPr/>
            </p:nvSpPr>
            <p:spPr bwMode="auto">
              <a:xfrm>
                <a:off x="897099" y="34290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3" name="Line 26">
                <a:extLst>
                  <a:ext uri="{FF2B5EF4-FFF2-40B4-BE49-F238E27FC236}">
                    <a16:creationId xmlns:a16="http://schemas.microsoft.com/office/drawing/2014/main" id="{AEB19006-4FEB-4687-8587-34DCBD8DB198}"/>
                  </a:ext>
                </a:extLst>
              </p:cNvPr>
              <p:cNvSpPr>
                <a:spLocks noChangeShapeType="1"/>
              </p:cNvSpPr>
              <p:nvPr/>
            </p:nvSpPr>
            <p:spPr bwMode="auto">
              <a:xfrm>
                <a:off x="999177" y="1686824"/>
                <a:ext cx="88852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4" name="Line 27">
                <a:extLst>
                  <a:ext uri="{FF2B5EF4-FFF2-40B4-BE49-F238E27FC236}">
                    <a16:creationId xmlns:a16="http://schemas.microsoft.com/office/drawing/2014/main" id="{D82BF2EB-00B6-4439-B0BE-58A32D332DFD}"/>
                  </a:ext>
                </a:extLst>
              </p:cNvPr>
              <p:cNvSpPr>
                <a:spLocks noChangeShapeType="1"/>
              </p:cNvSpPr>
              <p:nvPr/>
            </p:nvSpPr>
            <p:spPr bwMode="auto">
              <a:xfrm>
                <a:off x="1506699" y="2362200"/>
                <a:ext cx="381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5" name="Line 28">
                <a:extLst>
                  <a:ext uri="{FF2B5EF4-FFF2-40B4-BE49-F238E27FC236}">
                    <a16:creationId xmlns:a16="http://schemas.microsoft.com/office/drawing/2014/main" id="{C9185E34-CF47-425C-873B-E5A426D38206}"/>
                  </a:ext>
                </a:extLst>
              </p:cNvPr>
              <p:cNvSpPr>
                <a:spLocks noChangeShapeType="1"/>
              </p:cNvSpPr>
              <p:nvPr/>
            </p:nvSpPr>
            <p:spPr bwMode="auto">
              <a:xfrm>
                <a:off x="2554449" y="13716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6" name="Line 29">
                <a:extLst>
                  <a:ext uri="{FF2B5EF4-FFF2-40B4-BE49-F238E27FC236}">
                    <a16:creationId xmlns:a16="http://schemas.microsoft.com/office/drawing/2014/main" id="{7F855E0A-032B-4305-8C66-2698D94CB285}"/>
                  </a:ext>
                </a:extLst>
              </p:cNvPr>
              <p:cNvSpPr>
                <a:spLocks noChangeShapeType="1"/>
              </p:cNvSpPr>
              <p:nvPr/>
            </p:nvSpPr>
            <p:spPr bwMode="auto">
              <a:xfrm>
                <a:off x="2268699" y="1981200"/>
                <a:ext cx="30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7" name="Text Box 30">
                <a:extLst>
                  <a:ext uri="{FF2B5EF4-FFF2-40B4-BE49-F238E27FC236}">
                    <a16:creationId xmlns:a16="http://schemas.microsoft.com/office/drawing/2014/main" id="{CEC5C7BB-541C-4600-A36D-DFB7B4B41142}"/>
                  </a:ext>
                </a:extLst>
              </p:cNvPr>
              <p:cNvSpPr txBox="1">
                <a:spLocks noChangeArrowheads="1"/>
              </p:cNvSpPr>
              <p:nvPr/>
            </p:nvSpPr>
            <p:spPr bwMode="auto">
              <a:xfrm>
                <a:off x="1151709" y="3200400"/>
                <a:ext cx="6958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Read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Address</a:t>
                </a:r>
              </a:p>
            </p:txBody>
          </p:sp>
          <p:sp>
            <p:nvSpPr>
              <p:cNvPr id="258" name="Text Box 31">
                <a:extLst>
                  <a:ext uri="{FF2B5EF4-FFF2-40B4-BE49-F238E27FC236}">
                    <a16:creationId xmlns:a16="http://schemas.microsoft.com/office/drawing/2014/main" id="{C61F272B-BBD0-4231-852F-25F25206144F}"/>
                  </a:ext>
                </a:extLst>
              </p:cNvPr>
              <p:cNvSpPr txBox="1">
                <a:spLocks noChangeArrowheads="1"/>
              </p:cNvSpPr>
              <p:nvPr/>
            </p:nvSpPr>
            <p:spPr bwMode="auto">
              <a:xfrm>
                <a:off x="1826937" y="3276600"/>
                <a:ext cx="885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a:ln>
                      <a:noFill/>
                    </a:ln>
                    <a:solidFill>
                      <a:srgbClr val="000000">
                        <a:lumMod val="75000"/>
                        <a:lumOff val="25000"/>
                      </a:srgbClr>
                    </a:solidFill>
                    <a:effectLst/>
                    <a:uLnTx/>
                    <a:uFillTx/>
                    <a:latin typeface="Calibri" panose="020F0502020204030204" pitchFamily="34" charset="0"/>
                    <a:ea typeface="微软雅黑"/>
                    <a:cs typeface="Arial" panose="020B0604020202020204" pitchFamily="34" charset="0"/>
                  </a:rPr>
                  <a:t>Instruction</a:t>
                </a:r>
              </a:p>
            </p:txBody>
          </p:sp>
          <p:sp>
            <p:nvSpPr>
              <p:cNvPr id="259" name="Text Box 32">
                <a:extLst>
                  <a:ext uri="{FF2B5EF4-FFF2-40B4-BE49-F238E27FC236}">
                    <a16:creationId xmlns:a16="http://schemas.microsoft.com/office/drawing/2014/main" id="{85CDC1C8-74A7-4AA8-A062-6FF31B0A4C42}"/>
                  </a:ext>
                </a:extLst>
              </p:cNvPr>
              <p:cNvSpPr txBox="1">
                <a:spLocks noChangeArrowheads="1"/>
              </p:cNvSpPr>
              <p:nvPr/>
            </p:nvSpPr>
            <p:spPr bwMode="auto">
              <a:xfrm>
                <a:off x="1418567" y="2666999"/>
                <a:ext cx="9970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Instruction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Memory</a:t>
                </a:r>
              </a:p>
            </p:txBody>
          </p:sp>
          <p:grpSp>
            <p:nvGrpSpPr>
              <p:cNvPr id="260" name="Group 259">
                <a:extLst>
                  <a:ext uri="{FF2B5EF4-FFF2-40B4-BE49-F238E27FC236}">
                    <a16:creationId xmlns:a16="http://schemas.microsoft.com/office/drawing/2014/main" id="{46584262-FFD8-4B1D-8B9C-ADE1CB351C56}"/>
                  </a:ext>
                </a:extLst>
              </p:cNvPr>
              <p:cNvGrpSpPr/>
              <p:nvPr/>
            </p:nvGrpSpPr>
            <p:grpSpPr>
              <a:xfrm>
                <a:off x="650431" y="3048000"/>
                <a:ext cx="276999" cy="838200"/>
                <a:chOff x="650431" y="3048000"/>
                <a:chExt cx="276999" cy="838200"/>
              </a:xfrm>
            </p:grpSpPr>
            <p:sp>
              <p:nvSpPr>
                <p:cNvPr id="269" name="Rectangle 24">
                  <a:extLst>
                    <a:ext uri="{FF2B5EF4-FFF2-40B4-BE49-F238E27FC236}">
                      <a16:creationId xmlns:a16="http://schemas.microsoft.com/office/drawing/2014/main" id="{A3EFA7A4-4198-4035-8E16-D76A794813E1}"/>
                    </a:ext>
                  </a:extLst>
                </p:cNvPr>
                <p:cNvSpPr>
                  <a:spLocks noChangeArrowheads="1"/>
                </p:cNvSpPr>
                <p:nvPr/>
              </p:nvSpPr>
              <p:spPr bwMode="auto">
                <a:xfrm>
                  <a:off x="668499" y="3048000"/>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270" name="Text Box 34">
                  <a:extLst>
                    <a:ext uri="{FF2B5EF4-FFF2-40B4-BE49-F238E27FC236}">
                      <a16:creationId xmlns:a16="http://schemas.microsoft.com/office/drawing/2014/main" id="{17C39680-1228-4B68-B435-FE9B64C85D11}"/>
                    </a:ext>
                  </a:extLst>
                </p:cNvPr>
                <p:cNvSpPr txBox="1">
                  <a:spLocks noChangeArrowheads="1"/>
                </p:cNvSpPr>
                <p:nvPr/>
              </p:nvSpPr>
              <p:spPr bwMode="auto">
                <a:xfrm rot="16200000">
                  <a:off x="614845" y="3317863"/>
                  <a:ext cx="3481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grpSp>
          <p:sp>
            <p:nvSpPr>
              <p:cNvPr id="261" name="Line 35">
                <a:extLst>
                  <a:ext uri="{FF2B5EF4-FFF2-40B4-BE49-F238E27FC236}">
                    <a16:creationId xmlns:a16="http://schemas.microsoft.com/office/drawing/2014/main" id="{3FBD3384-C06C-439F-8251-C844309A0280}"/>
                  </a:ext>
                </a:extLst>
              </p:cNvPr>
              <p:cNvSpPr>
                <a:spLocks noChangeShapeType="1"/>
              </p:cNvSpPr>
              <p:nvPr/>
            </p:nvSpPr>
            <p:spPr bwMode="auto">
              <a:xfrm>
                <a:off x="363699" y="1371600"/>
                <a:ext cx="2209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2" name="Line 36">
                <a:extLst>
                  <a:ext uri="{FF2B5EF4-FFF2-40B4-BE49-F238E27FC236}">
                    <a16:creationId xmlns:a16="http://schemas.microsoft.com/office/drawing/2014/main" id="{5216CD08-B461-42CE-9494-A9A0B5C07E2F}"/>
                  </a:ext>
                </a:extLst>
              </p:cNvPr>
              <p:cNvSpPr>
                <a:spLocks noChangeShapeType="1"/>
              </p:cNvSpPr>
              <p:nvPr/>
            </p:nvSpPr>
            <p:spPr bwMode="auto">
              <a:xfrm>
                <a:off x="382749" y="1371600"/>
                <a:ext cx="0" cy="2057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3" name="Line 37">
                <a:extLst>
                  <a:ext uri="{FF2B5EF4-FFF2-40B4-BE49-F238E27FC236}">
                    <a16:creationId xmlns:a16="http://schemas.microsoft.com/office/drawing/2014/main" id="{B33097A7-BEAC-4F8E-9CE0-C9914DFBBEC8}"/>
                  </a:ext>
                </a:extLst>
              </p:cNvPr>
              <p:cNvSpPr>
                <a:spLocks noChangeShapeType="1"/>
              </p:cNvSpPr>
              <p:nvPr/>
            </p:nvSpPr>
            <p:spPr bwMode="auto">
              <a:xfrm>
                <a:off x="363699" y="3429000"/>
                <a:ext cx="304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4" name="Line 38">
                <a:extLst>
                  <a:ext uri="{FF2B5EF4-FFF2-40B4-BE49-F238E27FC236}">
                    <a16:creationId xmlns:a16="http://schemas.microsoft.com/office/drawing/2014/main" id="{47A5D586-9350-4DAC-8B77-A4682107B784}"/>
                  </a:ext>
                </a:extLst>
              </p:cNvPr>
              <p:cNvSpPr>
                <a:spLocks noChangeShapeType="1"/>
              </p:cNvSpPr>
              <p:nvPr/>
            </p:nvSpPr>
            <p:spPr bwMode="auto">
              <a:xfrm>
                <a:off x="999177" y="1676400"/>
                <a:ext cx="0" cy="1752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5" name="Text Box 39">
                <a:extLst>
                  <a:ext uri="{FF2B5EF4-FFF2-40B4-BE49-F238E27FC236}">
                    <a16:creationId xmlns:a16="http://schemas.microsoft.com/office/drawing/2014/main" id="{A35D95A3-3B27-4FC4-B6C7-3AA6A0BF92BA}"/>
                  </a:ext>
                </a:extLst>
              </p:cNvPr>
              <p:cNvSpPr txBox="1">
                <a:spLocks noChangeArrowheads="1"/>
              </p:cNvSpPr>
              <p:nvPr/>
            </p:nvSpPr>
            <p:spPr bwMode="auto">
              <a:xfrm>
                <a:off x="1226256" y="219292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Bell Gothic Std Black" panose="020B0706020202040204" pitchFamily="34" charset="0"/>
                    <a:ea typeface="微软雅黑"/>
                    <a:cs typeface="Arial" panose="020B0604020202020204" pitchFamily="34" charset="0"/>
                  </a:rPr>
                  <a:t>4</a:t>
                </a:r>
              </a:p>
            </p:txBody>
          </p:sp>
          <p:grpSp>
            <p:nvGrpSpPr>
              <p:cNvPr id="266" name="Group 265">
                <a:extLst>
                  <a:ext uri="{FF2B5EF4-FFF2-40B4-BE49-F238E27FC236}">
                    <a16:creationId xmlns:a16="http://schemas.microsoft.com/office/drawing/2014/main" id="{D5DE77B1-C3A2-4491-B5ED-846B9C64C3C0}"/>
                  </a:ext>
                </a:extLst>
              </p:cNvPr>
              <p:cNvGrpSpPr/>
              <p:nvPr/>
            </p:nvGrpSpPr>
            <p:grpSpPr>
              <a:xfrm>
                <a:off x="1877794" y="1503117"/>
                <a:ext cx="540004" cy="1057520"/>
                <a:chOff x="6356677" y="660683"/>
                <a:chExt cx="540004" cy="1236842"/>
              </a:xfrm>
            </p:grpSpPr>
            <p:sp>
              <p:nvSpPr>
                <p:cNvPr id="267" name="Freeform: Shape 266">
                  <a:extLst>
                    <a:ext uri="{FF2B5EF4-FFF2-40B4-BE49-F238E27FC236}">
                      <a16:creationId xmlns:a16="http://schemas.microsoft.com/office/drawing/2014/main" id="{0F06D1A8-EACE-4E21-8EA5-BDA8107437C7}"/>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68" name="Rectangle 267">
                  <a:extLst>
                    <a:ext uri="{FF2B5EF4-FFF2-40B4-BE49-F238E27FC236}">
                      <a16:creationId xmlns:a16="http://schemas.microsoft.com/office/drawing/2014/main" id="{BA3C9B26-5127-46E4-B8D4-13DEB80AC3F5}"/>
                    </a:ext>
                  </a:extLst>
                </p:cNvPr>
                <p:cNvSpPr/>
                <p:nvPr/>
              </p:nvSpPr>
              <p:spPr>
                <a:xfrm rot="16200000">
                  <a:off x="6359361" y="1084794"/>
                  <a:ext cx="705307"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sp>
          <p:nvSpPr>
            <p:cNvPr id="250" name="Isosceles Triangle 249">
              <a:extLst>
                <a:ext uri="{FF2B5EF4-FFF2-40B4-BE49-F238E27FC236}">
                  <a16:creationId xmlns:a16="http://schemas.microsoft.com/office/drawing/2014/main" id="{337900CC-5093-4E76-9111-8C27D0B39B55}"/>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sp>
        <p:nvSpPr>
          <p:cNvPr id="271" name="Arrow: Left-Right 270">
            <a:extLst>
              <a:ext uri="{FF2B5EF4-FFF2-40B4-BE49-F238E27FC236}">
                <a16:creationId xmlns:a16="http://schemas.microsoft.com/office/drawing/2014/main" id="{DD9BDA87-30DD-464D-8EFB-899EDB23A03B}"/>
              </a:ext>
            </a:extLst>
          </p:cNvPr>
          <p:cNvSpPr/>
          <p:nvPr/>
        </p:nvSpPr>
        <p:spPr>
          <a:xfrm>
            <a:off x="1757379" y="1141266"/>
            <a:ext cx="2582715"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Fetch</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72" name="Arrow: Left-Right 271">
            <a:extLst>
              <a:ext uri="{FF2B5EF4-FFF2-40B4-BE49-F238E27FC236}">
                <a16:creationId xmlns:a16="http://schemas.microsoft.com/office/drawing/2014/main" id="{6B10403C-17A6-4166-B149-44B1CA7AEB90}"/>
              </a:ext>
            </a:extLst>
          </p:cNvPr>
          <p:cNvSpPr/>
          <p:nvPr/>
        </p:nvSpPr>
        <p:spPr>
          <a:xfrm>
            <a:off x="4355696" y="1140114"/>
            <a:ext cx="1926204"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Decode</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73" name="Arrow: Left-Right 272">
            <a:extLst>
              <a:ext uri="{FF2B5EF4-FFF2-40B4-BE49-F238E27FC236}">
                <a16:creationId xmlns:a16="http://schemas.microsoft.com/office/drawing/2014/main" id="{6925D25B-3720-4F3C-8CD4-A12B0A29193D}"/>
              </a:ext>
            </a:extLst>
          </p:cNvPr>
          <p:cNvSpPr/>
          <p:nvPr/>
        </p:nvSpPr>
        <p:spPr>
          <a:xfrm>
            <a:off x="6306294" y="1140114"/>
            <a:ext cx="3928481"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Execute</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23752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wipe(left)">
                                      <p:cBhvr>
                                        <p:cTn id="7" dur="500"/>
                                        <p:tgtEl>
                                          <p:spTgt spid="271"/>
                                        </p:tgtEl>
                                      </p:cBhvr>
                                    </p:animEffect>
                                  </p:childTnLst>
                                </p:cTn>
                              </p:par>
                              <p:par>
                                <p:cTn id="8" presetID="10" presetClass="entr" presetSubtype="0" fill="hold" nodeType="withEffect">
                                  <p:stCondLst>
                                    <p:cond delay="0"/>
                                  </p:stCondLst>
                                  <p:childTnLst>
                                    <p:set>
                                      <p:cBhvr>
                                        <p:cTn id="9" dur="1" fill="hold">
                                          <p:stCondLst>
                                            <p:cond delay="0"/>
                                          </p:stCondLst>
                                        </p:cTn>
                                        <p:tgtEl>
                                          <p:spTgt spid="248"/>
                                        </p:tgtEl>
                                        <p:attrNameLst>
                                          <p:attrName>style.visibility</p:attrName>
                                        </p:attrNameLst>
                                      </p:cBhvr>
                                      <p:to>
                                        <p:strVal val="visible"/>
                                      </p:to>
                                    </p:set>
                                    <p:animEffect transition="in" filter="fade">
                                      <p:cBhvr>
                                        <p:cTn id="10" dur="500"/>
                                        <p:tgtEl>
                                          <p:spTgt spid="24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72"/>
                                        </p:tgtEl>
                                        <p:attrNameLst>
                                          <p:attrName>style.visibility</p:attrName>
                                        </p:attrNameLst>
                                      </p:cBhvr>
                                      <p:to>
                                        <p:strVal val="visible"/>
                                      </p:to>
                                    </p:set>
                                    <p:animEffect transition="in" filter="wipe(left)">
                                      <p:cBhvr>
                                        <p:cTn id="14" dur="500"/>
                                        <p:tgtEl>
                                          <p:spTgt spid="272"/>
                                        </p:tgtEl>
                                      </p:cBhvr>
                                    </p:animEffect>
                                  </p:childTnLst>
                                </p:cTn>
                              </p:par>
                              <p:par>
                                <p:cTn id="15" presetID="10" presetClass="entr" presetSubtype="0"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fade">
                                      <p:cBhvr>
                                        <p:cTn id="17" dur="500"/>
                                        <p:tgtEl>
                                          <p:spTgt spid="285"/>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73"/>
                                        </p:tgtEl>
                                        <p:attrNameLst>
                                          <p:attrName>style.visibility</p:attrName>
                                        </p:attrNameLst>
                                      </p:cBhvr>
                                      <p:to>
                                        <p:strVal val="visible"/>
                                      </p:to>
                                    </p:set>
                                    <p:animEffect transition="in" filter="wipe(left)">
                                      <p:cBhvr>
                                        <p:cTn id="21" dur="500"/>
                                        <p:tgtEl>
                                          <p:spTgt spid="273"/>
                                        </p:tgtEl>
                                      </p:cBhvr>
                                    </p:animEffect>
                                  </p:childTnLst>
                                </p:cTn>
                              </p:par>
                              <p:par>
                                <p:cTn id="22" presetID="10" presetClass="entr" presetSubtype="0" fill="hold" nodeType="withEffect">
                                  <p:stCondLst>
                                    <p:cond delay="0"/>
                                  </p:stCondLst>
                                  <p:childTnLst>
                                    <p:set>
                                      <p:cBhvr>
                                        <p:cTn id="23" dur="1" fill="hold">
                                          <p:stCondLst>
                                            <p:cond delay="0"/>
                                          </p:stCondLst>
                                        </p:cTn>
                                        <p:tgtEl>
                                          <p:spTgt spid="284"/>
                                        </p:tgtEl>
                                        <p:attrNameLst>
                                          <p:attrName>style.visibility</p:attrName>
                                        </p:attrNameLst>
                                      </p:cBhvr>
                                      <p:to>
                                        <p:strVal val="visible"/>
                                      </p:to>
                                    </p:set>
                                    <p:animEffect transition="in" filter="fade">
                                      <p:cBhvr>
                                        <p:cTn id="24"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272" grpId="0" animBg="1"/>
      <p:bldP spid="2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BB16-D6C6-498A-856E-E53D34852FCA}"/>
              </a:ext>
            </a:extLst>
          </p:cNvPr>
          <p:cNvSpPr>
            <a:spLocks noGrp="1"/>
          </p:cNvSpPr>
          <p:nvPr>
            <p:ph type="title"/>
          </p:nvPr>
        </p:nvSpPr>
        <p:spPr/>
        <p:txBody>
          <a:bodyPr/>
          <a:lstStyle/>
          <a:p>
            <a:r>
              <a:rPr lang="en-US" altLang="ko-KR" dirty="0"/>
              <a:t>Challenges of Single Cycle</a:t>
            </a:r>
            <a:endParaRPr lang="ko-KR" altLang="en-US" dirty="0"/>
          </a:p>
        </p:txBody>
      </p:sp>
      <p:sp>
        <p:nvSpPr>
          <p:cNvPr id="4" name="Content Placeholder 2">
            <a:extLst>
              <a:ext uri="{FF2B5EF4-FFF2-40B4-BE49-F238E27FC236}">
                <a16:creationId xmlns:a16="http://schemas.microsoft.com/office/drawing/2014/main" id="{ECBC8C64-811A-46E1-AD31-4AAEA9DE0DC7}"/>
              </a:ext>
            </a:extLst>
          </p:cNvPr>
          <p:cNvSpPr>
            <a:spLocks noGrp="1"/>
          </p:cNvSpPr>
          <p:nvPr>
            <p:ph idx="1"/>
          </p:nvPr>
        </p:nvSpPr>
        <p:spPr/>
        <p:txBody>
          <a:bodyPr/>
          <a:lstStyle/>
          <a:p>
            <a:pPr marL="266700" indent="-266700">
              <a:lnSpc>
                <a:spcPct val="70000"/>
              </a:lnSpc>
              <a:buFont typeface="Wingdings" panose="05000000000000000000" pitchFamily="2" charset="2"/>
              <a:buChar char="Ø"/>
            </a:pPr>
            <a:r>
              <a:rPr lang="en-US" altLang="ko-KR" sz="2400" dirty="0"/>
              <a:t>We can get a CPI of 1 (for most instructions)</a:t>
            </a:r>
          </a:p>
          <a:p>
            <a:pPr marL="266700" indent="-266700">
              <a:lnSpc>
                <a:spcPct val="70000"/>
              </a:lnSpc>
              <a:buFont typeface="Wingdings" panose="05000000000000000000" pitchFamily="2" charset="2"/>
              <a:buChar char="Ø"/>
            </a:pPr>
            <a:r>
              <a:rPr lang="en-US" altLang="ko-KR" sz="2400" b="1" dirty="0">
                <a:solidFill>
                  <a:srgbClr val="C00000"/>
                </a:solidFill>
              </a:rPr>
              <a:t>But clock cycle time is long</a:t>
            </a:r>
          </a:p>
          <a:p>
            <a:pPr marL="361950" lvl="1" indent="-180975">
              <a:lnSpc>
                <a:spcPct val="70000"/>
              </a:lnSpc>
              <a:buFont typeface="Wingdings" panose="05000000000000000000" pitchFamily="2" charset="2"/>
              <a:buChar char="Ø"/>
            </a:pPr>
            <a:r>
              <a:rPr lang="en-US" altLang="ko-KR" sz="1800" dirty="0"/>
              <a:t> It must be long enough to complete the most time-consuming instruction</a:t>
            </a:r>
            <a:endParaRPr lang="ko-KR" altLang="en-US" sz="1800" dirty="0"/>
          </a:p>
        </p:txBody>
      </p:sp>
      <p:sp>
        <p:nvSpPr>
          <p:cNvPr id="3" name="文本占位符 2">
            <a:extLst>
              <a:ext uri="{FF2B5EF4-FFF2-40B4-BE49-F238E27FC236}">
                <a16:creationId xmlns:a16="http://schemas.microsoft.com/office/drawing/2014/main" id="{11AF2F9A-A07D-3A0A-4E86-12738AAB0D17}"/>
              </a:ext>
            </a:extLst>
          </p:cNvPr>
          <p:cNvSpPr>
            <a:spLocks noGrp="1"/>
          </p:cNvSpPr>
          <p:nvPr>
            <p:ph type="body" sz="quarter" idx="10"/>
          </p:nvPr>
        </p:nvSpPr>
        <p:spPr/>
        <p:txBody>
          <a:bodyPr/>
          <a:lstStyle/>
          <a:p>
            <a:endParaRPr lang="zh-CN" altLang="en-US"/>
          </a:p>
        </p:txBody>
      </p:sp>
      <p:sp>
        <p:nvSpPr>
          <p:cNvPr id="5" name="Line 12">
            <a:extLst>
              <a:ext uri="{FF2B5EF4-FFF2-40B4-BE49-F238E27FC236}">
                <a16:creationId xmlns:a16="http://schemas.microsoft.com/office/drawing/2014/main" id="{C96AB632-AFB8-4939-AC0A-37F1A4D00FA6}"/>
              </a:ext>
            </a:extLst>
          </p:cNvPr>
          <p:cNvSpPr>
            <a:spLocks noChangeShapeType="1"/>
          </p:cNvSpPr>
          <p:nvPr/>
        </p:nvSpPr>
        <p:spPr bwMode="auto">
          <a:xfrm>
            <a:off x="2079112" y="4808248"/>
            <a:ext cx="27979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6" name="Line 15">
            <a:extLst>
              <a:ext uri="{FF2B5EF4-FFF2-40B4-BE49-F238E27FC236}">
                <a16:creationId xmlns:a16="http://schemas.microsoft.com/office/drawing/2014/main" id="{61C1DDAC-3257-49EA-B757-034B6F58BB58}"/>
              </a:ext>
            </a:extLst>
          </p:cNvPr>
          <p:cNvSpPr>
            <a:spLocks noChangeShapeType="1"/>
          </p:cNvSpPr>
          <p:nvPr/>
        </p:nvSpPr>
        <p:spPr bwMode="auto">
          <a:xfrm>
            <a:off x="4324351" y="4382890"/>
            <a:ext cx="0" cy="4706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 name="Line 16">
            <a:extLst>
              <a:ext uri="{FF2B5EF4-FFF2-40B4-BE49-F238E27FC236}">
                <a16:creationId xmlns:a16="http://schemas.microsoft.com/office/drawing/2014/main" id="{E00BD0F2-EEBD-4303-B2C0-703915DCCB50}"/>
              </a:ext>
            </a:extLst>
          </p:cNvPr>
          <p:cNvSpPr>
            <a:spLocks noChangeShapeType="1"/>
          </p:cNvSpPr>
          <p:nvPr/>
        </p:nvSpPr>
        <p:spPr bwMode="auto">
          <a:xfrm>
            <a:off x="4324350" y="4817773"/>
            <a:ext cx="19812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Line 14">
            <a:extLst>
              <a:ext uri="{FF2B5EF4-FFF2-40B4-BE49-F238E27FC236}">
                <a16:creationId xmlns:a16="http://schemas.microsoft.com/office/drawing/2014/main" id="{88608E97-2B98-41BF-A37C-8FDE7E6EDCBF}"/>
              </a:ext>
            </a:extLst>
          </p:cNvPr>
          <p:cNvSpPr>
            <a:spLocks noChangeShapeType="1"/>
          </p:cNvSpPr>
          <p:nvPr/>
        </p:nvSpPr>
        <p:spPr bwMode="auto">
          <a:xfrm>
            <a:off x="2358904" y="4415791"/>
            <a:ext cx="196544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 name="Line 13">
            <a:extLst>
              <a:ext uri="{FF2B5EF4-FFF2-40B4-BE49-F238E27FC236}">
                <a16:creationId xmlns:a16="http://schemas.microsoft.com/office/drawing/2014/main" id="{2382324C-0B6E-4C4A-BC01-627616B71669}"/>
              </a:ext>
            </a:extLst>
          </p:cNvPr>
          <p:cNvSpPr>
            <a:spLocks noChangeShapeType="1"/>
          </p:cNvSpPr>
          <p:nvPr/>
        </p:nvSpPr>
        <p:spPr bwMode="auto">
          <a:xfrm flipH="1">
            <a:off x="2383416" y="4366294"/>
            <a:ext cx="0" cy="493472"/>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sp>
        <p:nvSpPr>
          <p:cNvPr id="10" name="Line 17">
            <a:extLst>
              <a:ext uri="{FF2B5EF4-FFF2-40B4-BE49-F238E27FC236}">
                <a16:creationId xmlns:a16="http://schemas.microsoft.com/office/drawing/2014/main" id="{AC53C173-2478-4ADC-8C64-8B1CCF8072E8}"/>
              </a:ext>
            </a:extLst>
          </p:cNvPr>
          <p:cNvSpPr>
            <a:spLocks noChangeShapeType="1"/>
          </p:cNvSpPr>
          <p:nvPr/>
        </p:nvSpPr>
        <p:spPr bwMode="auto">
          <a:xfrm>
            <a:off x="6280271" y="4366294"/>
            <a:ext cx="0" cy="487208"/>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pic>
        <p:nvPicPr>
          <p:cNvPr id="11" name="Picture 10">
            <a:extLst>
              <a:ext uri="{FF2B5EF4-FFF2-40B4-BE49-F238E27FC236}">
                <a16:creationId xmlns:a16="http://schemas.microsoft.com/office/drawing/2014/main" id="{BF344903-69EA-403E-9CD7-7C0A515D74C6}"/>
              </a:ext>
            </a:extLst>
          </p:cNvPr>
          <p:cNvPicPr>
            <a:picLocks noChangeAspect="1"/>
          </p:cNvPicPr>
          <p:nvPr/>
        </p:nvPicPr>
        <p:blipFill>
          <a:blip r:embed="rId2"/>
          <a:stretch>
            <a:fillRect/>
          </a:stretch>
        </p:blipFill>
        <p:spPr>
          <a:xfrm>
            <a:off x="2079112" y="2847943"/>
            <a:ext cx="4201158" cy="1131494"/>
          </a:xfrm>
          <a:prstGeom prst="rect">
            <a:avLst/>
          </a:prstGeom>
        </p:spPr>
      </p:pic>
      <p:pic>
        <p:nvPicPr>
          <p:cNvPr id="12" name="Picture 11">
            <a:extLst>
              <a:ext uri="{FF2B5EF4-FFF2-40B4-BE49-F238E27FC236}">
                <a16:creationId xmlns:a16="http://schemas.microsoft.com/office/drawing/2014/main" id="{67D84301-D494-4072-93F4-9AB0BB577982}"/>
              </a:ext>
            </a:extLst>
          </p:cNvPr>
          <p:cNvPicPr>
            <a:picLocks noChangeAspect="1"/>
          </p:cNvPicPr>
          <p:nvPr/>
        </p:nvPicPr>
        <p:blipFill>
          <a:blip r:embed="rId2"/>
          <a:stretch>
            <a:fillRect/>
          </a:stretch>
        </p:blipFill>
        <p:spPr>
          <a:xfrm>
            <a:off x="6305551" y="2847943"/>
            <a:ext cx="2404027" cy="1131494"/>
          </a:xfrm>
          <a:prstGeom prst="rect">
            <a:avLst/>
          </a:prstGeom>
        </p:spPr>
      </p:pic>
      <p:sp>
        <p:nvSpPr>
          <p:cNvPr id="13" name="Line 15">
            <a:extLst>
              <a:ext uri="{FF2B5EF4-FFF2-40B4-BE49-F238E27FC236}">
                <a16:creationId xmlns:a16="http://schemas.microsoft.com/office/drawing/2014/main" id="{76B733DC-0C47-4A7E-B69E-A31AFBDF6E64}"/>
              </a:ext>
            </a:extLst>
          </p:cNvPr>
          <p:cNvSpPr>
            <a:spLocks noChangeShapeType="1"/>
          </p:cNvSpPr>
          <p:nvPr/>
        </p:nvSpPr>
        <p:spPr bwMode="auto">
          <a:xfrm>
            <a:off x="8248651" y="4352438"/>
            <a:ext cx="0" cy="47061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16">
            <a:extLst>
              <a:ext uri="{FF2B5EF4-FFF2-40B4-BE49-F238E27FC236}">
                <a16:creationId xmlns:a16="http://schemas.microsoft.com/office/drawing/2014/main" id="{4B068F4F-6C78-49CB-91A0-07E8D3B76632}"/>
              </a:ext>
            </a:extLst>
          </p:cNvPr>
          <p:cNvSpPr>
            <a:spLocks noChangeShapeType="1"/>
          </p:cNvSpPr>
          <p:nvPr/>
        </p:nvSpPr>
        <p:spPr bwMode="auto">
          <a:xfrm>
            <a:off x="8248651" y="4787321"/>
            <a:ext cx="46092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4">
            <a:extLst>
              <a:ext uri="{FF2B5EF4-FFF2-40B4-BE49-F238E27FC236}">
                <a16:creationId xmlns:a16="http://schemas.microsoft.com/office/drawing/2014/main" id="{B586F7A6-BB4A-4DE6-BE23-E5A034214DCC}"/>
              </a:ext>
            </a:extLst>
          </p:cNvPr>
          <p:cNvSpPr>
            <a:spLocks noChangeShapeType="1"/>
          </p:cNvSpPr>
          <p:nvPr/>
        </p:nvSpPr>
        <p:spPr bwMode="auto">
          <a:xfrm>
            <a:off x="6283204" y="4385339"/>
            <a:ext cx="196544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17">
            <a:extLst>
              <a:ext uri="{FF2B5EF4-FFF2-40B4-BE49-F238E27FC236}">
                <a16:creationId xmlns:a16="http://schemas.microsoft.com/office/drawing/2014/main" id="{57B5723D-F032-44AF-9223-D05E0713F48D}"/>
              </a:ext>
            </a:extLst>
          </p:cNvPr>
          <p:cNvSpPr>
            <a:spLocks noChangeShapeType="1"/>
          </p:cNvSpPr>
          <p:nvPr/>
        </p:nvSpPr>
        <p:spPr bwMode="auto">
          <a:xfrm>
            <a:off x="10204571" y="4335842"/>
            <a:ext cx="0" cy="487208"/>
          </a:xfrm>
          <a:prstGeom prst="line">
            <a:avLst/>
          </a:prstGeom>
          <a:noFill/>
          <a:ln w="7620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Rectangle 16">
            <a:extLst>
              <a:ext uri="{FF2B5EF4-FFF2-40B4-BE49-F238E27FC236}">
                <a16:creationId xmlns:a16="http://schemas.microsoft.com/office/drawing/2014/main" id="{CDA415FF-745B-4BEC-B6BB-C0363943F9AF}"/>
              </a:ext>
            </a:extLst>
          </p:cNvPr>
          <p:cNvSpPr/>
          <p:nvPr/>
        </p:nvSpPr>
        <p:spPr>
          <a:xfrm>
            <a:off x="2383417" y="5029431"/>
            <a:ext cx="3896849"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8" name="Line 24">
            <a:extLst>
              <a:ext uri="{FF2B5EF4-FFF2-40B4-BE49-F238E27FC236}">
                <a16:creationId xmlns:a16="http://schemas.microsoft.com/office/drawing/2014/main" id="{50382D86-7618-48A9-976F-087C8517E9AC}"/>
              </a:ext>
            </a:extLst>
          </p:cNvPr>
          <p:cNvSpPr>
            <a:spLocks noChangeShapeType="1"/>
          </p:cNvSpPr>
          <p:nvPr/>
        </p:nvSpPr>
        <p:spPr bwMode="auto">
          <a:xfrm flipV="1">
            <a:off x="6280265" y="2702305"/>
            <a:ext cx="0" cy="3117470"/>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Rectangle 18">
            <a:extLst>
              <a:ext uri="{FF2B5EF4-FFF2-40B4-BE49-F238E27FC236}">
                <a16:creationId xmlns:a16="http://schemas.microsoft.com/office/drawing/2014/main" id="{3732C7B6-F94B-4AE8-BDD8-D2016737ACBC}"/>
              </a:ext>
            </a:extLst>
          </p:cNvPr>
          <p:cNvSpPr/>
          <p:nvPr/>
        </p:nvSpPr>
        <p:spPr>
          <a:xfrm>
            <a:off x="6280266" y="5038628"/>
            <a:ext cx="2429315"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Rectangle 19">
            <a:extLst>
              <a:ext uri="{FF2B5EF4-FFF2-40B4-BE49-F238E27FC236}">
                <a16:creationId xmlns:a16="http://schemas.microsoft.com/office/drawing/2014/main" id="{B752D884-D4E6-4373-A0B1-019AE0C1B759}"/>
              </a:ext>
            </a:extLst>
          </p:cNvPr>
          <p:cNvSpPr/>
          <p:nvPr/>
        </p:nvSpPr>
        <p:spPr>
          <a:xfrm>
            <a:off x="8709577" y="5038628"/>
            <a:ext cx="1494994" cy="380648"/>
          </a:xfrm>
          <a:prstGeom prst="rect">
            <a:avLst/>
          </a:prstGeom>
          <a:solidFill>
            <a:srgbClr val="C00000">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Waste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Line 16">
            <a:extLst>
              <a:ext uri="{FF2B5EF4-FFF2-40B4-BE49-F238E27FC236}">
                <a16:creationId xmlns:a16="http://schemas.microsoft.com/office/drawing/2014/main" id="{5F54CF9F-DC78-4260-868A-84A07B6DCB14}"/>
              </a:ext>
            </a:extLst>
          </p:cNvPr>
          <p:cNvSpPr>
            <a:spLocks noChangeShapeType="1"/>
          </p:cNvSpPr>
          <p:nvPr/>
        </p:nvSpPr>
        <p:spPr bwMode="auto">
          <a:xfrm>
            <a:off x="8709577" y="4787321"/>
            <a:ext cx="1494994"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8" name="Group 27">
            <a:extLst>
              <a:ext uri="{FF2B5EF4-FFF2-40B4-BE49-F238E27FC236}">
                <a16:creationId xmlns:a16="http://schemas.microsoft.com/office/drawing/2014/main" id="{E6E54504-F4B6-401A-9A67-5667D61F7552}"/>
              </a:ext>
            </a:extLst>
          </p:cNvPr>
          <p:cNvGrpSpPr/>
          <p:nvPr/>
        </p:nvGrpSpPr>
        <p:grpSpPr>
          <a:xfrm>
            <a:off x="1754659" y="5712140"/>
            <a:ext cx="8215391" cy="585685"/>
            <a:chOff x="2149936" y="5628359"/>
            <a:chExt cx="8215391" cy="585685"/>
          </a:xfrm>
        </p:grpSpPr>
        <p:sp>
          <p:nvSpPr>
            <p:cNvPr id="29" name="Text Box 22">
              <a:extLst>
                <a:ext uri="{FF2B5EF4-FFF2-40B4-BE49-F238E27FC236}">
                  <a16:creationId xmlns:a16="http://schemas.microsoft.com/office/drawing/2014/main" id="{6E82001F-0E6E-4D0A-94BD-F2DA087C079B}"/>
                </a:ext>
              </a:extLst>
            </p:cNvPr>
            <p:cNvSpPr txBox="1">
              <a:spLocks noChangeArrowheads="1"/>
            </p:cNvSpPr>
            <p:nvPr/>
          </p:nvSpPr>
          <p:spPr bwMode="auto">
            <a:xfrm>
              <a:off x="2149936" y="5813934"/>
              <a:ext cx="82153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Arial" panose="020B0604020202020204" pitchFamily="34" charset="0"/>
                </a:rPr>
                <a:t>One cycle is determined to accommodate a long critical path (laggard)</a:t>
              </a:r>
            </a:p>
          </p:txBody>
        </p:sp>
        <p:sp>
          <p:nvSpPr>
            <p:cNvPr id="30" name="Line 23">
              <a:extLst>
                <a:ext uri="{FF2B5EF4-FFF2-40B4-BE49-F238E27FC236}">
                  <a16:creationId xmlns:a16="http://schemas.microsoft.com/office/drawing/2014/main" id="{473E2A30-5062-4D78-BDAF-092324E793F6}"/>
                </a:ext>
              </a:extLst>
            </p:cNvPr>
            <p:cNvSpPr>
              <a:spLocks noChangeShapeType="1"/>
            </p:cNvSpPr>
            <p:nvPr/>
          </p:nvSpPr>
          <p:spPr bwMode="auto">
            <a:xfrm>
              <a:off x="2754181" y="5628359"/>
              <a:ext cx="3946647" cy="0"/>
            </a:xfrm>
            <a:prstGeom prst="line">
              <a:avLst/>
            </a:prstGeom>
            <a:noFill/>
            <a:ln w="76200">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31" name="Group 30">
            <a:extLst>
              <a:ext uri="{FF2B5EF4-FFF2-40B4-BE49-F238E27FC236}">
                <a16:creationId xmlns:a16="http://schemas.microsoft.com/office/drawing/2014/main" id="{9BB34BC8-C0D4-4B7D-8104-31064ACE42C0}"/>
              </a:ext>
            </a:extLst>
          </p:cNvPr>
          <p:cNvGrpSpPr/>
          <p:nvPr/>
        </p:nvGrpSpPr>
        <p:grpSpPr>
          <a:xfrm>
            <a:off x="1498799" y="4211478"/>
            <a:ext cx="684803" cy="782346"/>
            <a:chOff x="1604265" y="4608240"/>
            <a:chExt cx="756082" cy="782346"/>
          </a:xfrm>
        </p:grpSpPr>
        <p:sp>
          <p:nvSpPr>
            <p:cNvPr id="32" name="Cube 31">
              <a:extLst>
                <a:ext uri="{FF2B5EF4-FFF2-40B4-BE49-F238E27FC236}">
                  <a16:creationId xmlns:a16="http://schemas.microsoft.com/office/drawing/2014/main" id="{FCB5AFD6-3A6D-4DD3-8A4B-9D18527FC739}"/>
                </a:ext>
              </a:extLst>
            </p:cNvPr>
            <p:cNvSpPr/>
            <p:nvPr/>
          </p:nvSpPr>
          <p:spPr>
            <a:xfrm>
              <a:off x="1719810" y="4984506"/>
              <a:ext cx="600862"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3" name="TextBox 32">
              <a:extLst>
                <a:ext uri="{FF2B5EF4-FFF2-40B4-BE49-F238E27FC236}">
                  <a16:creationId xmlns:a16="http://schemas.microsoft.com/office/drawing/2014/main" id="{93055220-71D1-4F46-A14A-31342154D332}"/>
                </a:ext>
              </a:extLst>
            </p:cNvPr>
            <p:cNvSpPr txBox="1"/>
            <p:nvPr/>
          </p:nvSpPr>
          <p:spPr>
            <a:xfrm>
              <a:off x="1604265" y="4608240"/>
              <a:ext cx="756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Clock</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Tree>
    <p:extLst>
      <p:ext uri="{BB962C8B-B14F-4D97-AF65-F5344CB8AC3E}">
        <p14:creationId xmlns:p14="http://schemas.microsoft.com/office/powerpoint/2010/main" val="297630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250"/>
                                        <p:tgtEl>
                                          <p:spTgt spid="9"/>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250"/>
                                        <p:tgtEl>
                                          <p:spTgt spid="8"/>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250"/>
                                        <p:tgtEl>
                                          <p:spTgt spid="6"/>
                                        </p:tgtEl>
                                      </p:cBhvr>
                                    </p:animEffect>
                                  </p:childTnLst>
                                </p:cTn>
                              </p:par>
                              <p:par>
                                <p:cTn id="30" presetID="22" presetClass="entr" presetSubtype="8" fill="hold" grpId="0" nodeType="withEffect">
                                  <p:stCondLst>
                                    <p:cond delay="10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50"/>
                                        <p:tgtEl>
                                          <p:spTgt spid="7"/>
                                        </p:tgtEl>
                                      </p:cBhvr>
                                    </p:animEffect>
                                  </p:childTnLst>
                                </p:cTn>
                              </p:par>
                              <p:par>
                                <p:cTn id="33" presetID="22" presetClass="entr" presetSubtype="4" fill="hold" grpId="0" nodeType="withEffect">
                                  <p:stCondLst>
                                    <p:cond delay="125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2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wipe(left)">
                                      <p:cBhvr>
                                        <p:cTn id="40" dur="500"/>
                                        <p:tgtEl>
                                          <p:spTgt spid="4">
                                            <p:txEl>
                                              <p:pRg st="1" end="1"/>
                                            </p:txEl>
                                          </p:spTgt>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wipe(left)">
                                      <p:cBhvr>
                                        <p:cTn id="44" dur="500"/>
                                        <p:tgtEl>
                                          <p:spTgt spid="4">
                                            <p:txEl>
                                              <p:pRg st="2" end="2"/>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750"/>
                                        <p:tgtEl>
                                          <p:spTgt spid="1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750"/>
                                        <p:tgtEl>
                                          <p:spTgt spid="1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250"/>
                                        <p:tgtEl>
                                          <p:spTgt spid="15"/>
                                        </p:tgtEl>
                                      </p:cBhvr>
                                    </p:animEffect>
                                  </p:childTnLst>
                                </p:cTn>
                              </p:par>
                              <p:par>
                                <p:cTn id="58" presetID="22" presetClass="entr" presetSubtype="1" fill="hold" grpId="0" nodeType="withEffect">
                                  <p:stCondLst>
                                    <p:cond delay="25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250"/>
                                        <p:tgtEl>
                                          <p:spTgt spid="13"/>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250"/>
                                        <p:tgtEl>
                                          <p:spTgt spid="14"/>
                                        </p:tgtEl>
                                      </p:cBhvr>
                                    </p:animEffect>
                                  </p:childTnLst>
                                </p:cTn>
                              </p:par>
                            </p:childTnLst>
                          </p:cTn>
                        </p:par>
                        <p:par>
                          <p:cTn id="64" fill="hold">
                            <p:stCondLst>
                              <p:cond delay="1750"/>
                            </p:stCondLst>
                            <p:childTnLst>
                              <p:par>
                                <p:cTn id="65" presetID="22" presetClass="entr" presetSubtype="8"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250"/>
                                        <p:tgtEl>
                                          <p:spTgt spid="21"/>
                                        </p:tgtEl>
                                      </p:cBhvr>
                                    </p:animEffect>
                                  </p:childTnLst>
                                </p:cTn>
                              </p:par>
                              <p:par>
                                <p:cTn id="71" presetID="22" presetClass="entr" presetSubtype="4" fill="hold" grpId="0" nodeType="withEffect">
                                  <p:stCondLst>
                                    <p:cond delay="25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250"/>
                                        <p:tgtEl>
                                          <p:spTgt spid="16"/>
                                        </p:tgtEl>
                                      </p:cBhvr>
                                    </p:animEffect>
                                  </p:childTnLst>
                                </p:cTn>
                              </p:par>
                            </p:childTnLst>
                          </p:cTn>
                        </p:par>
                        <p:par>
                          <p:cTn id="74" fill="hold">
                            <p:stCondLst>
                              <p:cond delay="2250"/>
                            </p:stCondLst>
                            <p:childTnLst>
                              <p:par>
                                <p:cTn id="75" presetID="6" presetClass="entr" presetSubtype="32"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circle(out)">
                                      <p:cBhvr>
                                        <p:cTn id="7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22">
            <a:extLst>
              <a:ext uri="{FF2B5EF4-FFF2-40B4-BE49-F238E27FC236}">
                <a16:creationId xmlns:a16="http://schemas.microsoft.com/office/drawing/2014/main" id="{4B4B2FFE-02D3-4D6D-A566-E9C29DC06E1E}"/>
              </a:ext>
            </a:extLst>
          </p:cNvPr>
          <p:cNvSpPr txBox="1">
            <a:spLocks noChangeArrowheads="1"/>
          </p:cNvSpPr>
          <p:nvPr/>
        </p:nvSpPr>
        <p:spPr bwMode="auto">
          <a:xfrm>
            <a:off x="2244849" y="3891624"/>
            <a:ext cx="8306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1</a:t>
            </a:r>
          </a:p>
        </p:txBody>
      </p:sp>
      <p:sp>
        <p:nvSpPr>
          <p:cNvPr id="51" name="Text Box 22">
            <a:extLst>
              <a:ext uri="{FF2B5EF4-FFF2-40B4-BE49-F238E27FC236}">
                <a16:creationId xmlns:a16="http://schemas.microsoft.com/office/drawing/2014/main" id="{1F802799-CFC5-4255-82AE-EC6AE3D57533}"/>
              </a:ext>
            </a:extLst>
          </p:cNvPr>
          <p:cNvSpPr txBox="1">
            <a:spLocks noChangeArrowheads="1"/>
          </p:cNvSpPr>
          <p:nvPr/>
        </p:nvSpPr>
        <p:spPr bwMode="auto">
          <a:xfrm>
            <a:off x="3042600" y="389162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2</a:t>
            </a:r>
          </a:p>
        </p:txBody>
      </p:sp>
      <p:sp>
        <p:nvSpPr>
          <p:cNvPr id="90" name="Text Box 22">
            <a:extLst>
              <a:ext uri="{FF2B5EF4-FFF2-40B4-BE49-F238E27FC236}">
                <a16:creationId xmlns:a16="http://schemas.microsoft.com/office/drawing/2014/main" id="{5364C365-BF1E-4D00-8B3F-C5DFBEF0F320}"/>
              </a:ext>
            </a:extLst>
          </p:cNvPr>
          <p:cNvSpPr txBox="1">
            <a:spLocks noChangeArrowheads="1"/>
          </p:cNvSpPr>
          <p:nvPr/>
        </p:nvSpPr>
        <p:spPr bwMode="auto">
          <a:xfrm>
            <a:off x="3786243" y="389162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a:ln>
                  <a:noFill/>
                </a:ln>
                <a:solidFill>
                  <a:srgbClr val="143D88"/>
                </a:solidFill>
                <a:effectLst/>
                <a:uLnTx/>
                <a:uFillTx/>
                <a:latin typeface="Calibri"/>
                <a:ea typeface="微软雅黑"/>
                <a:cs typeface="Arial" panose="020B0604020202020204" pitchFamily="34" charset="0"/>
              </a:rPr>
              <a:t>3</a:t>
            </a:r>
            <a:endPar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endParaRPr>
          </a:p>
        </p:txBody>
      </p:sp>
      <p:sp>
        <p:nvSpPr>
          <p:cNvPr id="98" name="Text Box 22">
            <a:extLst>
              <a:ext uri="{FF2B5EF4-FFF2-40B4-BE49-F238E27FC236}">
                <a16:creationId xmlns:a16="http://schemas.microsoft.com/office/drawing/2014/main" id="{DDA2BDDA-8741-4315-85BA-1EF53DC75E38}"/>
              </a:ext>
            </a:extLst>
          </p:cNvPr>
          <p:cNvSpPr txBox="1">
            <a:spLocks noChangeArrowheads="1"/>
          </p:cNvSpPr>
          <p:nvPr/>
        </p:nvSpPr>
        <p:spPr bwMode="auto">
          <a:xfrm>
            <a:off x="4521951" y="389065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4</a:t>
            </a:r>
          </a:p>
        </p:txBody>
      </p:sp>
      <p:sp>
        <p:nvSpPr>
          <p:cNvPr id="106" name="Text Box 22">
            <a:extLst>
              <a:ext uri="{FF2B5EF4-FFF2-40B4-BE49-F238E27FC236}">
                <a16:creationId xmlns:a16="http://schemas.microsoft.com/office/drawing/2014/main" id="{1A2FB237-4AB4-4B0F-A739-5C1DA3017F4E}"/>
              </a:ext>
            </a:extLst>
          </p:cNvPr>
          <p:cNvSpPr txBox="1">
            <a:spLocks noChangeArrowheads="1"/>
          </p:cNvSpPr>
          <p:nvPr/>
        </p:nvSpPr>
        <p:spPr bwMode="auto">
          <a:xfrm>
            <a:off x="5257657" y="389065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5</a:t>
            </a:r>
          </a:p>
        </p:txBody>
      </p:sp>
      <p:sp>
        <p:nvSpPr>
          <p:cNvPr id="114" name="Text Box 22">
            <a:extLst>
              <a:ext uri="{FF2B5EF4-FFF2-40B4-BE49-F238E27FC236}">
                <a16:creationId xmlns:a16="http://schemas.microsoft.com/office/drawing/2014/main" id="{8ED9DDC7-182C-4AAB-A49B-160B61985A01}"/>
              </a:ext>
            </a:extLst>
          </p:cNvPr>
          <p:cNvSpPr txBox="1">
            <a:spLocks noChangeArrowheads="1"/>
          </p:cNvSpPr>
          <p:nvPr/>
        </p:nvSpPr>
        <p:spPr bwMode="auto">
          <a:xfrm>
            <a:off x="6011970" y="387236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6</a:t>
            </a:r>
          </a:p>
        </p:txBody>
      </p:sp>
      <p:sp>
        <p:nvSpPr>
          <p:cNvPr id="122" name="Text Box 22">
            <a:extLst>
              <a:ext uri="{FF2B5EF4-FFF2-40B4-BE49-F238E27FC236}">
                <a16:creationId xmlns:a16="http://schemas.microsoft.com/office/drawing/2014/main" id="{BE19AEB0-33A4-4D39-B689-08291CCBEDD0}"/>
              </a:ext>
            </a:extLst>
          </p:cNvPr>
          <p:cNvSpPr txBox="1">
            <a:spLocks noChangeArrowheads="1"/>
          </p:cNvSpPr>
          <p:nvPr/>
        </p:nvSpPr>
        <p:spPr bwMode="auto">
          <a:xfrm>
            <a:off x="6747677" y="387139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7</a:t>
            </a:r>
          </a:p>
        </p:txBody>
      </p:sp>
      <p:sp>
        <p:nvSpPr>
          <p:cNvPr id="130" name="Text Box 22">
            <a:extLst>
              <a:ext uri="{FF2B5EF4-FFF2-40B4-BE49-F238E27FC236}">
                <a16:creationId xmlns:a16="http://schemas.microsoft.com/office/drawing/2014/main" id="{1B4A9BFA-BE66-4DD4-97CF-3BF65C4B1448}"/>
              </a:ext>
            </a:extLst>
          </p:cNvPr>
          <p:cNvSpPr txBox="1">
            <a:spLocks noChangeArrowheads="1"/>
          </p:cNvSpPr>
          <p:nvPr/>
        </p:nvSpPr>
        <p:spPr bwMode="auto">
          <a:xfrm>
            <a:off x="7483384" y="387139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8</a:t>
            </a:r>
          </a:p>
        </p:txBody>
      </p:sp>
      <p:sp>
        <p:nvSpPr>
          <p:cNvPr id="138" name="Text Box 22">
            <a:extLst>
              <a:ext uri="{FF2B5EF4-FFF2-40B4-BE49-F238E27FC236}">
                <a16:creationId xmlns:a16="http://schemas.microsoft.com/office/drawing/2014/main" id="{C6CC80E6-43AD-485B-B50A-05D3C09721AF}"/>
              </a:ext>
            </a:extLst>
          </p:cNvPr>
          <p:cNvSpPr txBox="1">
            <a:spLocks noChangeArrowheads="1"/>
          </p:cNvSpPr>
          <p:nvPr/>
        </p:nvSpPr>
        <p:spPr bwMode="auto">
          <a:xfrm>
            <a:off x="8221181" y="387236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9</a:t>
            </a:r>
          </a:p>
        </p:txBody>
      </p:sp>
      <p:sp>
        <p:nvSpPr>
          <p:cNvPr id="146" name="Text Box 22">
            <a:extLst>
              <a:ext uri="{FF2B5EF4-FFF2-40B4-BE49-F238E27FC236}">
                <a16:creationId xmlns:a16="http://schemas.microsoft.com/office/drawing/2014/main" id="{A74E9339-5736-469B-B494-4E81E83A4224}"/>
              </a:ext>
            </a:extLst>
          </p:cNvPr>
          <p:cNvSpPr txBox="1">
            <a:spLocks noChangeArrowheads="1"/>
          </p:cNvSpPr>
          <p:nvPr/>
        </p:nvSpPr>
        <p:spPr bwMode="auto">
          <a:xfrm>
            <a:off x="8961852" y="3872367"/>
            <a:ext cx="8280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10</a:t>
            </a:r>
          </a:p>
        </p:txBody>
      </p:sp>
      <p:sp>
        <p:nvSpPr>
          <p:cNvPr id="2" name="Title 1">
            <a:extLst>
              <a:ext uri="{FF2B5EF4-FFF2-40B4-BE49-F238E27FC236}">
                <a16:creationId xmlns:a16="http://schemas.microsoft.com/office/drawing/2014/main" id="{12CC99C6-4876-4CA3-BF8B-37E2C880961C}"/>
              </a:ext>
            </a:extLst>
          </p:cNvPr>
          <p:cNvSpPr>
            <a:spLocks noGrp="1"/>
          </p:cNvSpPr>
          <p:nvPr>
            <p:ph type="title"/>
          </p:nvPr>
        </p:nvSpPr>
        <p:spPr/>
        <p:txBody>
          <a:bodyPr/>
          <a:lstStyle/>
          <a:p>
            <a:r>
              <a:rPr lang="en-US" altLang="ko-KR" dirty="0">
                <a:latin typeface="+mj-lt"/>
              </a:rPr>
              <a:t>Solution: </a:t>
            </a:r>
            <a:r>
              <a:rPr lang="en-US" altLang="ko-KR" dirty="0">
                <a:solidFill>
                  <a:srgbClr val="143D88"/>
                </a:solidFill>
                <a:latin typeface="+mj-lt"/>
              </a:rPr>
              <a:t>Multicycle</a:t>
            </a:r>
            <a:r>
              <a:rPr lang="en-US" altLang="ko-KR" dirty="0">
                <a:latin typeface="+mj-lt"/>
              </a:rPr>
              <a:t> Datapath Approach</a:t>
            </a:r>
            <a:endParaRPr lang="ko-KR" altLang="en-US" dirty="0">
              <a:latin typeface="+mj-lt"/>
            </a:endParaRPr>
          </a:p>
        </p:txBody>
      </p:sp>
      <p:sp>
        <p:nvSpPr>
          <p:cNvPr id="7" name="文本占位符 6">
            <a:extLst>
              <a:ext uri="{FF2B5EF4-FFF2-40B4-BE49-F238E27FC236}">
                <a16:creationId xmlns:a16="http://schemas.microsoft.com/office/drawing/2014/main" id="{30308752-320D-7CFA-1611-BCFED3022810}"/>
              </a:ext>
            </a:extLst>
          </p:cNvPr>
          <p:cNvSpPr>
            <a:spLocks noGrp="1"/>
          </p:cNvSpPr>
          <p:nvPr>
            <p:ph type="body" sz="quarter" idx="10"/>
          </p:nvPr>
        </p:nvSpPr>
        <p:spPr/>
        <p:txBody>
          <a:bodyPr/>
          <a:lstStyle/>
          <a:p>
            <a:endParaRPr lang="zh-CN" altLang="en-US">
              <a:latin typeface="+mj-lt"/>
            </a:endParaRPr>
          </a:p>
        </p:txBody>
      </p:sp>
      <p:sp>
        <p:nvSpPr>
          <p:cNvPr id="4" name="Rectangle 3">
            <a:extLst>
              <a:ext uri="{FF2B5EF4-FFF2-40B4-BE49-F238E27FC236}">
                <a16:creationId xmlns:a16="http://schemas.microsoft.com/office/drawing/2014/main" id="{8E913061-2988-4CE2-BB07-A54AEEB4A5BF}"/>
              </a:ext>
            </a:extLst>
          </p:cNvPr>
          <p:cNvSpPr/>
          <p:nvPr/>
        </p:nvSpPr>
        <p:spPr>
          <a:xfrm>
            <a:off x="355425" y="854432"/>
            <a:ext cx="4708923" cy="461665"/>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Single cycle implementation</a:t>
            </a:r>
          </a:p>
        </p:txBody>
      </p:sp>
      <p:sp>
        <p:nvSpPr>
          <p:cNvPr id="29" name="Rectangle 28">
            <a:extLst>
              <a:ext uri="{FF2B5EF4-FFF2-40B4-BE49-F238E27FC236}">
                <a16:creationId xmlns:a16="http://schemas.microsoft.com/office/drawing/2014/main" id="{FB64CA8F-E9FE-476D-9AB1-F39FACA19C4B}"/>
              </a:ext>
            </a:extLst>
          </p:cNvPr>
          <p:cNvSpPr/>
          <p:nvPr/>
        </p:nvSpPr>
        <p:spPr>
          <a:xfrm>
            <a:off x="313267" y="3344077"/>
            <a:ext cx="4383285" cy="461665"/>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Multi-cycle implementation</a:t>
            </a:r>
          </a:p>
        </p:txBody>
      </p:sp>
      <p:grpSp>
        <p:nvGrpSpPr>
          <p:cNvPr id="159" name="Group 158">
            <a:extLst>
              <a:ext uri="{FF2B5EF4-FFF2-40B4-BE49-F238E27FC236}">
                <a16:creationId xmlns:a16="http://schemas.microsoft.com/office/drawing/2014/main" id="{8E947020-FE49-4D50-81BD-5B4FE6158B1F}"/>
              </a:ext>
            </a:extLst>
          </p:cNvPr>
          <p:cNvGrpSpPr/>
          <p:nvPr/>
        </p:nvGrpSpPr>
        <p:grpSpPr>
          <a:xfrm>
            <a:off x="1524001" y="4037880"/>
            <a:ext cx="684803" cy="782346"/>
            <a:chOff x="0" y="3936282"/>
            <a:chExt cx="684803" cy="782346"/>
          </a:xfrm>
        </p:grpSpPr>
        <p:sp>
          <p:nvSpPr>
            <p:cNvPr id="34" name="Cube 33">
              <a:extLst>
                <a:ext uri="{FF2B5EF4-FFF2-40B4-BE49-F238E27FC236}">
                  <a16:creationId xmlns:a16="http://schemas.microsoft.com/office/drawing/2014/main" id="{6A44E3FC-30A4-4DAF-8314-AB0CBF891A98}"/>
                </a:ext>
              </a:extLst>
            </p:cNvPr>
            <p:cNvSpPr/>
            <p:nvPr/>
          </p:nvSpPr>
          <p:spPr>
            <a:xfrm>
              <a:off x="108637" y="4312548"/>
              <a:ext cx="564941"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5" name="TextBox 34">
              <a:extLst>
                <a:ext uri="{FF2B5EF4-FFF2-40B4-BE49-F238E27FC236}">
                  <a16:creationId xmlns:a16="http://schemas.microsoft.com/office/drawing/2014/main" id="{E8BE8388-2895-4F68-9CDC-1EDCE3D45CDF}"/>
                </a:ext>
              </a:extLst>
            </p:cNvPr>
            <p:cNvSpPr txBox="1"/>
            <p:nvPr/>
          </p:nvSpPr>
          <p:spPr>
            <a:xfrm>
              <a:off x="0" y="3936282"/>
              <a:ext cx="6848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Clock</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grpSp>
        <p:nvGrpSpPr>
          <p:cNvPr id="160" name="Group 159">
            <a:extLst>
              <a:ext uri="{FF2B5EF4-FFF2-40B4-BE49-F238E27FC236}">
                <a16:creationId xmlns:a16="http://schemas.microsoft.com/office/drawing/2014/main" id="{8A47C52B-C257-4EFB-AE4F-718C99CDBD29}"/>
              </a:ext>
            </a:extLst>
          </p:cNvPr>
          <p:cNvGrpSpPr/>
          <p:nvPr/>
        </p:nvGrpSpPr>
        <p:grpSpPr>
          <a:xfrm>
            <a:off x="2157035" y="4252955"/>
            <a:ext cx="135035" cy="400400"/>
            <a:chOff x="633034" y="4151357"/>
            <a:chExt cx="135035" cy="400400"/>
          </a:xfrm>
        </p:grpSpPr>
        <p:sp>
          <p:nvSpPr>
            <p:cNvPr id="39" name="Line 12">
              <a:extLst>
                <a:ext uri="{FF2B5EF4-FFF2-40B4-BE49-F238E27FC236}">
                  <a16:creationId xmlns:a16="http://schemas.microsoft.com/office/drawing/2014/main" id="{1D493AD0-60DA-4764-A3B3-93A47F83E1A5}"/>
                </a:ext>
              </a:extLst>
            </p:cNvPr>
            <p:cNvSpPr>
              <a:spLocks noChangeShapeType="1"/>
            </p:cNvSpPr>
            <p:nvPr/>
          </p:nvSpPr>
          <p:spPr bwMode="auto">
            <a:xfrm>
              <a:off x="633034" y="4535383"/>
              <a:ext cx="13503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13">
              <a:extLst>
                <a:ext uri="{FF2B5EF4-FFF2-40B4-BE49-F238E27FC236}">
                  <a16:creationId xmlns:a16="http://schemas.microsoft.com/office/drawing/2014/main" id="{379B4024-A442-42FB-87FB-2815EB2033F1}"/>
                </a:ext>
              </a:extLst>
            </p:cNvPr>
            <p:cNvSpPr>
              <a:spLocks noChangeShapeType="1"/>
            </p:cNvSpPr>
            <p:nvPr/>
          </p:nvSpPr>
          <p:spPr bwMode="auto">
            <a:xfrm>
              <a:off x="764849" y="415135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61" name="Group 160">
            <a:extLst>
              <a:ext uri="{FF2B5EF4-FFF2-40B4-BE49-F238E27FC236}">
                <a16:creationId xmlns:a16="http://schemas.microsoft.com/office/drawing/2014/main" id="{E4BD8764-F9BA-4548-AA96-5FA03171773E}"/>
              </a:ext>
            </a:extLst>
          </p:cNvPr>
          <p:cNvGrpSpPr/>
          <p:nvPr/>
        </p:nvGrpSpPr>
        <p:grpSpPr>
          <a:xfrm>
            <a:off x="2288849" y="4246605"/>
            <a:ext cx="742690" cy="406750"/>
            <a:chOff x="764849" y="4145007"/>
            <a:chExt cx="742690" cy="406750"/>
          </a:xfrm>
        </p:grpSpPr>
        <p:sp>
          <p:nvSpPr>
            <p:cNvPr id="41" name="Line 14">
              <a:extLst>
                <a:ext uri="{FF2B5EF4-FFF2-40B4-BE49-F238E27FC236}">
                  <a16:creationId xmlns:a16="http://schemas.microsoft.com/office/drawing/2014/main" id="{D2916AEB-E029-4D60-92DD-ED3EA5A6A43D}"/>
                </a:ext>
              </a:extLst>
            </p:cNvPr>
            <p:cNvSpPr>
              <a:spLocks noChangeShapeType="1"/>
            </p:cNvSpPr>
            <p:nvPr/>
          </p:nvSpPr>
          <p:spPr bwMode="auto">
            <a:xfrm>
              <a:off x="764849" y="41612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15">
              <a:extLst>
                <a:ext uri="{FF2B5EF4-FFF2-40B4-BE49-F238E27FC236}">
                  <a16:creationId xmlns:a16="http://schemas.microsoft.com/office/drawing/2014/main" id="{786056D2-E307-4071-ACE5-06D7422D7ECC}"/>
                </a:ext>
              </a:extLst>
            </p:cNvPr>
            <p:cNvSpPr>
              <a:spLocks noChangeShapeType="1"/>
            </p:cNvSpPr>
            <p:nvPr/>
          </p:nvSpPr>
          <p:spPr bwMode="auto">
            <a:xfrm>
              <a:off x="1136194" y="4151357"/>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Line 16">
              <a:extLst>
                <a:ext uri="{FF2B5EF4-FFF2-40B4-BE49-F238E27FC236}">
                  <a16:creationId xmlns:a16="http://schemas.microsoft.com/office/drawing/2014/main" id="{54E9A980-7F28-47D1-A188-25DB05A964B0}"/>
                </a:ext>
              </a:extLst>
            </p:cNvPr>
            <p:cNvSpPr>
              <a:spLocks noChangeShapeType="1"/>
            </p:cNvSpPr>
            <p:nvPr/>
          </p:nvSpPr>
          <p:spPr bwMode="auto">
            <a:xfrm>
              <a:off x="1136194" y="453235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17">
              <a:extLst>
                <a:ext uri="{FF2B5EF4-FFF2-40B4-BE49-F238E27FC236}">
                  <a16:creationId xmlns:a16="http://schemas.microsoft.com/office/drawing/2014/main" id="{FD86F469-D388-4316-8A10-3FB916FF51C6}"/>
                </a:ext>
              </a:extLst>
            </p:cNvPr>
            <p:cNvSpPr>
              <a:spLocks noChangeShapeType="1"/>
            </p:cNvSpPr>
            <p:nvPr/>
          </p:nvSpPr>
          <p:spPr bwMode="auto">
            <a:xfrm>
              <a:off x="1504810" y="414500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53" name="Straight Connector 52">
            <a:extLst>
              <a:ext uri="{FF2B5EF4-FFF2-40B4-BE49-F238E27FC236}">
                <a16:creationId xmlns:a16="http://schemas.microsoft.com/office/drawing/2014/main" id="{EAD8518D-C07B-4589-9E99-843FDC012F38}"/>
              </a:ext>
            </a:extLst>
          </p:cNvPr>
          <p:cNvCxnSpPr>
            <a:cxnSpLocks/>
          </p:cNvCxnSpPr>
          <p:nvPr/>
        </p:nvCxnSpPr>
        <p:spPr>
          <a:xfrm flipV="1">
            <a:off x="2288850" y="3901916"/>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A9430B0-86C6-4BC9-832C-E367498E9D28}"/>
              </a:ext>
            </a:extLst>
          </p:cNvPr>
          <p:cNvCxnSpPr>
            <a:cxnSpLocks/>
          </p:cNvCxnSpPr>
          <p:nvPr/>
        </p:nvCxnSpPr>
        <p:spPr>
          <a:xfrm flipV="1">
            <a:off x="3030651" y="3901916"/>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0774DBB1-654E-4AEF-B667-3F6A56C7D5C1}"/>
              </a:ext>
            </a:extLst>
          </p:cNvPr>
          <p:cNvGrpSpPr/>
          <p:nvPr/>
        </p:nvGrpSpPr>
        <p:grpSpPr>
          <a:xfrm>
            <a:off x="3027979" y="4231151"/>
            <a:ext cx="745423" cy="404952"/>
            <a:chOff x="1503978" y="4129553"/>
            <a:chExt cx="745423" cy="404952"/>
          </a:xfrm>
        </p:grpSpPr>
        <p:sp>
          <p:nvSpPr>
            <p:cNvPr id="46" name="Line 14">
              <a:extLst>
                <a:ext uri="{FF2B5EF4-FFF2-40B4-BE49-F238E27FC236}">
                  <a16:creationId xmlns:a16="http://schemas.microsoft.com/office/drawing/2014/main" id="{7F92E47D-A26D-4251-8CEE-10442C98AD82}"/>
                </a:ext>
              </a:extLst>
            </p:cNvPr>
            <p:cNvSpPr>
              <a:spLocks noChangeShapeType="1"/>
            </p:cNvSpPr>
            <p:nvPr/>
          </p:nvSpPr>
          <p:spPr bwMode="auto">
            <a:xfrm>
              <a:off x="1503978" y="414398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7" name="Line 15">
              <a:extLst>
                <a:ext uri="{FF2B5EF4-FFF2-40B4-BE49-F238E27FC236}">
                  <a16:creationId xmlns:a16="http://schemas.microsoft.com/office/drawing/2014/main" id="{E0C86797-D405-4DE2-B7A0-33DC74A11DB5}"/>
                </a:ext>
              </a:extLst>
            </p:cNvPr>
            <p:cNvSpPr>
              <a:spLocks noChangeShapeType="1"/>
            </p:cNvSpPr>
            <p:nvPr/>
          </p:nvSpPr>
          <p:spPr bwMode="auto">
            <a:xfrm>
              <a:off x="1875324" y="413410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16">
              <a:extLst>
                <a:ext uri="{FF2B5EF4-FFF2-40B4-BE49-F238E27FC236}">
                  <a16:creationId xmlns:a16="http://schemas.microsoft.com/office/drawing/2014/main" id="{8D0A6BEA-C52A-4A33-99AD-81D248933BB9}"/>
                </a:ext>
              </a:extLst>
            </p:cNvPr>
            <p:cNvSpPr>
              <a:spLocks noChangeShapeType="1"/>
            </p:cNvSpPr>
            <p:nvPr/>
          </p:nvSpPr>
          <p:spPr bwMode="auto">
            <a:xfrm>
              <a:off x="1875324" y="451510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Line 17">
              <a:extLst>
                <a:ext uri="{FF2B5EF4-FFF2-40B4-BE49-F238E27FC236}">
                  <a16:creationId xmlns:a16="http://schemas.microsoft.com/office/drawing/2014/main" id="{582C279D-AF1C-42E3-841C-C5518744D3EE}"/>
                </a:ext>
              </a:extLst>
            </p:cNvPr>
            <p:cNvSpPr>
              <a:spLocks noChangeShapeType="1"/>
            </p:cNvSpPr>
            <p:nvPr/>
          </p:nvSpPr>
          <p:spPr bwMode="auto">
            <a:xfrm>
              <a:off x="2249401" y="412955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55" name="Straight Connector 54">
            <a:extLst>
              <a:ext uri="{FF2B5EF4-FFF2-40B4-BE49-F238E27FC236}">
                <a16:creationId xmlns:a16="http://schemas.microsoft.com/office/drawing/2014/main" id="{1954F41A-54B4-462F-81F8-1D88B63B8EE8}"/>
              </a:ext>
            </a:extLst>
          </p:cNvPr>
          <p:cNvCxnSpPr/>
          <p:nvPr/>
        </p:nvCxnSpPr>
        <p:spPr>
          <a:xfrm flipV="1">
            <a:off x="3773402" y="389714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5FA0BD4D-80B5-4C21-A970-041B867FF2BD}"/>
              </a:ext>
            </a:extLst>
          </p:cNvPr>
          <p:cNvGrpSpPr/>
          <p:nvPr/>
        </p:nvGrpSpPr>
        <p:grpSpPr>
          <a:xfrm>
            <a:off x="3771622" y="4231148"/>
            <a:ext cx="745423" cy="404952"/>
            <a:chOff x="2247621" y="4129550"/>
            <a:chExt cx="745423" cy="404952"/>
          </a:xfrm>
        </p:grpSpPr>
        <p:sp>
          <p:nvSpPr>
            <p:cNvPr id="85" name="Line 14">
              <a:extLst>
                <a:ext uri="{FF2B5EF4-FFF2-40B4-BE49-F238E27FC236}">
                  <a16:creationId xmlns:a16="http://schemas.microsoft.com/office/drawing/2014/main" id="{8F18828E-50A7-44BD-A968-612892506C11}"/>
                </a:ext>
              </a:extLst>
            </p:cNvPr>
            <p:cNvSpPr>
              <a:spLocks noChangeShapeType="1"/>
            </p:cNvSpPr>
            <p:nvPr/>
          </p:nvSpPr>
          <p:spPr bwMode="auto">
            <a:xfrm>
              <a:off x="2247621" y="414397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Line 15">
              <a:extLst>
                <a:ext uri="{FF2B5EF4-FFF2-40B4-BE49-F238E27FC236}">
                  <a16:creationId xmlns:a16="http://schemas.microsoft.com/office/drawing/2014/main" id="{EACF8575-7B11-4575-B5F0-2E7A7F5A1F09}"/>
                </a:ext>
              </a:extLst>
            </p:cNvPr>
            <p:cNvSpPr>
              <a:spLocks noChangeShapeType="1"/>
            </p:cNvSpPr>
            <p:nvPr/>
          </p:nvSpPr>
          <p:spPr bwMode="auto">
            <a:xfrm>
              <a:off x="2618967" y="413410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
              <a:extLst>
                <a:ext uri="{FF2B5EF4-FFF2-40B4-BE49-F238E27FC236}">
                  <a16:creationId xmlns:a16="http://schemas.microsoft.com/office/drawing/2014/main" id="{2D0E61A5-AC97-429F-AA7C-2686A8FCE564}"/>
                </a:ext>
              </a:extLst>
            </p:cNvPr>
            <p:cNvSpPr>
              <a:spLocks noChangeShapeType="1"/>
            </p:cNvSpPr>
            <p:nvPr/>
          </p:nvSpPr>
          <p:spPr bwMode="auto">
            <a:xfrm>
              <a:off x="2618967" y="451510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9" name="Line 17">
              <a:extLst>
                <a:ext uri="{FF2B5EF4-FFF2-40B4-BE49-F238E27FC236}">
                  <a16:creationId xmlns:a16="http://schemas.microsoft.com/office/drawing/2014/main" id="{EBCC7530-BEF8-4C61-8B80-2D436741132A}"/>
                </a:ext>
              </a:extLst>
            </p:cNvPr>
            <p:cNvSpPr>
              <a:spLocks noChangeShapeType="1"/>
            </p:cNvSpPr>
            <p:nvPr/>
          </p:nvSpPr>
          <p:spPr bwMode="auto">
            <a:xfrm>
              <a:off x="2993044" y="412955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91" name="Straight Connector 90">
            <a:extLst>
              <a:ext uri="{FF2B5EF4-FFF2-40B4-BE49-F238E27FC236}">
                <a16:creationId xmlns:a16="http://schemas.microsoft.com/office/drawing/2014/main" id="{E6EDC4AD-5822-496E-B22D-4EEBE948D32D}"/>
              </a:ext>
            </a:extLst>
          </p:cNvPr>
          <p:cNvCxnSpPr/>
          <p:nvPr/>
        </p:nvCxnSpPr>
        <p:spPr>
          <a:xfrm flipV="1">
            <a:off x="4517045" y="3897145"/>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26458019-AF8C-47C5-BEDB-8BF0E2773F2B}"/>
              </a:ext>
            </a:extLst>
          </p:cNvPr>
          <p:cNvGrpSpPr/>
          <p:nvPr/>
        </p:nvGrpSpPr>
        <p:grpSpPr>
          <a:xfrm>
            <a:off x="4507330" y="4230178"/>
            <a:ext cx="745423" cy="404952"/>
            <a:chOff x="2983329" y="4128580"/>
            <a:chExt cx="745423" cy="404952"/>
          </a:xfrm>
        </p:grpSpPr>
        <p:sp>
          <p:nvSpPr>
            <p:cNvPr id="93" name="Line 14">
              <a:extLst>
                <a:ext uri="{FF2B5EF4-FFF2-40B4-BE49-F238E27FC236}">
                  <a16:creationId xmlns:a16="http://schemas.microsoft.com/office/drawing/2014/main" id="{14709C17-484F-484B-B29C-79834EB9EE4E}"/>
                </a:ext>
              </a:extLst>
            </p:cNvPr>
            <p:cNvSpPr>
              <a:spLocks noChangeShapeType="1"/>
            </p:cNvSpPr>
            <p:nvPr/>
          </p:nvSpPr>
          <p:spPr bwMode="auto">
            <a:xfrm>
              <a:off x="2983329"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5" name="Line 15">
              <a:extLst>
                <a:ext uri="{FF2B5EF4-FFF2-40B4-BE49-F238E27FC236}">
                  <a16:creationId xmlns:a16="http://schemas.microsoft.com/office/drawing/2014/main" id="{E40BB606-47E5-4B83-9CF5-BDCA0EB8F668}"/>
                </a:ext>
              </a:extLst>
            </p:cNvPr>
            <p:cNvSpPr>
              <a:spLocks noChangeShapeType="1"/>
            </p:cNvSpPr>
            <p:nvPr/>
          </p:nvSpPr>
          <p:spPr bwMode="auto">
            <a:xfrm>
              <a:off x="3354675"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6" name="Line 16">
              <a:extLst>
                <a:ext uri="{FF2B5EF4-FFF2-40B4-BE49-F238E27FC236}">
                  <a16:creationId xmlns:a16="http://schemas.microsoft.com/office/drawing/2014/main" id="{516B3004-C0A9-41AA-9166-9543A50141B8}"/>
                </a:ext>
              </a:extLst>
            </p:cNvPr>
            <p:cNvSpPr>
              <a:spLocks noChangeShapeType="1"/>
            </p:cNvSpPr>
            <p:nvPr/>
          </p:nvSpPr>
          <p:spPr bwMode="auto">
            <a:xfrm>
              <a:off x="3354675"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7" name="Line 17">
              <a:extLst>
                <a:ext uri="{FF2B5EF4-FFF2-40B4-BE49-F238E27FC236}">
                  <a16:creationId xmlns:a16="http://schemas.microsoft.com/office/drawing/2014/main" id="{85E6B689-FFF6-4403-8F18-6660D0D42157}"/>
                </a:ext>
              </a:extLst>
            </p:cNvPr>
            <p:cNvSpPr>
              <a:spLocks noChangeShapeType="1"/>
            </p:cNvSpPr>
            <p:nvPr/>
          </p:nvSpPr>
          <p:spPr bwMode="auto">
            <a:xfrm>
              <a:off x="3728752"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99" name="Straight Connector 98">
            <a:extLst>
              <a:ext uri="{FF2B5EF4-FFF2-40B4-BE49-F238E27FC236}">
                <a16:creationId xmlns:a16="http://schemas.microsoft.com/office/drawing/2014/main" id="{1CF0BE15-49DC-4D0E-B683-AEF7D82413AA}"/>
              </a:ext>
            </a:extLst>
          </p:cNvPr>
          <p:cNvCxnSpPr/>
          <p:nvPr/>
        </p:nvCxnSpPr>
        <p:spPr>
          <a:xfrm flipV="1">
            <a:off x="5252753" y="3896175"/>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B8C78DC9-A4CC-4F10-8195-B409ED639FEA}"/>
              </a:ext>
            </a:extLst>
          </p:cNvPr>
          <p:cNvGrpSpPr/>
          <p:nvPr/>
        </p:nvGrpSpPr>
        <p:grpSpPr>
          <a:xfrm>
            <a:off x="5243036" y="4230178"/>
            <a:ext cx="745423" cy="404952"/>
            <a:chOff x="3719035" y="4128580"/>
            <a:chExt cx="745423" cy="404952"/>
          </a:xfrm>
        </p:grpSpPr>
        <p:sp>
          <p:nvSpPr>
            <p:cNvPr id="101" name="Line 14">
              <a:extLst>
                <a:ext uri="{FF2B5EF4-FFF2-40B4-BE49-F238E27FC236}">
                  <a16:creationId xmlns:a16="http://schemas.microsoft.com/office/drawing/2014/main" id="{803DDE09-41ED-40CE-B24D-056A934D8562}"/>
                </a:ext>
              </a:extLst>
            </p:cNvPr>
            <p:cNvSpPr>
              <a:spLocks noChangeShapeType="1"/>
            </p:cNvSpPr>
            <p:nvPr/>
          </p:nvSpPr>
          <p:spPr bwMode="auto">
            <a:xfrm>
              <a:off x="3719035"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3" name="Line 15">
              <a:extLst>
                <a:ext uri="{FF2B5EF4-FFF2-40B4-BE49-F238E27FC236}">
                  <a16:creationId xmlns:a16="http://schemas.microsoft.com/office/drawing/2014/main" id="{F572A0DE-DA2F-4D6D-994D-F56A61E88E31}"/>
                </a:ext>
              </a:extLst>
            </p:cNvPr>
            <p:cNvSpPr>
              <a:spLocks noChangeShapeType="1"/>
            </p:cNvSpPr>
            <p:nvPr/>
          </p:nvSpPr>
          <p:spPr bwMode="auto">
            <a:xfrm>
              <a:off x="4090381"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4" name="Line 16">
              <a:extLst>
                <a:ext uri="{FF2B5EF4-FFF2-40B4-BE49-F238E27FC236}">
                  <a16:creationId xmlns:a16="http://schemas.microsoft.com/office/drawing/2014/main" id="{32ADC6A0-B6A3-4551-8908-EAEE0DEFA283}"/>
                </a:ext>
              </a:extLst>
            </p:cNvPr>
            <p:cNvSpPr>
              <a:spLocks noChangeShapeType="1"/>
            </p:cNvSpPr>
            <p:nvPr/>
          </p:nvSpPr>
          <p:spPr bwMode="auto">
            <a:xfrm>
              <a:off x="4090381"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5" name="Line 17">
              <a:extLst>
                <a:ext uri="{FF2B5EF4-FFF2-40B4-BE49-F238E27FC236}">
                  <a16:creationId xmlns:a16="http://schemas.microsoft.com/office/drawing/2014/main" id="{ABDE372D-26F6-497B-894F-136D112FB27E}"/>
                </a:ext>
              </a:extLst>
            </p:cNvPr>
            <p:cNvSpPr>
              <a:spLocks noChangeShapeType="1"/>
            </p:cNvSpPr>
            <p:nvPr/>
          </p:nvSpPr>
          <p:spPr bwMode="auto">
            <a:xfrm>
              <a:off x="4464458"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07" name="Straight Connector 106">
            <a:extLst>
              <a:ext uri="{FF2B5EF4-FFF2-40B4-BE49-F238E27FC236}">
                <a16:creationId xmlns:a16="http://schemas.microsoft.com/office/drawing/2014/main" id="{EBBA440E-6985-4C64-A24C-EEE4004B307F}"/>
              </a:ext>
            </a:extLst>
          </p:cNvPr>
          <p:cNvCxnSpPr/>
          <p:nvPr/>
        </p:nvCxnSpPr>
        <p:spPr>
          <a:xfrm flipV="1">
            <a:off x="5988459" y="3896175"/>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7BF71334-C39D-4E37-B80A-AD8168C7E925}"/>
              </a:ext>
            </a:extLst>
          </p:cNvPr>
          <p:cNvGrpSpPr/>
          <p:nvPr/>
        </p:nvGrpSpPr>
        <p:grpSpPr>
          <a:xfrm>
            <a:off x="5997349" y="4211891"/>
            <a:ext cx="745423" cy="404952"/>
            <a:chOff x="4473348" y="4110293"/>
            <a:chExt cx="745423" cy="404952"/>
          </a:xfrm>
        </p:grpSpPr>
        <p:sp>
          <p:nvSpPr>
            <p:cNvPr id="109" name="Line 14">
              <a:extLst>
                <a:ext uri="{FF2B5EF4-FFF2-40B4-BE49-F238E27FC236}">
                  <a16:creationId xmlns:a16="http://schemas.microsoft.com/office/drawing/2014/main" id="{A43A8088-1FDE-44EA-A689-55F9BFE24ACC}"/>
                </a:ext>
              </a:extLst>
            </p:cNvPr>
            <p:cNvSpPr>
              <a:spLocks noChangeShapeType="1"/>
            </p:cNvSpPr>
            <p:nvPr/>
          </p:nvSpPr>
          <p:spPr bwMode="auto">
            <a:xfrm>
              <a:off x="4473348"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1" name="Line 15">
              <a:extLst>
                <a:ext uri="{FF2B5EF4-FFF2-40B4-BE49-F238E27FC236}">
                  <a16:creationId xmlns:a16="http://schemas.microsoft.com/office/drawing/2014/main" id="{718D5064-F350-4321-99D0-DD3932FED5DA}"/>
                </a:ext>
              </a:extLst>
            </p:cNvPr>
            <p:cNvSpPr>
              <a:spLocks noChangeShapeType="1"/>
            </p:cNvSpPr>
            <p:nvPr/>
          </p:nvSpPr>
          <p:spPr bwMode="auto">
            <a:xfrm>
              <a:off x="4844694"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2" name="Line 16">
              <a:extLst>
                <a:ext uri="{FF2B5EF4-FFF2-40B4-BE49-F238E27FC236}">
                  <a16:creationId xmlns:a16="http://schemas.microsoft.com/office/drawing/2014/main" id="{22D11ED6-8BE1-4B5A-8FA5-4294A17AE4CC}"/>
                </a:ext>
              </a:extLst>
            </p:cNvPr>
            <p:cNvSpPr>
              <a:spLocks noChangeShapeType="1"/>
            </p:cNvSpPr>
            <p:nvPr/>
          </p:nvSpPr>
          <p:spPr bwMode="auto">
            <a:xfrm>
              <a:off x="4844694"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3" name="Line 17">
              <a:extLst>
                <a:ext uri="{FF2B5EF4-FFF2-40B4-BE49-F238E27FC236}">
                  <a16:creationId xmlns:a16="http://schemas.microsoft.com/office/drawing/2014/main" id="{CBBC5AC2-864A-4084-AE2E-E76BEECACC75}"/>
                </a:ext>
              </a:extLst>
            </p:cNvPr>
            <p:cNvSpPr>
              <a:spLocks noChangeShapeType="1"/>
            </p:cNvSpPr>
            <p:nvPr/>
          </p:nvSpPr>
          <p:spPr bwMode="auto">
            <a:xfrm>
              <a:off x="5218771"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15" name="Straight Connector 114">
            <a:extLst>
              <a:ext uri="{FF2B5EF4-FFF2-40B4-BE49-F238E27FC236}">
                <a16:creationId xmlns:a16="http://schemas.microsoft.com/office/drawing/2014/main" id="{085821BC-03AA-4335-83BF-D8A5ADEAB491}"/>
              </a:ext>
            </a:extLst>
          </p:cNvPr>
          <p:cNvCxnSpPr/>
          <p:nvPr/>
        </p:nvCxnSpPr>
        <p:spPr>
          <a:xfrm flipV="1">
            <a:off x="6742772" y="387788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80CC71B-C39C-495C-9588-C6BD24B672CE}"/>
              </a:ext>
            </a:extLst>
          </p:cNvPr>
          <p:cNvGrpSpPr/>
          <p:nvPr/>
        </p:nvGrpSpPr>
        <p:grpSpPr>
          <a:xfrm>
            <a:off x="6733056" y="4210921"/>
            <a:ext cx="745423" cy="404952"/>
            <a:chOff x="5209055" y="4109323"/>
            <a:chExt cx="745423" cy="404952"/>
          </a:xfrm>
        </p:grpSpPr>
        <p:sp>
          <p:nvSpPr>
            <p:cNvPr id="117" name="Line 14">
              <a:extLst>
                <a:ext uri="{FF2B5EF4-FFF2-40B4-BE49-F238E27FC236}">
                  <a16:creationId xmlns:a16="http://schemas.microsoft.com/office/drawing/2014/main" id="{4146FC48-9302-41B7-8902-A6BE891BEB8D}"/>
                </a:ext>
              </a:extLst>
            </p:cNvPr>
            <p:cNvSpPr>
              <a:spLocks noChangeShapeType="1"/>
            </p:cNvSpPr>
            <p:nvPr/>
          </p:nvSpPr>
          <p:spPr bwMode="auto">
            <a:xfrm>
              <a:off x="5209055"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9" name="Line 15">
              <a:extLst>
                <a:ext uri="{FF2B5EF4-FFF2-40B4-BE49-F238E27FC236}">
                  <a16:creationId xmlns:a16="http://schemas.microsoft.com/office/drawing/2014/main" id="{89513BAA-6199-4B34-BBCD-6B2E3E51E253}"/>
                </a:ext>
              </a:extLst>
            </p:cNvPr>
            <p:cNvSpPr>
              <a:spLocks noChangeShapeType="1"/>
            </p:cNvSpPr>
            <p:nvPr/>
          </p:nvSpPr>
          <p:spPr bwMode="auto">
            <a:xfrm>
              <a:off x="5580401"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0" name="Line 16">
              <a:extLst>
                <a:ext uri="{FF2B5EF4-FFF2-40B4-BE49-F238E27FC236}">
                  <a16:creationId xmlns:a16="http://schemas.microsoft.com/office/drawing/2014/main" id="{509BA253-24FA-4381-9EEF-757552CC31B8}"/>
                </a:ext>
              </a:extLst>
            </p:cNvPr>
            <p:cNvSpPr>
              <a:spLocks noChangeShapeType="1"/>
            </p:cNvSpPr>
            <p:nvPr/>
          </p:nvSpPr>
          <p:spPr bwMode="auto">
            <a:xfrm>
              <a:off x="5580401"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1" name="Line 17">
              <a:extLst>
                <a:ext uri="{FF2B5EF4-FFF2-40B4-BE49-F238E27FC236}">
                  <a16:creationId xmlns:a16="http://schemas.microsoft.com/office/drawing/2014/main" id="{EEDFD37B-050D-4FBF-A701-0EBBF739727A}"/>
                </a:ext>
              </a:extLst>
            </p:cNvPr>
            <p:cNvSpPr>
              <a:spLocks noChangeShapeType="1"/>
            </p:cNvSpPr>
            <p:nvPr/>
          </p:nvSpPr>
          <p:spPr bwMode="auto">
            <a:xfrm>
              <a:off x="5954478"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23" name="Straight Connector 122">
            <a:extLst>
              <a:ext uri="{FF2B5EF4-FFF2-40B4-BE49-F238E27FC236}">
                <a16:creationId xmlns:a16="http://schemas.microsoft.com/office/drawing/2014/main" id="{FF55F573-F206-432F-887B-6934C269C53C}"/>
              </a:ext>
            </a:extLst>
          </p:cNvPr>
          <p:cNvCxnSpPr/>
          <p:nvPr/>
        </p:nvCxnSpPr>
        <p:spPr>
          <a:xfrm flipV="1">
            <a:off x="7478479" y="387691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F20F4B6A-62A5-41E4-9F7D-4DC7E7F20707}"/>
              </a:ext>
            </a:extLst>
          </p:cNvPr>
          <p:cNvGrpSpPr/>
          <p:nvPr/>
        </p:nvGrpSpPr>
        <p:grpSpPr>
          <a:xfrm>
            <a:off x="7468763" y="4210921"/>
            <a:ext cx="745423" cy="404952"/>
            <a:chOff x="5944762" y="4109323"/>
            <a:chExt cx="745423" cy="404952"/>
          </a:xfrm>
        </p:grpSpPr>
        <p:sp>
          <p:nvSpPr>
            <p:cNvPr id="125" name="Line 14">
              <a:extLst>
                <a:ext uri="{FF2B5EF4-FFF2-40B4-BE49-F238E27FC236}">
                  <a16:creationId xmlns:a16="http://schemas.microsoft.com/office/drawing/2014/main" id="{2CCFB03F-38EA-44F7-9984-7A2159DCD182}"/>
                </a:ext>
              </a:extLst>
            </p:cNvPr>
            <p:cNvSpPr>
              <a:spLocks noChangeShapeType="1"/>
            </p:cNvSpPr>
            <p:nvPr/>
          </p:nvSpPr>
          <p:spPr bwMode="auto">
            <a:xfrm>
              <a:off x="5944762"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7" name="Line 15">
              <a:extLst>
                <a:ext uri="{FF2B5EF4-FFF2-40B4-BE49-F238E27FC236}">
                  <a16:creationId xmlns:a16="http://schemas.microsoft.com/office/drawing/2014/main" id="{B7364087-4B03-4148-89BF-B0FF042055AB}"/>
                </a:ext>
              </a:extLst>
            </p:cNvPr>
            <p:cNvSpPr>
              <a:spLocks noChangeShapeType="1"/>
            </p:cNvSpPr>
            <p:nvPr/>
          </p:nvSpPr>
          <p:spPr bwMode="auto">
            <a:xfrm>
              <a:off x="6316108"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Line 16">
              <a:extLst>
                <a:ext uri="{FF2B5EF4-FFF2-40B4-BE49-F238E27FC236}">
                  <a16:creationId xmlns:a16="http://schemas.microsoft.com/office/drawing/2014/main" id="{2659BF89-9EC0-4E96-A231-9146E598049C}"/>
                </a:ext>
              </a:extLst>
            </p:cNvPr>
            <p:cNvSpPr>
              <a:spLocks noChangeShapeType="1"/>
            </p:cNvSpPr>
            <p:nvPr/>
          </p:nvSpPr>
          <p:spPr bwMode="auto">
            <a:xfrm>
              <a:off x="6316108"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9" name="Line 17">
              <a:extLst>
                <a:ext uri="{FF2B5EF4-FFF2-40B4-BE49-F238E27FC236}">
                  <a16:creationId xmlns:a16="http://schemas.microsoft.com/office/drawing/2014/main" id="{D2205163-76BE-41ED-BB2C-8027496A10C0}"/>
                </a:ext>
              </a:extLst>
            </p:cNvPr>
            <p:cNvSpPr>
              <a:spLocks noChangeShapeType="1"/>
            </p:cNvSpPr>
            <p:nvPr/>
          </p:nvSpPr>
          <p:spPr bwMode="auto">
            <a:xfrm>
              <a:off x="6690185"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31" name="Straight Connector 130">
            <a:extLst>
              <a:ext uri="{FF2B5EF4-FFF2-40B4-BE49-F238E27FC236}">
                <a16:creationId xmlns:a16="http://schemas.microsoft.com/office/drawing/2014/main" id="{4D2FBB28-346E-40B4-A29A-245AC42D233B}"/>
              </a:ext>
            </a:extLst>
          </p:cNvPr>
          <p:cNvCxnSpPr/>
          <p:nvPr/>
        </p:nvCxnSpPr>
        <p:spPr>
          <a:xfrm flipV="1">
            <a:off x="8214186" y="387691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04C972CF-F196-4DD5-BE07-98A9E3CBA1FC}"/>
              </a:ext>
            </a:extLst>
          </p:cNvPr>
          <p:cNvGrpSpPr/>
          <p:nvPr/>
        </p:nvGrpSpPr>
        <p:grpSpPr>
          <a:xfrm>
            <a:off x="8206560" y="4211891"/>
            <a:ext cx="745423" cy="404952"/>
            <a:chOff x="6682559" y="4110293"/>
            <a:chExt cx="745423" cy="404952"/>
          </a:xfrm>
        </p:grpSpPr>
        <p:sp>
          <p:nvSpPr>
            <p:cNvPr id="133" name="Line 14">
              <a:extLst>
                <a:ext uri="{FF2B5EF4-FFF2-40B4-BE49-F238E27FC236}">
                  <a16:creationId xmlns:a16="http://schemas.microsoft.com/office/drawing/2014/main" id="{EF2D71F5-720E-4489-8A10-FD0C86767D82}"/>
                </a:ext>
              </a:extLst>
            </p:cNvPr>
            <p:cNvSpPr>
              <a:spLocks noChangeShapeType="1"/>
            </p:cNvSpPr>
            <p:nvPr/>
          </p:nvSpPr>
          <p:spPr bwMode="auto">
            <a:xfrm>
              <a:off x="6682559"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Line 15">
              <a:extLst>
                <a:ext uri="{FF2B5EF4-FFF2-40B4-BE49-F238E27FC236}">
                  <a16:creationId xmlns:a16="http://schemas.microsoft.com/office/drawing/2014/main" id="{D33D5E0A-AFCD-4C87-A9A0-027D60F97228}"/>
                </a:ext>
              </a:extLst>
            </p:cNvPr>
            <p:cNvSpPr>
              <a:spLocks noChangeShapeType="1"/>
            </p:cNvSpPr>
            <p:nvPr/>
          </p:nvSpPr>
          <p:spPr bwMode="auto">
            <a:xfrm>
              <a:off x="7053905"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6" name="Line 16">
              <a:extLst>
                <a:ext uri="{FF2B5EF4-FFF2-40B4-BE49-F238E27FC236}">
                  <a16:creationId xmlns:a16="http://schemas.microsoft.com/office/drawing/2014/main" id="{4D7DCC2C-8C35-4125-A265-7A5C2487F2CB}"/>
                </a:ext>
              </a:extLst>
            </p:cNvPr>
            <p:cNvSpPr>
              <a:spLocks noChangeShapeType="1"/>
            </p:cNvSpPr>
            <p:nvPr/>
          </p:nvSpPr>
          <p:spPr bwMode="auto">
            <a:xfrm>
              <a:off x="7053905"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7" name="Line 17">
              <a:extLst>
                <a:ext uri="{FF2B5EF4-FFF2-40B4-BE49-F238E27FC236}">
                  <a16:creationId xmlns:a16="http://schemas.microsoft.com/office/drawing/2014/main" id="{7EBFB077-FD64-46B7-A2BA-FF4C131B10A8}"/>
                </a:ext>
              </a:extLst>
            </p:cNvPr>
            <p:cNvSpPr>
              <a:spLocks noChangeShapeType="1"/>
            </p:cNvSpPr>
            <p:nvPr/>
          </p:nvSpPr>
          <p:spPr bwMode="auto">
            <a:xfrm>
              <a:off x="7427982"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39" name="Straight Connector 138">
            <a:extLst>
              <a:ext uri="{FF2B5EF4-FFF2-40B4-BE49-F238E27FC236}">
                <a16:creationId xmlns:a16="http://schemas.microsoft.com/office/drawing/2014/main" id="{ED7A348D-0052-45DD-8E0C-BB42E64F19D2}"/>
              </a:ext>
            </a:extLst>
          </p:cNvPr>
          <p:cNvCxnSpPr/>
          <p:nvPr/>
        </p:nvCxnSpPr>
        <p:spPr>
          <a:xfrm flipV="1">
            <a:off x="8951983" y="387788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7E931B6E-B43C-4818-A4DB-7A05A3BCF98D}"/>
              </a:ext>
            </a:extLst>
          </p:cNvPr>
          <p:cNvGrpSpPr/>
          <p:nvPr/>
        </p:nvGrpSpPr>
        <p:grpSpPr>
          <a:xfrm>
            <a:off x="8954038" y="4211891"/>
            <a:ext cx="835083" cy="404952"/>
            <a:chOff x="7430037" y="4110293"/>
            <a:chExt cx="835083" cy="404952"/>
          </a:xfrm>
        </p:grpSpPr>
        <p:sp>
          <p:nvSpPr>
            <p:cNvPr id="141" name="Line 14">
              <a:extLst>
                <a:ext uri="{FF2B5EF4-FFF2-40B4-BE49-F238E27FC236}">
                  <a16:creationId xmlns:a16="http://schemas.microsoft.com/office/drawing/2014/main" id="{7B66B160-3C49-4881-8CF4-038B731EF7F0}"/>
                </a:ext>
              </a:extLst>
            </p:cNvPr>
            <p:cNvSpPr>
              <a:spLocks noChangeShapeType="1"/>
            </p:cNvSpPr>
            <p:nvPr/>
          </p:nvSpPr>
          <p:spPr bwMode="auto">
            <a:xfrm>
              <a:off x="7430037" y="4124720"/>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3" name="Line 15">
              <a:extLst>
                <a:ext uri="{FF2B5EF4-FFF2-40B4-BE49-F238E27FC236}">
                  <a16:creationId xmlns:a16="http://schemas.microsoft.com/office/drawing/2014/main" id="{5B096BA9-DBA4-4CD8-B9AB-B1F2829BA9E3}"/>
                </a:ext>
              </a:extLst>
            </p:cNvPr>
            <p:cNvSpPr>
              <a:spLocks noChangeShapeType="1"/>
            </p:cNvSpPr>
            <p:nvPr/>
          </p:nvSpPr>
          <p:spPr bwMode="auto">
            <a:xfrm>
              <a:off x="7846048"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4" name="Line 16">
              <a:extLst>
                <a:ext uri="{FF2B5EF4-FFF2-40B4-BE49-F238E27FC236}">
                  <a16:creationId xmlns:a16="http://schemas.microsoft.com/office/drawing/2014/main" id="{8F7C7028-BBEF-4674-8389-552AC994EB59}"/>
                </a:ext>
              </a:extLst>
            </p:cNvPr>
            <p:cNvSpPr>
              <a:spLocks noChangeShapeType="1"/>
            </p:cNvSpPr>
            <p:nvPr/>
          </p:nvSpPr>
          <p:spPr bwMode="auto">
            <a:xfrm>
              <a:off x="7846048" y="4495845"/>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5" name="Line 17">
              <a:extLst>
                <a:ext uri="{FF2B5EF4-FFF2-40B4-BE49-F238E27FC236}">
                  <a16:creationId xmlns:a16="http://schemas.microsoft.com/office/drawing/2014/main" id="{53CDB2B0-202E-4412-9F42-02AAFAC45049}"/>
                </a:ext>
              </a:extLst>
            </p:cNvPr>
            <p:cNvSpPr>
              <a:spLocks noChangeShapeType="1"/>
            </p:cNvSpPr>
            <p:nvPr/>
          </p:nvSpPr>
          <p:spPr bwMode="auto">
            <a:xfrm>
              <a:off x="8265120"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147" name="Straight Connector 146">
            <a:extLst>
              <a:ext uri="{FF2B5EF4-FFF2-40B4-BE49-F238E27FC236}">
                <a16:creationId xmlns:a16="http://schemas.microsoft.com/office/drawing/2014/main" id="{9F3AC06A-AB51-420B-B873-916CF66B0445}"/>
              </a:ext>
            </a:extLst>
          </p:cNvPr>
          <p:cNvCxnSpPr>
            <a:cxnSpLocks/>
          </p:cNvCxnSpPr>
          <p:nvPr/>
        </p:nvCxnSpPr>
        <p:spPr>
          <a:xfrm flipV="1">
            <a:off x="9789121" y="387788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18797F63-437D-4BDE-A76E-68C08318F961}"/>
              </a:ext>
            </a:extLst>
          </p:cNvPr>
          <p:cNvGrpSpPr/>
          <p:nvPr/>
        </p:nvGrpSpPr>
        <p:grpSpPr>
          <a:xfrm>
            <a:off x="9786060" y="4225348"/>
            <a:ext cx="858118" cy="400400"/>
            <a:chOff x="8262060" y="4123750"/>
            <a:chExt cx="858118" cy="400400"/>
          </a:xfrm>
        </p:grpSpPr>
        <p:sp>
          <p:nvSpPr>
            <p:cNvPr id="148" name="Line 14">
              <a:extLst>
                <a:ext uri="{FF2B5EF4-FFF2-40B4-BE49-F238E27FC236}">
                  <a16:creationId xmlns:a16="http://schemas.microsoft.com/office/drawing/2014/main" id="{5D20EA7F-D901-4B36-A6C9-B83CDA8BC45B}"/>
                </a:ext>
              </a:extLst>
            </p:cNvPr>
            <p:cNvSpPr>
              <a:spLocks noChangeShapeType="1"/>
            </p:cNvSpPr>
            <p:nvPr/>
          </p:nvSpPr>
          <p:spPr bwMode="auto">
            <a:xfrm>
              <a:off x="8262060" y="4142227"/>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9" name="Line 15">
              <a:extLst>
                <a:ext uri="{FF2B5EF4-FFF2-40B4-BE49-F238E27FC236}">
                  <a16:creationId xmlns:a16="http://schemas.microsoft.com/office/drawing/2014/main" id="{1E54160F-60E0-4D67-AAB3-29AF2D6118F7}"/>
                </a:ext>
              </a:extLst>
            </p:cNvPr>
            <p:cNvSpPr>
              <a:spLocks noChangeShapeType="1"/>
            </p:cNvSpPr>
            <p:nvPr/>
          </p:nvSpPr>
          <p:spPr bwMode="auto">
            <a:xfrm>
              <a:off x="8704167" y="4123750"/>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0" name="Line 16">
              <a:extLst>
                <a:ext uri="{FF2B5EF4-FFF2-40B4-BE49-F238E27FC236}">
                  <a16:creationId xmlns:a16="http://schemas.microsoft.com/office/drawing/2014/main" id="{348A89B2-A8E7-4595-82D7-073949F4A38C}"/>
                </a:ext>
              </a:extLst>
            </p:cNvPr>
            <p:cNvSpPr>
              <a:spLocks noChangeShapeType="1"/>
            </p:cNvSpPr>
            <p:nvPr/>
          </p:nvSpPr>
          <p:spPr bwMode="auto">
            <a:xfrm>
              <a:off x="8704167" y="4509723"/>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72" name="Rectangle 171">
            <a:extLst>
              <a:ext uri="{FF2B5EF4-FFF2-40B4-BE49-F238E27FC236}">
                <a16:creationId xmlns:a16="http://schemas.microsoft.com/office/drawing/2014/main" id="{07D11C13-77E4-4A40-A9A9-E268928EAA15}"/>
              </a:ext>
            </a:extLst>
          </p:cNvPr>
          <p:cNvSpPr/>
          <p:nvPr/>
        </p:nvSpPr>
        <p:spPr>
          <a:xfrm>
            <a:off x="2247079" y="4962364"/>
            <a:ext cx="3750269"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73" name="Rectangle 172">
            <a:extLst>
              <a:ext uri="{FF2B5EF4-FFF2-40B4-BE49-F238E27FC236}">
                <a16:creationId xmlns:a16="http://schemas.microsoft.com/office/drawing/2014/main" id="{4CA14ACD-0299-4B8D-BED4-C9D3BD9F248C}"/>
              </a:ext>
            </a:extLst>
          </p:cNvPr>
          <p:cNvSpPr/>
          <p:nvPr/>
        </p:nvSpPr>
        <p:spPr>
          <a:xfrm>
            <a:off x="5997347" y="4962364"/>
            <a:ext cx="2951898"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174" name="Rectangle 173">
            <a:extLst>
              <a:ext uri="{FF2B5EF4-FFF2-40B4-BE49-F238E27FC236}">
                <a16:creationId xmlns:a16="http://schemas.microsoft.com/office/drawing/2014/main" id="{CD820B71-65F8-427C-9181-4A7870D55906}"/>
              </a:ext>
            </a:extLst>
          </p:cNvPr>
          <p:cNvSpPr/>
          <p:nvPr/>
        </p:nvSpPr>
        <p:spPr>
          <a:xfrm>
            <a:off x="8949245" y="4962364"/>
            <a:ext cx="1844260"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ADD</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nvGrpSpPr>
          <p:cNvPr id="185" name="Group 184">
            <a:extLst>
              <a:ext uri="{FF2B5EF4-FFF2-40B4-BE49-F238E27FC236}">
                <a16:creationId xmlns:a16="http://schemas.microsoft.com/office/drawing/2014/main" id="{9780F7DF-01E9-4087-B92C-5D6B3BB9F1E3}"/>
              </a:ext>
            </a:extLst>
          </p:cNvPr>
          <p:cNvGrpSpPr/>
          <p:nvPr/>
        </p:nvGrpSpPr>
        <p:grpSpPr>
          <a:xfrm>
            <a:off x="1509697" y="1802284"/>
            <a:ext cx="684803" cy="782346"/>
            <a:chOff x="0" y="3936282"/>
            <a:chExt cx="684803" cy="782346"/>
          </a:xfrm>
        </p:grpSpPr>
        <p:sp>
          <p:nvSpPr>
            <p:cNvPr id="186" name="Cube 185">
              <a:extLst>
                <a:ext uri="{FF2B5EF4-FFF2-40B4-BE49-F238E27FC236}">
                  <a16:creationId xmlns:a16="http://schemas.microsoft.com/office/drawing/2014/main" id="{7D653FBE-C05A-477D-9F73-378A36EF0E2F}"/>
                </a:ext>
              </a:extLst>
            </p:cNvPr>
            <p:cNvSpPr/>
            <p:nvPr/>
          </p:nvSpPr>
          <p:spPr>
            <a:xfrm>
              <a:off x="108637" y="4312548"/>
              <a:ext cx="564941"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87" name="TextBox 186">
              <a:extLst>
                <a:ext uri="{FF2B5EF4-FFF2-40B4-BE49-F238E27FC236}">
                  <a16:creationId xmlns:a16="http://schemas.microsoft.com/office/drawing/2014/main" id="{EC1C3A06-DE76-453B-AD6F-6406C2034CF1}"/>
                </a:ext>
              </a:extLst>
            </p:cNvPr>
            <p:cNvSpPr txBox="1"/>
            <p:nvPr/>
          </p:nvSpPr>
          <p:spPr>
            <a:xfrm>
              <a:off x="0" y="3936282"/>
              <a:ext cx="6848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Calibri"/>
                  <a:ea typeface="微软雅黑"/>
                  <a:cs typeface="+mn-cs"/>
                </a:rPr>
                <a:t>Clock</a:t>
              </a:r>
              <a:endParaRPr kumimoji="0" lang="ko-KR" altLang="en-US" sz="1800" b="0" i="0" u="none" strike="noStrike" kern="1200" cap="none" spc="0" normalizeH="0" baseline="0" noProof="0" dirty="0">
                <a:ln>
                  <a:noFill/>
                </a:ln>
                <a:solidFill>
                  <a:srgbClr val="000000"/>
                </a:solidFill>
                <a:effectLst/>
                <a:uLnTx/>
                <a:uFillTx/>
                <a:latin typeface="Calibri"/>
                <a:cs typeface="+mn-cs"/>
              </a:endParaRPr>
            </a:p>
          </p:txBody>
        </p:sp>
      </p:grpSp>
      <p:sp>
        <p:nvSpPr>
          <p:cNvPr id="256" name="Rectangle 255">
            <a:extLst>
              <a:ext uri="{FF2B5EF4-FFF2-40B4-BE49-F238E27FC236}">
                <a16:creationId xmlns:a16="http://schemas.microsoft.com/office/drawing/2014/main" id="{5F37D5EF-C2DA-4082-9158-BC0433EFBCE9}"/>
              </a:ext>
            </a:extLst>
          </p:cNvPr>
          <p:cNvSpPr/>
          <p:nvPr/>
        </p:nvSpPr>
        <p:spPr>
          <a:xfrm>
            <a:off x="2232775" y="2726768"/>
            <a:ext cx="3482680"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sp>
        <p:nvSpPr>
          <p:cNvPr id="257" name="Rectangle 256">
            <a:extLst>
              <a:ext uri="{FF2B5EF4-FFF2-40B4-BE49-F238E27FC236}">
                <a16:creationId xmlns:a16="http://schemas.microsoft.com/office/drawing/2014/main" id="{E3A9EB80-C72B-4818-A1CA-E8BC4D8AD037}"/>
              </a:ext>
            </a:extLst>
          </p:cNvPr>
          <p:cNvSpPr/>
          <p:nvPr/>
        </p:nvSpPr>
        <p:spPr>
          <a:xfrm>
            <a:off x="5715455" y="2730779"/>
            <a:ext cx="2819392"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nvGrpSpPr>
          <p:cNvPr id="279" name="Group 278">
            <a:extLst>
              <a:ext uri="{FF2B5EF4-FFF2-40B4-BE49-F238E27FC236}">
                <a16:creationId xmlns:a16="http://schemas.microsoft.com/office/drawing/2014/main" id="{FD18986A-21F2-4630-AB19-326315AE2E0B}"/>
              </a:ext>
            </a:extLst>
          </p:cNvPr>
          <p:cNvGrpSpPr/>
          <p:nvPr/>
        </p:nvGrpSpPr>
        <p:grpSpPr>
          <a:xfrm>
            <a:off x="2067378" y="1377481"/>
            <a:ext cx="7693008" cy="1117331"/>
            <a:chOff x="514349" y="1203309"/>
            <a:chExt cx="7702804" cy="1117331"/>
          </a:xfrm>
        </p:grpSpPr>
        <p:sp>
          <p:nvSpPr>
            <p:cNvPr id="259" name="Text Box 22">
              <a:extLst>
                <a:ext uri="{FF2B5EF4-FFF2-40B4-BE49-F238E27FC236}">
                  <a16:creationId xmlns:a16="http://schemas.microsoft.com/office/drawing/2014/main" id="{BE437753-48F5-4F66-8A63-24188A5DDC21}"/>
                </a:ext>
              </a:extLst>
            </p:cNvPr>
            <p:cNvSpPr txBox="1">
              <a:spLocks noChangeArrowheads="1"/>
            </p:cNvSpPr>
            <p:nvPr/>
          </p:nvSpPr>
          <p:spPr bwMode="auto">
            <a:xfrm>
              <a:off x="2039098" y="1203309"/>
              <a:ext cx="771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 </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1</a:t>
              </a:r>
            </a:p>
          </p:txBody>
        </p:sp>
        <p:sp>
          <p:nvSpPr>
            <p:cNvPr id="260" name="Line 23">
              <a:extLst>
                <a:ext uri="{FF2B5EF4-FFF2-40B4-BE49-F238E27FC236}">
                  <a16:creationId xmlns:a16="http://schemas.microsoft.com/office/drawing/2014/main" id="{F1C751D2-FA98-4565-9C40-90A0315FF438}"/>
                </a:ext>
              </a:extLst>
            </p:cNvPr>
            <p:cNvSpPr>
              <a:spLocks noChangeShapeType="1"/>
            </p:cNvSpPr>
            <p:nvPr/>
          </p:nvSpPr>
          <p:spPr bwMode="auto">
            <a:xfrm>
              <a:off x="697770" y="1544485"/>
              <a:ext cx="3453977" cy="0"/>
            </a:xfrm>
            <a:prstGeom prst="line">
              <a:avLst/>
            </a:prstGeom>
            <a:noFill/>
            <a:ln w="76200">
              <a:solidFill>
                <a:srgbClr val="143D8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61" name="Group 260">
              <a:extLst>
                <a:ext uri="{FF2B5EF4-FFF2-40B4-BE49-F238E27FC236}">
                  <a16:creationId xmlns:a16="http://schemas.microsoft.com/office/drawing/2014/main" id="{DE26707C-B170-4934-A139-216CC83A69D9}"/>
                </a:ext>
              </a:extLst>
            </p:cNvPr>
            <p:cNvGrpSpPr/>
            <p:nvPr/>
          </p:nvGrpSpPr>
          <p:grpSpPr>
            <a:xfrm>
              <a:off x="514349" y="1913890"/>
              <a:ext cx="3637398" cy="406750"/>
              <a:chOff x="1304586" y="1842049"/>
              <a:chExt cx="3637398" cy="406750"/>
            </a:xfrm>
          </p:grpSpPr>
          <p:sp>
            <p:nvSpPr>
              <p:cNvPr id="262" name="Line 12">
                <a:extLst>
                  <a:ext uri="{FF2B5EF4-FFF2-40B4-BE49-F238E27FC236}">
                    <a16:creationId xmlns:a16="http://schemas.microsoft.com/office/drawing/2014/main" id="{5EFE3714-C109-434A-8322-2A9324D1E217}"/>
                  </a:ext>
                </a:extLst>
              </p:cNvPr>
              <p:cNvSpPr>
                <a:spLocks noChangeShapeType="1"/>
              </p:cNvSpPr>
              <p:nvPr/>
            </p:nvSpPr>
            <p:spPr bwMode="auto">
              <a:xfrm>
                <a:off x="1304586" y="2232425"/>
                <a:ext cx="19839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3" name="Line 13">
                <a:extLst>
                  <a:ext uri="{FF2B5EF4-FFF2-40B4-BE49-F238E27FC236}">
                    <a16:creationId xmlns:a16="http://schemas.microsoft.com/office/drawing/2014/main" id="{02C98D00-E5C9-4F8E-8F4E-BED61E908349}"/>
                  </a:ext>
                </a:extLst>
              </p:cNvPr>
              <p:cNvSpPr>
                <a:spLocks noChangeShapeType="1"/>
              </p:cNvSpPr>
              <p:nvPr/>
            </p:nvSpPr>
            <p:spPr bwMode="auto">
              <a:xfrm>
                <a:off x="1488007" y="184839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4" name="Line 14">
                <a:extLst>
                  <a:ext uri="{FF2B5EF4-FFF2-40B4-BE49-F238E27FC236}">
                    <a16:creationId xmlns:a16="http://schemas.microsoft.com/office/drawing/2014/main" id="{FA784C34-09B7-4661-885C-348EEB366E3A}"/>
                  </a:ext>
                </a:extLst>
              </p:cNvPr>
              <p:cNvSpPr>
                <a:spLocks noChangeShapeType="1"/>
              </p:cNvSpPr>
              <p:nvPr/>
            </p:nvSpPr>
            <p:spPr bwMode="auto">
              <a:xfrm>
                <a:off x="1488007" y="1858274"/>
                <a:ext cx="17269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5" name="Line 15">
                <a:extLst>
                  <a:ext uri="{FF2B5EF4-FFF2-40B4-BE49-F238E27FC236}">
                    <a16:creationId xmlns:a16="http://schemas.microsoft.com/office/drawing/2014/main" id="{EBCD559A-97EA-45D5-94D6-41FE8438997F}"/>
                  </a:ext>
                </a:extLst>
              </p:cNvPr>
              <p:cNvSpPr>
                <a:spLocks noChangeShapeType="1"/>
              </p:cNvSpPr>
              <p:nvPr/>
            </p:nvSpPr>
            <p:spPr bwMode="auto">
              <a:xfrm>
                <a:off x="3214996" y="1848399"/>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6" name="Line 16">
                <a:extLst>
                  <a:ext uri="{FF2B5EF4-FFF2-40B4-BE49-F238E27FC236}">
                    <a16:creationId xmlns:a16="http://schemas.microsoft.com/office/drawing/2014/main" id="{2DB71031-E2F9-4248-A58E-54942F2506E6}"/>
                  </a:ext>
                </a:extLst>
              </p:cNvPr>
              <p:cNvSpPr>
                <a:spLocks noChangeShapeType="1"/>
              </p:cNvSpPr>
              <p:nvPr/>
            </p:nvSpPr>
            <p:spPr bwMode="auto">
              <a:xfrm>
                <a:off x="3214996" y="2229399"/>
                <a:ext cx="17269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7" name="Line 17">
                <a:extLst>
                  <a:ext uri="{FF2B5EF4-FFF2-40B4-BE49-F238E27FC236}">
                    <a16:creationId xmlns:a16="http://schemas.microsoft.com/office/drawing/2014/main" id="{F9507C30-6073-4A1C-8A0F-6DB6D5E07689}"/>
                  </a:ext>
                </a:extLst>
              </p:cNvPr>
              <p:cNvSpPr>
                <a:spLocks noChangeShapeType="1"/>
              </p:cNvSpPr>
              <p:nvPr/>
            </p:nvSpPr>
            <p:spPr bwMode="auto">
              <a:xfrm>
                <a:off x="4929285" y="184204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68" name="Group 267">
              <a:extLst>
                <a:ext uri="{FF2B5EF4-FFF2-40B4-BE49-F238E27FC236}">
                  <a16:creationId xmlns:a16="http://schemas.microsoft.com/office/drawing/2014/main" id="{1BEA45A9-0A41-4D9E-BF5C-41D13BE06722}"/>
                </a:ext>
              </a:extLst>
            </p:cNvPr>
            <p:cNvGrpSpPr/>
            <p:nvPr/>
          </p:nvGrpSpPr>
          <p:grpSpPr>
            <a:xfrm>
              <a:off x="4135179" y="1895611"/>
              <a:ext cx="4081974" cy="407777"/>
              <a:chOff x="4753273" y="1866060"/>
              <a:chExt cx="3028640" cy="407777"/>
            </a:xfrm>
          </p:grpSpPr>
          <p:sp>
            <p:nvSpPr>
              <p:cNvPr id="269" name="Line 14">
                <a:extLst>
                  <a:ext uri="{FF2B5EF4-FFF2-40B4-BE49-F238E27FC236}">
                    <a16:creationId xmlns:a16="http://schemas.microsoft.com/office/drawing/2014/main" id="{CEA4AF71-A706-454A-AB45-53A3039D78D0}"/>
                  </a:ext>
                </a:extLst>
              </p:cNvPr>
              <p:cNvSpPr>
                <a:spLocks noChangeShapeType="1"/>
              </p:cNvSpPr>
              <p:nvPr/>
            </p:nvSpPr>
            <p:spPr bwMode="auto">
              <a:xfrm>
                <a:off x="4753273" y="1883312"/>
                <a:ext cx="128134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0" name="Line 15">
                <a:extLst>
                  <a:ext uri="{FF2B5EF4-FFF2-40B4-BE49-F238E27FC236}">
                    <a16:creationId xmlns:a16="http://schemas.microsoft.com/office/drawing/2014/main" id="{F2544299-477C-440B-89BF-828765822781}"/>
                  </a:ext>
                </a:extLst>
              </p:cNvPr>
              <p:cNvSpPr>
                <a:spLocks noChangeShapeType="1"/>
              </p:cNvSpPr>
              <p:nvPr/>
            </p:nvSpPr>
            <p:spPr bwMode="auto">
              <a:xfrm>
                <a:off x="6034621" y="1873437"/>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1" name="Line 16">
                <a:extLst>
                  <a:ext uri="{FF2B5EF4-FFF2-40B4-BE49-F238E27FC236}">
                    <a16:creationId xmlns:a16="http://schemas.microsoft.com/office/drawing/2014/main" id="{DE5EF8C6-6611-4786-8DC5-54CA4E297F11}"/>
                  </a:ext>
                </a:extLst>
              </p:cNvPr>
              <p:cNvSpPr>
                <a:spLocks noChangeShapeType="1"/>
              </p:cNvSpPr>
              <p:nvPr/>
            </p:nvSpPr>
            <p:spPr bwMode="auto">
              <a:xfrm>
                <a:off x="6034621" y="2254437"/>
                <a:ext cx="128134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2" name="Line 17">
                <a:extLst>
                  <a:ext uri="{FF2B5EF4-FFF2-40B4-BE49-F238E27FC236}">
                    <a16:creationId xmlns:a16="http://schemas.microsoft.com/office/drawing/2014/main" id="{A7163618-375B-4375-86AE-032BB0B18B3A}"/>
                  </a:ext>
                </a:extLst>
              </p:cNvPr>
              <p:cNvSpPr>
                <a:spLocks noChangeShapeType="1"/>
              </p:cNvSpPr>
              <p:nvPr/>
            </p:nvSpPr>
            <p:spPr bwMode="auto">
              <a:xfrm>
                <a:off x="7325393" y="1868885"/>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3" name="Line 18">
                <a:extLst>
                  <a:ext uri="{FF2B5EF4-FFF2-40B4-BE49-F238E27FC236}">
                    <a16:creationId xmlns:a16="http://schemas.microsoft.com/office/drawing/2014/main" id="{6137874C-504D-4D1A-83E1-7E137F4AF8AC}"/>
                  </a:ext>
                </a:extLst>
              </p:cNvPr>
              <p:cNvSpPr>
                <a:spLocks noChangeShapeType="1"/>
              </p:cNvSpPr>
              <p:nvPr/>
            </p:nvSpPr>
            <p:spPr bwMode="auto">
              <a:xfrm>
                <a:off x="7315969" y="1866060"/>
                <a:ext cx="4659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274" name="Text Box 22">
              <a:extLst>
                <a:ext uri="{FF2B5EF4-FFF2-40B4-BE49-F238E27FC236}">
                  <a16:creationId xmlns:a16="http://schemas.microsoft.com/office/drawing/2014/main" id="{E1F0B25B-7C1A-4250-8140-C256D9A14677}"/>
                </a:ext>
              </a:extLst>
            </p:cNvPr>
            <p:cNvSpPr txBox="1">
              <a:spLocks noChangeArrowheads="1"/>
            </p:cNvSpPr>
            <p:nvPr/>
          </p:nvSpPr>
          <p:spPr bwMode="auto">
            <a:xfrm>
              <a:off x="5500695" y="1203312"/>
              <a:ext cx="7713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Cycle </a:t>
              </a:r>
              <a:r>
                <a:rPr kumimoji="0" lang="en-US" altLang="en-US" sz="1600" b="0" i="1" u="none" strike="noStrike" kern="1200" cap="none" spc="0" normalizeH="0" baseline="0" noProof="0" dirty="0">
                  <a:ln>
                    <a:noFill/>
                  </a:ln>
                  <a:solidFill>
                    <a:srgbClr val="143D88"/>
                  </a:solidFill>
                  <a:effectLst/>
                  <a:uLnTx/>
                  <a:uFillTx/>
                  <a:latin typeface="Calibri"/>
                  <a:ea typeface="微软雅黑"/>
                  <a:cs typeface="Arial" panose="020B0604020202020204" pitchFamily="34" charset="0"/>
                </a:rPr>
                <a:t>2</a:t>
              </a:r>
            </a:p>
          </p:txBody>
        </p:sp>
        <p:sp>
          <p:nvSpPr>
            <p:cNvPr id="275" name="Line 23">
              <a:extLst>
                <a:ext uri="{FF2B5EF4-FFF2-40B4-BE49-F238E27FC236}">
                  <a16:creationId xmlns:a16="http://schemas.microsoft.com/office/drawing/2014/main" id="{6F25C1B8-A9DA-48A2-937E-B4131D35A92D}"/>
                </a:ext>
              </a:extLst>
            </p:cNvPr>
            <p:cNvSpPr>
              <a:spLocks noChangeShapeType="1"/>
            </p:cNvSpPr>
            <p:nvPr/>
          </p:nvSpPr>
          <p:spPr bwMode="auto">
            <a:xfrm>
              <a:off x="4159367" y="1544488"/>
              <a:ext cx="3453977" cy="0"/>
            </a:xfrm>
            <a:prstGeom prst="line">
              <a:avLst/>
            </a:prstGeom>
            <a:noFill/>
            <a:ln w="76200">
              <a:solidFill>
                <a:srgbClr val="143D8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276" name="Straight Connector 275">
              <a:extLst>
                <a:ext uri="{FF2B5EF4-FFF2-40B4-BE49-F238E27FC236}">
                  <a16:creationId xmlns:a16="http://schemas.microsoft.com/office/drawing/2014/main" id="{60536DEA-CAAD-4093-A7CE-4202A3B6F31E}"/>
                </a:ext>
              </a:extLst>
            </p:cNvPr>
            <p:cNvCxnSpPr/>
            <p:nvPr/>
          </p:nvCxnSpPr>
          <p:spPr>
            <a:xfrm flipV="1">
              <a:off x="697770" y="1386549"/>
              <a:ext cx="0" cy="51643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EA36E55-FCF1-4058-A9AA-94B4AD5266D6}"/>
                </a:ext>
              </a:extLst>
            </p:cNvPr>
            <p:cNvCxnSpPr/>
            <p:nvPr/>
          </p:nvCxnSpPr>
          <p:spPr>
            <a:xfrm flipV="1">
              <a:off x="4147608" y="1386549"/>
              <a:ext cx="0" cy="51643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A8628C3A-8A55-40DD-A42F-EEAEDAAB2BA9}"/>
                </a:ext>
              </a:extLst>
            </p:cNvPr>
            <p:cNvCxnSpPr/>
            <p:nvPr/>
          </p:nvCxnSpPr>
          <p:spPr>
            <a:xfrm flipV="1">
              <a:off x="7601859" y="1379172"/>
              <a:ext cx="0" cy="516439"/>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0" name="Rectangle 279">
            <a:extLst>
              <a:ext uri="{FF2B5EF4-FFF2-40B4-BE49-F238E27FC236}">
                <a16:creationId xmlns:a16="http://schemas.microsoft.com/office/drawing/2014/main" id="{B2D9288E-DD0B-4680-B851-1919EA9D5C14}"/>
              </a:ext>
            </a:extLst>
          </p:cNvPr>
          <p:cNvSpPr/>
          <p:nvPr/>
        </p:nvSpPr>
        <p:spPr>
          <a:xfrm>
            <a:off x="8544761" y="2726770"/>
            <a:ext cx="643461" cy="380647"/>
          </a:xfrm>
          <a:prstGeom prst="rect">
            <a:avLst/>
          </a:prstGeom>
          <a:solidFill>
            <a:srgbClr val="C00000">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Calibri"/>
                <a:ea typeface="微软雅黑"/>
                <a:cs typeface="+mn-cs"/>
              </a:rPr>
              <a:t>Waste</a:t>
            </a: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grpSp>
        <p:nvGrpSpPr>
          <p:cNvPr id="290" name="Group 289">
            <a:extLst>
              <a:ext uri="{FF2B5EF4-FFF2-40B4-BE49-F238E27FC236}">
                <a16:creationId xmlns:a16="http://schemas.microsoft.com/office/drawing/2014/main" id="{9328A224-64CE-405D-9B3C-71175C27901E}"/>
              </a:ext>
            </a:extLst>
          </p:cNvPr>
          <p:cNvGrpSpPr/>
          <p:nvPr/>
        </p:nvGrpSpPr>
        <p:grpSpPr>
          <a:xfrm>
            <a:off x="5689212" y="2314290"/>
            <a:ext cx="296514" cy="3324510"/>
            <a:chOff x="4165212" y="2314290"/>
            <a:chExt cx="296514" cy="3705510"/>
          </a:xfrm>
        </p:grpSpPr>
        <p:cxnSp>
          <p:nvCxnSpPr>
            <p:cNvPr id="284" name="Straight Connector 283">
              <a:extLst>
                <a:ext uri="{FF2B5EF4-FFF2-40B4-BE49-F238E27FC236}">
                  <a16:creationId xmlns:a16="http://schemas.microsoft.com/office/drawing/2014/main" id="{105327B1-1500-46E1-91AC-BFF883EF9DEC}"/>
                </a:ext>
              </a:extLst>
            </p:cNvPr>
            <p:cNvCxnSpPr>
              <a:cxnSpLocks/>
            </p:cNvCxnSpPr>
            <p:nvPr/>
          </p:nvCxnSpPr>
          <p:spPr>
            <a:xfrm flipV="1">
              <a:off x="4165212" y="2314290"/>
              <a:ext cx="0" cy="370551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480D89B-C832-463E-AD60-C66D3E94714E}"/>
                </a:ext>
              </a:extLst>
            </p:cNvPr>
            <p:cNvCxnSpPr>
              <a:cxnSpLocks/>
            </p:cNvCxnSpPr>
            <p:nvPr/>
          </p:nvCxnSpPr>
          <p:spPr>
            <a:xfrm flipV="1">
              <a:off x="4461726" y="4620651"/>
              <a:ext cx="0" cy="1399149"/>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291" name="Line 23">
            <a:extLst>
              <a:ext uri="{FF2B5EF4-FFF2-40B4-BE49-F238E27FC236}">
                <a16:creationId xmlns:a16="http://schemas.microsoft.com/office/drawing/2014/main" id="{F99B383F-9E0B-40E2-A13F-E425A5B1A9CD}"/>
              </a:ext>
            </a:extLst>
          </p:cNvPr>
          <p:cNvSpPr>
            <a:spLocks noChangeShapeType="1"/>
          </p:cNvSpPr>
          <p:nvPr/>
        </p:nvSpPr>
        <p:spPr bwMode="auto">
          <a:xfrm>
            <a:off x="5654574" y="5706041"/>
            <a:ext cx="380354" cy="0"/>
          </a:xfrm>
          <a:prstGeom prst="line">
            <a:avLst/>
          </a:prstGeom>
          <a:noFill/>
          <a:ln w="38100">
            <a:solidFill>
              <a:srgbClr val="C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2" name="Rectangle 291">
            <a:extLst>
              <a:ext uri="{FF2B5EF4-FFF2-40B4-BE49-F238E27FC236}">
                <a16:creationId xmlns:a16="http://schemas.microsoft.com/office/drawing/2014/main" id="{96DD0923-D51A-451B-B1E1-B34D22ED6F37}"/>
              </a:ext>
            </a:extLst>
          </p:cNvPr>
          <p:cNvSpPr/>
          <p:nvPr/>
        </p:nvSpPr>
        <p:spPr>
          <a:xfrm>
            <a:off x="1618334" y="5856629"/>
            <a:ext cx="5989946" cy="541046"/>
          </a:xfrm>
          <a:prstGeom prst="rect">
            <a:avLst/>
          </a:prstGeom>
        </p:spPr>
        <p:txBody>
          <a:bodyPr wrap="square">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a:ea typeface="微软雅黑"/>
                <a:cs typeface="+mn-cs"/>
              </a:rPr>
              <a:t>This multicycle clock machine </a:t>
            </a:r>
            <a:r>
              <a:rPr kumimoji="0" lang="en-US" altLang="en-US" sz="1800" b="0" i="0" u="none" strike="noStrike" kern="1200" cap="none" spc="0" normalizeH="0" baseline="0" noProof="0" dirty="0">
                <a:ln>
                  <a:noFill/>
                </a:ln>
                <a:solidFill>
                  <a:srgbClr val="C00000"/>
                </a:solidFill>
                <a:effectLst/>
                <a:uLnTx/>
                <a:uFillTx/>
                <a:latin typeface="Calibri"/>
                <a:ea typeface="微软雅黑"/>
                <a:cs typeface="+mn-cs"/>
              </a:rPr>
              <a:t>slower than </a:t>
            </a:r>
            <a:r>
              <a:rPr kumimoji="0" lang="en-US" altLang="en-US" sz="1800" b="0" i="0" u="none" strike="noStrike" kern="1200" cap="none" spc="0" normalizeH="0" baseline="0" noProof="0" dirty="0">
                <a:ln>
                  <a:noFill/>
                </a:ln>
                <a:solidFill>
                  <a:srgbClr val="000000"/>
                </a:solidFill>
                <a:effectLst/>
                <a:uLnTx/>
                <a:uFillTx/>
                <a:latin typeface="Calibri"/>
                <a:ea typeface="微软雅黑"/>
                <a:cs typeface="+mn-cs"/>
              </a:rPr>
              <a:t>1/5</a:t>
            </a:r>
            <a:r>
              <a:rPr kumimoji="0" lang="en-US" altLang="en-US" sz="1800" b="0" i="0" u="none" strike="noStrike" kern="1200" cap="none" spc="0" normalizeH="0" baseline="30000" noProof="0" dirty="0">
                <a:ln>
                  <a:noFill/>
                </a:ln>
                <a:solidFill>
                  <a:srgbClr val="000000"/>
                </a:solidFill>
                <a:effectLst/>
                <a:uLnTx/>
                <a:uFillTx/>
                <a:latin typeface="Calibri"/>
                <a:ea typeface="微软雅黑"/>
                <a:cs typeface="+mn-cs"/>
              </a:rPr>
              <a:t>th</a:t>
            </a:r>
            <a:r>
              <a:rPr kumimoji="0" lang="en-US" altLang="en-US" sz="1800" b="0" i="0" u="none" strike="noStrike" kern="1200" cap="none" spc="0" normalizeH="0" baseline="0" noProof="0" dirty="0">
                <a:ln>
                  <a:noFill/>
                </a:ln>
                <a:solidFill>
                  <a:srgbClr val="000000"/>
                </a:solidFill>
                <a:effectLst/>
                <a:uLnTx/>
                <a:uFillTx/>
                <a:latin typeface="Calibri"/>
                <a:ea typeface="微软雅黑"/>
                <a:cs typeface="+mn-cs"/>
              </a:rPr>
              <a:t> of the single cycle one due to implementation issues (will discussed) </a:t>
            </a:r>
          </a:p>
        </p:txBody>
      </p:sp>
      <p:grpSp>
        <p:nvGrpSpPr>
          <p:cNvPr id="293" name="Group 292">
            <a:extLst>
              <a:ext uri="{FF2B5EF4-FFF2-40B4-BE49-F238E27FC236}">
                <a16:creationId xmlns:a16="http://schemas.microsoft.com/office/drawing/2014/main" id="{00EACE65-EFC0-40FF-A38F-912ED7F895D7}"/>
              </a:ext>
            </a:extLst>
          </p:cNvPr>
          <p:cNvGrpSpPr/>
          <p:nvPr/>
        </p:nvGrpSpPr>
        <p:grpSpPr>
          <a:xfrm>
            <a:off x="8941613" y="2595852"/>
            <a:ext cx="222806" cy="3178468"/>
            <a:chOff x="4152512" y="2525282"/>
            <a:chExt cx="222806" cy="3542730"/>
          </a:xfrm>
        </p:grpSpPr>
        <p:cxnSp>
          <p:nvCxnSpPr>
            <p:cNvPr id="294" name="Straight Connector 293">
              <a:extLst>
                <a:ext uri="{FF2B5EF4-FFF2-40B4-BE49-F238E27FC236}">
                  <a16:creationId xmlns:a16="http://schemas.microsoft.com/office/drawing/2014/main" id="{13F9EB73-530B-4784-9F2E-5D9549B869E5}"/>
                </a:ext>
              </a:extLst>
            </p:cNvPr>
            <p:cNvCxnSpPr>
              <a:cxnSpLocks/>
            </p:cNvCxnSpPr>
            <p:nvPr/>
          </p:nvCxnSpPr>
          <p:spPr>
            <a:xfrm flipV="1">
              <a:off x="4152512" y="5163006"/>
              <a:ext cx="0" cy="856794"/>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053368E3-2A60-477E-A50D-AE5A1A68C4F8}"/>
                </a:ext>
              </a:extLst>
            </p:cNvPr>
            <p:cNvCxnSpPr>
              <a:cxnSpLocks/>
            </p:cNvCxnSpPr>
            <p:nvPr/>
          </p:nvCxnSpPr>
          <p:spPr>
            <a:xfrm flipV="1">
              <a:off x="4375318" y="2525282"/>
              <a:ext cx="0" cy="354273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sp>
        <p:nvSpPr>
          <p:cNvPr id="298" name="Rectangle 297">
            <a:extLst>
              <a:ext uri="{FF2B5EF4-FFF2-40B4-BE49-F238E27FC236}">
                <a16:creationId xmlns:a16="http://schemas.microsoft.com/office/drawing/2014/main" id="{07166AD6-FB76-4FC2-802C-48452D1AA558}"/>
              </a:ext>
            </a:extLst>
          </p:cNvPr>
          <p:cNvSpPr/>
          <p:nvPr/>
        </p:nvSpPr>
        <p:spPr>
          <a:xfrm>
            <a:off x="5693690" y="4962366"/>
            <a:ext cx="302850" cy="380647"/>
          </a:xfrm>
          <a:prstGeom prst="rect">
            <a:avLst/>
          </a:prstGeom>
          <a:solidFill>
            <a:srgbClr val="C00000">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sp>
        <p:nvSpPr>
          <p:cNvPr id="299" name="Line 23">
            <a:extLst>
              <a:ext uri="{FF2B5EF4-FFF2-40B4-BE49-F238E27FC236}">
                <a16:creationId xmlns:a16="http://schemas.microsoft.com/office/drawing/2014/main" id="{A544F2CF-9AE2-4888-9C11-813FE6915ADB}"/>
              </a:ext>
            </a:extLst>
          </p:cNvPr>
          <p:cNvSpPr>
            <a:spLocks noChangeShapeType="1"/>
          </p:cNvSpPr>
          <p:nvPr/>
        </p:nvSpPr>
        <p:spPr bwMode="auto">
          <a:xfrm>
            <a:off x="8882866" y="5774320"/>
            <a:ext cx="380354" cy="0"/>
          </a:xfrm>
          <a:prstGeom prst="line">
            <a:avLst/>
          </a:prstGeom>
          <a:noFill/>
          <a:ln w="38100">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0" name="Rectangle 299">
            <a:extLst>
              <a:ext uri="{FF2B5EF4-FFF2-40B4-BE49-F238E27FC236}">
                <a16:creationId xmlns:a16="http://schemas.microsoft.com/office/drawing/2014/main" id="{9A8745FA-AF06-4CF6-A403-3E87BB4710A0}"/>
              </a:ext>
            </a:extLst>
          </p:cNvPr>
          <p:cNvSpPr/>
          <p:nvPr/>
        </p:nvSpPr>
        <p:spPr>
          <a:xfrm>
            <a:off x="7608280" y="5889532"/>
            <a:ext cx="2827893" cy="538224"/>
          </a:xfrm>
          <a:prstGeom prst="rect">
            <a:avLst/>
          </a:prstGeom>
        </p:spPr>
        <p:txBody>
          <a:bodyPr wrap="square">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a:ea typeface="微软雅黑"/>
                <a:cs typeface="+mn-cs"/>
              </a:rPr>
              <a:t>But, it eventually </a:t>
            </a:r>
            <a:r>
              <a:rPr kumimoji="0" lang="en-US" altLang="en-US" sz="1800" b="0" i="0" u="none" strike="noStrike" kern="1200" cap="none" spc="0" normalizeH="0" baseline="0" noProof="0" dirty="0">
                <a:ln>
                  <a:noFill/>
                </a:ln>
                <a:solidFill>
                  <a:srgbClr val="0070C0"/>
                </a:solidFill>
                <a:effectLst/>
                <a:uLnTx/>
                <a:uFillTx/>
                <a:latin typeface="Calibri"/>
                <a:ea typeface="微软雅黑"/>
                <a:cs typeface="+mn-cs"/>
              </a:rPr>
              <a:t>removes the wasted time</a:t>
            </a:r>
          </a:p>
        </p:txBody>
      </p:sp>
      <p:sp>
        <p:nvSpPr>
          <p:cNvPr id="301" name="Rectangle 300">
            <a:extLst>
              <a:ext uri="{FF2B5EF4-FFF2-40B4-BE49-F238E27FC236}">
                <a16:creationId xmlns:a16="http://schemas.microsoft.com/office/drawing/2014/main" id="{E1803556-C327-4BAA-963F-BDF2A5F3F217}"/>
              </a:ext>
            </a:extLst>
          </p:cNvPr>
          <p:cNvSpPr/>
          <p:nvPr/>
        </p:nvSpPr>
        <p:spPr>
          <a:xfrm>
            <a:off x="8944847" y="4968569"/>
            <a:ext cx="223970" cy="380647"/>
          </a:xfrm>
          <a:prstGeom prst="rect">
            <a:avLst/>
          </a:prstGeom>
          <a:solidFill>
            <a:srgbClr val="0070C0">
              <a:alpha val="6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spTree>
    <p:extLst>
      <p:ext uri="{BB962C8B-B14F-4D97-AF65-F5344CB8AC3E}">
        <p14:creationId xmlns:p14="http://schemas.microsoft.com/office/powerpoint/2010/main" val="23428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wipe(left)">
                                      <p:cBhvr>
                                        <p:cTn id="11" dur="250"/>
                                        <p:tgtEl>
                                          <p:spTgt spid="160"/>
                                        </p:tgtEl>
                                      </p:cBhvr>
                                    </p:animEffect>
                                  </p:childTnLst>
                                </p:cTn>
                              </p:par>
                              <p:par>
                                <p:cTn id="12" presetID="22" presetClass="entr" presetSubtype="4"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down)">
                                      <p:cBhvr>
                                        <p:cTn id="14" dur="250"/>
                                        <p:tgtEl>
                                          <p:spTgt spid="53"/>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wipe(left)">
                                      <p:cBhvr>
                                        <p:cTn id="18" dur="250"/>
                                        <p:tgtEl>
                                          <p:spTgt spid="161"/>
                                        </p:tgtEl>
                                      </p:cBhvr>
                                    </p:animEffect>
                                  </p:childTnLst>
                                </p:cTn>
                              </p:par>
                              <p:par>
                                <p:cTn id="19" presetID="22" presetClass="entr" presetSubtype="4"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down)">
                                      <p:cBhvr>
                                        <p:cTn id="21" dur="250"/>
                                        <p:tgtEl>
                                          <p:spTgt spid="5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250"/>
                                        <p:tgtEl>
                                          <p:spTgt spid="36"/>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wipe(left)">
                                      <p:cBhvr>
                                        <p:cTn id="28" dur="250"/>
                                        <p:tgtEl>
                                          <p:spTgt spid="162"/>
                                        </p:tgtEl>
                                      </p:cBhvr>
                                    </p:animEffect>
                                  </p:childTnLst>
                                </p:cTn>
                              </p:par>
                              <p:par>
                                <p:cTn id="29" presetID="22" presetClass="entr" presetSubtype="4"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down)">
                                      <p:cBhvr>
                                        <p:cTn id="31" dur="250"/>
                                        <p:tgtEl>
                                          <p:spTgt spid="5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250"/>
                                        <p:tgtEl>
                                          <p:spTgt spid="51"/>
                                        </p:tgtEl>
                                      </p:cBhvr>
                                    </p:animEffect>
                                  </p:childTnLst>
                                </p:cTn>
                              </p:par>
                            </p:childTnLst>
                          </p:cTn>
                        </p:par>
                        <p:par>
                          <p:cTn id="35" fill="hold">
                            <p:stCondLst>
                              <p:cond delay="1250"/>
                            </p:stCondLst>
                            <p:childTnLst>
                              <p:par>
                                <p:cTn id="36" presetID="22" presetClass="entr" presetSubtype="8" fill="hold" nodeType="afterEffect">
                                  <p:stCondLst>
                                    <p:cond delay="0"/>
                                  </p:stCondLst>
                                  <p:childTnLst>
                                    <p:set>
                                      <p:cBhvr>
                                        <p:cTn id="37" dur="1" fill="hold">
                                          <p:stCondLst>
                                            <p:cond delay="0"/>
                                          </p:stCondLst>
                                        </p:cTn>
                                        <p:tgtEl>
                                          <p:spTgt spid="163"/>
                                        </p:tgtEl>
                                        <p:attrNameLst>
                                          <p:attrName>style.visibility</p:attrName>
                                        </p:attrNameLst>
                                      </p:cBhvr>
                                      <p:to>
                                        <p:strVal val="visible"/>
                                      </p:to>
                                    </p:set>
                                    <p:animEffect transition="in" filter="wipe(left)">
                                      <p:cBhvr>
                                        <p:cTn id="38" dur="250"/>
                                        <p:tgtEl>
                                          <p:spTgt spid="163"/>
                                        </p:tgtEl>
                                      </p:cBhvr>
                                    </p:animEffect>
                                  </p:childTnLst>
                                </p:cTn>
                              </p:par>
                              <p:par>
                                <p:cTn id="39" presetID="22" presetClass="entr" presetSubtype="4"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down)">
                                      <p:cBhvr>
                                        <p:cTn id="41" dur="250"/>
                                        <p:tgtEl>
                                          <p:spTgt spid="9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250"/>
                                        <p:tgtEl>
                                          <p:spTgt spid="90"/>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164"/>
                                        </p:tgtEl>
                                        <p:attrNameLst>
                                          <p:attrName>style.visibility</p:attrName>
                                        </p:attrNameLst>
                                      </p:cBhvr>
                                      <p:to>
                                        <p:strVal val="visible"/>
                                      </p:to>
                                    </p:set>
                                    <p:animEffect transition="in" filter="wipe(left)">
                                      <p:cBhvr>
                                        <p:cTn id="48" dur="250"/>
                                        <p:tgtEl>
                                          <p:spTgt spid="164"/>
                                        </p:tgtEl>
                                      </p:cBhvr>
                                    </p:animEffect>
                                  </p:childTnLst>
                                </p:cTn>
                              </p:par>
                              <p:par>
                                <p:cTn id="49" presetID="22" presetClass="entr" presetSubtype="4"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down)">
                                      <p:cBhvr>
                                        <p:cTn id="51" dur="250"/>
                                        <p:tgtEl>
                                          <p:spTgt spid="9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wipe(left)">
                                      <p:cBhvr>
                                        <p:cTn id="54" dur="250"/>
                                        <p:tgtEl>
                                          <p:spTgt spid="98"/>
                                        </p:tgtEl>
                                      </p:cBhvr>
                                    </p:animEffect>
                                  </p:childTnLst>
                                </p:cTn>
                              </p:par>
                            </p:childTnLst>
                          </p:cTn>
                        </p:par>
                        <p:par>
                          <p:cTn id="55" fill="hold">
                            <p:stCondLst>
                              <p:cond delay="1750"/>
                            </p:stCondLst>
                            <p:childTnLst>
                              <p:par>
                                <p:cTn id="56" presetID="22" presetClass="entr" presetSubtype="8" fill="hold" nodeType="after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wipe(left)">
                                      <p:cBhvr>
                                        <p:cTn id="58" dur="250"/>
                                        <p:tgtEl>
                                          <p:spTgt spid="165"/>
                                        </p:tgtEl>
                                      </p:cBhvr>
                                    </p:animEffect>
                                  </p:childTnLst>
                                </p:cTn>
                              </p:par>
                              <p:par>
                                <p:cTn id="59" presetID="22" presetClass="entr" presetSubtype="4"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wipe(down)">
                                      <p:cBhvr>
                                        <p:cTn id="61" dur="250"/>
                                        <p:tgtEl>
                                          <p:spTgt spid="10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wipe(left)">
                                      <p:cBhvr>
                                        <p:cTn id="64" dur="250"/>
                                        <p:tgtEl>
                                          <p:spTgt spid="106"/>
                                        </p:tgtEl>
                                      </p:cBhvr>
                                    </p:animEffect>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172"/>
                                        </p:tgtEl>
                                        <p:attrNameLst>
                                          <p:attrName>style.visibility</p:attrName>
                                        </p:attrNameLst>
                                      </p:cBhvr>
                                      <p:to>
                                        <p:strVal val="visible"/>
                                      </p:to>
                                    </p:set>
                                    <p:animEffect transition="in" filter="wipe(left)">
                                      <p:cBhvr>
                                        <p:cTn id="68" dur="500"/>
                                        <p:tgtEl>
                                          <p:spTgt spid="172"/>
                                        </p:tgtEl>
                                      </p:cBhvr>
                                    </p:animEffect>
                                  </p:childTnLst>
                                </p:cTn>
                              </p:par>
                            </p:childTnLst>
                          </p:cTn>
                        </p:par>
                        <p:par>
                          <p:cTn id="69" fill="hold">
                            <p:stCondLst>
                              <p:cond delay="2500"/>
                            </p:stCondLst>
                            <p:childTnLst>
                              <p:par>
                                <p:cTn id="70" presetID="22" presetClass="entr" presetSubtype="1" fill="hold" nodeType="afterEffect">
                                  <p:stCondLst>
                                    <p:cond delay="0"/>
                                  </p:stCondLst>
                                  <p:childTnLst>
                                    <p:set>
                                      <p:cBhvr>
                                        <p:cTn id="71" dur="1" fill="hold">
                                          <p:stCondLst>
                                            <p:cond delay="0"/>
                                          </p:stCondLst>
                                        </p:cTn>
                                        <p:tgtEl>
                                          <p:spTgt spid="290"/>
                                        </p:tgtEl>
                                        <p:attrNameLst>
                                          <p:attrName>style.visibility</p:attrName>
                                        </p:attrNameLst>
                                      </p:cBhvr>
                                      <p:to>
                                        <p:strVal val="visible"/>
                                      </p:to>
                                    </p:set>
                                    <p:animEffect transition="in" filter="wipe(up)">
                                      <p:cBhvr>
                                        <p:cTn id="72" dur="250"/>
                                        <p:tgtEl>
                                          <p:spTgt spid="290"/>
                                        </p:tgtEl>
                                      </p:cBhvr>
                                    </p:animEffect>
                                  </p:childTnLst>
                                </p:cTn>
                              </p:par>
                            </p:childTnLst>
                          </p:cTn>
                        </p:par>
                        <p:par>
                          <p:cTn id="73" fill="hold">
                            <p:stCondLst>
                              <p:cond delay="2750"/>
                            </p:stCondLst>
                            <p:childTnLst>
                              <p:par>
                                <p:cTn id="74" presetID="6" presetClass="entr" presetSubtype="32" fill="hold" grpId="0" nodeType="afterEffect">
                                  <p:stCondLst>
                                    <p:cond delay="0"/>
                                  </p:stCondLst>
                                  <p:childTnLst>
                                    <p:set>
                                      <p:cBhvr>
                                        <p:cTn id="75" dur="1" fill="hold">
                                          <p:stCondLst>
                                            <p:cond delay="0"/>
                                          </p:stCondLst>
                                        </p:cTn>
                                        <p:tgtEl>
                                          <p:spTgt spid="291"/>
                                        </p:tgtEl>
                                        <p:attrNameLst>
                                          <p:attrName>style.visibility</p:attrName>
                                        </p:attrNameLst>
                                      </p:cBhvr>
                                      <p:to>
                                        <p:strVal val="visible"/>
                                      </p:to>
                                    </p:set>
                                    <p:animEffect transition="in" filter="circle(out)">
                                      <p:cBhvr>
                                        <p:cTn id="76" dur="250"/>
                                        <p:tgtEl>
                                          <p:spTgt spid="29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98"/>
                                        </p:tgtEl>
                                        <p:attrNameLst>
                                          <p:attrName>style.visibility</p:attrName>
                                        </p:attrNameLst>
                                      </p:cBhvr>
                                      <p:to>
                                        <p:strVal val="visible"/>
                                      </p:to>
                                    </p:set>
                                    <p:animEffect transition="in" filter="wipe(left)">
                                      <p:cBhvr>
                                        <p:cTn id="79" dur="250"/>
                                        <p:tgtEl>
                                          <p:spTgt spid="29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2"/>
                                        </p:tgtEl>
                                        <p:attrNameLst>
                                          <p:attrName>style.visibility</p:attrName>
                                        </p:attrNameLst>
                                      </p:cBhvr>
                                      <p:to>
                                        <p:strVal val="visible"/>
                                      </p:to>
                                    </p:set>
                                    <p:animEffect transition="in" filter="fade">
                                      <p:cBhvr>
                                        <p:cTn id="82" dur="250"/>
                                        <p:tgtEl>
                                          <p:spTgt spid="29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left)">
                                      <p:cBhvr>
                                        <p:cTn id="87" dur="250"/>
                                        <p:tgtEl>
                                          <p:spTgt spid="166"/>
                                        </p:tgtEl>
                                      </p:cBhvr>
                                    </p:animEffect>
                                  </p:childTnLst>
                                </p:cTn>
                              </p:par>
                              <p:par>
                                <p:cTn id="88" presetID="22" presetClass="entr" presetSubtype="4"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wipe(down)">
                                      <p:cBhvr>
                                        <p:cTn id="90" dur="250"/>
                                        <p:tgtEl>
                                          <p:spTgt spid="115"/>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Effect transition="in" filter="wipe(left)">
                                      <p:cBhvr>
                                        <p:cTn id="93" dur="250"/>
                                        <p:tgtEl>
                                          <p:spTgt spid="114"/>
                                        </p:tgtEl>
                                      </p:cBhvr>
                                    </p:animEffect>
                                  </p:childTnLst>
                                </p:cTn>
                              </p:par>
                            </p:childTnLst>
                          </p:cTn>
                        </p:par>
                        <p:par>
                          <p:cTn id="94" fill="hold">
                            <p:stCondLst>
                              <p:cond delay="250"/>
                            </p:stCondLst>
                            <p:childTnLst>
                              <p:par>
                                <p:cTn id="95" presetID="22" presetClass="entr" presetSubtype="8" fill="hold" nodeType="after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wipe(left)">
                                      <p:cBhvr>
                                        <p:cTn id="97" dur="250"/>
                                        <p:tgtEl>
                                          <p:spTgt spid="167"/>
                                        </p:tgtEl>
                                      </p:cBhvr>
                                    </p:animEffect>
                                  </p:childTnLst>
                                </p:cTn>
                              </p:par>
                              <p:par>
                                <p:cTn id="98" presetID="22" presetClass="entr" presetSubtype="4" fill="hold" nodeType="with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wipe(down)">
                                      <p:cBhvr>
                                        <p:cTn id="100" dur="250"/>
                                        <p:tgtEl>
                                          <p:spTgt spid="123"/>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22"/>
                                        </p:tgtEl>
                                        <p:attrNameLst>
                                          <p:attrName>style.visibility</p:attrName>
                                        </p:attrNameLst>
                                      </p:cBhvr>
                                      <p:to>
                                        <p:strVal val="visible"/>
                                      </p:to>
                                    </p:set>
                                    <p:animEffect transition="in" filter="wipe(left)">
                                      <p:cBhvr>
                                        <p:cTn id="103" dur="250"/>
                                        <p:tgtEl>
                                          <p:spTgt spid="122"/>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68"/>
                                        </p:tgtEl>
                                        <p:attrNameLst>
                                          <p:attrName>style.visibility</p:attrName>
                                        </p:attrNameLst>
                                      </p:cBhvr>
                                      <p:to>
                                        <p:strVal val="visible"/>
                                      </p:to>
                                    </p:set>
                                    <p:animEffect transition="in" filter="wipe(left)">
                                      <p:cBhvr>
                                        <p:cTn id="107" dur="250"/>
                                        <p:tgtEl>
                                          <p:spTgt spid="168"/>
                                        </p:tgtEl>
                                      </p:cBhvr>
                                    </p:animEffect>
                                  </p:childTnLst>
                                </p:cTn>
                              </p:par>
                              <p:par>
                                <p:cTn id="108" presetID="22" presetClass="entr" presetSubtype="4" fill="hold" nodeType="withEffect">
                                  <p:stCondLst>
                                    <p:cond delay="0"/>
                                  </p:stCondLst>
                                  <p:childTnLst>
                                    <p:set>
                                      <p:cBhvr>
                                        <p:cTn id="109" dur="1" fill="hold">
                                          <p:stCondLst>
                                            <p:cond delay="0"/>
                                          </p:stCondLst>
                                        </p:cTn>
                                        <p:tgtEl>
                                          <p:spTgt spid="131"/>
                                        </p:tgtEl>
                                        <p:attrNameLst>
                                          <p:attrName>style.visibility</p:attrName>
                                        </p:attrNameLst>
                                      </p:cBhvr>
                                      <p:to>
                                        <p:strVal val="visible"/>
                                      </p:to>
                                    </p:set>
                                    <p:animEffect transition="in" filter="wipe(down)">
                                      <p:cBhvr>
                                        <p:cTn id="110" dur="250"/>
                                        <p:tgtEl>
                                          <p:spTgt spid="131"/>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wipe(left)">
                                      <p:cBhvr>
                                        <p:cTn id="113" dur="250"/>
                                        <p:tgtEl>
                                          <p:spTgt spid="130"/>
                                        </p:tgtEl>
                                      </p:cBhvr>
                                    </p:animEffect>
                                  </p:childTnLst>
                                </p:cTn>
                              </p:par>
                            </p:childTnLst>
                          </p:cTn>
                        </p:par>
                        <p:par>
                          <p:cTn id="114" fill="hold">
                            <p:stCondLst>
                              <p:cond delay="750"/>
                            </p:stCondLst>
                            <p:childTnLst>
                              <p:par>
                                <p:cTn id="115" presetID="22" presetClass="entr" presetSubtype="8" fill="hold" nodeType="afterEffect">
                                  <p:stCondLst>
                                    <p:cond delay="0"/>
                                  </p:stCondLst>
                                  <p:childTnLst>
                                    <p:set>
                                      <p:cBhvr>
                                        <p:cTn id="116" dur="1" fill="hold">
                                          <p:stCondLst>
                                            <p:cond delay="0"/>
                                          </p:stCondLst>
                                        </p:cTn>
                                        <p:tgtEl>
                                          <p:spTgt spid="169"/>
                                        </p:tgtEl>
                                        <p:attrNameLst>
                                          <p:attrName>style.visibility</p:attrName>
                                        </p:attrNameLst>
                                      </p:cBhvr>
                                      <p:to>
                                        <p:strVal val="visible"/>
                                      </p:to>
                                    </p:set>
                                    <p:animEffect transition="in" filter="wipe(left)">
                                      <p:cBhvr>
                                        <p:cTn id="117" dur="250"/>
                                        <p:tgtEl>
                                          <p:spTgt spid="169"/>
                                        </p:tgtEl>
                                      </p:cBhvr>
                                    </p:animEffect>
                                  </p:childTnLst>
                                </p:cTn>
                              </p:par>
                              <p:par>
                                <p:cTn id="118" presetID="22" presetClass="entr" presetSubtype="4" fill="hold" nodeType="withEffect">
                                  <p:stCondLst>
                                    <p:cond delay="0"/>
                                  </p:stCondLst>
                                  <p:childTnLst>
                                    <p:set>
                                      <p:cBhvr>
                                        <p:cTn id="119" dur="1" fill="hold">
                                          <p:stCondLst>
                                            <p:cond delay="0"/>
                                          </p:stCondLst>
                                        </p:cTn>
                                        <p:tgtEl>
                                          <p:spTgt spid="139"/>
                                        </p:tgtEl>
                                        <p:attrNameLst>
                                          <p:attrName>style.visibility</p:attrName>
                                        </p:attrNameLst>
                                      </p:cBhvr>
                                      <p:to>
                                        <p:strVal val="visible"/>
                                      </p:to>
                                    </p:set>
                                    <p:animEffect transition="in" filter="wipe(down)">
                                      <p:cBhvr>
                                        <p:cTn id="120" dur="250"/>
                                        <p:tgtEl>
                                          <p:spTgt spid="139"/>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38"/>
                                        </p:tgtEl>
                                        <p:attrNameLst>
                                          <p:attrName>style.visibility</p:attrName>
                                        </p:attrNameLst>
                                      </p:cBhvr>
                                      <p:to>
                                        <p:strVal val="visible"/>
                                      </p:to>
                                    </p:set>
                                    <p:animEffect transition="in" filter="wipe(left)">
                                      <p:cBhvr>
                                        <p:cTn id="123" dur="250"/>
                                        <p:tgtEl>
                                          <p:spTgt spid="138"/>
                                        </p:tgtEl>
                                      </p:cBhvr>
                                    </p:animEffect>
                                  </p:childTnLst>
                                </p:cTn>
                              </p:par>
                            </p:childTnLst>
                          </p:cTn>
                        </p:par>
                        <p:par>
                          <p:cTn id="124" fill="hold">
                            <p:stCondLst>
                              <p:cond delay="1000"/>
                            </p:stCondLst>
                            <p:childTnLst>
                              <p:par>
                                <p:cTn id="125" presetID="22" presetClass="entr" presetSubtype="8" fill="hold" grpId="0" nodeType="afterEffect">
                                  <p:stCondLst>
                                    <p:cond delay="0"/>
                                  </p:stCondLst>
                                  <p:childTnLst>
                                    <p:set>
                                      <p:cBhvr>
                                        <p:cTn id="126" dur="1" fill="hold">
                                          <p:stCondLst>
                                            <p:cond delay="0"/>
                                          </p:stCondLst>
                                        </p:cTn>
                                        <p:tgtEl>
                                          <p:spTgt spid="173"/>
                                        </p:tgtEl>
                                        <p:attrNameLst>
                                          <p:attrName>style.visibility</p:attrName>
                                        </p:attrNameLst>
                                      </p:cBhvr>
                                      <p:to>
                                        <p:strVal val="visible"/>
                                      </p:to>
                                    </p:set>
                                    <p:animEffect transition="in" filter="wipe(left)">
                                      <p:cBhvr>
                                        <p:cTn id="127" dur="500"/>
                                        <p:tgtEl>
                                          <p:spTgt spid="173"/>
                                        </p:tgtEl>
                                      </p:cBhvr>
                                    </p:animEffect>
                                  </p:childTnLst>
                                </p:cTn>
                              </p:par>
                            </p:childTnLst>
                          </p:cTn>
                        </p:par>
                        <p:par>
                          <p:cTn id="128" fill="hold">
                            <p:stCondLst>
                              <p:cond delay="1500"/>
                            </p:stCondLst>
                            <p:childTnLst>
                              <p:par>
                                <p:cTn id="129" presetID="22" presetClass="entr" presetSubtype="8" fill="hold" nodeType="afterEffect">
                                  <p:stCondLst>
                                    <p:cond delay="0"/>
                                  </p:stCondLst>
                                  <p:childTnLst>
                                    <p:set>
                                      <p:cBhvr>
                                        <p:cTn id="130" dur="1" fill="hold">
                                          <p:stCondLst>
                                            <p:cond delay="0"/>
                                          </p:stCondLst>
                                        </p:cTn>
                                        <p:tgtEl>
                                          <p:spTgt spid="170"/>
                                        </p:tgtEl>
                                        <p:attrNameLst>
                                          <p:attrName>style.visibility</p:attrName>
                                        </p:attrNameLst>
                                      </p:cBhvr>
                                      <p:to>
                                        <p:strVal val="visible"/>
                                      </p:to>
                                    </p:set>
                                    <p:animEffect transition="in" filter="wipe(left)">
                                      <p:cBhvr>
                                        <p:cTn id="131" dur="250"/>
                                        <p:tgtEl>
                                          <p:spTgt spid="170"/>
                                        </p:tgtEl>
                                      </p:cBhvr>
                                    </p:animEffect>
                                  </p:childTnLst>
                                </p:cTn>
                              </p:par>
                              <p:par>
                                <p:cTn id="132" presetID="22" presetClass="entr" presetSubtype="4" fill="hold" nodeType="withEffect">
                                  <p:stCondLst>
                                    <p:cond delay="0"/>
                                  </p:stCondLst>
                                  <p:childTnLst>
                                    <p:set>
                                      <p:cBhvr>
                                        <p:cTn id="133" dur="1" fill="hold">
                                          <p:stCondLst>
                                            <p:cond delay="0"/>
                                          </p:stCondLst>
                                        </p:cTn>
                                        <p:tgtEl>
                                          <p:spTgt spid="147"/>
                                        </p:tgtEl>
                                        <p:attrNameLst>
                                          <p:attrName>style.visibility</p:attrName>
                                        </p:attrNameLst>
                                      </p:cBhvr>
                                      <p:to>
                                        <p:strVal val="visible"/>
                                      </p:to>
                                    </p:set>
                                    <p:animEffect transition="in" filter="wipe(down)">
                                      <p:cBhvr>
                                        <p:cTn id="134" dur="250"/>
                                        <p:tgtEl>
                                          <p:spTgt spid="147"/>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46"/>
                                        </p:tgtEl>
                                        <p:attrNameLst>
                                          <p:attrName>style.visibility</p:attrName>
                                        </p:attrNameLst>
                                      </p:cBhvr>
                                      <p:to>
                                        <p:strVal val="visible"/>
                                      </p:to>
                                    </p:set>
                                    <p:animEffect transition="in" filter="wipe(left)">
                                      <p:cBhvr>
                                        <p:cTn id="137" dur="250"/>
                                        <p:tgtEl>
                                          <p:spTgt spid="146"/>
                                        </p:tgtEl>
                                      </p:cBhvr>
                                    </p:animEffect>
                                  </p:childTnLst>
                                </p:cTn>
                              </p:par>
                            </p:childTnLst>
                          </p:cTn>
                        </p:par>
                        <p:par>
                          <p:cTn id="138" fill="hold">
                            <p:stCondLst>
                              <p:cond delay="1750"/>
                            </p:stCondLst>
                            <p:childTnLst>
                              <p:par>
                                <p:cTn id="139" presetID="22" presetClass="entr" presetSubtype="8" fill="hold" nodeType="afterEffect">
                                  <p:stCondLst>
                                    <p:cond delay="0"/>
                                  </p:stCondLst>
                                  <p:childTnLst>
                                    <p:set>
                                      <p:cBhvr>
                                        <p:cTn id="140" dur="1" fill="hold">
                                          <p:stCondLst>
                                            <p:cond delay="0"/>
                                          </p:stCondLst>
                                        </p:cTn>
                                        <p:tgtEl>
                                          <p:spTgt spid="171"/>
                                        </p:tgtEl>
                                        <p:attrNameLst>
                                          <p:attrName>style.visibility</p:attrName>
                                        </p:attrNameLst>
                                      </p:cBhvr>
                                      <p:to>
                                        <p:strVal val="visible"/>
                                      </p:to>
                                    </p:set>
                                    <p:animEffect transition="in" filter="wipe(left)">
                                      <p:cBhvr>
                                        <p:cTn id="141" dur="250"/>
                                        <p:tgtEl>
                                          <p:spTgt spid="171"/>
                                        </p:tgtEl>
                                      </p:cBhvr>
                                    </p:animEffect>
                                  </p:childTnLst>
                                </p:cTn>
                              </p:par>
                            </p:childTnLst>
                          </p:cTn>
                        </p:par>
                        <p:par>
                          <p:cTn id="142" fill="hold">
                            <p:stCondLst>
                              <p:cond delay="2000"/>
                            </p:stCondLst>
                            <p:childTnLst>
                              <p:par>
                                <p:cTn id="143" presetID="22" presetClass="entr" presetSubtype="8" fill="hold" grpId="0" nodeType="afterEffect">
                                  <p:stCondLst>
                                    <p:cond delay="0"/>
                                  </p:stCondLst>
                                  <p:childTnLst>
                                    <p:set>
                                      <p:cBhvr>
                                        <p:cTn id="144" dur="1" fill="hold">
                                          <p:stCondLst>
                                            <p:cond delay="0"/>
                                          </p:stCondLst>
                                        </p:cTn>
                                        <p:tgtEl>
                                          <p:spTgt spid="174"/>
                                        </p:tgtEl>
                                        <p:attrNameLst>
                                          <p:attrName>style.visibility</p:attrName>
                                        </p:attrNameLst>
                                      </p:cBhvr>
                                      <p:to>
                                        <p:strVal val="visible"/>
                                      </p:to>
                                    </p:set>
                                    <p:animEffect transition="in" filter="wipe(left)">
                                      <p:cBhvr>
                                        <p:cTn id="145" dur="500"/>
                                        <p:tgtEl>
                                          <p:spTgt spid="174"/>
                                        </p:tgtEl>
                                      </p:cBhvr>
                                    </p:animEffect>
                                  </p:childTnLst>
                                </p:cTn>
                              </p:par>
                            </p:childTnLst>
                          </p:cTn>
                        </p:par>
                        <p:par>
                          <p:cTn id="146" fill="hold">
                            <p:stCondLst>
                              <p:cond delay="2500"/>
                            </p:stCondLst>
                            <p:childTnLst>
                              <p:par>
                                <p:cTn id="147" presetID="22" presetClass="entr" presetSubtype="1" fill="hold" nodeType="afterEffect">
                                  <p:stCondLst>
                                    <p:cond delay="0"/>
                                  </p:stCondLst>
                                  <p:childTnLst>
                                    <p:set>
                                      <p:cBhvr>
                                        <p:cTn id="148" dur="1" fill="hold">
                                          <p:stCondLst>
                                            <p:cond delay="0"/>
                                          </p:stCondLst>
                                        </p:cTn>
                                        <p:tgtEl>
                                          <p:spTgt spid="293"/>
                                        </p:tgtEl>
                                        <p:attrNameLst>
                                          <p:attrName>style.visibility</p:attrName>
                                        </p:attrNameLst>
                                      </p:cBhvr>
                                      <p:to>
                                        <p:strVal val="visible"/>
                                      </p:to>
                                    </p:set>
                                    <p:animEffect transition="in" filter="wipe(up)">
                                      <p:cBhvr>
                                        <p:cTn id="149" dur="250"/>
                                        <p:tgtEl>
                                          <p:spTgt spid="293"/>
                                        </p:tgtEl>
                                      </p:cBhvr>
                                    </p:animEffect>
                                  </p:childTnLst>
                                </p:cTn>
                              </p:par>
                            </p:childTnLst>
                          </p:cTn>
                        </p:par>
                        <p:par>
                          <p:cTn id="150" fill="hold">
                            <p:stCondLst>
                              <p:cond delay="2750"/>
                            </p:stCondLst>
                            <p:childTnLst>
                              <p:par>
                                <p:cTn id="151" presetID="6" presetClass="entr" presetSubtype="32" fill="hold" grpId="0" nodeType="afterEffect">
                                  <p:stCondLst>
                                    <p:cond delay="0"/>
                                  </p:stCondLst>
                                  <p:childTnLst>
                                    <p:set>
                                      <p:cBhvr>
                                        <p:cTn id="152" dur="1" fill="hold">
                                          <p:stCondLst>
                                            <p:cond delay="0"/>
                                          </p:stCondLst>
                                        </p:cTn>
                                        <p:tgtEl>
                                          <p:spTgt spid="299"/>
                                        </p:tgtEl>
                                        <p:attrNameLst>
                                          <p:attrName>style.visibility</p:attrName>
                                        </p:attrNameLst>
                                      </p:cBhvr>
                                      <p:to>
                                        <p:strVal val="visible"/>
                                      </p:to>
                                    </p:set>
                                    <p:animEffect transition="in" filter="circle(out)">
                                      <p:cBhvr>
                                        <p:cTn id="153" dur="250"/>
                                        <p:tgtEl>
                                          <p:spTgt spid="299"/>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301"/>
                                        </p:tgtEl>
                                        <p:attrNameLst>
                                          <p:attrName>style.visibility</p:attrName>
                                        </p:attrNameLst>
                                      </p:cBhvr>
                                      <p:to>
                                        <p:strVal val="visible"/>
                                      </p:to>
                                    </p:set>
                                    <p:animEffect transition="in" filter="wipe(left)">
                                      <p:cBhvr>
                                        <p:cTn id="156" dur="250"/>
                                        <p:tgtEl>
                                          <p:spTgt spid="301"/>
                                        </p:tgtEl>
                                      </p:cBhvr>
                                    </p:animEffect>
                                  </p:childTnLst>
                                </p:cTn>
                              </p:par>
                            </p:childTnLst>
                          </p:cTn>
                        </p:par>
                        <p:par>
                          <p:cTn id="157" fill="hold">
                            <p:stCondLst>
                              <p:cond delay="3000"/>
                            </p:stCondLst>
                            <p:childTnLst>
                              <p:par>
                                <p:cTn id="158" presetID="10" presetClass="entr" presetSubtype="0" fill="hold" grpId="0" nodeType="afterEffect">
                                  <p:stCondLst>
                                    <p:cond delay="0"/>
                                  </p:stCondLst>
                                  <p:childTnLst>
                                    <p:set>
                                      <p:cBhvr>
                                        <p:cTn id="159" dur="1" fill="hold">
                                          <p:stCondLst>
                                            <p:cond delay="0"/>
                                          </p:stCondLst>
                                        </p:cTn>
                                        <p:tgtEl>
                                          <p:spTgt spid="300"/>
                                        </p:tgtEl>
                                        <p:attrNameLst>
                                          <p:attrName>style.visibility</p:attrName>
                                        </p:attrNameLst>
                                      </p:cBhvr>
                                      <p:to>
                                        <p:strVal val="visible"/>
                                      </p:to>
                                    </p:set>
                                    <p:animEffect transition="in" filter="fade">
                                      <p:cBhvr>
                                        <p:cTn id="160" dur="25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1" grpId="0"/>
      <p:bldP spid="90" grpId="0"/>
      <p:bldP spid="98" grpId="0"/>
      <p:bldP spid="106" grpId="0"/>
      <p:bldP spid="114" grpId="0"/>
      <p:bldP spid="122" grpId="0"/>
      <p:bldP spid="130" grpId="0"/>
      <p:bldP spid="138" grpId="0"/>
      <p:bldP spid="146" grpId="0"/>
      <p:bldP spid="172" grpId="0" animBg="1"/>
      <p:bldP spid="173" grpId="0" animBg="1"/>
      <p:bldP spid="174" grpId="0" animBg="1"/>
      <p:bldP spid="291" grpId="0" animBg="1"/>
      <p:bldP spid="292" grpId="0"/>
      <p:bldP spid="298" grpId="0" animBg="1"/>
      <p:bldP spid="299" grpId="0" animBg="1"/>
      <p:bldP spid="300" grpId="0"/>
      <p:bldP spid="30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DD88-4B6C-49EE-8554-1A89CC22DFEF}"/>
              </a:ext>
            </a:extLst>
          </p:cNvPr>
          <p:cNvSpPr>
            <a:spLocks noGrp="1"/>
          </p:cNvSpPr>
          <p:nvPr>
            <p:ph type="title"/>
          </p:nvPr>
        </p:nvSpPr>
        <p:spPr/>
        <p:txBody>
          <a:bodyPr/>
          <a:lstStyle/>
          <a:p>
            <a:r>
              <a:rPr lang="en-US" altLang="ko-KR" dirty="0"/>
              <a:t>Design Principles of Multicycle Datapath</a:t>
            </a:r>
            <a:endParaRPr lang="ko-KR" altLang="en-US" dirty="0"/>
          </a:p>
        </p:txBody>
      </p:sp>
      <p:sp>
        <p:nvSpPr>
          <p:cNvPr id="3" name="Content Placeholder 2">
            <a:extLst>
              <a:ext uri="{FF2B5EF4-FFF2-40B4-BE49-F238E27FC236}">
                <a16:creationId xmlns:a16="http://schemas.microsoft.com/office/drawing/2014/main" id="{03451F65-3FB4-4449-9CF4-44E8FFA60077}"/>
              </a:ext>
            </a:extLst>
          </p:cNvPr>
          <p:cNvSpPr>
            <a:spLocks noGrp="1"/>
          </p:cNvSpPr>
          <p:nvPr>
            <p:ph idx="1"/>
          </p:nvPr>
        </p:nvSpPr>
        <p:spPr/>
        <p:txBody>
          <a:bodyPr/>
          <a:lstStyle/>
          <a:p>
            <a:pPr marL="0" indent="0">
              <a:buNone/>
            </a:pPr>
            <a:r>
              <a:rPr lang="en-US" altLang="ko-KR" dirty="0">
                <a:latin typeface="+mj-lt"/>
              </a:rPr>
              <a:t>Q1. How to let an instruction take more than 1 clock cycle to complete?</a:t>
            </a:r>
          </a:p>
          <a:p>
            <a:pPr marL="0" indent="0">
              <a:buNone/>
            </a:pPr>
            <a:r>
              <a:rPr lang="en-US" altLang="ko-KR" dirty="0">
                <a:solidFill>
                  <a:srgbClr val="0070C0"/>
                </a:solidFill>
                <a:latin typeface="+mj-lt"/>
              </a:rPr>
              <a:t>A. Break up an instruction into small steps </a:t>
            </a:r>
          </a:p>
          <a:p>
            <a:pPr marL="0" indent="0">
              <a:buNone/>
            </a:pPr>
            <a:endParaRPr lang="en-US" altLang="ko-KR" sz="1600" dirty="0">
              <a:latin typeface="+mj-lt"/>
            </a:endParaRPr>
          </a:p>
          <a:p>
            <a:pPr marL="0" indent="0">
              <a:buNone/>
            </a:pPr>
            <a:r>
              <a:rPr lang="en-US" altLang="ko-KR" dirty="0">
                <a:latin typeface="+mj-lt"/>
              </a:rPr>
              <a:t>Q2. How to efficiently manage the </a:t>
            </a:r>
            <a:r>
              <a:rPr lang="en-US" altLang="ko-KR" dirty="0" err="1">
                <a:latin typeface="+mj-lt"/>
              </a:rPr>
              <a:t>datapath</a:t>
            </a:r>
            <a:r>
              <a:rPr lang="en-US" altLang="ko-KR" dirty="0">
                <a:latin typeface="+mj-lt"/>
              </a:rPr>
              <a:t> components? </a:t>
            </a:r>
            <a:r>
              <a:rPr lang="en-US" altLang="ko-KR" sz="2000" dirty="0">
                <a:latin typeface="+mj-lt"/>
              </a:rPr>
              <a:t>(Removes unnecessary resource duplication)</a:t>
            </a:r>
          </a:p>
          <a:p>
            <a:pPr marL="0" indent="0">
              <a:buNone/>
            </a:pPr>
            <a:r>
              <a:rPr lang="en-US" altLang="ko-KR" dirty="0">
                <a:solidFill>
                  <a:srgbClr val="0070C0"/>
                </a:solidFill>
                <a:latin typeface="+mj-lt"/>
              </a:rPr>
              <a:t>A. Allow functional units can be used more than once per instruction (but in a different cycle)</a:t>
            </a:r>
          </a:p>
          <a:p>
            <a:pPr marL="0" indent="0">
              <a:buNone/>
            </a:pPr>
            <a:endParaRPr lang="en-US" altLang="ko-KR" sz="1600" dirty="0">
              <a:latin typeface="+mj-lt"/>
            </a:endParaRPr>
          </a:p>
          <a:p>
            <a:pPr marL="0" indent="0">
              <a:buNone/>
            </a:pPr>
            <a:r>
              <a:rPr lang="en-US" altLang="ko-KR" dirty="0">
                <a:latin typeface="+mj-lt"/>
              </a:rPr>
              <a:t>Q3. For the single cycle, control signals could be determined from opcode.. How about multicycle?</a:t>
            </a:r>
          </a:p>
          <a:p>
            <a:pPr marL="0" indent="0">
              <a:buNone/>
            </a:pPr>
            <a:r>
              <a:rPr lang="en-US" altLang="ko-KR" dirty="0">
                <a:solidFill>
                  <a:srgbClr val="0070C0"/>
                </a:solidFill>
                <a:latin typeface="+mj-lt"/>
              </a:rPr>
              <a:t>A. Use a finite state machine (FSM) for control</a:t>
            </a:r>
          </a:p>
        </p:txBody>
      </p:sp>
      <p:sp>
        <p:nvSpPr>
          <p:cNvPr id="4" name="文本占位符 3">
            <a:extLst>
              <a:ext uri="{FF2B5EF4-FFF2-40B4-BE49-F238E27FC236}">
                <a16:creationId xmlns:a16="http://schemas.microsoft.com/office/drawing/2014/main" id="{7521D79D-282C-1515-EB5C-14363F673745}"/>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3916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7496-3B4E-4A6D-9914-0874BF9A2180}"/>
              </a:ext>
            </a:extLst>
          </p:cNvPr>
          <p:cNvSpPr>
            <a:spLocks noGrp="1"/>
          </p:cNvSpPr>
          <p:nvPr>
            <p:ph type="title"/>
          </p:nvPr>
        </p:nvSpPr>
        <p:spPr/>
        <p:txBody>
          <a:bodyPr/>
          <a:lstStyle/>
          <a:p>
            <a:r>
              <a:rPr lang="en-US" altLang="ko-KR" dirty="0"/>
              <a:t>Break up An Instruction into Multi-Steps</a:t>
            </a:r>
            <a:endParaRPr lang="ko-KR" altLang="en-US" dirty="0"/>
          </a:p>
        </p:txBody>
      </p:sp>
      <p:sp>
        <p:nvSpPr>
          <p:cNvPr id="102" name="文本占位符 101">
            <a:extLst>
              <a:ext uri="{FF2B5EF4-FFF2-40B4-BE49-F238E27FC236}">
                <a16:creationId xmlns:a16="http://schemas.microsoft.com/office/drawing/2014/main" id="{FF784238-0450-D075-2B32-6908F7B4C8F4}"/>
              </a:ext>
            </a:extLst>
          </p:cNvPr>
          <p:cNvSpPr>
            <a:spLocks noGrp="1"/>
          </p:cNvSpPr>
          <p:nvPr>
            <p:ph type="body" sz="quarter" idx="10"/>
          </p:nvPr>
        </p:nvSpPr>
        <p:spPr/>
        <p:txBody>
          <a:bodyPr/>
          <a:lstStyle/>
          <a:p>
            <a:endParaRPr lang="zh-CN" altLang="en-US"/>
          </a:p>
        </p:txBody>
      </p:sp>
      <p:sp>
        <p:nvSpPr>
          <p:cNvPr id="4" name="Content Placeholder 2">
            <a:extLst>
              <a:ext uri="{FF2B5EF4-FFF2-40B4-BE49-F238E27FC236}">
                <a16:creationId xmlns:a16="http://schemas.microsoft.com/office/drawing/2014/main" id="{D2C5B2CD-2DA8-4552-9AE7-B7316F345B0D}"/>
              </a:ext>
            </a:extLst>
          </p:cNvPr>
          <p:cNvSpPr txBox="1">
            <a:spLocks/>
          </p:cNvSpPr>
          <p:nvPr/>
        </p:nvSpPr>
        <p:spPr>
          <a:xfrm>
            <a:off x="1825204" y="4008597"/>
            <a:ext cx="8715632" cy="230692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altLang="ko-KR" sz="2000" b="0" i="0" u="none" strike="noStrike" kern="1200" cap="none" spc="-100" normalizeH="0" baseline="0" noProof="0" dirty="0" err="1">
                <a:ln>
                  <a:noFill/>
                </a:ln>
                <a:solidFill>
                  <a:srgbClr val="0070C0"/>
                </a:solidFill>
                <a:effectLst/>
                <a:uLnTx/>
                <a:uFillTx/>
                <a:latin typeface="Calibri"/>
                <a:ea typeface="微软雅黑"/>
                <a:cs typeface="+mn-cs"/>
              </a:rPr>
              <a:t>Ifetch</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Instruction Fetch and Update PC</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altLang="ko-KR" sz="2000" b="0" i="0" u="none" strike="noStrike" kern="1200" cap="none" spc="-100" normalizeH="0" baseline="0" noProof="0" dirty="0">
                <a:ln>
                  <a:noFill/>
                </a:ln>
                <a:solidFill>
                  <a:srgbClr val="0070C0"/>
                </a:solidFill>
                <a:effectLst/>
                <a:uLnTx/>
                <a:uFillTx/>
                <a:latin typeface="Calibri"/>
                <a:ea typeface="微软雅黑"/>
                <a:cs typeface="+mn-cs"/>
              </a:rPr>
              <a:t>Dec</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Instruction Decode, Register Read, Sign Extend Offset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altLang="ko-KR" sz="2000" b="0" i="0" u="none" strike="noStrike" kern="1200" cap="none" spc="-100" normalizeH="0" baseline="0" noProof="0" dirty="0">
                <a:ln>
                  <a:noFill/>
                </a:ln>
                <a:solidFill>
                  <a:srgbClr val="0070C0"/>
                </a:solidFill>
                <a:effectLst/>
                <a:uLnTx/>
                <a:uFillTx/>
                <a:latin typeface="Calibri"/>
                <a:ea typeface="微软雅黑"/>
                <a:cs typeface="+mn-cs"/>
              </a:rPr>
              <a:t>Exec</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Execute R-type; Calculate Memory Address; Branch Comparison; Branch and Jump Completion</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altLang="ko-KR" sz="2000" b="0" i="0" u="none" strike="noStrike" kern="1200" cap="none" spc="-100" normalizeH="0" baseline="0" noProof="0" dirty="0">
                <a:ln>
                  <a:noFill/>
                </a:ln>
                <a:solidFill>
                  <a:srgbClr val="0070C0"/>
                </a:solidFill>
                <a:effectLst/>
                <a:uLnTx/>
                <a:uFillTx/>
                <a:latin typeface="Calibri"/>
                <a:ea typeface="微软雅黑"/>
                <a:cs typeface="+mn-cs"/>
              </a:rPr>
              <a:t>Mem</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Memory Read; Memory Write Completion; R-type Completion (</a:t>
            </a:r>
            <a:r>
              <a:rPr kumimoji="0" lang="en-US" altLang="ko-KR" sz="2000" b="0" i="0" u="none" strike="noStrike" kern="1200" cap="none" spc="-100" normalizeH="0" baseline="0" noProof="0" dirty="0" err="1">
                <a:ln>
                  <a:noFill/>
                </a:ln>
                <a:solidFill>
                  <a:srgbClr val="000000"/>
                </a:solidFill>
                <a:effectLst/>
                <a:uLnTx/>
                <a:uFillTx/>
                <a:latin typeface="Calibri"/>
                <a:ea typeface="微软雅黑"/>
                <a:cs typeface="+mn-cs"/>
              </a:rPr>
              <a:t>RegFile</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write)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altLang="ko-KR" sz="2000" b="0" i="0" u="none" strike="noStrike" kern="1200" cap="none" spc="-100" normalizeH="0" baseline="0" noProof="0" dirty="0">
                <a:ln>
                  <a:noFill/>
                </a:ln>
                <a:solidFill>
                  <a:srgbClr val="0070C0"/>
                </a:solidFill>
                <a:effectLst/>
                <a:uLnTx/>
                <a:uFillTx/>
                <a:latin typeface="Calibri"/>
                <a:ea typeface="微软雅黑"/>
                <a:cs typeface="+mn-cs"/>
              </a:rPr>
              <a:t>WB</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Memory Read Completion (</a:t>
            </a:r>
            <a:r>
              <a:rPr kumimoji="0" lang="en-US" altLang="ko-KR" sz="2000" b="0" i="0" u="none" strike="noStrike" kern="1200" cap="none" spc="-100" normalizeH="0" baseline="0" noProof="0" dirty="0" err="1">
                <a:ln>
                  <a:noFill/>
                </a:ln>
                <a:solidFill>
                  <a:srgbClr val="000000"/>
                </a:solidFill>
                <a:effectLst/>
                <a:uLnTx/>
                <a:uFillTx/>
                <a:latin typeface="Calibri"/>
                <a:ea typeface="微软雅黑"/>
                <a:cs typeface="+mn-cs"/>
              </a:rPr>
              <a:t>RegFile</a:t>
            </a:r>
            <a:r>
              <a:rPr kumimoji="0" lang="en-US" altLang="ko-KR" sz="2000" b="0" i="0" u="none" strike="noStrike" kern="1200" cap="none" spc="-100" normalizeH="0" baseline="0" noProof="0" dirty="0">
                <a:ln>
                  <a:noFill/>
                </a:ln>
                <a:solidFill>
                  <a:srgbClr val="000000"/>
                </a:solidFill>
                <a:effectLst/>
                <a:uLnTx/>
                <a:uFillTx/>
                <a:latin typeface="Calibri"/>
                <a:ea typeface="微软雅黑"/>
                <a:cs typeface="+mn-cs"/>
              </a:rPr>
              <a:t> write)</a:t>
            </a:r>
            <a:endParaRPr kumimoji="0" lang="ko-KR" altLang="en-US" sz="2000" b="0" i="0" u="none" strike="noStrike" kern="1200" cap="none" spc="-100" normalizeH="0" baseline="0" noProof="0" dirty="0">
              <a:ln>
                <a:noFill/>
              </a:ln>
              <a:solidFill>
                <a:srgbClr val="000000"/>
              </a:solidFill>
              <a:effectLst/>
              <a:uLnTx/>
              <a:uFillTx/>
              <a:latin typeface="Calibri"/>
              <a:cs typeface="+mn-cs"/>
            </a:endParaRPr>
          </a:p>
        </p:txBody>
      </p:sp>
      <p:sp>
        <p:nvSpPr>
          <p:cNvPr id="5" name="Text Box 22">
            <a:extLst>
              <a:ext uri="{FF2B5EF4-FFF2-40B4-BE49-F238E27FC236}">
                <a16:creationId xmlns:a16="http://schemas.microsoft.com/office/drawing/2014/main" id="{C2F8F09B-B46E-4487-9782-4EEE631EAC07}"/>
              </a:ext>
            </a:extLst>
          </p:cNvPr>
          <p:cNvSpPr txBox="1">
            <a:spLocks noChangeArrowheads="1"/>
          </p:cNvSpPr>
          <p:nvPr/>
        </p:nvSpPr>
        <p:spPr bwMode="auto">
          <a:xfrm>
            <a:off x="2244849" y="1750516"/>
            <a:ext cx="8306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1</a:t>
            </a:r>
          </a:p>
        </p:txBody>
      </p:sp>
      <p:sp>
        <p:nvSpPr>
          <p:cNvPr id="6" name="Text Box 22">
            <a:extLst>
              <a:ext uri="{FF2B5EF4-FFF2-40B4-BE49-F238E27FC236}">
                <a16:creationId xmlns:a16="http://schemas.microsoft.com/office/drawing/2014/main" id="{4082C18B-E43B-4D91-ADE7-7FE5BAA945C3}"/>
              </a:ext>
            </a:extLst>
          </p:cNvPr>
          <p:cNvSpPr txBox="1">
            <a:spLocks noChangeArrowheads="1"/>
          </p:cNvSpPr>
          <p:nvPr/>
        </p:nvSpPr>
        <p:spPr bwMode="auto">
          <a:xfrm>
            <a:off x="3042600" y="1750519"/>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2</a:t>
            </a:r>
          </a:p>
        </p:txBody>
      </p:sp>
      <p:sp>
        <p:nvSpPr>
          <p:cNvPr id="7" name="Text Box 22">
            <a:extLst>
              <a:ext uri="{FF2B5EF4-FFF2-40B4-BE49-F238E27FC236}">
                <a16:creationId xmlns:a16="http://schemas.microsoft.com/office/drawing/2014/main" id="{89AA180E-5DF0-48FA-A069-B2469E07023A}"/>
              </a:ext>
            </a:extLst>
          </p:cNvPr>
          <p:cNvSpPr txBox="1">
            <a:spLocks noChangeArrowheads="1"/>
          </p:cNvSpPr>
          <p:nvPr/>
        </p:nvSpPr>
        <p:spPr bwMode="auto">
          <a:xfrm>
            <a:off x="3786243" y="1750516"/>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Arial" panose="020B0604020202020204" pitchFamily="34" charset="0"/>
              </a:rPr>
              <a:t>3</a:t>
            </a:r>
            <a:endPar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endParaRPr>
          </a:p>
        </p:txBody>
      </p:sp>
      <p:sp>
        <p:nvSpPr>
          <p:cNvPr id="8" name="Text Box 22">
            <a:extLst>
              <a:ext uri="{FF2B5EF4-FFF2-40B4-BE49-F238E27FC236}">
                <a16:creationId xmlns:a16="http://schemas.microsoft.com/office/drawing/2014/main" id="{B5EDB111-30DB-41AA-9A46-6AEFA949FAE7}"/>
              </a:ext>
            </a:extLst>
          </p:cNvPr>
          <p:cNvSpPr txBox="1">
            <a:spLocks noChangeArrowheads="1"/>
          </p:cNvSpPr>
          <p:nvPr/>
        </p:nvSpPr>
        <p:spPr bwMode="auto">
          <a:xfrm>
            <a:off x="4521951" y="1749546"/>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4</a:t>
            </a:r>
          </a:p>
        </p:txBody>
      </p:sp>
      <p:sp>
        <p:nvSpPr>
          <p:cNvPr id="9" name="Text Box 22">
            <a:extLst>
              <a:ext uri="{FF2B5EF4-FFF2-40B4-BE49-F238E27FC236}">
                <a16:creationId xmlns:a16="http://schemas.microsoft.com/office/drawing/2014/main" id="{FC250D72-8611-4C6E-8B9C-E942E9AB14EB}"/>
              </a:ext>
            </a:extLst>
          </p:cNvPr>
          <p:cNvSpPr txBox="1">
            <a:spLocks noChangeArrowheads="1"/>
          </p:cNvSpPr>
          <p:nvPr/>
        </p:nvSpPr>
        <p:spPr bwMode="auto">
          <a:xfrm>
            <a:off x="5257657" y="1749546"/>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5</a:t>
            </a:r>
          </a:p>
        </p:txBody>
      </p:sp>
      <p:grpSp>
        <p:nvGrpSpPr>
          <p:cNvPr id="10" name="Group 9">
            <a:extLst>
              <a:ext uri="{FF2B5EF4-FFF2-40B4-BE49-F238E27FC236}">
                <a16:creationId xmlns:a16="http://schemas.microsoft.com/office/drawing/2014/main" id="{93030D0D-2D4C-4DBD-B512-F9671CF635E7}"/>
              </a:ext>
            </a:extLst>
          </p:cNvPr>
          <p:cNvGrpSpPr/>
          <p:nvPr/>
        </p:nvGrpSpPr>
        <p:grpSpPr>
          <a:xfrm>
            <a:off x="1524001" y="1896772"/>
            <a:ext cx="684803" cy="782346"/>
            <a:chOff x="0" y="3936282"/>
            <a:chExt cx="684803" cy="782346"/>
          </a:xfrm>
        </p:grpSpPr>
        <p:sp>
          <p:nvSpPr>
            <p:cNvPr id="11" name="Cube 10">
              <a:extLst>
                <a:ext uri="{FF2B5EF4-FFF2-40B4-BE49-F238E27FC236}">
                  <a16:creationId xmlns:a16="http://schemas.microsoft.com/office/drawing/2014/main" id="{7EDACF5D-4E8F-48F6-98D1-82A27EC7C43F}"/>
                </a:ext>
              </a:extLst>
            </p:cNvPr>
            <p:cNvSpPr/>
            <p:nvPr/>
          </p:nvSpPr>
          <p:spPr>
            <a:xfrm>
              <a:off x="108637" y="4312548"/>
              <a:ext cx="564941"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2" name="TextBox 11">
              <a:extLst>
                <a:ext uri="{FF2B5EF4-FFF2-40B4-BE49-F238E27FC236}">
                  <a16:creationId xmlns:a16="http://schemas.microsoft.com/office/drawing/2014/main" id="{A188F385-606C-480E-B009-0F832121C9B2}"/>
                </a:ext>
              </a:extLst>
            </p:cNvPr>
            <p:cNvSpPr txBox="1"/>
            <p:nvPr/>
          </p:nvSpPr>
          <p:spPr>
            <a:xfrm>
              <a:off x="0" y="3936282"/>
              <a:ext cx="6848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Clock</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3" name="Group 12">
            <a:extLst>
              <a:ext uri="{FF2B5EF4-FFF2-40B4-BE49-F238E27FC236}">
                <a16:creationId xmlns:a16="http://schemas.microsoft.com/office/drawing/2014/main" id="{C8C9B783-02CD-41CB-8173-4C31D6027DD6}"/>
              </a:ext>
            </a:extLst>
          </p:cNvPr>
          <p:cNvGrpSpPr/>
          <p:nvPr/>
        </p:nvGrpSpPr>
        <p:grpSpPr>
          <a:xfrm>
            <a:off x="2157035" y="2111847"/>
            <a:ext cx="135035" cy="400400"/>
            <a:chOff x="633034" y="4151357"/>
            <a:chExt cx="135035" cy="400400"/>
          </a:xfrm>
        </p:grpSpPr>
        <p:sp>
          <p:nvSpPr>
            <p:cNvPr id="14" name="Line 12">
              <a:extLst>
                <a:ext uri="{FF2B5EF4-FFF2-40B4-BE49-F238E27FC236}">
                  <a16:creationId xmlns:a16="http://schemas.microsoft.com/office/drawing/2014/main" id="{AD1320B7-2483-41B6-B99B-9783BBAB6E4F}"/>
                </a:ext>
              </a:extLst>
            </p:cNvPr>
            <p:cNvSpPr>
              <a:spLocks noChangeShapeType="1"/>
            </p:cNvSpPr>
            <p:nvPr/>
          </p:nvSpPr>
          <p:spPr bwMode="auto">
            <a:xfrm>
              <a:off x="633034" y="4535383"/>
              <a:ext cx="13503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3">
              <a:extLst>
                <a:ext uri="{FF2B5EF4-FFF2-40B4-BE49-F238E27FC236}">
                  <a16:creationId xmlns:a16="http://schemas.microsoft.com/office/drawing/2014/main" id="{6C597BF6-E112-46C9-8D2C-439E8DFB4038}"/>
                </a:ext>
              </a:extLst>
            </p:cNvPr>
            <p:cNvSpPr>
              <a:spLocks noChangeShapeType="1"/>
            </p:cNvSpPr>
            <p:nvPr/>
          </p:nvSpPr>
          <p:spPr bwMode="auto">
            <a:xfrm>
              <a:off x="764849" y="415135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6" name="Group 15">
            <a:extLst>
              <a:ext uri="{FF2B5EF4-FFF2-40B4-BE49-F238E27FC236}">
                <a16:creationId xmlns:a16="http://schemas.microsoft.com/office/drawing/2014/main" id="{EF2534FA-C749-422F-8D97-36DFFFF79997}"/>
              </a:ext>
            </a:extLst>
          </p:cNvPr>
          <p:cNvGrpSpPr/>
          <p:nvPr/>
        </p:nvGrpSpPr>
        <p:grpSpPr>
          <a:xfrm>
            <a:off x="2288849" y="2105497"/>
            <a:ext cx="742690" cy="406750"/>
            <a:chOff x="764849" y="4145007"/>
            <a:chExt cx="742690" cy="406750"/>
          </a:xfrm>
        </p:grpSpPr>
        <p:sp>
          <p:nvSpPr>
            <p:cNvPr id="17" name="Line 14">
              <a:extLst>
                <a:ext uri="{FF2B5EF4-FFF2-40B4-BE49-F238E27FC236}">
                  <a16:creationId xmlns:a16="http://schemas.microsoft.com/office/drawing/2014/main" id="{321F6EC6-70EE-4BBB-827D-7324983F36CD}"/>
                </a:ext>
              </a:extLst>
            </p:cNvPr>
            <p:cNvSpPr>
              <a:spLocks noChangeShapeType="1"/>
            </p:cNvSpPr>
            <p:nvPr/>
          </p:nvSpPr>
          <p:spPr bwMode="auto">
            <a:xfrm>
              <a:off x="764849" y="41612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Line 15">
              <a:extLst>
                <a:ext uri="{FF2B5EF4-FFF2-40B4-BE49-F238E27FC236}">
                  <a16:creationId xmlns:a16="http://schemas.microsoft.com/office/drawing/2014/main" id="{200087A5-C8B7-4EBE-8E38-EBD90EAA1C68}"/>
                </a:ext>
              </a:extLst>
            </p:cNvPr>
            <p:cNvSpPr>
              <a:spLocks noChangeShapeType="1"/>
            </p:cNvSpPr>
            <p:nvPr/>
          </p:nvSpPr>
          <p:spPr bwMode="auto">
            <a:xfrm>
              <a:off x="1136194" y="4151357"/>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Line 16">
              <a:extLst>
                <a:ext uri="{FF2B5EF4-FFF2-40B4-BE49-F238E27FC236}">
                  <a16:creationId xmlns:a16="http://schemas.microsoft.com/office/drawing/2014/main" id="{521D4A2A-4C65-4C80-BF38-F9470AA4F407}"/>
                </a:ext>
              </a:extLst>
            </p:cNvPr>
            <p:cNvSpPr>
              <a:spLocks noChangeShapeType="1"/>
            </p:cNvSpPr>
            <p:nvPr/>
          </p:nvSpPr>
          <p:spPr bwMode="auto">
            <a:xfrm>
              <a:off x="1136194" y="453235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 name="Line 17">
              <a:extLst>
                <a:ext uri="{FF2B5EF4-FFF2-40B4-BE49-F238E27FC236}">
                  <a16:creationId xmlns:a16="http://schemas.microsoft.com/office/drawing/2014/main" id="{489F9227-624A-444D-BC89-358462336CF5}"/>
                </a:ext>
              </a:extLst>
            </p:cNvPr>
            <p:cNvSpPr>
              <a:spLocks noChangeShapeType="1"/>
            </p:cNvSpPr>
            <p:nvPr/>
          </p:nvSpPr>
          <p:spPr bwMode="auto">
            <a:xfrm>
              <a:off x="1504810" y="414500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21" name="Straight Connector 20">
            <a:extLst>
              <a:ext uri="{FF2B5EF4-FFF2-40B4-BE49-F238E27FC236}">
                <a16:creationId xmlns:a16="http://schemas.microsoft.com/office/drawing/2014/main" id="{ECA1347C-D2CF-46AB-B2A6-602200CD3AD2}"/>
              </a:ext>
            </a:extLst>
          </p:cNvPr>
          <p:cNvCxnSpPr>
            <a:cxnSpLocks/>
          </p:cNvCxnSpPr>
          <p:nvPr/>
        </p:nvCxnSpPr>
        <p:spPr>
          <a:xfrm flipV="1">
            <a:off x="2288850" y="176080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E4FE8C-C833-4A39-A1F1-22EE08193586}"/>
              </a:ext>
            </a:extLst>
          </p:cNvPr>
          <p:cNvCxnSpPr>
            <a:cxnSpLocks/>
          </p:cNvCxnSpPr>
          <p:nvPr/>
        </p:nvCxnSpPr>
        <p:spPr>
          <a:xfrm flipV="1">
            <a:off x="3030651" y="1760808"/>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24CDB26-8523-4938-BA07-6E23D42CFE23}"/>
              </a:ext>
            </a:extLst>
          </p:cNvPr>
          <p:cNvGrpSpPr/>
          <p:nvPr/>
        </p:nvGrpSpPr>
        <p:grpSpPr>
          <a:xfrm>
            <a:off x="3027979" y="2090043"/>
            <a:ext cx="745423" cy="404952"/>
            <a:chOff x="1503978" y="4129553"/>
            <a:chExt cx="745423" cy="404952"/>
          </a:xfrm>
        </p:grpSpPr>
        <p:sp>
          <p:nvSpPr>
            <p:cNvPr id="24" name="Line 14">
              <a:extLst>
                <a:ext uri="{FF2B5EF4-FFF2-40B4-BE49-F238E27FC236}">
                  <a16:creationId xmlns:a16="http://schemas.microsoft.com/office/drawing/2014/main" id="{73B27C19-28F1-403E-8EE2-87BA83E6369F}"/>
                </a:ext>
              </a:extLst>
            </p:cNvPr>
            <p:cNvSpPr>
              <a:spLocks noChangeShapeType="1"/>
            </p:cNvSpPr>
            <p:nvPr/>
          </p:nvSpPr>
          <p:spPr bwMode="auto">
            <a:xfrm>
              <a:off x="1503978" y="414398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 name="Line 15">
              <a:extLst>
                <a:ext uri="{FF2B5EF4-FFF2-40B4-BE49-F238E27FC236}">
                  <a16:creationId xmlns:a16="http://schemas.microsoft.com/office/drawing/2014/main" id="{E81CD31A-C4BB-49B3-BD82-4F9BC7B7D4DF}"/>
                </a:ext>
              </a:extLst>
            </p:cNvPr>
            <p:cNvSpPr>
              <a:spLocks noChangeShapeType="1"/>
            </p:cNvSpPr>
            <p:nvPr/>
          </p:nvSpPr>
          <p:spPr bwMode="auto">
            <a:xfrm>
              <a:off x="1875324" y="413410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16">
              <a:extLst>
                <a:ext uri="{FF2B5EF4-FFF2-40B4-BE49-F238E27FC236}">
                  <a16:creationId xmlns:a16="http://schemas.microsoft.com/office/drawing/2014/main" id="{4314531D-8D33-42A8-8371-602131416DE8}"/>
                </a:ext>
              </a:extLst>
            </p:cNvPr>
            <p:cNvSpPr>
              <a:spLocks noChangeShapeType="1"/>
            </p:cNvSpPr>
            <p:nvPr/>
          </p:nvSpPr>
          <p:spPr bwMode="auto">
            <a:xfrm>
              <a:off x="1875324" y="451510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17">
              <a:extLst>
                <a:ext uri="{FF2B5EF4-FFF2-40B4-BE49-F238E27FC236}">
                  <a16:creationId xmlns:a16="http://schemas.microsoft.com/office/drawing/2014/main" id="{EB4E9CBD-0CF1-4F3F-AAD0-C9B40065140F}"/>
                </a:ext>
              </a:extLst>
            </p:cNvPr>
            <p:cNvSpPr>
              <a:spLocks noChangeShapeType="1"/>
            </p:cNvSpPr>
            <p:nvPr/>
          </p:nvSpPr>
          <p:spPr bwMode="auto">
            <a:xfrm>
              <a:off x="2249401" y="412955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28" name="Straight Connector 27">
            <a:extLst>
              <a:ext uri="{FF2B5EF4-FFF2-40B4-BE49-F238E27FC236}">
                <a16:creationId xmlns:a16="http://schemas.microsoft.com/office/drawing/2014/main" id="{E53B6268-6CEC-4E4B-BD28-207353FE46B1}"/>
              </a:ext>
            </a:extLst>
          </p:cNvPr>
          <p:cNvCxnSpPr/>
          <p:nvPr/>
        </p:nvCxnSpPr>
        <p:spPr>
          <a:xfrm flipV="1">
            <a:off x="3773402" y="1756040"/>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8C6FD7B-80E4-4356-906F-C140674FA93D}"/>
              </a:ext>
            </a:extLst>
          </p:cNvPr>
          <p:cNvGrpSpPr/>
          <p:nvPr/>
        </p:nvGrpSpPr>
        <p:grpSpPr>
          <a:xfrm>
            <a:off x="3771622" y="2090040"/>
            <a:ext cx="745423" cy="404952"/>
            <a:chOff x="2247621" y="4129550"/>
            <a:chExt cx="745423" cy="404952"/>
          </a:xfrm>
        </p:grpSpPr>
        <p:sp>
          <p:nvSpPr>
            <p:cNvPr id="30" name="Line 14">
              <a:extLst>
                <a:ext uri="{FF2B5EF4-FFF2-40B4-BE49-F238E27FC236}">
                  <a16:creationId xmlns:a16="http://schemas.microsoft.com/office/drawing/2014/main" id="{FE583E42-6A0A-4891-B14D-1011E62A39D8}"/>
                </a:ext>
              </a:extLst>
            </p:cNvPr>
            <p:cNvSpPr>
              <a:spLocks noChangeShapeType="1"/>
            </p:cNvSpPr>
            <p:nvPr/>
          </p:nvSpPr>
          <p:spPr bwMode="auto">
            <a:xfrm>
              <a:off x="2247621" y="414397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5">
              <a:extLst>
                <a:ext uri="{FF2B5EF4-FFF2-40B4-BE49-F238E27FC236}">
                  <a16:creationId xmlns:a16="http://schemas.microsoft.com/office/drawing/2014/main" id="{1450A9CB-3AD2-4B2C-A6E3-F79A3055E6FB}"/>
                </a:ext>
              </a:extLst>
            </p:cNvPr>
            <p:cNvSpPr>
              <a:spLocks noChangeShapeType="1"/>
            </p:cNvSpPr>
            <p:nvPr/>
          </p:nvSpPr>
          <p:spPr bwMode="auto">
            <a:xfrm>
              <a:off x="2618967" y="413410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6">
              <a:extLst>
                <a:ext uri="{FF2B5EF4-FFF2-40B4-BE49-F238E27FC236}">
                  <a16:creationId xmlns:a16="http://schemas.microsoft.com/office/drawing/2014/main" id="{781B68C4-DFA7-4570-99D0-6E40358EAC47}"/>
                </a:ext>
              </a:extLst>
            </p:cNvPr>
            <p:cNvSpPr>
              <a:spLocks noChangeShapeType="1"/>
            </p:cNvSpPr>
            <p:nvPr/>
          </p:nvSpPr>
          <p:spPr bwMode="auto">
            <a:xfrm>
              <a:off x="2618967" y="451510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7">
              <a:extLst>
                <a:ext uri="{FF2B5EF4-FFF2-40B4-BE49-F238E27FC236}">
                  <a16:creationId xmlns:a16="http://schemas.microsoft.com/office/drawing/2014/main" id="{D664CEAF-50F8-4594-92C4-A057735C1454}"/>
                </a:ext>
              </a:extLst>
            </p:cNvPr>
            <p:cNvSpPr>
              <a:spLocks noChangeShapeType="1"/>
            </p:cNvSpPr>
            <p:nvPr/>
          </p:nvSpPr>
          <p:spPr bwMode="auto">
            <a:xfrm>
              <a:off x="2993044" y="412955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4" name="Straight Connector 33">
            <a:extLst>
              <a:ext uri="{FF2B5EF4-FFF2-40B4-BE49-F238E27FC236}">
                <a16:creationId xmlns:a16="http://schemas.microsoft.com/office/drawing/2014/main" id="{DB400EFF-A04A-42AA-8EE5-22ADC1240E8F}"/>
              </a:ext>
            </a:extLst>
          </p:cNvPr>
          <p:cNvCxnSpPr/>
          <p:nvPr/>
        </p:nvCxnSpPr>
        <p:spPr>
          <a:xfrm flipV="1">
            <a:off x="4517045" y="175603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E2AEB7B-0B57-4E80-BA40-DD93293671D8}"/>
              </a:ext>
            </a:extLst>
          </p:cNvPr>
          <p:cNvGrpSpPr/>
          <p:nvPr/>
        </p:nvGrpSpPr>
        <p:grpSpPr>
          <a:xfrm>
            <a:off x="4507330" y="2089070"/>
            <a:ext cx="745423" cy="404952"/>
            <a:chOff x="2983329" y="4128580"/>
            <a:chExt cx="745423" cy="404952"/>
          </a:xfrm>
        </p:grpSpPr>
        <p:sp>
          <p:nvSpPr>
            <p:cNvPr id="36" name="Line 14">
              <a:extLst>
                <a:ext uri="{FF2B5EF4-FFF2-40B4-BE49-F238E27FC236}">
                  <a16:creationId xmlns:a16="http://schemas.microsoft.com/office/drawing/2014/main" id="{3AFF70B3-AF03-45F6-9EB2-0F90F00843E1}"/>
                </a:ext>
              </a:extLst>
            </p:cNvPr>
            <p:cNvSpPr>
              <a:spLocks noChangeShapeType="1"/>
            </p:cNvSpPr>
            <p:nvPr/>
          </p:nvSpPr>
          <p:spPr bwMode="auto">
            <a:xfrm>
              <a:off x="2983329"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15">
              <a:extLst>
                <a:ext uri="{FF2B5EF4-FFF2-40B4-BE49-F238E27FC236}">
                  <a16:creationId xmlns:a16="http://schemas.microsoft.com/office/drawing/2014/main" id="{D5F12C7B-6F95-4C4F-9634-443C6F04A04E}"/>
                </a:ext>
              </a:extLst>
            </p:cNvPr>
            <p:cNvSpPr>
              <a:spLocks noChangeShapeType="1"/>
            </p:cNvSpPr>
            <p:nvPr/>
          </p:nvSpPr>
          <p:spPr bwMode="auto">
            <a:xfrm>
              <a:off x="3354675"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Line 16">
              <a:extLst>
                <a:ext uri="{FF2B5EF4-FFF2-40B4-BE49-F238E27FC236}">
                  <a16:creationId xmlns:a16="http://schemas.microsoft.com/office/drawing/2014/main" id="{2151500B-5A05-4A46-A8D5-9BDFF41B53A7}"/>
                </a:ext>
              </a:extLst>
            </p:cNvPr>
            <p:cNvSpPr>
              <a:spLocks noChangeShapeType="1"/>
            </p:cNvSpPr>
            <p:nvPr/>
          </p:nvSpPr>
          <p:spPr bwMode="auto">
            <a:xfrm>
              <a:off x="3354675"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17">
              <a:extLst>
                <a:ext uri="{FF2B5EF4-FFF2-40B4-BE49-F238E27FC236}">
                  <a16:creationId xmlns:a16="http://schemas.microsoft.com/office/drawing/2014/main" id="{FAEF4443-B3E4-48CB-AA77-D199CE2892EB}"/>
                </a:ext>
              </a:extLst>
            </p:cNvPr>
            <p:cNvSpPr>
              <a:spLocks noChangeShapeType="1"/>
            </p:cNvSpPr>
            <p:nvPr/>
          </p:nvSpPr>
          <p:spPr bwMode="auto">
            <a:xfrm>
              <a:off x="3728752"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0" name="Straight Connector 39">
            <a:extLst>
              <a:ext uri="{FF2B5EF4-FFF2-40B4-BE49-F238E27FC236}">
                <a16:creationId xmlns:a16="http://schemas.microsoft.com/office/drawing/2014/main" id="{01DDE66A-1E05-4983-870E-22CAC930E964}"/>
              </a:ext>
            </a:extLst>
          </p:cNvPr>
          <p:cNvCxnSpPr/>
          <p:nvPr/>
        </p:nvCxnSpPr>
        <p:spPr>
          <a:xfrm flipV="1">
            <a:off x="5252753" y="175506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2FDF0CA-38B1-4B17-896C-54521D25D68C}"/>
              </a:ext>
            </a:extLst>
          </p:cNvPr>
          <p:cNvGrpSpPr/>
          <p:nvPr/>
        </p:nvGrpSpPr>
        <p:grpSpPr>
          <a:xfrm>
            <a:off x="5243036" y="2089070"/>
            <a:ext cx="745423" cy="404952"/>
            <a:chOff x="3719035" y="4128580"/>
            <a:chExt cx="745423" cy="404952"/>
          </a:xfrm>
        </p:grpSpPr>
        <p:sp>
          <p:nvSpPr>
            <p:cNvPr id="42" name="Line 14">
              <a:extLst>
                <a:ext uri="{FF2B5EF4-FFF2-40B4-BE49-F238E27FC236}">
                  <a16:creationId xmlns:a16="http://schemas.microsoft.com/office/drawing/2014/main" id="{2BC4C7C6-99D1-4EE5-8FE1-77B9A55076F0}"/>
                </a:ext>
              </a:extLst>
            </p:cNvPr>
            <p:cNvSpPr>
              <a:spLocks noChangeShapeType="1"/>
            </p:cNvSpPr>
            <p:nvPr/>
          </p:nvSpPr>
          <p:spPr bwMode="auto">
            <a:xfrm>
              <a:off x="3719035"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Line 15">
              <a:extLst>
                <a:ext uri="{FF2B5EF4-FFF2-40B4-BE49-F238E27FC236}">
                  <a16:creationId xmlns:a16="http://schemas.microsoft.com/office/drawing/2014/main" id="{AA676D2B-1D12-42E7-B995-7D0511856F2D}"/>
                </a:ext>
              </a:extLst>
            </p:cNvPr>
            <p:cNvSpPr>
              <a:spLocks noChangeShapeType="1"/>
            </p:cNvSpPr>
            <p:nvPr/>
          </p:nvSpPr>
          <p:spPr bwMode="auto">
            <a:xfrm>
              <a:off x="4090381"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16">
              <a:extLst>
                <a:ext uri="{FF2B5EF4-FFF2-40B4-BE49-F238E27FC236}">
                  <a16:creationId xmlns:a16="http://schemas.microsoft.com/office/drawing/2014/main" id="{9DA04A29-E6B8-4BC7-9226-28704F9ED22E}"/>
                </a:ext>
              </a:extLst>
            </p:cNvPr>
            <p:cNvSpPr>
              <a:spLocks noChangeShapeType="1"/>
            </p:cNvSpPr>
            <p:nvPr/>
          </p:nvSpPr>
          <p:spPr bwMode="auto">
            <a:xfrm>
              <a:off x="4090381"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17">
              <a:extLst>
                <a:ext uri="{FF2B5EF4-FFF2-40B4-BE49-F238E27FC236}">
                  <a16:creationId xmlns:a16="http://schemas.microsoft.com/office/drawing/2014/main" id="{FBAAB207-393D-473E-9BDB-3A7D30660827}"/>
                </a:ext>
              </a:extLst>
            </p:cNvPr>
            <p:cNvSpPr>
              <a:spLocks noChangeShapeType="1"/>
            </p:cNvSpPr>
            <p:nvPr/>
          </p:nvSpPr>
          <p:spPr bwMode="auto">
            <a:xfrm>
              <a:off x="4464458"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46" name="Rectangle 45">
            <a:extLst>
              <a:ext uri="{FF2B5EF4-FFF2-40B4-BE49-F238E27FC236}">
                <a16:creationId xmlns:a16="http://schemas.microsoft.com/office/drawing/2014/main" id="{C379D7C5-82CE-4528-A572-B9B3DE4B55A8}"/>
              </a:ext>
            </a:extLst>
          </p:cNvPr>
          <p:cNvSpPr/>
          <p:nvPr/>
        </p:nvSpPr>
        <p:spPr>
          <a:xfrm>
            <a:off x="2247079" y="2821256"/>
            <a:ext cx="3750269"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47" name="Group 46">
            <a:extLst>
              <a:ext uri="{FF2B5EF4-FFF2-40B4-BE49-F238E27FC236}">
                <a16:creationId xmlns:a16="http://schemas.microsoft.com/office/drawing/2014/main" id="{45BE4671-6870-4D55-A384-07E993BEC405}"/>
              </a:ext>
            </a:extLst>
          </p:cNvPr>
          <p:cNvGrpSpPr/>
          <p:nvPr/>
        </p:nvGrpSpPr>
        <p:grpSpPr>
          <a:xfrm>
            <a:off x="5988459" y="1730290"/>
            <a:ext cx="4805046" cy="1471615"/>
            <a:chOff x="4464459" y="955589"/>
            <a:chExt cx="4805046" cy="1471615"/>
          </a:xfrm>
        </p:grpSpPr>
        <p:sp>
          <p:nvSpPr>
            <p:cNvPr id="48" name="Text Box 22">
              <a:extLst>
                <a:ext uri="{FF2B5EF4-FFF2-40B4-BE49-F238E27FC236}">
                  <a16:creationId xmlns:a16="http://schemas.microsoft.com/office/drawing/2014/main" id="{6F91F41E-1EAA-428B-ADF6-5A9B90878CB8}"/>
                </a:ext>
              </a:extLst>
            </p:cNvPr>
            <p:cNvSpPr txBox="1">
              <a:spLocks noChangeArrowheads="1"/>
            </p:cNvSpPr>
            <p:nvPr/>
          </p:nvSpPr>
          <p:spPr bwMode="auto">
            <a:xfrm>
              <a:off x="4487969" y="956559"/>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6</a:t>
              </a:r>
            </a:p>
          </p:txBody>
        </p:sp>
        <p:sp>
          <p:nvSpPr>
            <p:cNvPr id="49" name="Text Box 22">
              <a:extLst>
                <a:ext uri="{FF2B5EF4-FFF2-40B4-BE49-F238E27FC236}">
                  <a16:creationId xmlns:a16="http://schemas.microsoft.com/office/drawing/2014/main" id="{2BDEB9EE-81FC-4BDD-A16E-780928319E56}"/>
                </a:ext>
              </a:extLst>
            </p:cNvPr>
            <p:cNvSpPr txBox="1">
              <a:spLocks noChangeArrowheads="1"/>
            </p:cNvSpPr>
            <p:nvPr/>
          </p:nvSpPr>
          <p:spPr bwMode="auto">
            <a:xfrm>
              <a:off x="5223676" y="955589"/>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7</a:t>
              </a:r>
            </a:p>
          </p:txBody>
        </p:sp>
        <p:sp>
          <p:nvSpPr>
            <p:cNvPr id="50" name="Text Box 22">
              <a:extLst>
                <a:ext uri="{FF2B5EF4-FFF2-40B4-BE49-F238E27FC236}">
                  <a16:creationId xmlns:a16="http://schemas.microsoft.com/office/drawing/2014/main" id="{178B226B-8DA5-494D-BC45-4A311A56CF82}"/>
                </a:ext>
              </a:extLst>
            </p:cNvPr>
            <p:cNvSpPr txBox="1">
              <a:spLocks noChangeArrowheads="1"/>
            </p:cNvSpPr>
            <p:nvPr/>
          </p:nvSpPr>
          <p:spPr bwMode="auto">
            <a:xfrm>
              <a:off x="5959383" y="955589"/>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8</a:t>
              </a:r>
            </a:p>
          </p:txBody>
        </p:sp>
        <p:sp>
          <p:nvSpPr>
            <p:cNvPr id="51" name="Text Box 22">
              <a:extLst>
                <a:ext uri="{FF2B5EF4-FFF2-40B4-BE49-F238E27FC236}">
                  <a16:creationId xmlns:a16="http://schemas.microsoft.com/office/drawing/2014/main" id="{41475E72-03DA-4AC5-966A-402E3FE7D08C}"/>
                </a:ext>
              </a:extLst>
            </p:cNvPr>
            <p:cNvSpPr txBox="1">
              <a:spLocks noChangeArrowheads="1"/>
            </p:cNvSpPr>
            <p:nvPr/>
          </p:nvSpPr>
          <p:spPr bwMode="auto">
            <a:xfrm>
              <a:off x="6697180" y="956559"/>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9</a:t>
              </a:r>
            </a:p>
          </p:txBody>
        </p:sp>
        <p:sp>
          <p:nvSpPr>
            <p:cNvPr id="52" name="Text Box 22">
              <a:extLst>
                <a:ext uri="{FF2B5EF4-FFF2-40B4-BE49-F238E27FC236}">
                  <a16:creationId xmlns:a16="http://schemas.microsoft.com/office/drawing/2014/main" id="{7A4384FD-F26E-4C8F-9BC4-8871FEE3860C}"/>
                </a:ext>
              </a:extLst>
            </p:cNvPr>
            <p:cNvSpPr txBox="1">
              <a:spLocks noChangeArrowheads="1"/>
            </p:cNvSpPr>
            <p:nvPr/>
          </p:nvSpPr>
          <p:spPr bwMode="auto">
            <a:xfrm>
              <a:off x="7437851" y="956559"/>
              <a:ext cx="8280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10</a:t>
              </a:r>
            </a:p>
          </p:txBody>
        </p:sp>
        <p:cxnSp>
          <p:nvCxnSpPr>
            <p:cNvPr id="53" name="Straight Connector 52">
              <a:extLst>
                <a:ext uri="{FF2B5EF4-FFF2-40B4-BE49-F238E27FC236}">
                  <a16:creationId xmlns:a16="http://schemas.microsoft.com/office/drawing/2014/main" id="{860A09DD-1AA9-413E-87F1-F732AE26FBC9}"/>
                </a:ext>
              </a:extLst>
            </p:cNvPr>
            <p:cNvCxnSpPr/>
            <p:nvPr/>
          </p:nvCxnSpPr>
          <p:spPr>
            <a:xfrm flipV="1">
              <a:off x="4464459" y="980366"/>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E98C863-5B8E-4FE0-8D18-99283305E670}"/>
                </a:ext>
              </a:extLst>
            </p:cNvPr>
            <p:cNvGrpSpPr/>
            <p:nvPr/>
          </p:nvGrpSpPr>
          <p:grpSpPr>
            <a:xfrm>
              <a:off x="4473348" y="1296083"/>
              <a:ext cx="745423" cy="404952"/>
              <a:chOff x="4473348" y="4110293"/>
              <a:chExt cx="745423" cy="404952"/>
            </a:xfrm>
          </p:grpSpPr>
          <p:sp>
            <p:nvSpPr>
              <p:cNvPr id="86" name="Line 14">
                <a:extLst>
                  <a:ext uri="{FF2B5EF4-FFF2-40B4-BE49-F238E27FC236}">
                    <a16:creationId xmlns:a16="http://schemas.microsoft.com/office/drawing/2014/main" id="{648A1F42-3869-4BFF-ACEA-BBC5BD2B1D5E}"/>
                  </a:ext>
                </a:extLst>
              </p:cNvPr>
              <p:cNvSpPr>
                <a:spLocks noChangeShapeType="1"/>
              </p:cNvSpPr>
              <p:nvPr/>
            </p:nvSpPr>
            <p:spPr bwMode="auto">
              <a:xfrm>
                <a:off x="4473348"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Line 15">
                <a:extLst>
                  <a:ext uri="{FF2B5EF4-FFF2-40B4-BE49-F238E27FC236}">
                    <a16:creationId xmlns:a16="http://schemas.microsoft.com/office/drawing/2014/main" id="{D0F68075-FCC0-4A83-8E56-4D0E4A0700D5}"/>
                  </a:ext>
                </a:extLst>
              </p:cNvPr>
              <p:cNvSpPr>
                <a:spLocks noChangeShapeType="1"/>
              </p:cNvSpPr>
              <p:nvPr/>
            </p:nvSpPr>
            <p:spPr bwMode="auto">
              <a:xfrm>
                <a:off x="4844694"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
                <a:extLst>
                  <a:ext uri="{FF2B5EF4-FFF2-40B4-BE49-F238E27FC236}">
                    <a16:creationId xmlns:a16="http://schemas.microsoft.com/office/drawing/2014/main" id="{C0D0E3C5-BBA6-4279-A366-7F0CCC624A5D}"/>
                  </a:ext>
                </a:extLst>
              </p:cNvPr>
              <p:cNvSpPr>
                <a:spLocks noChangeShapeType="1"/>
              </p:cNvSpPr>
              <p:nvPr/>
            </p:nvSpPr>
            <p:spPr bwMode="auto">
              <a:xfrm>
                <a:off x="4844694"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9" name="Line 17">
                <a:extLst>
                  <a:ext uri="{FF2B5EF4-FFF2-40B4-BE49-F238E27FC236}">
                    <a16:creationId xmlns:a16="http://schemas.microsoft.com/office/drawing/2014/main" id="{CB1D5AC2-9B45-4B19-9B0C-E95F2C4FCAB3}"/>
                  </a:ext>
                </a:extLst>
              </p:cNvPr>
              <p:cNvSpPr>
                <a:spLocks noChangeShapeType="1"/>
              </p:cNvSpPr>
              <p:nvPr/>
            </p:nvSpPr>
            <p:spPr bwMode="auto">
              <a:xfrm>
                <a:off x="5218771"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55" name="Straight Connector 54">
              <a:extLst>
                <a:ext uri="{FF2B5EF4-FFF2-40B4-BE49-F238E27FC236}">
                  <a16:creationId xmlns:a16="http://schemas.microsoft.com/office/drawing/2014/main" id="{96BFF3F7-303C-4887-837B-7846BCF5FCCE}"/>
                </a:ext>
              </a:extLst>
            </p:cNvPr>
            <p:cNvCxnSpPr/>
            <p:nvPr/>
          </p:nvCxnSpPr>
          <p:spPr>
            <a:xfrm flipV="1">
              <a:off x="5218772" y="962079"/>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1B978D7-BF09-48D1-87D6-024DC266AD40}"/>
                </a:ext>
              </a:extLst>
            </p:cNvPr>
            <p:cNvGrpSpPr/>
            <p:nvPr/>
          </p:nvGrpSpPr>
          <p:grpSpPr>
            <a:xfrm>
              <a:off x="5209055" y="1295113"/>
              <a:ext cx="745423" cy="404952"/>
              <a:chOff x="5209055" y="4109323"/>
              <a:chExt cx="745423" cy="404952"/>
            </a:xfrm>
          </p:grpSpPr>
          <p:sp>
            <p:nvSpPr>
              <p:cNvPr id="82" name="Line 14">
                <a:extLst>
                  <a:ext uri="{FF2B5EF4-FFF2-40B4-BE49-F238E27FC236}">
                    <a16:creationId xmlns:a16="http://schemas.microsoft.com/office/drawing/2014/main" id="{2CD6387B-6115-4BF8-ACCE-03B1A5C0EB91}"/>
                  </a:ext>
                </a:extLst>
              </p:cNvPr>
              <p:cNvSpPr>
                <a:spLocks noChangeShapeType="1"/>
              </p:cNvSpPr>
              <p:nvPr/>
            </p:nvSpPr>
            <p:spPr bwMode="auto">
              <a:xfrm>
                <a:off x="5209055"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Line 15">
                <a:extLst>
                  <a:ext uri="{FF2B5EF4-FFF2-40B4-BE49-F238E27FC236}">
                    <a16:creationId xmlns:a16="http://schemas.microsoft.com/office/drawing/2014/main" id="{A3D7DBA5-0246-43EF-B20C-DF12D030DF02}"/>
                  </a:ext>
                </a:extLst>
              </p:cNvPr>
              <p:cNvSpPr>
                <a:spLocks noChangeShapeType="1"/>
              </p:cNvSpPr>
              <p:nvPr/>
            </p:nvSpPr>
            <p:spPr bwMode="auto">
              <a:xfrm>
                <a:off x="5580401"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4" name="Line 16">
                <a:extLst>
                  <a:ext uri="{FF2B5EF4-FFF2-40B4-BE49-F238E27FC236}">
                    <a16:creationId xmlns:a16="http://schemas.microsoft.com/office/drawing/2014/main" id="{5958462F-5BC1-4D77-A1D2-236E247772D0}"/>
                  </a:ext>
                </a:extLst>
              </p:cNvPr>
              <p:cNvSpPr>
                <a:spLocks noChangeShapeType="1"/>
              </p:cNvSpPr>
              <p:nvPr/>
            </p:nvSpPr>
            <p:spPr bwMode="auto">
              <a:xfrm>
                <a:off x="5580401"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5" name="Line 17">
                <a:extLst>
                  <a:ext uri="{FF2B5EF4-FFF2-40B4-BE49-F238E27FC236}">
                    <a16:creationId xmlns:a16="http://schemas.microsoft.com/office/drawing/2014/main" id="{EC55A3DA-672B-4EFC-9966-D737C56C1976}"/>
                  </a:ext>
                </a:extLst>
              </p:cNvPr>
              <p:cNvSpPr>
                <a:spLocks noChangeShapeType="1"/>
              </p:cNvSpPr>
              <p:nvPr/>
            </p:nvSpPr>
            <p:spPr bwMode="auto">
              <a:xfrm>
                <a:off x="5954478"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57" name="Straight Connector 56">
              <a:extLst>
                <a:ext uri="{FF2B5EF4-FFF2-40B4-BE49-F238E27FC236}">
                  <a16:creationId xmlns:a16="http://schemas.microsoft.com/office/drawing/2014/main" id="{7D2253F9-E577-4DC1-8DBB-9F68D0844CD4}"/>
                </a:ext>
              </a:extLst>
            </p:cNvPr>
            <p:cNvCxnSpPr/>
            <p:nvPr/>
          </p:nvCxnSpPr>
          <p:spPr>
            <a:xfrm flipV="1">
              <a:off x="5954479" y="961109"/>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A74F9C4-7558-4E31-9A8E-6593E729067E}"/>
                </a:ext>
              </a:extLst>
            </p:cNvPr>
            <p:cNvGrpSpPr/>
            <p:nvPr/>
          </p:nvGrpSpPr>
          <p:grpSpPr>
            <a:xfrm>
              <a:off x="5944762" y="1295113"/>
              <a:ext cx="745423" cy="404952"/>
              <a:chOff x="5944762" y="4109323"/>
              <a:chExt cx="745423" cy="404952"/>
            </a:xfrm>
          </p:grpSpPr>
          <p:sp>
            <p:nvSpPr>
              <p:cNvPr id="78" name="Line 14">
                <a:extLst>
                  <a:ext uri="{FF2B5EF4-FFF2-40B4-BE49-F238E27FC236}">
                    <a16:creationId xmlns:a16="http://schemas.microsoft.com/office/drawing/2014/main" id="{735DA6FB-204B-43CA-B0B0-88238C309083}"/>
                  </a:ext>
                </a:extLst>
              </p:cNvPr>
              <p:cNvSpPr>
                <a:spLocks noChangeShapeType="1"/>
              </p:cNvSpPr>
              <p:nvPr/>
            </p:nvSpPr>
            <p:spPr bwMode="auto">
              <a:xfrm>
                <a:off x="5944762"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5">
                <a:extLst>
                  <a:ext uri="{FF2B5EF4-FFF2-40B4-BE49-F238E27FC236}">
                    <a16:creationId xmlns:a16="http://schemas.microsoft.com/office/drawing/2014/main" id="{CCDAF15C-FD0D-4AA9-8761-673BB73DB907}"/>
                  </a:ext>
                </a:extLst>
              </p:cNvPr>
              <p:cNvSpPr>
                <a:spLocks noChangeShapeType="1"/>
              </p:cNvSpPr>
              <p:nvPr/>
            </p:nvSpPr>
            <p:spPr bwMode="auto">
              <a:xfrm>
                <a:off x="6316108"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6">
                <a:extLst>
                  <a:ext uri="{FF2B5EF4-FFF2-40B4-BE49-F238E27FC236}">
                    <a16:creationId xmlns:a16="http://schemas.microsoft.com/office/drawing/2014/main" id="{3B502943-10FD-49BC-99A8-AF5722354752}"/>
                  </a:ext>
                </a:extLst>
              </p:cNvPr>
              <p:cNvSpPr>
                <a:spLocks noChangeShapeType="1"/>
              </p:cNvSpPr>
              <p:nvPr/>
            </p:nvSpPr>
            <p:spPr bwMode="auto">
              <a:xfrm>
                <a:off x="6316108"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7">
                <a:extLst>
                  <a:ext uri="{FF2B5EF4-FFF2-40B4-BE49-F238E27FC236}">
                    <a16:creationId xmlns:a16="http://schemas.microsoft.com/office/drawing/2014/main" id="{5B998DFA-9497-41F0-A25C-4047166EAECA}"/>
                  </a:ext>
                </a:extLst>
              </p:cNvPr>
              <p:cNvSpPr>
                <a:spLocks noChangeShapeType="1"/>
              </p:cNvSpPr>
              <p:nvPr/>
            </p:nvSpPr>
            <p:spPr bwMode="auto">
              <a:xfrm>
                <a:off x="6690185"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59" name="Straight Connector 58">
              <a:extLst>
                <a:ext uri="{FF2B5EF4-FFF2-40B4-BE49-F238E27FC236}">
                  <a16:creationId xmlns:a16="http://schemas.microsoft.com/office/drawing/2014/main" id="{8F4C695B-CFBC-49F5-83DA-B87762822B9A}"/>
                </a:ext>
              </a:extLst>
            </p:cNvPr>
            <p:cNvCxnSpPr/>
            <p:nvPr/>
          </p:nvCxnSpPr>
          <p:spPr>
            <a:xfrm flipV="1">
              <a:off x="6690186" y="961109"/>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5766BEA-400B-4AEA-AB81-1F20CB79E9CF}"/>
                </a:ext>
              </a:extLst>
            </p:cNvPr>
            <p:cNvGrpSpPr/>
            <p:nvPr/>
          </p:nvGrpSpPr>
          <p:grpSpPr>
            <a:xfrm>
              <a:off x="6682559" y="1296083"/>
              <a:ext cx="745423" cy="404952"/>
              <a:chOff x="6682559" y="4110293"/>
              <a:chExt cx="745423" cy="404952"/>
            </a:xfrm>
          </p:grpSpPr>
          <p:sp>
            <p:nvSpPr>
              <p:cNvPr id="74" name="Line 14">
                <a:extLst>
                  <a:ext uri="{FF2B5EF4-FFF2-40B4-BE49-F238E27FC236}">
                    <a16:creationId xmlns:a16="http://schemas.microsoft.com/office/drawing/2014/main" id="{8CC4F795-5B1E-4414-8452-4C71139513E3}"/>
                  </a:ext>
                </a:extLst>
              </p:cNvPr>
              <p:cNvSpPr>
                <a:spLocks noChangeShapeType="1"/>
              </p:cNvSpPr>
              <p:nvPr/>
            </p:nvSpPr>
            <p:spPr bwMode="auto">
              <a:xfrm>
                <a:off x="6682559"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5">
                <a:extLst>
                  <a:ext uri="{FF2B5EF4-FFF2-40B4-BE49-F238E27FC236}">
                    <a16:creationId xmlns:a16="http://schemas.microsoft.com/office/drawing/2014/main" id="{92A306C3-FC34-4490-90F1-46D03B7FB456}"/>
                  </a:ext>
                </a:extLst>
              </p:cNvPr>
              <p:cNvSpPr>
                <a:spLocks noChangeShapeType="1"/>
              </p:cNvSpPr>
              <p:nvPr/>
            </p:nvSpPr>
            <p:spPr bwMode="auto">
              <a:xfrm>
                <a:off x="7053905"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6">
                <a:extLst>
                  <a:ext uri="{FF2B5EF4-FFF2-40B4-BE49-F238E27FC236}">
                    <a16:creationId xmlns:a16="http://schemas.microsoft.com/office/drawing/2014/main" id="{0641823A-4F4B-4FFE-A663-0FE6DD652BBA}"/>
                  </a:ext>
                </a:extLst>
              </p:cNvPr>
              <p:cNvSpPr>
                <a:spLocks noChangeShapeType="1"/>
              </p:cNvSpPr>
              <p:nvPr/>
            </p:nvSpPr>
            <p:spPr bwMode="auto">
              <a:xfrm>
                <a:off x="7053905"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7">
                <a:extLst>
                  <a:ext uri="{FF2B5EF4-FFF2-40B4-BE49-F238E27FC236}">
                    <a16:creationId xmlns:a16="http://schemas.microsoft.com/office/drawing/2014/main" id="{29C29A83-557D-4C31-983E-D99A8F74E40A}"/>
                  </a:ext>
                </a:extLst>
              </p:cNvPr>
              <p:cNvSpPr>
                <a:spLocks noChangeShapeType="1"/>
              </p:cNvSpPr>
              <p:nvPr/>
            </p:nvSpPr>
            <p:spPr bwMode="auto">
              <a:xfrm>
                <a:off x="7427982"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61" name="Straight Connector 60">
              <a:extLst>
                <a:ext uri="{FF2B5EF4-FFF2-40B4-BE49-F238E27FC236}">
                  <a16:creationId xmlns:a16="http://schemas.microsoft.com/office/drawing/2014/main" id="{706F410E-19EA-4AA2-8C39-C8AFF4334276}"/>
                </a:ext>
              </a:extLst>
            </p:cNvPr>
            <p:cNvCxnSpPr/>
            <p:nvPr/>
          </p:nvCxnSpPr>
          <p:spPr>
            <a:xfrm flipV="1">
              <a:off x="7427983" y="962079"/>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37CA152-7A00-478C-AC2A-68DC30B5EE32}"/>
                </a:ext>
              </a:extLst>
            </p:cNvPr>
            <p:cNvGrpSpPr/>
            <p:nvPr/>
          </p:nvGrpSpPr>
          <p:grpSpPr>
            <a:xfrm>
              <a:off x="7430037" y="1296083"/>
              <a:ext cx="835083" cy="404952"/>
              <a:chOff x="7430037" y="4110293"/>
              <a:chExt cx="835083" cy="404952"/>
            </a:xfrm>
          </p:grpSpPr>
          <p:sp>
            <p:nvSpPr>
              <p:cNvPr id="70" name="Line 14">
                <a:extLst>
                  <a:ext uri="{FF2B5EF4-FFF2-40B4-BE49-F238E27FC236}">
                    <a16:creationId xmlns:a16="http://schemas.microsoft.com/office/drawing/2014/main" id="{DFCE08CF-EA07-466B-B329-249E444804C5}"/>
                  </a:ext>
                </a:extLst>
              </p:cNvPr>
              <p:cNvSpPr>
                <a:spLocks noChangeShapeType="1"/>
              </p:cNvSpPr>
              <p:nvPr/>
            </p:nvSpPr>
            <p:spPr bwMode="auto">
              <a:xfrm>
                <a:off x="7430037" y="4124720"/>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5">
                <a:extLst>
                  <a:ext uri="{FF2B5EF4-FFF2-40B4-BE49-F238E27FC236}">
                    <a16:creationId xmlns:a16="http://schemas.microsoft.com/office/drawing/2014/main" id="{1E8F3621-3D99-48C2-BBDF-DC4F48651C91}"/>
                  </a:ext>
                </a:extLst>
              </p:cNvPr>
              <p:cNvSpPr>
                <a:spLocks noChangeShapeType="1"/>
              </p:cNvSpPr>
              <p:nvPr/>
            </p:nvSpPr>
            <p:spPr bwMode="auto">
              <a:xfrm>
                <a:off x="7846048"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6">
                <a:extLst>
                  <a:ext uri="{FF2B5EF4-FFF2-40B4-BE49-F238E27FC236}">
                    <a16:creationId xmlns:a16="http://schemas.microsoft.com/office/drawing/2014/main" id="{EECBD9B7-C925-4F0F-AFEA-D191094EA8F8}"/>
                  </a:ext>
                </a:extLst>
              </p:cNvPr>
              <p:cNvSpPr>
                <a:spLocks noChangeShapeType="1"/>
              </p:cNvSpPr>
              <p:nvPr/>
            </p:nvSpPr>
            <p:spPr bwMode="auto">
              <a:xfrm>
                <a:off x="7846048" y="4495845"/>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3" name="Line 17">
                <a:extLst>
                  <a:ext uri="{FF2B5EF4-FFF2-40B4-BE49-F238E27FC236}">
                    <a16:creationId xmlns:a16="http://schemas.microsoft.com/office/drawing/2014/main" id="{593CD297-2BDB-4EE8-B744-621B66CC6455}"/>
                  </a:ext>
                </a:extLst>
              </p:cNvPr>
              <p:cNvSpPr>
                <a:spLocks noChangeShapeType="1"/>
              </p:cNvSpPr>
              <p:nvPr/>
            </p:nvSpPr>
            <p:spPr bwMode="auto">
              <a:xfrm>
                <a:off x="8265120"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63" name="Straight Connector 62">
              <a:extLst>
                <a:ext uri="{FF2B5EF4-FFF2-40B4-BE49-F238E27FC236}">
                  <a16:creationId xmlns:a16="http://schemas.microsoft.com/office/drawing/2014/main" id="{9A5C2274-5572-4318-B54B-5A56A3EE449B}"/>
                </a:ext>
              </a:extLst>
            </p:cNvPr>
            <p:cNvCxnSpPr>
              <a:cxnSpLocks/>
            </p:cNvCxnSpPr>
            <p:nvPr/>
          </p:nvCxnSpPr>
          <p:spPr>
            <a:xfrm flipV="1">
              <a:off x="8265121" y="962079"/>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B1E1474C-CE1C-4450-85B6-01126D9CA512}"/>
                </a:ext>
              </a:extLst>
            </p:cNvPr>
            <p:cNvGrpSpPr/>
            <p:nvPr/>
          </p:nvGrpSpPr>
          <p:grpSpPr>
            <a:xfrm>
              <a:off x="8262060" y="1309540"/>
              <a:ext cx="858118" cy="400400"/>
              <a:chOff x="8262060" y="4123750"/>
              <a:chExt cx="858118" cy="400400"/>
            </a:xfrm>
          </p:grpSpPr>
          <p:sp>
            <p:nvSpPr>
              <p:cNvPr id="67" name="Line 14">
                <a:extLst>
                  <a:ext uri="{FF2B5EF4-FFF2-40B4-BE49-F238E27FC236}">
                    <a16:creationId xmlns:a16="http://schemas.microsoft.com/office/drawing/2014/main" id="{6AAFCADF-B605-4A9B-86A4-99EC35C66A00}"/>
                  </a:ext>
                </a:extLst>
              </p:cNvPr>
              <p:cNvSpPr>
                <a:spLocks noChangeShapeType="1"/>
              </p:cNvSpPr>
              <p:nvPr/>
            </p:nvSpPr>
            <p:spPr bwMode="auto">
              <a:xfrm>
                <a:off x="8262060" y="4142227"/>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Line 15">
                <a:extLst>
                  <a:ext uri="{FF2B5EF4-FFF2-40B4-BE49-F238E27FC236}">
                    <a16:creationId xmlns:a16="http://schemas.microsoft.com/office/drawing/2014/main" id="{BEFD6AB1-89C7-431B-A684-9993E7F67D56}"/>
                  </a:ext>
                </a:extLst>
              </p:cNvPr>
              <p:cNvSpPr>
                <a:spLocks noChangeShapeType="1"/>
              </p:cNvSpPr>
              <p:nvPr/>
            </p:nvSpPr>
            <p:spPr bwMode="auto">
              <a:xfrm>
                <a:off x="8704167" y="4123750"/>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6">
                <a:extLst>
                  <a:ext uri="{FF2B5EF4-FFF2-40B4-BE49-F238E27FC236}">
                    <a16:creationId xmlns:a16="http://schemas.microsoft.com/office/drawing/2014/main" id="{BC36672D-5008-42C7-A1E1-7FF0C47603DB}"/>
                  </a:ext>
                </a:extLst>
              </p:cNvPr>
              <p:cNvSpPr>
                <a:spLocks noChangeShapeType="1"/>
              </p:cNvSpPr>
              <p:nvPr/>
            </p:nvSpPr>
            <p:spPr bwMode="auto">
              <a:xfrm>
                <a:off x="8704167" y="4509723"/>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65" name="Rectangle 64">
              <a:extLst>
                <a:ext uri="{FF2B5EF4-FFF2-40B4-BE49-F238E27FC236}">
                  <a16:creationId xmlns:a16="http://schemas.microsoft.com/office/drawing/2014/main" id="{CD672070-5032-4CA9-8BBA-92DC4ECBB6C1}"/>
                </a:ext>
              </a:extLst>
            </p:cNvPr>
            <p:cNvSpPr/>
            <p:nvPr/>
          </p:nvSpPr>
          <p:spPr>
            <a:xfrm>
              <a:off x="4473347" y="2046556"/>
              <a:ext cx="2951898"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66" name="Rectangle 65">
              <a:extLst>
                <a:ext uri="{FF2B5EF4-FFF2-40B4-BE49-F238E27FC236}">
                  <a16:creationId xmlns:a16="http://schemas.microsoft.com/office/drawing/2014/main" id="{EF6B9B42-32DB-4472-AE22-F134BE98814D}"/>
                </a:ext>
              </a:extLst>
            </p:cNvPr>
            <p:cNvSpPr/>
            <p:nvPr/>
          </p:nvSpPr>
          <p:spPr>
            <a:xfrm>
              <a:off x="7425245" y="2046556"/>
              <a:ext cx="1844260"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	ADD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90" name="Rectangle 89">
            <a:extLst>
              <a:ext uri="{FF2B5EF4-FFF2-40B4-BE49-F238E27FC236}">
                <a16:creationId xmlns:a16="http://schemas.microsoft.com/office/drawing/2014/main" id="{BA1C44A5-5373-442E-81A3-0AA96DB12E8B}"/>
              </a:ext>
            </a:extLst>
          </p:cNvPr>
          <p:cNvSpPr/>
          <p:nvPr/>
        </p:nvSpPr>
        <p:spPr>
          <a:xfrm>
            <a:off x="3041100" y="2813649"/>
            <a:ext cx="734796"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1" name="Rectangle 90">
            <a:extLst>
              <a:ext uri="{FF2B5EF4-FFF2-40B4-BE49-F238E27FC236}">
                <a16:creationId xmlns:a16="http://schemas.microsoft.com/office/drawing/2014/main" id="{C30D5552-3EF6-467E-8DF6-358E5B3C373E}"/>
              </a:ext>
            </a:extLst>
          </p:cNvPr>
          <p:cNvSpPr/>
          <p:nvPr/>
        </p:nvSpPr>
        <p:spPr>
          <a:xfrm>
            <a:off x="2262145" y="2813649"/>
            <a:ext cx="773728"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mn-cs"/>
              </a:rPr>
              <a:t>IFetch</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2" name="Rectangle 91">
            <a:extLst>
              <a:ext uri="{FF2B5EF4-FFF2-40B4-BE49-F238E27FC236}">
                <a16:creationId xmlns:a16="http://schemas.microsoft.com/office/drawing/2014/main" id="{91341330-1334-4C3F-8D5A-F7F3B7706BA1}"/>
              </a:ext>
            </a:extLst>
          </p:cNvPr>
          <p:cNvSpPr/>
          <p:nvPr/>
        </p:nvSpPr>
        <p:spPr>
          <a:xfrm>
            <a:off x="4520884" y="2813649"/>
            <a:ext cx="734796"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3" name="Rectangle 92">
            <a:extLst>
              <a:ext uri="{FF2B5EF4-FFF2-40B4-BE49-F238E27FC236}">
                <a16:creationId xmlns:a16="http://schemas.microsoft.com/office/drawing/2014/main" id="{4999A254-87BD-4DFE-8A1A-DA82A3F965CA}"/>
              </a:ext>
            </a:extLst>
          </p:cNvPr>
          <p:cNvSpPr/>
          <p:nvPr/>
        </p:nvSpPr>
        <p:spPr>
          <a:xfrm>
            <a:off x="3781123" y="2813649"/>
            <a:ext cx="734534"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Exec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4" name="Rectangle 93">
            <a:extLst>
              <a:ext uri="{FF2B5EF4-FFF2-40B4-BE49-F238E27FC236}">
                <a16:creationId xmlns:a16="http://schemas.microsoft.com/office/drawing/2014/main" id="{1498A08A-E283-4DC6-8E3D-05F1A87F7B85}"/>
              </a:ext>
            </a:extLst>
          </p:cNvPr>
          <p:cNvSpPr/>
          <p:nvPr/>
        </p:nvSpPr>
        <p:spPr>
          <a:xfrm>
            <a:off x="5260908" y="2813649"/>
            <a:ext cx="734796"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WB</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5" name="Rectangle 94">
            <a:extLst>
              <a:ext uri="{FF2B5EF4-FFF2-40B4-BE49-F238E27FC236}">
                <a16:creationId xmlns:a16="http://schemas.microsoft.com/office/drawing/2014/main" id="{63A7482D-92C9-4BF7-BB57-FF4C2D1B83AE}"/>
              </a:ext>
            </a:extLst>
          </p:cNvPr>
          <p:cNvSpPr/>
          <p:nvPr/>
        </p:nvSpPr>
        <p:spPr>
          <a:xfrm>
            <a:off x="324780" y="832316"/>
            <a:ext cx="9127003" cy="861774"/>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Balance the amount of work to be done in each step</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Restrict each cycle to enable only one major functional unit</a:t>
            </a:r>
          </a:p>
        </p:txBody>
      </p:sp>
      <p:sp>
        <p:nvSpPr>
          <p:cNvPr id="96" name="TextBox 95">
            <a:extLst>
              <a:ext uri="{FF2B5EF4-FFF2-40B4-BE49-F238E27FC236}">
                <a16:creationId xmlns:a16="http://schemas.microsoft.com/office/drawing/2014/main" id="{159EC449-23D4-428E-982F-383276BAFC24}"/>
              </a:ext>
            </a:extLst>
          </p:cNvPr>
          <p:cNvSpPr txBox="1"/>
          <p:nvPr/>
        </p:nvSpPr>
        <p:spPr>
          <a:xfrm>
            <a:off x="3177958" y="3271873"/>
            <a:ext cx="170585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6405"/>
                </a:solidFill>
                <a:effectLst/>
                <a:uLnTx/>
                <a:uFillTx/>
                <a:latin typeface="Bell Gothic Std Black" panose="020B0706020202040204" pitchFamily="34" charset="0"/>
                <a:ea typeface="微软雅黑"/>
                <a:cs typeface="+mn-cs"/>
              </a:rPr>
              <a:t>Load (5 cycles)</a:t>
            </a:r>
            <a:endParaRPr kumimoji="0" lang="ko-KR" altLang="en-US" sz="2000" b="0" i="0" u="none" strike="noStrike" kern="1200" cap="none" spc="0" normalizeH="0" baseline="0" noProof="0" dirty="0">
              <a:ln>
                <a:noFill/>
              </a:ln>
              <a:solidFill>
                <a:srgbClr val="FF6405"/>
              </a:solidFill>
              <a:effectLst/>
              <a:uLnTx/>
              <a:uFillTx/>
              <a:latin typeface="Bell Gothic Std Black" panose="020B0706020202040204" pitchFamily="34" charset="0"/>
              <a:cs typeface="+mn-cs"/>
            </a:endParaRPr>
          </a:p>
        </p:txBody>
      </p:sp>
      <p:sp>
        <p:nvSpPr>
          <p:cNvPr id="97" name="Rectangle 96">
            <a:extLst>
              <a:ext uri="{FF2B5EF4-FFF2-40B4-BE49-F238E27FC236}">
                <a16:creationId xmlns:a16="http://schemas.microsoft.com/office/drawing/2014/main" id="{0664CACC-90ED-4F1E-9E1E-56F8287B14F3}"/>
              </a:ext>
            </a:extLst>
          </p:cNvPr>
          <p:cNvSpPr/>
          <p:nvPr/>
        </p:nvSpPr>
        <p:spPr>
          <a:xfrm>
            <a:off x="6755252" y="2815899"/>
            <a:ext cx="734796"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8" name="Rectangle 97">
            <a:extLst>
              <a:ext uri="{FF2B5EF4-FFF2-40B4-BE49-F238E27FC236}">
                <a16:creationId xmlns:a16="http://schemas.microsoft.com/office/drawing/2014/main" id="{23110BA6-9312-4F3F-8D44-03D41F0E8A9B}"/>
              </a:ext>
            </a:extLst>
          </p:cNvPr>
          <p:cNvSpPr/>
          <p:nvPr/>
        </p:nvSpPr>
        <p:spPr>
          <a:xfrm>
            <a:off x="5976297" y="2815899"/>
            <a:ext cx="773728"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mn-cs"/>
              </a:rPr>
              <a:t>IFetch</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9" name="Rectangle 98">
            <a:extLst>
              <a:ext uri="{FF2B5EF4-FFF2-40B4-BE49-F238E27FC236}">
                <a16:creationId xmlns:a16="http://schemas.microsoft.com/office/drawing/2014/main" id="{42A0011D-4F23-4221-A28D-BB699C63DC4F}"/>
              </a:ext>
            </a:extLst>
          </p:cNvPr>
          <p:cNvSpPr/>
          <p:nvPr/>
        </p:nvSpPr>
        <p:spPr>
          <a:xfrm>
            <a:off x="7485750" y="2815899"/>
            <a:ext cx="734534"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Exec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0" name="TextBox 99">
            <a:extLst>
              <a:ext uri="{FF2B5EF4-FFF2-40B4-BE49-F238E27FC236}">
                <a16:creationId xmlns:a16="http://schemas.microsoft.com/office/drawing/2014/main" id="{ED3FBB66-70F9-4FCC-A09E-00CCEF35DF7D}"/>
              </a:ext>
            </a:extLst>
          </p:cNvPr>
          <p:cNvSpPr txBox="1"/>
          <p:nvPr/>
        </p:nvSpPr>
        <p:spPr>
          <a:xfrm>
            <a:off x="6467818" y="3255987"/>
            <a:ext cx="175766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8000"/>
                </a:solidFill>
                <a:effectLst/>
                <a:uLnTx/>
                <a:uFillTx/>
                <a:latin typeface="Bell Gothic Std Black" panose="020B0706020202040204" pitchFamily="34" charset="0"/>
                <a:ea typeface="微软雅黑"/>
                <a:cs typeface="+mn-cs"/>
              </a:rPr>
              <a:t>Store (4 cycles)</a:t>
            </a:r>
            <a:endParaRPr kumimoji="0" lang="ko-KR" altLang="en-US" sz="2000" b="0" i="0" u="none" strike="noStrike" kern="1200" cap="none" spc="0" normalizeH="0" baseline="0" noProof="0" dirty="0">
              <a:ln>
                <a:noFill/>
              </a:ln>
              <a:solidFill>
                <a:srgbClr val="008000"/>
              </a:solidFill>
              <a:effectLst/>
              <a:uLnTx/>
              <a:uFillTx/>
              <a:latin typeface="Bell Gothic Std Black" panose="020B0706020202040204" pitchFamily="34" charset="0"/>
              <a:cs typeface="+mn-cs"/>
            </a:endParaRPr>
          </a:p>
        </p:txBody>
      </p:sp>
      <p:sp>
        <p:nvSpPr>
          <p:cNvPr id="101" name="Rectangle 100">
            <a:extLst>
              <a:ext uri="{FF2B5EF4-FFF2-40B4-BE49-F238E27FC236}">
                <a16:creationId xmlns:a16="http://schemas.microsoft.com/office/drawing/2014/main" id="{D79C1BF2-049E-4691-93E8-ADBE68688D25}"/>
              </a:ext>
            </a:extLst>
          </p:cNvPr>
          <p:cNvSpPr/>
          <p:nvPr/>
        </p:nvSpPr>
        <p:spPr>
          <a:xfrm>
            <a:off x="8220284" y="2815899"/>
            <a:ext cx="734534"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30840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7"/>
                                        </p:tgtEl>
                                        <p:attrNameLst>
                                          <p:attrName>style.opacity</p:attrName>
                                        </p:attrNameLst>
                                      </p:cBhvr>
                                      <p:to>
                                        <p:strVal val="0.15"/>
                                      </p:to>
                                    </p:set>
                                    <p:animEffect filter="image" prLst="opacity: 0.15">
                                      <p:cBhvr rctx="IE">
                                        <p:cTn id="7" dur="indefinite"/>
                                        <p:tgtEl>
                                          <p:spTgt spid="47"/>
                                        </p:tgtEl>
                                      </p:cBhvr>
                                    </p:animEffect>
                                  </p:childTnLst>
                                </p:cTn>
                              </p:par>
                            </p:childTnLst>
                          </p:cTn>
                        </p:par>
                        <p:par>
                          <p:cTn id="8" fill="hold">
                            <p:stCondLst>
                              <p:cond delay="0"/>
                            </p:stCondLst>
                            <p:childTnLst>
                              <p:par>
                                <p:cTn id="9" presetID="22" presetClass="entr" presetSubtype="8"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250"/>
                                        <p:tgtEl>
                                          <p:spTgt spid="91"/>
                                        </p:tgtEl>
                                      </p:cBhvr>
                                    </p:animEffect>
                                  </p:childTnLst>
                                </p:cTn>
                              </p:par>
                              <p:par>
                                <p:cTn id="12" presetID="22" presetClass="entr" presetSubtype="8"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25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left)">
                                      <p:cBhvr>
                                        <p:cTn id="19" dur="250"/>
                                        <p:tgtEl>
                                          <p:spTgt spid="90"/>
                                        </p:tgtEl>
                                      </p:cBhvr>
                                    </p:animEffect>
                                  </p:childTnLst>
                                </p:cTn>
                              </p:par>
                              <p:par>
                                <p:cTn id="20" presetID="22" presetClass="entr" presetSubtype="8"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25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left)">
                                      <p:cBhvr>
                                        <p:cTn id="27" dur="250"/>
                                        <p:tgtEl>
                                          <p:spTgt spid="93"/>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wipe(left)">
                                      <p:cBhvr>
                                        <p:cTn id="30" dur="25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250"/>
                                        <p:tgtEl>
                                          <p:spTgt spid="92"/>
                                        </p:tgtEl>
                                      </p:cBhvr>
                                    </p:animEffect>
                                  </p:childTnLst>
                                </p:cTn>
                              </p:par>
                              <p:par>
                                <p:cTn id="36" presetID="22" presetClass="entr" presetSubtype="8" fill="hold" nodeType="with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wipe(left)">
                                      <p:cBhvr>
                                        <p:cTn id="38" dur="25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left)">
                                      <p:cBhvr>
                                        <p:cTn id="43" dur="250"/>
                                        <p:tgtEl>
                                          <p:spTgt spid="94"/>
                                        </p:tgtEl>
                                      </p:cBhvr>
                                    </p:animEffect>
                                  </p:childTnLst>
                                </p:cTn>
                              </p:par>
                              <p:par>
                                <p:cTn id="44" presetID="22" presetClass="entr" presetSubtype="8" fill="hold"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wipe(left)">
                                      <p:cBhvr>
                                        <p:cTn id="46" dur="250"/>
                                        <p:tgtEl>
                                          <p:spTgt spid="4">
                                            <p:txEl>
                                              <p:pRg st="4" end="4"/>
                                            </p:txEl>
                                          </p:spTgt>
                                        </p:tgtEl>
                                      </p:cBhvr>
                                    </p:animEffect>
                                  </p:childTnLst>
                                </p:cTn>
                              </p:par>
                            </p:childTnLst>
                          </p:cTn>
                        </p:par>
                        <p:par>
                          <p:cTn id="47" fill="hold">
                            <p:stCondLst>
                              <p:cond delay="250"/>
                            </p:stCondLst>
                            <p:childTnLst>
                              <p:par>
                                <p:cTn id="48" presetID="10" presetClass="entr" presetSubtype="0" fill="hold" grpId="0" nodeType="after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500"/>
                                        <p:tgtEl>
                                          <p:spTgt spid="9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wipe(left)">
                                      <p:cBhvr>
                                        <p:cTn id="55" dur="250"/>
                                        <p:tgtEl>
                                          <p:spTgt spid="98"/>
                                        </p:tgtEl>
                                      </p:cBhvr>
                                    </p:animEffect>
                                  </p:childTnLst>
                                </p:cTn>
                              </p:par>
                            </p:childTnLst>
                          </p:cTn>
                        </p:par>
                        <p:par>
                          <p:cTn id="56" fill="hold">
                            <p:stCondLst>
                              <p:cond delay="250"/>
                            </p:stCondLst>
                            <p:childTnLst>
                              <p:par>
                                <p:cTn id="57" presetID="22" presetClass="entr" presetSubtype="8" fill="hold" grpId="0"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left)">
                                      <p:cBhvr>
                                        <p:cTn id="59" dur="250"/>
                                        <p:tgtEl>
                                          <p:spTgt spid="97"/>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wipe(left)">
                                      <p:cBhvr>
                                        <p:cTn id="63" dur="250"/>
                                        <p:tgtEl>
                                          <p:spTgt spid="99"/>
                                        </p:tgtEl>
                                      </p:cBhvr>
                                    </p:animEffect>
                                  </p:childTnLst>
                                </p:cTn>
                              </p:par>
                            </p:childTnLst>
                          </p:cTn>
                        </p:par>
                        <p:par>
                          <p:cTn id="64" fill="hold">
                            <p:stCondLst>
                              <p:cond delay="750"/>
                            </p:stCondLst>
                            <p:childTnLst>
                              <p:par>
                                <p:cTn id="65" presetID="22" presetClass="entr" presetSubtype="8" fill="hold" grpId="0" nodeType="after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wipe(left)">
                                      <p:cBhvr>
                                        <p:cTn id="67" dur="250"/>
                                        <p:tgtEl>
                                          <p:spTgt spid="101"/>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6" grpId="0"/>
      <p:bldP spid="97" grpId="0" animBg="1"/>
      <p:bldP spid="98" grpId="0" animBg="1"/>
      <p:bldP spid="99" grpId="0" animBg="1"/>
      <p:bldP spid="100" grpId="0"/>
      <p:bldP spid="10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B79A-379B-4BDD-AAE7-331F30EC9B89}"/>
              </a:ext>
            </a:extLst>
          </p:cNvPr>
          <p:cNvSpPr>
            <a:spLocks noGrp="1"/>
          </p:cNvSpPr>
          <p:nvPr>
            <p:ph type="title"/>
          </p:nvPr>
        </p:nvSpPr>
        <p:spPr/>
        <p:txBody>
          <a:bodyPr/>
          <a:lstStyle/>
          <a:p>
            <a:r>
              <a:rPr lang="en-US" altLang="ko-KR" dirty="0"/>
              <a:t>Design/Support for Multi-Step Instructions</a:t>
            </a:r>
            <a:endParaRPr lang="ko-KR" altLang="en-US" dirty="0"/>
          </a:p>
        </p:txBody>
      </p:sp>
      <p:sp>
        <p:nvSpPr>
          <p:cNvPr id="3" name="内容占位符 2">
            <a:extLst>
              <a:ext uri="{FF2B5EF4-FFF2-40B4-BE49-F238E27FC236}">
                <a16:creationId xmlns:a16="http://schemas.microsoft.com/office/drawing/2014/main" id="{216C0B9B-C776-B4C6-0EB0-74FBC3ACF85E}"/>
              </a:ext>
            </a:extLst>
          </p:cNvPr>
          <p:cNvSpPr>
            <a:spLocks noGrp="1"/>
          </p:cNvSpPr>
          <p:nvPr>
            <p:ph idx="1"/>
          </p:nvPr>
        </p:nvSpPr>
        <p:spPr/>
        <p:txBody>
          <a:bodyPr/>
          <a:lstStyle/>
          <a:p>
            <a:endParaRPr lang="zh-CN" altLang="en-US"/>
          </a:p>
        </p:txBody>
      </p:sp>
      <p:sp>
        <p:nvSpPr>
          <p:cNvPr id="36" name="文本占位符 35">
            <a:extLst>
              <a:ext uri="{FF2B5EF4-FFF2-40B4-BE49-F238E27FC236}">
                <a16:creationId xmlns:a16="http://schemas.microsoft.com/office/drawing/2014/main" id="{88EE4295-B31B-DF88-D1EE-3E720DF1851C}"/>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8BAC9723-7031-4A8B-B7D4-D3F02F922A10}"/>
              </a:ext>
            </a:extLst>
          </p:cNvPr>
          <p:cNvSpPr/>
          <p:nvPr/>
        </p:nvSpPr>
        <p:spPr>
          <a:xfrm>
            <a:off x="1517174" y="660286"/>
            <a:ext cx="5505926"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000000"/>
                </a:solidFill>
                <a:effectLst/>
                <a:uLnTx/>
                <a:uFillTx/>
                <a:latin typeface="Calibri"/>
                <a:ea typeface="微软雅黑"/>
                <a:cs typeface="+mn-cs"/>
              </a:rPr>
              <a:t>[REMIND] Clock methodologies</a:t>
            </a:r>
          </a:p>
        </p:txBody>
      </p:sp>
      <p:sp>
        <p:nvSpPr>
          <p:cNvPr id="5" name="Rectangle 4">
            <a:extLst>
              <a:ext uri="{FF2B5EF4-FFF2-40B4-BE49-F238E27FC236}">
                <a16:creationId xmlns:a16="http://schemas.microsoft.com/office/drawing/2014/main" id="{04744B07-CF0B-4B60-80DB-16CF177BD3C9}"/>
              </a:ext>
            </a:extLst>
          </p:cNvPr>
          <p:cNvSpPr/>
          <p:nvPr/>
        </p:nvSpPr>
        <p:spPr>
          <a:xfrm>
            <a:off x="4045363" y="4103654"/>
            <a:ext cx="4072130" cy="631666"/>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6" name="Group 5">
            <a:extLst>
              <a:ext uri="{FF2B5EF4-FFF2-40B4-BE49-F238E27FC236}">
                <a16:creationId xmlns:a16="http://schemas.microsoft.com/office/drawing/2014/main" id="{C55CB549-FAE6-4FA1-9E48-497359D53BC3}"/>
              </a:ext>
            </a:extLst>
          </p:cNvPr>
          <p:cNvGrpSpPr/>
          <p:nvPr/>
        </p:nvGrpSpPr>
        <p:grpSpPr>
          <a:xfrm>
            <a:off x="3600718" y="2433022"/>
            <a:ext cx="1074388" cy="800800"/>
            <a:chOff x="2184042" y="3159809"/>
            <a:chExt cx="1074388" cy="800800"/>
          </a:xfrm>
        </p:grpSpPr>
        <p:sp>
          <p:nvSpPr>
            <p:cNvPr id="7" name="Rectangle 4">
              <a:extLst>
                <a:ext uri="{FF2B5EF4-FFF2-40B4-BE49-F238E27FC236}">
                  <a16:creationId xmlns:a16="http://schemas.microsoft.com/office/drawing/2014/main" id="{3F106D70-68B1-4842-8559-BB84400179EA}"/>
                </a:ext>
              </a:extLst>
            </p:cNvPr>
            <p:cNvSpPr>
              <a:spLocks noChangeArrowheads="1"/>
            </p:cNvSpPr>
            <p:nvPr/>
          </p:nvSpPr>
          <p:spPr bwMode="auto">
            <a:xfrm>
              <a:off x="2258493" y="3159809"/>
              <a:ext cx="925487" cy="800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 name="Text Box 5">
              <a:extLst>
                <a:ext uri="{FF2B5EF4-FFF2-40B4-BE49-F238E27FC236}">
                  <a16:creationId xmlns:a16="http://schemas.microsoft.com/office/drawing/2014/main" id="{8DD7B33F-AFBA-4669-AB38-28704E55FA6A}"/>
                </a:ext>
              </a:extLst>
            </p:cNvPr>
            <p:cNvSpPr txBox="1">
              <a:spLocks noChangeArrowheads="1"/>
            </p:cNvSpPr>
            <p:nvPr/>
          </p:nvSpPr>
          <p:spPr bwMode="auto">
            <a:xfrm>
              <a:off x="2184042" y="3349070"/>
              <a:ext cx="1074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State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Element 1</a:t>
              </a:r>
            </a:p>
          </p:txBody>
        </p:sp>
      </p:grpSp>
      <p:grpSp>
        <p:nvGrpSpPr>
          <p:cNvPr id="9" name="Group 8">
            <a:extLst>
              <a:ext uri="{FF2B5EF4-FFF2-40B4-BE49-F238E27FC236}">
                <a16:creationId xmlns:a16="http://schemas.microsoft.com/office/drawing/2014/main" id="{2896D3AE-F605-400C-99AD-20C87DB39234}"/>
              </a:ext>
            </a:extLst>
          </p:cNvPr>
          <p:cNvGrpSpPr/>
          <p:nvPr/>
        </p:nvGrpSpPr>
        <p:grpSpPr>
          <a:xfrm>
            <a:off x="5341045" y="2433022"/>
            <a:ext cx="1480779" cy="800800"/>
            <a:chOff x="3924368" y="3159809"/>
            <a:chExt cx="1480779" cy="800800"/>
          </a:xfrm>
        </p:grpSpPr>
        <p:sp>
          <p:nvSpPr>
            <p:cNvPr id="10" name="Oval 8">
              <a:extLst>
                <a:ext uri="{FF2B5EF4-FFF2-40B4-BE49-F238E27FC236}">
                  <a16:creationId xmlns:a16="http://schemas.microsoft.com/office/drawing/2014/main" id="{CBB518E1-7334-4410-B4F9-3ECC0F52C05E}"/>
                </a:ext>
              </a:extLst>
            </p:cNvPr>
            <p:cNvSpPr>
              <a:spLocks noChangeArrowheads="1"/>
            </p:cNvSpPr>
            <p:nvPr/>
          </p:nvSpPr>
          <p:spPr bwMode="auto">
            <a:xfrm>
              <a:off x="3924368" y="3159809"/>
              <a:ext cx="1480779" cy="8008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 name="Text Box 9">
              <a:extLst>
                <a:ext uri="{FF2B5EF4-FFF2-40B4-BE49-F238E27FC236}">
                  <a16:creationId xmlns:a16="http://schemas.microsoft.com/office/drawing/2014/main" id="{98434866-3C0F-46DD-9582-2CCDAB396677}"/>
                </a:ext>
              </a:extLst>
            </p:cNvPr>
            <p:cNvSpPr txBox="1">
              <a:spLocks noChangeArrowheads="1"/>
            </p:cNvSpPr>
            <p:nvPr/>
          </p:nvSpPr>
          <p:spPr bwMode="auto">
            <a:xfrm>
              <a:off x="4043353" y="3349070"/>
              <a:ext cx="1242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Combinational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logic</a:t>
              </a:r>
            </a:p>
          </p:txBody>
        </p:sp>
      </p:grpSp>
      <p:sp>
        <p:nvSpPr>
          <p:cNvPr id="12" name="Line 10">
            <a:extLst>
              <a:ext uri="{FF2B5EF4-FFF2-40B4-BE49-F238E27FC236}">
                <a16:creationId xmlns:a16="http://schemas.microsoft.com/office/drawing/2014/main" id="{81EF8B9C-FF27-4B2F-9162-7C85526253BB}"/>
              </a:ext>
            </a:extLst>
          </p:cNvPr>
          <p:cNvSpPr>
            <a:spLocks noChangeShapeType="1"/>
          </p:cNvSpPr>
          <p:nvPr/>
        </p:nvSpPr>
        <p:spPr bwMode="auto">
          <a:xfrm>
            <a:off x="4600656" y="2833422"/>
            <a:ext cx="7403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11">
            <a:extLst>
              <a:ext uri="{FF2B5EF4-FFF2-40B4-BE49-F238E27FC236}">
                <a16:creationId xmlns:a16="http://schemas.microsoft.com/office/drawing/2014/main" id="{1E0B58B3-A84E-410F-86BF-89725F201A9C}"/>
              </a:ext>
            </a:extLst>
          </p:cNvPr>
          <p:cNvSpPr>
            <a:spLocks noChangeShapeType="1"/>
          </p:cNvSpPr>
          <p:nvPr/>
        </p:nvSpPr>
        <p:spPr bwMode="auto">
          <a:xfrm>
            <a:off x="6821824" y="2833422"/>
            <a:ext cx="7403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12">
            <a:extLst>
              <a:ext uri="{FF2B5EF4-FFF2-40B4-BE49-F238E27FC236}">
                <a16:creationId xmlns:a16="http://schemas.microsoft.com/office/drawing/2014/main" id="{4D582759-8A81-4657-B09D-173223E5A0F6}"/>
              </a:ext>
            </a:extLst>
          </p:cNvPr>
          <p:cNvSpPr>
            <a:spLocks noChangeShapeType="1"/>
          </p:cNvSpPr>
          <p:nvPr/>
        </p:nvSpPr>
        <p:spPr bwMode="auto">
          <a:xfrm>
            <a:off x="3304974" y="3922222"/>
            <a:ext cx="7403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3">
            <a:extLst>
              <a:ext uri="{FF2B5EF4-FFF2-40B4-BE49-F238E27FC236}">
                <a16:creationId xmlns:a16="http://schemas.microsoft.com/office/drawing/2014/main" id="{2D5DAAB7-D5BD-4948-8FA6-4F08B9477F8B}"/>
              </a:ext>
            </a:extLst>
          </p:cNvPr>
          <p:cNvSpPr>
            <a:spLocks noChangeShapeType="1"/>
          </p:cNvSpPr>
          <p:nvPr/>
        </p:nvSpPr>
        <p:spPr bwMode="auto">
          <a:xfrm>
            <a:off x="4045363" y="353412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14">
            <a:extLst>
              <a:ext uri="{FF2B5EF4-FFF2-40B4-BE49-F238E27FC236}">
                <a16:creationId xmlns:a16="http://schemas.microsoft.com/office/drawing/2014/main" id="{C76343F6-A159-4636-A7F7-694FF01F70D5}"/>
              </a:ext>
            </a:extLst>
          </p:cNvPr>
          <p:cNvSpPr>
            <a:spLocks noChangeShapeType="1"/>
          </p:cNvSpPr>
          <p:nvPr/>
        </p:nvSpPr>
        <p:spPr bwMode="auto">
          <a:xfrm>
            <a:off x="4045363" y="3543997"/>
            <a:ext cx="20360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15">
            <a:extLst>
              <a:ext uri="{FF2B5EF4-FFF2-40B4-BE49-F238E27FC236}">
                <a16:creationId xmlns:a16="http://schemas.microsoft.com/office/drawing/2014/main" id="{52A488CA-9AB4-4BA7-9610-B3423077FAC9}"/>
              </a:ext>
            </a:extLst>
          </p:cNvPr>
          <p:cNvSpPr>
            <a:spLocks noChangeShapeType="1"/>
          </p:cNvSpPr>
          <p:nvPr/>
        </p:nvSpPr>
        <p:spPr bwMode="auto">
          <a:xfrm>
            <a:off x="6081434" y="353412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Line 16">
            <a:extLst>
              <a:ext uri="{FF2B5EF4-FFF2-40B4-BE49-F238E27FC236}">
                <a16:creationId xmlns:a16="http://schemas.microsoft.com/office/drawing/2014/main" id="{6F4E097F-96BA-42BB-AF3D-9D8752A27B04}"/>
              </a:ext>
            </a:extLst>
          </p:cNvPr>
          <p:cNvSpPr>
            <a:spLocks noChangeShapeType="1"/>
          </p:cNvSpPr>
          <p:nvPr/>
        </p:nvSpPr>
        <p:spPr bwMode="auto">
          <a:xfrm>
            <a:off x="6081434" y="3915122"/>
            <a:ext cx="20360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Line 17">
            <a:extLst>
              <a:ext uri="{FF2B5EF4-FFF2-40B4-BE49-F238E27FC236}">
                <a16:creationId xmlns:a16="http://schemas.microsoft.com/office/drawing/2014/main" id="{0551DB28-CEB8-4953-B2DB-BFD8E05FB5F0}"/>
              </a:ext>
            </a:extLst>
          </p:cNvPr>
          <p:cNvSpPr>
            <a:spLocks noChangeShapeType="1"/>
          </p:cNvSpPr>
          <p:nvPr/>
        </p:nvSpPr>
        <p:spPr bwMode="auto">
          <a:xfrm>
            <a:off x="8117504" y="353412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 name="Line 18">
            <a:extLst>
              <a:ext uri="{FF2B5EF4-FFF2-40B4-BE49-F238E27FC236}">
                <a16:creationId xmlns:a16="http://schemas.microsoft.com/office/drawing/2014/main" id="{85C2D131-A76A-43EE-8649-C77FE5C9844D}"/>
              </a:ext>
            </a:extLst>
          </p:cNvPr>
          <p:cNvSpPr>
            <a:spLocks noChangeShapeType="1"/>
          </p:cNvSpPr>
          <p:nvPr/>
        </p:nvSpPr>
        <p:spPr bwMode="auto">
          <a:xfrm>
            <a:off x="8117505" y="3543997"/>
            <a:ext cx="7403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 name="Line 19">
            <a:extLst>
              <a:ext uri="{FF2B5EF4-FFF2-40B4-BE49-F238E27FC236}">
                <a16:creationId xmlns:a16="http://schemas.microsoft.com/office/drawing/2014/main" id="{6AF6942A-C528-4EA7-876C-104B910FC32B}"/>
              </a:ext>
            </a:extLst>
          </p:cNvPr>
          <p:cNvSpPr>
            <a:spLocks noChangeShapeType="1"/>
          </p:cNvSpPr>
          <p:nvPr/>
        </p:nvSpPr>
        <p:spPr bwMode="auto">
          <a:xfrm>
            <a:off x="3212426" y="2833422"/>
            <a:ext cx="46274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 name="Line 20">
            <a:extLst>
              <a:ext uri="{FF2B5EF4-FFF2-40B4-BE49-F238E27FC236}">
                <a16:creationId xmlns:a16="http://schemas.microsoft.com/office/drawing/2014/main" id="{A9556757-D4A4-45FF-9FDF-0F7868421EF6}"/>
              </a:ext>
            </a:extLst>
          </p:cNvPr>
          <p:cNvSpPr>
            <a:spLocks noChangeShapeType="1"/>
          </p:cNvSpPr>
          <p:nvPr/>
        </p:nvSpPr>
        <p:spPr bwMode="auto">
          <a:xfrm>
            <a:off x="8487700" y="2833422"/>
            <a:ext cx="46274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 name="Text Box 21">
            <a:extLst>
              <a:ext uri="{FF2B5EF4-FFF2-40B4-BE49-F238E27FC236}">
                <a16:creationId xmlns:a16="http://schemas.microsoft.com/office/drawing/2014/main" id="{99CE218F-0B22-47D2-A96D-253CABE7E352}"/>
              </a:ext>
            </a:extLst>
          </p:cNvPr>
          <p:cNvSpPr txBox="1">
            <a:spLocks noChangeArrowheads="1"/>
          </p:cNvSpPr>
          <p:nvPr/>
        </p:nvSpPr>
        <p:spPr bwMode="auto">
          <a:xfrm>
            <a:off x="2670606" y="3734322"/>
            <a:ext cx="6671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clock</a:t>
            </a:r>
          </a:p>
        </p:txBody>
      </p:sp>
      <p:grpSp>
        <p:nvGrpSpPr>
          <p:cNvPr id="24" name="Group 23">
            <a:extLst>
              <a:ext uri="{FF2B5EF4-FFF2-40B4-BE49-F238E27FC236}">
                <a16:creationId xmlns:a16="http://schemas.microsoft.com/office/drawing/2014/main" id="{B39D0764-986E-4AFF-A52D-96449C47A4FF}"/>
              </a:ext>
            </a:extLst>
          </p:cNvPr>
          <p:cNvGrpSpPr/>
          <p:nvPr/>
        </p:nvGrpSpPr>
        <p:grpSpPr>
          <a:xfrm>
            <a:off x="4045364" y="4334922"/>
            <a:ext cx="4072141" cy="400399"/>
            <a:chOff x="2628687" y="5628359"/>
            <a:chExt cx="4072141" cy="400399"/>
          </a:xfrm>
        </p:grpSpPr>
        <p:sp>
          <p:nvSpPr>
            <p:cNvPr id="25" name="Text Box 22">
              <a:extLst>
                <a:ext uri="{FF2B5EF4-FFF2-40B4-BE49-F238E27FC236}">
                  <a16:creationId xmlns:a16="http://schemas.microsoft.com/office/drawing/2014/main" id="{A1281D36-FA4C-4097-A33F-6539A0687453}"/>
                </a:ext>
              </a:extLst>
            </p:cNvPr>
            <p:cNvSpPr txBox="1">
              <a:spLocks noChangeArrowheads="1"/>
            </p:cNvSpPr>
            <p:nvPr/>
          </p:nvSpPr>
          <p:spPr bwMode="auto">
            <a:xfrm>
              <a:off x="3935743" y="5690204"/>
              <a:ext cx="14580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One clock cycle</a:t>
              </a:r>
            </a:p>
          </p:txBody>
        </p:sp>
        <p:sp>
          <p:nvSpPr>
            <p:cNvPr id="26" name="Line 23">
              <a:extLst>
                <a:ext uri="{FF2B5EF4-FFF2-40B4-BE49-F238E27FC236}">
                  <a16:creationId xmlns:a16="http://schemas.microsoft.com/office/drawing/2014/main" id="{2D013CF3-54BC-49B7-AA40-EC806D773170}"/>
                </a:ext>
              </a:extLst>
            </p:cNvPr>
            <p:cNvSpPr>
              <a:spLocks noChangeShapeType="1"/>
            </p:cNvSpPr>
            <p:nvPr/>
          </p:nvSpPr>
          <p:spPr bwMode="auto">
            <a:xfrm>
              <a:off x="2628687" y="5628359"/>
              <a:ext cx="4072141" cy="0"/>
            </a:xfrm>
            <a:prstGeom prst="line">
              <a:avLst/>
            </a:prstGeom>
            <a:noFill/>
            <a:ln w="76200">
              <a:solidFill>
                <a:srgbClr val="143D8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7" name="Group 26">
            <a:extLst>
              <a:ext uri="{FF2B5EF4-FFF2-40B4-BE49-F238E27FC236}">
                <a16:creationId xmlns:a16="http://schemas.microsoft.com/office/drawing/2014/main" id="{8D7EF371-A737-4914-A2E9-92D75D297782}"/>
              </a:ext>
            </a:extLst>
          </p:cNvPr>
          <p:cNvGrpSpPr/>
          <p:nvPr/>
        </p:nvGrpSpPr>
        <p:grpSpPr>
          <a:xfrm>
            <a:off x="7487761" y="2433022"/>
            <a:ext cx="1074388" cy="800800"/>
            <a:chOff x="6071085" y="3159809"/>
            <a:chExt cx="1074388" cy="800800"/>
          </a:xfrm>
        </p:grpSpPr>
        <p:sp>
          <p:nvSpPr>
            <p:cNvPr id="28" name="Rectangle 6">
              <a:extLst>
                <a:ext uri="{FF2B5EF4-FFF2-40B4-BE49-F238E27FC236}">
                  <a16:creationId xmlns:a16="http://schemas.microsoft.com/office/drawing/2014/main" id="{C359D8AE-D0F8-4B77-A449-A4C3256A7016}"/>
                </a:ext>
              </a:extLst>
            </p:cNvPr>
            <p:cNvSpPr>
              <a:spLocks noChangeArrowheads="1"/>
            </p:cNvSpPr>
            <p:nvPr/>
          </p:nvSpPr>
          <p:spPr bwMode="auto">
            <a:xfrm>
              <a:off x="6145536" y="3159809"/>
              <a:ext cx="925487" cy="800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29" name="Text Box 5">
              <a:extLst>
                <a:ext uri="{FF2B5EF4-FFF2-40B4-BE49-F238E27FC236}">
                  <a16:creationId xmlns:a16="http://schemas.microsoft.com/office/drawing/2014/main" id="{3E10AA85-B6A9-45A7-8607-35E0A6DF5A5D}"/>
                </a:ext>
              </a:extLst>
            </p:cNvPr>
            <p:cNvSpPr txBox="1">
              <a:spLocks noChangeArrowheads="1"/>
            </p:cNvSpPr>
            <p:nvPr/>
          </p:nvSpPr>
          <p:spPr bwMode="auto">
            <a:xfrm>
              <a:off x="6071085" y="3329376"/>
              <a:ext cx="1074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State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Element 2</a:t>
              </a:r>
            </a:p>
          </p:txBody>
        </p:sp>
      </p:grpSp>
      <p:sp>
        <p:nvSpPr>
          <p:cNvPr id="30" name="Rectangle 29">
            <a:extLst>
              <a:ext uri="{FF2B5EF4-FFF2-40B4-BE49-F238E27FC236}">
                <a16:creationId xmlns:a16="http://schemas.microsoft.com/office/drawing/2014/main" id="{72E5333B-76BC-4E60-8DED-1097F6FAA43A}"/>
              </a:ext>
            </a:extLst>
          </p:cNvPr>
          <p:cNvSpPr/>
          <p:nvPr/>
        </p:nvSpPr>
        <p:spPr>
          <a:xfrm>
            <a:off x="3196038" y="1582449"/>
            <a:ext cx="1698650"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Calibri" panose="020F0502020204030204" pitchFamily="34" charset="0"/>
              </a:rPr>
              <a:t>❶</a:t>
            </a:r>
            <a:r>
              <a:rPr kumimoji="0" lang="en-US" altLang="ko-KR" sz="1800" b="1"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 </a:t>
            </a:r>
            <a:r>
              <a:rPr kumimoji="0" lang="en-US" altLang="ko-KR" sz="1800" b="1"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Read</a:t>
            </a:r>
            <a:r>
              <a:rPr kumimoji="0" lang="en-US" altLang="ko-KR" sz="1800" b="1"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 contents of </a:t>
            </a:r>
            <a:r>
              <a:rPr kumimoji="0" lang="en-US" altLang="ko-KR" sz="1800" b="1" i="0" u="none" strike="noStrike" kern="1200" cap="none" spc="0" normalizeH="0" baseline="0" noProof="0" dirty="0">
                <a:ln>
                  <a:noFill/>
                </a:ln>
                <a:solidFill>
                  <a:srgbClr val="002060"/>
                </a:solidFill>
                <a:effectLst/>
                <a:uLnTx/>
                <a:uFillTx/>
                <a:latin typeface="Bell Gothic Std Black" panose="020B0706020202040204" pitchFamily="34" charset="0"/>
                <a:ea typeface="微软雅黑"/>
                <a:cs typeface="+mn-cs"/>
              </a:rPr>
              <a:t>state elements</a:t>
            </a:r>
          </a:p>
        </p:txBody>
      </p:sp>
      <p:sp>
        <p:nvSpPr>
          <p:cNvPr id="31" name="Rectangle 30">
            <a:extLst>
              <a:ext uri="{FF2B5EF4-FFF2-40B4-BE49-F238E27FC236}">
                <a16:creationId xmlns:a16="http://schemas.microsoft.com/office/drawing/2014/main" id="{497D6D01-E5D3-4C3F-8703-282A35B3C17D}"/>
              </a:ext>
            </a:extLst>
          </p:cNvPr>
          <p:cNvSpPr/>
          <p:nvPr/>
        </p:nvSpPr>
        <p:spPr>
          <a:xfrm>
            <a:off x="4999983" y="1582449"/>
            <a:ext cx="2192035"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panose="020F0502020204030204" pitchFamily="34" charset="0"/>
                <a:ea typeface="微软雅黑"/>
                <a:cs typeface="Calibri" panose="020F0502020204030204" pitchFamily="34" charset="0"/>
              </a:rPr>
              <a:t>❷ </a:t>
            </a:r>
            <a:r>
              <a:rPr kumimoji="0" lang="en-US" altLang="ko-KR" sz="1800" b="1"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Send values through combinational logic</a:t>
            </a:r>
          </a:p>
        </p:txBody>
      </p:sp>
      <p:sp>
        <p:nvSpPr>
          <p:cNvPr id="32" name="Rectangle 31">
            <a:extLst>
              <a:ext uri="{FF2B5EF4-FFF2-40B4-BE49-F238E27FC236}">
                <a16:creationId xmlns:a16="http://schemas.microsoft.com/office/drawing/2014/main" id="{034C7D5C-DB14-446E-B360-110BFEF62DF4}"/>
              </a:ext>
            </a:extLst>
          </p:cNvPr>
          <p:cNvSpPr/>
          <p:nvPr/>
        </p:nvSpPr>
        <p:spPr>
          <a:xfrm>
            <a:off x="7298698" y="1582449"/>
            <a:ext cx="1861803" cy="770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143D88"/>
                </a:solidFill>
                <a:effectLst/>
                <a:uLnTx/>
                <a:uFillTx/>
                <a:latin typeface="Calibri" panose="020F0502020204030204" pitchFamily="34" charset="0"/>
                <a:ea typeface="微软雅黑"/>
                <a:cs typeface="Calibri" panose="020F0502020204030204" pitchFamily="34" charset="0"/>
              </a:rPr>
              <a:t>❸ </a:t>
            </a:r>
            <a:r>
              <a:rPr kumimoji="0" lang="en-US" altLang="ko-KR" sz="1800" b="1"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Write</a:t>
            </a:r>
            <a:r>
              <a:rPr kumimoji="0" lang="en-US" altLang="ko-KR" sz="1800" b="1"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 results to one or more </a:t>
            </a:r>
            <a:r>
              <a:rPr kumimoji="0" lang="en-US" altLang="ko-KR" sz="1800" b="1" i="0" u="none" strike="noStrike" kern="1200" cap="none" spc="0" normalizeH="0" baseline="0" noProof="0" dirty="0">
                <a:ln>
                  <a:noFill/>
                </a:ln>
                <a:solidFill>
                  <a:srgbClr val="002060"/>
                </a:solidFill>
                <a:effectLst/>
                <a:uLnTx/>
                <a:uFillTx/>
                <a:latin typeface="Bell Gothic Std Black" panose="020B0706020202040204" pitchFamily="34" charset="0"/>
                <a:ea typeface="微软雅黑"/>
                <a:cs typeface="+mn-cs"/>
              </a:rPr>
              <a:t>state elements</a:t>
            </a:r>
          </a:p>
        </p:txBody>
      </p:sp>
      <p:sp>
        <p:nvSpPr>
          <p:cNvPr id="33" name="Line 13">
            <a:extLst>
              <a:ext uri="{FF2B5EF4-FFF2-40B4-BE49-F238E27FC236}">
                <a16:creationId xmlns:a16="http://schemas.microsoft.com/office/drawing/2014/main" id="{5D3748E4-9FF3-46DB-AB7D-C7BE545B3BC0}"/>
              </a:ext>
            </a:extLst>
          </p:cNvPr>
          <p:cNvSpPr>
            <a:spLocks noChangeShapeType="1"/>
          </p:cNvSpPr>
          <p:nvPr/>
        </p:nvSpPr>
        <p:spPr bwMode="auto">
          <a:xfrm>
            <a:off x="4049922" y="3518588"/>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7">
            <a:extLst>
              <a:ext uri="{FF2B5EF4-FFF2-40B4-BE49-F238E27FC236}">
                <a16:creationId xmlns:a16="http://schemas.microsoft.com/office/drawing/2014/main" id="{1E00BE95-268A-4830-854D-858299C82C86}"/>
              </a:ext>
            </a:extLst>
          </p:cNvPr>
          <p:cNvSpPr>
            <a:spLocks noChangeShapeType="1"/>
          </p:cNvSpPr>
          <p:nvPr/>
        </p:nvSpPr>
        <p:spPr bwMode="auto">
          <a:xfrm>
            <a:off x="8117504" y="353412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Rectangle 34">
            <a:extLst>
              <a:ext uri="{FF2B5EF4-FFF2-40B4-BE49-F238E27FC236}">
                <a16:creationId xmlns:a16="http://schemas.microsoft.com/office/drawing/2014/main" id="{CE47ED4D-3C8D-4DB4-B4F4-41F2642835CC}"/>
              </a:ext>
            </a:extLst>
          </p:cNvPr>
          <p:cNvSpPr/>
          <p:nvPr/>
        </p:nvSpPr>
        <p:spPr>
          <a:xfrm>
            <a:off x="2063276" y="4941929"/>
            <a:ext cx="8414224" cy="954107"/>
          </a:xfrm>
          <a:prstGeom prst="rect">
            <a:avLst/>
          </a:prstGeom>
        </p:spPr>
        <p:txBody>
          <a:bodyPr wrap="square">
            <a:spAutoFit/>
          </a:bodyPr>
          <a:lstStyle/>
          <a:p>
            <a:pPr marL="0" marR="0" lvl="1" indent="0" algn="l" defTabSz="457200" rtl="0" eaLnBrk="1" fontAlgn="auto" latinLnBrk="0" hangingPunct="1">
              <a:lnSpc>
                <a:spcPct val="100000"/>
              </a:lnSpc>
              <a:spcBef>
                <a:spcPct val="20000"/>
              </a:spcBef>
              <a:spcAft>
                <a:spcPts val="0"/>
              </a:spcAft>
              <a:buClr>
                <a:srgbClr val="4E67C8"/>
              </a:buClr>
              <a:buSzPct val="75000"/>
              <a:buFontTx/>
              <a:buNone/>
              <a:tabLst/>
              <a:defRPr/>
            </a:pPr>
            <a:r>
              <a:rPr kumimoji="0" lang="en-US" altLang="en-US" sz="2600" b="0" i="0" u="none" strike="noStrike" kern="1200" cap="none" spc="0" normalizeH="0" baseline="0" noProof="0" dirty="0">
                <a:ln>
                  <a:noFill/>
                </a:ln>
                <a:solidFill>
                  <a:srgbClr val="000000"/>
                </a:solidFill>
                <a:effectLst/>
                <a:uLnTx/>
                <a:uFillTx/>
                <a:latin typeface="Calibri"/>
                <a:ea typeface="微软雅黑"/>
                <a:cs typeface="+mn-cs"/>
                <a:sym typeface="Wingdings" panose="05000000000000000000" pitchFamily="2" charset="2"/>
              </a:rPr>
              <a:t> At the end of a cycle, let’s </a:t>
            </a:r>
            <a:r>
              <a:rPr kumimoji="0" lang="en-US" altLang="en-US" sz="2800" b="0" i="0" u="none" strike="noStrike" kern="0" cap="none" spc="0" normalizeH="0" baseline="0" noProof="0" dirty="0">
                <a:ln>
                  <a:noFill/>
                </a:ln>
                <a:solidFill>
                  <a:srgbClr val="000000"/>
                </a:solidFill>
                <a:effectLst/>
                <a:uLnTx/>
                <a:uFillTx/>
                <a:latin typeface="Calibri"/>
                <a:ea typeface="微软雅黑"/>
                <a:cs typeface="+mn-cs"/>
              </a:rPr>
              <a:t>store value(s), which will be  needed in a next cycle into </a:t>
            </a:r>
            <a:r>
              <a:rPr kumimoji="0" lang="en-US" altLang="en-US" sz="2800" b="0" i="0" u="none" strike="noStrike" kern="0" cap="none" spc="0" normalizeH="0" baseline="0" noProof="0" dirty="0">
                <a:ln>
                  <a:noFill/>
                </a:ln>
                <a:solidFill>
                  <a:srgbClr val="0070C0"/>
                </a:solidFill>
                <a:effectLst/>
                <a:uLnTx/>
                <a:uFillTx/>
                <a:latin typeface="Calibri"/>
                <a:ea typeface="微软雅黑"/>
                <a:cs typeface="+mn-cs"/>
              </a:rPr>
              <a:t>an internal register</a:t>
            </a:r>
            <a:r>
              <a:rPr kumimoji="0" lang="en-US" altLang="en-US" sz="2800" b="0" i="0" u="none" strike="noStrike" kern="0" cap="none" spc="0" normalizeH="0" baseline="0" noProof="0" dirty="0">
                <a:ln>
                  <a:noFill/>
                </a:ln>
                <a:solidFill>
                  <a:srgbClr val="000000"/>
                </a:solidFill>
                <a:effectLst/>
                <a:uLnTx/>
                <a:uFillTx/>
                <a:latin typeface="Calibri"/>
                <a:ea typeface="微软雅黑"/>
                <a:cs typeface="+mn-cs"/>
              </a:rPr>
              <a:t>. </a:t>
            </a:r>
            <a:endParaRPr kumimoji="0" lang="en-US" altLang="en-US" sz="2600" b="0" i="0" u="none" strike="noStrike" kern="1200" cap="none" spc="0" normalizeH="0" baseline="0" noProof="0" dirty="0">
              <a:ln>
                <a:noFill/>
              </a:ln>
              <a:solidFill>
                <a:srgbClr val="000000"/>
              </a:solidFill>
              <a:effectLst/>
              <a:uLnTx/>
              <a:uFillTx/>
              <a:latin typeface="Calibri"/>
              <a:ea typeface="微软雅黑"/>
              <a:cs typeface="+mn-cs"/>
            </a:endParaRPr>
          </a:p>
        </p:txBody>
      </p:sp>
    </p:spTree>
    <p:extLst>
      <p:ext uri="{BB962C8B-B14F-4D97-AF65-F5344CB8AC3E}">
        <p14:creationId xmlns:p14="http://schemas.microsoft.com/office/powerpoint/2010/main" val="39927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childTnLst>
                          </p:cTn>
                        </p:par>
                        <p:par>
                          <p:cTn id="14" fill="hold">
                            <p:stCondLst>
                              <p:cond delay="25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50"/>
                                        <p:tgtEl>
                                          <p:spTgt spid="2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250"/>
                                        <p:tgtEl>
                                          <p:spTgt spid="12"/>
                                        </p:tgtEl>
                                      </p:cBhvr>
                                    </p:animEffect>
                                  </p:childTnLst>
                                </p:cTn>
                              </p:par>
                            </p:childTnLst>
                          </p:cTn>
                        </p:par>
                        <p:par>
                          <p:cTn id="22" fill="hold">
                            <p:stCondLst>
                              <p:cond delay="75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250"/>
                                        <p:tgtEl>
                                          <p:spTgt spid="13"/>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25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childTnLst>
                          </p:cTn>
                        </p:par>
                        <p:par>
                          <p:cTn id="35" fill="hold">
                            <p:stCondLst>
                              <p:cond delay="25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250"/>
                                        <p:tgtEl>
                                          <p:spTgt spid="14"/>
                                        </p:tgtEl>
                                      </p:cBhvr>
                                    </p:animEffect>
                                  </p:childTnLst>
                                </p:cTn>
                              </p:par>
                            </p:childTnLst>
                          </p:cTn>
                        </p:par>
                        <p:par>
                          <p:cTn id="39" fill="hold">
                            <p:stCondLst>
                              <p:cond delay="500"/>
                            </p:stCondLst>
                            <p:childTnLst>
                              <p:par>
                                <p:cTn id="40" presetID="22" presetClass="entr" presetSubtype="4" repeatCount="indefinite" fill="hold" grpId="0" nodeType="afterEffect">
                                  <p:stCondLst>
                                    <p:cond delay="0"/>
                                  </p:stCondLst>
                                  <p:endCondLst>
                                    <p:cond evt="onNext" delay="0">
                                      <p:tgtEl>
                                        <p:sldTgt/>
                                      </p:tgtEl>
                                    </p:cond>
                                  </p:end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25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22" presetClass="entr" presetSubtype="8"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250"/>
                                        <p:tgtEl>
                                          <p:spTgt spid="16"/>
                                        </p:tgtEl>
                                      </p:cBhvr>
                                    </p:animEffect>
                                  </p:childTnLst>
                                </p:cTn>
                              </p:par>
                            </p:childTnLst>
                          </p:cTn>
                        </p:par>
                        <p:par>
                          <p:cTn id="56" fill="hold">
                            <p:stCondLst>
                              <p:cond delay="250"/>
                            </p:stCondLst>
                            <p:childTnLst>
                              <p:par>
                                <p:cTn id="57" presetID="22"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250"/>
                                        <p:tgtEl>
                                          <p:spTgt spid="1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250"/>
                                        <p:tgtEl>
                                          <p:spTgt spid="31"/>
                                        </p:tgtEl>
                                      </p:cBhvr>
                                    </p:animEffect>
                                  </p:childTnLst>
                                </p:cTn>
                              </p:par>
                            </p:childTnLst>
                          </p:cTn>
                        </p:par>
                        <p:par>
                          <p:cTn id="64" fill="hold">
                            <p:stCondLst>
                              <p:cond delay="750"/>
                            </p:stCondLst>
                            <p:childTnLst>
                              <p:par>
                                <p:cTn id="65" presetID="2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25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repeatCount="indefinite" fill="hold" grpId="0" nodeType="clickEffect">
                                  <p:stCondLst>
                                    <p:cond delay="0"/>
                                  </p:stCondLst>
                                  <p:endCondLst>
                                    <p:cond evt="onNext" delay="0">
                                      <p:tgtEl>
                                        <p:sldTgt/>
                                      </p:tgtEl>
                                    </p:cond>
                                  </p:end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500"/>
                                        <p:tgtEl>
                                          <p:spTgt spid="19"/>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25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22" presetClass="entr" presetSubtype="8"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250"/>
                                        <p:tgtEl>
                                          <p:spTgt spid="20"/>
                                        </p:tgtEl>
                                      </p:cBhvr>
                                    </p:animEffect>
                                  </p:childTnLst>
                                </p:cTn>
                              </p:par>
                            </p:childTnLst>
                          </p:cTn>
                        </p:par>
                        <p:par>
                          <p:cTn id="86" fill="hold">
                            <p:stCondLst>
                              <p:cond delay="250"/>
                            </p:stCondLst>
                            <p:childTnLst>
                              <p:par>
                                <p:cTn id="87" presetID="6" presetClass="entr" presetSubtype="32" fill="hold"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circle(out)">
                                      <p:cBhvr>
                                        <p:cTn id="89" dur="250"/>
                                        <p:tgtEl>
                                          <p:spTgt spid="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250"/>
                                        <p:tgtEl>
                                          <p:spTgt spid="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15" grpId="1" animBg="1"/>
      <p:bldP spid="16" grpId="0" animBg="1"/>
      <p:bldP spid="17" grpId="0" animBg="1"/>
      <p:bldP spid="18" grpId="0" animBg="1"/>
      <p:bldP spid="19" grpId="0" animBg="1"/>
      <p:bldP spid="19" grpId="1" animBg="1"/>
      <p:bldP spid="20" grpId="0" animBg="1"/>
      <p:bldP spid="21" grpId="0" animBg="1"/>
      <p:bldP spid="22" grpId="0" animBg="1"/>
      <p:bldP spid="23" grpId="0"/>
      <p:bldP spid="30" grpId="0"/>
      <p:bldP spid="31" grpId="0"/>
      <p:bldP spid="32" grpId="0"/>
      <p:bldP spid="33" grpId="0" animBg="1"/>
      <p:bldP spid="34" grpId="0" animBg="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3ABB9-5F7B-4FC0-B76C-AAF277D9478E}"/>
              </a:ext>
            </a:extLst>
          </p:cNvPr>
          <p:cNvSpPr>
            <a:spLocks noGrp="1"/>
          </p:cNvSpPr>
          <p:nvPr>
            <p:ph type="title"/>
          </p:nvPr>
        </p:nvSpPr>
        <p:spPr/>
        <p:txBody>
          <a:bodyPr/>
          <a:lstStyle/>
          <a:p>
            <a:r>
              <a:rPr lang="en-US" altLang="zh-CN" dirty="0"/>
              <a:t>A 32-bit Ripple Carry Adder/Subtractor</a:t>
            </a:r>
            <a:endParaRPr lang="zh-CN" altLang="en-US" dirty="0"/>
          </a:p>
        </p:txBody>
      </p:sp>
      <p:sp>
        <p:nvSpPr>
          <p:cNvPr id="4" name="Rectangle 3">
            <a:extLst>
              <a:ext uri="{FF2B5EF4-FFF2-40B4-BE49-F238E27FC236}">
                <a16:creationId xmlns:a16="http://schemas.microsoft.com/office/drawing/2014/main" id="{1FFEE929-ABEE-4753-A4A5-04A39990FAEA}"/>
              </a:ext>
            </a:extLst>
          </p:cNvPr>
          <p:cNvSpPr>
            <a:spLocks noChangeArrowheads="1"/>
          </p:cNvSpPr>
          <p:nvPr/>
        </p:nvSpPr>
        <p:spPr bwMode="auto">
          <a:xfrm>
            <a:off x="1216953" y="1003301"/>
            <a:ext cx="358140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Remember 2’s complement is just</a:t>
            </a:r>
          </a:p>
          <a:p>
            <a:pPr marL="741363" marR="0" lvl="1" indent="-246063" algn="l" defTabSz="457200" rtl="0" eaLnBrk="1" fontAlgn="auto" latinLnBrk="0" hangingPunct="1">
              <a:lnSpc>
                <a:spcPct val="90000"/>
              </a:lnSpc>
              <a:spcBef>
                <a:spcPct val="65000"/>
              </a:spcBef>
              <a:spcAft>
                <a:spcPts val="0"/>
              </a:spcAft>
              <a:buClr>
                <a:srgbClr val="4E67C8"/>
              </a:buClr>
              <a:buSzPct val="75000"/>
              <a:buFont typeface="Wingding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complement all the bits</a:t>
            </a:r>
          </a:p>
          <a:p>
            <a:pPr marL="741363" marR="0" lvl="1" indent="-246063" algn="l" defTabSz="457200" rtl="0" eaLnBrk="1" fontAlgn="auto" latinLnBrk="0" hangingPunct="1">
              <a:lnSpc>
                <a:spcPct val="90000"/>
              </a:lnSpc>
              <a:spcBef>
                <a:spcPct val="65000"/>
              </a:spcBef>
              <a:spcAft>
                <a:spcPts val="0"/>
              </a:spcAft>
              <a:buClr>
                <a:srgbClr val="4E67C8"/>
              </a:buClr>
              <a:buSzPct val="75000"/>
              <a:buFont typeface="Wingdings" pitchFamily="2" charset="2"/>
              <a:buChar char="l"/>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a:p>
            <a:pPr marL="741363" marR="0" lvl="1" indent="-246063" algn="l" defTabSz="457200" rtl="0" eaLnBrk="1" fontAlgn="auto" latinLnBrk="0" hangingPunct="1">
              <a:lnSpc>
                <a:spcPct val="90000"/>
              </a:lnSpc>
              <a:spcBef>
                <a:spcPct val="65000"/>
              </a:spcBef>
              <a:spcAft>
                <a:spcPts val="0"/>
              </a:spcAft>
              <a:buClr>
                <a:srgbClr val="4E67C8"/>
              </a:buClr>
              <a:buSzPct val="75000"/>
              <a:buFont typeface="Wingdings" pitchFamily="2" charset="2"/>
              <a:buChar char="l"/>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a:p>
            <a:pPr marL="741363" marR="0" lvl="1" indent="-246063" algn="l" defTabSz="457200" rtl="0" eaLnBrk="1" fontAlgn="auto" latinLnBrk="0" hangingPunct="1">
              <a:lnSpc>
                <a:spcPct val="90000"/>
              </a:lnSpc>
              <a:spcBef>
                <a:spcPct val="65000"/>
              </a:spcBef>
              <a:spcAft>
                <a:spcPts val="0"/>
              </a:spcAft>
              <a:buClr>
                <a:srgbClr val="4E67C8"/>
              </a:buClr>
              <a:buSzPct val="75000"/>
              <a:buFont typeface="Wingdings" pitchFamily="2" charset="2"/>
              <a:buChar char="l"/>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a:p>
            <a:pPr marL="741363" marR="0" lvl="1" indent="-246063" algn="l" defTabSz="457200" rtl="0" eaLnBrk="1" fontAlgn="auto" latinLnBrk="0" hangingPunct="1">
              <a:lnSpc>
                <a:spcPct val="90000"/>
              </a:lnSpc>
              <a:spcBef>
                <a:spcPct val="65000"/>
              </a:spcBef>
              <a:spcAft>
                <a:spcPts val="0"/>
              </a:spcAft>
              <a:buClr>
                <a:srgbClr val="4E67C8"/>
              </a:buClr>
              <a:buSzPct val="75000"/>
              <a:buFont typeface="Wingding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add a 1 in the least significant bit</a:t>
            </a:r>
          </a:p>
          <a:p>
            <a:pPr marL="287338" marR="0" lvl="0" indent="-287338" algn="l" defTabSz="457200" rtl="0" eaLnBrk="1" fontAlgn="auto" latinLnBrk="0" hangingPunct="1">
              <a:lnSpc>
                <a:spcPct val="90000"/>
              </a:lnSpc>
              <a:spcBef>
                <a:spcPct val="65000"/>
              </a:spcBef>
              <a:spcAft>
                <a:spcPts val="0"/>
              </a:spcAft>
              <a:buClr>
                <a:srgbClr val="4E67C8"/>
              </a:buClr>
              <a:buSzPct val="75000"/>
              <a:buFont typeface="Wingdings" pitchFamily="2" charset="2"/>
              <a:buNone/>
              <a:tabLst/>
              <a:defRPr/>
            </a:pPr>
            <a:endParaRPr kumimoji="0"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 name="Rectangle 4">
            <a:extLst>
              <a:ext uri="{FF2B5EF4-FFF2-40B4-BE49-F238E27FC236}">
                <a16:creationId xmlns:a16="http://schemas.microsoft.com/office/drawing/2014/main" id="{36AE7F45-40E4-48C6-A8EE-B6FF0EE076C0}"/>
              </a:ext>
            </a:extLst>
          </p:cNvPr>
          <p:cNvSpPr>
            <a:spLocks noChangeArrowheads="1"/>
          </p:cNvSpPr>
          <p:nvPr/>
        </p:nvSpPr>
        <p:spPr bwMode="auto">
          <a:xfrm>
            <a:off x="1445553" y="4127501"/>
            <a:ext cx="419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br>
              <a:rPr kumimoji="0" lang="zh-CN" altLang="en-US"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b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   0111  </a:t>
            </a: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sym typeface="Symbol" pitchFamily="18" charset="2"/>
              </a:rPr>
              <a:t>   </a:t>
            </a: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0111                                   B </a:t>
            </a:r>
            <a:r>
              <a:rPr kumimoji="0" lang="en-US" altLang="zh-CN" sz="2000" b="0" i="0" u="sng"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- 0110</a:t>
            </a: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  </a:t>
            </a: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sym typeface="Symbol" pitchFamily="18" charset="2"/>
              </a:rPr>
              <a:t></a:t>
            </a:r>
            <a:r>
              <a:rPr kumimoji="0" lang="en-US" altLang="zh-CN" sz="20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 +	</a:t>
            </a:r>
          </a:p>
        </p:txBody>
      </p:sp>
      <p:grpSp>
        <p:nvGrpSpPr>
          <p:cNvPr id="6" name="Group 5">
            <a:extLst>
              <a:ext uri="{FF2B5EF4-FFF2-40B4-BE49-F238E27FC236}">
                <a16:creationId xmlns:a16="http://schemas.microsoft.com/office/drawing/2014/main" id="{D841729A-BAFD-44CD-98A4-D766206001D6}"/>
              </a:ext>
            </a:extLst>
          </p:cNvPr>
          <p:cNvGrpSpPr>
            <a:grpSpLocks/>
          </p:cNvGrpSpPr>
          <p:nvPr/>
        </p:nvGrpSpPr>
        <p:grpSpPr bwMode="auto">
          <a:xfrm>
            <a:off x="6779553" y="850901"/>
            <a:ext cx="2530475" cy="5246688"/>
            <a:chOff x="3840" y="576"/>
            <a:chExt cx="1594" cy="3305"/>
          </a:xfrm>
        </p:grpSpPr>
        <p:sp>
          <p:nvSpPr>
            <p:cNvPr id="7" name="Rectangle 6">
              <a:extLst>
                <a:ext uri="{FF2B5EF4-FFF2-40B4-BE49-F238E27FC236}">
                  <a16:creationId xmlns:a16="http://schemas.microsoft.com/office/drawing/2014/main" id="{D5E555D4-7943-4B52-8D16-0BBCF0B5F870}"/>
                </a:ext>
              </a:extLst>
            </p:cNvPr>
            <p:cNvSpPr>
              <a:spLocks noChangeArrowheads="1"/>
            </p:cNvSpPr>
            <p:nvPr/>
          </p:nvSpPr>
          <p:spPr bwMode="auto">
            <a:xfrm>
              <a:off x="4320" y="816"/>
              <a:ext cx="432" cy="4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8" name="Text Box 7">
              <a:extLst>
                <a:ext uri="{FF2B5EF4-FFF2-40B4-BE49-F238E27FC236}">
                  <a16:creationId xmlns:a16="http://schemas.microsoft.com/office/drawing/2014/main" id="{183BBF9B-2635-459D-86F1-62CCC9338BDA}"/>
                </a:ext>
              </a:extLst>
            </p:cNvPr>
            <p:cNvSpPr txBox="1">
              <a:spLocks noChangeArrowheads="1"/>
            </p:cNvSpPr>
            <p:nvPr/>
          </p:nvSpPr>
          <p:spPr bwMode="auto">
            <a:xfrm>
              <a:off x="4368" y="816"/>
              <a:ext cx="53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1-bit FA</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9" name="Line 8">
              <a:extLst>
                <a:ext uri="{FF2B5EF4-FFF2-40B4-BE49-F238E27FC236}">
                  <a16:creationId xmlns:a16="http://schemas.microsoft.com/office/drawing/2014/main" id="{DC20E078-1359-45BE-8772-E710DCF2BE46}"/>
                </a:ext>
              </a:extLst>
            </p:cNvPr>
            <p:cNvSpPr>
              <a:spLocks noChangeShapeType="1"/>
            </p:cNvSpPr>
            <p:nvPr/>
          </p:nvSpPr>
          <p:spPr bwMode="auto">
            <a:xfrm>
              <a:off x="4752" y="1056"/>
              <a:ext cx="144"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10" name="Text Box 9">
              <a:extLst>
                <a:ext uri="{FF2B5EF4-FFF2-40B4-BE49-F238E27FC236}">
                  <a16:creationId xmlns:a16="http://schemas.microsoft.com/office/drawing/2014/main" id="{68F1F685-0623-4AA5-BD84-DD3002D9B957}"/>
                </a:ext>
              </a:extLst>
            </p:cNvPr>
            <p:cNvSpPr txBox="1">
              <a:spLocks noChangeArrowheads="1"/>
            </p:cNvSpPr>
            <p:nvPr/>
          </p:nvSpPr>
          <p:spPr bwMode="auto">
            <a:xfrm>
              <a:off x="4896" y="960"/>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S</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a:t>
              </a:r>
            </a:p>
          </p:txBody>
        </p:sp>
        <p:sp>
          <p:nvSpPr>
            <p:cNvPr id="11" name="Text Box 10">
              <a:extLst>
                <a:ext uri="{FF2B5EF4-FFF2-40B4-BE49-F238E27FC236}">
                  <a16:creationId xmlns:a16="http://schemas.microsoft.com/office/drawing/2014/main" id="{234A5D83-698A-4E6A-99AB-77CA4AD7357F}"/>
                </a:ext>
              </a:extLst>
            </p:cNvPr>
            <p:cNvSpPr txBox="1">
              <a:spLocks noChangeArrowheads="1"/>
            </p:cNvSpPr>
            <p:nvPr/>
          </p:nvSpPr>
          <p:spPr bwMode="auto">
            <a:xfrm>
              <a:off x="4512" y="576"/>
              <a:ext cx="7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a:t>
              </a: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=carry_in</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12" name="Text Box 11">
              <a:extLst>
                <a:ext uri="{FF2B5EF4-FFF2-40B4-BE49-F238E27FC236}">
                  <a16:creationId xmlns:a16="http://schemas.microsoft.com/office/drawing/2014/main" id="{3BD4B231-90A8-4B6F-A2DC-BAB77F419B29}"/>
                </a:ext>
              </a:extLst>
            </p:cNvPr>
            <p:cNvSpPr txBox="1">
              <a:spLocks noChangeArrowheads="1"/>
            </p:cNvSpPr>
            <p:nvPr/>
          </p:nvSpPr>
          <p:spPr bwMode="auto">
            <a:xfrm>
              <a:off x="4512" y="1200"/>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1</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13" name="Rectangle 12">
              <a:extLst>
                <a:ext uri="{FF2B5EF4-FFF2-40B4-BE49-F238E27FC236}">
                  <a16:creationId xmlns:a16="http://schemas.microsoft.com/office/drawing/2014/main" id="{8BC68EBA-813B-4A4F-A71B-7F456150C35E}"/>
                </a:ext>
              </a:extLst>
            </p:cNvPr>
            <p:cNvSpPr>
              <a:spLocks noChangeArrowheads="1"/>
            </p:cNvSpPr>
            <p:nvPr/>
          </p:nvSpPr>
          <p:spPr bwMode="auto">
            <a:xfrm>
              <a:off x="4320" y="1440"/>
              <a:ext cx="432" cy="4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4" name="Text Box 13">
              <a:extLst>
                <a:ext uri="{FF2B5EF4-FFF2-40B4-BE49-F238E27FC236}">
                  <a16:creationId xmlns:a16="http://schemas.microsoft.com/office/drawing/2014/main" id="{CEDDC0A8-FA5B-49DA-94B3-DDEA0B0311AB}"/>
                </a:ext>
              </a:extLst>
            </p:cNvPr>
            <p:cNvSpPr txBox="1">
              <a:spLocks noChangeArrowheads="1"/>
            </p:cNvSpPr>
            <p:nvPr/>
          </p:nvSpPr>
          <p:spPr bwMode="auto">
            <a:xfrm>
              <a:off x="4368" y="1440"/>
              <a:ext cx="53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1-bit FA</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15" name="Line 14">
              <a:extLst>
                <a:ext uri="{FF2B5EF4-FFF2-40B4-BE49-F238E27FC236}">
                  <a16:creationId xmlns:a16="http://schemas.microsoft.com/office/drawing/2014/main" id="{454D74B5-A7EB-4E1A-9B8B-C6FC94ED6B1B}"/>
                </a:ext>
              </a:extLst>
            </p:cNvPr>
            <p:cNvSpPr>
              <a:spLocks noChangeShapeType="1"/>
            </p:cNvSpPr>
            <p:nvPr/>
          </p:nvSpPr>
          <p:spPr bwMode="auto">
            <a:xfrm>
              <a:off x="4752" y="1680"/>
              <a:ext cx="144"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16" name="Text Box 15">
              <a:extLst>
                <a:ext uri="{FF2B5EF4-FFF2-40B4-BE49-F238E27FC236}">
                  <a16:creationId xmlns:a16="http://schemas.microsoft.com/office/drawing/2014/main" id="{80F56761-C950-4057-B057-E0311F6A4203}"/>
                </a:ext>
              </a:extLst>
            </p:cNvPr>
            <p:cNvSpPr txBox="1">
              <a:spLocks noChangeArrowheads="1"/>
            </p:cNvSpPr>
            <p:nvPr/>
          </p:nvSpPr>
          <p:spPr bwMode="auto">
            <a:xfrm>
              <a:off x="4896" y="1584"/>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S</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1</a:t>
              </a:r>
            </a:p>
          </p:txBody>
        </p:sp>
        <p:sp>
          <p:nvSpPr>
            <p:cNvPr id="17" name="Text Box 16">
              <a:extLst>
                <a:ext uri="{FF2B5EF4-FFF2-40B4-BE49-F238E27FC236}">
                  <a16:creationId xmlns:a16="http://schemas.microsoft.com/office/drawing/2014/main" id="{40A69C76-47D6-48C0-BEB0-900E2F5049D8}"/>
                </a:ext>
              </a:extLst>
            </p:cNvPr>
            <p:cNvSpPr txBox="1">
              <a:spLocks noChangeArrowheads="1"/>
            </p:cNvSpPr>
            <p:nvPr/>
          </p:nvSpPr>
          <p:spPr bwMode="auto">
            <a:xfrm>
              <a:off x="4512" y="1824"/>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2</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18" name="Rectangle 17">
              <a:extLst>
                <a:ext uri="{FF2B5EF4-FFF2-40B4-BE49-F238E27FC236}">
                  <a16:creationId xmlns:a16="http://schemas.microsoft.com/office/drawing/2014/main" id="{FA0613FE-FE8E-451C-ADD0-6BDFD4EA931A}"/>
                </a:ext>
              </a:extLst>
            </p:cNvPr>
            <p:cNvSpPr>
              <a:spLocks noChangeArrowheads="1"/>
            </p:cNvSpPr>
            <p:nvPr/>
          </p:nvSpPr>
          <p:spPr bwMode="auto">
            <a:xfrm>
              <a:off x="4320" y="2064"/>
              <a:ext cx="432" cy="4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19" name="Text Box 18">
              <a:extLst>
                <a:ext uri="{FF2B5EF4-FFF2-40B4-BE49-F238E27FC236}">
                  <a16:creationId xmlns:a16="http://schemas.microsoft.com/office/drawing/2014/main" id="{7D440856-9043-4C43-9E48-330D8B6F1196}"/>
                </a:ext>
              </a:extLst>
            </p:cNvPr>
            <p:cNvSpPr txBox="1">
              <a:spLocks noChangeArrowheads="1"/>
            </p:cNvSpPr>
            <p:nvPr/>
          </p:nvSpPr>
          <p:spPr bwMode="auto">
            <a:xfrm>
              <a:off x="4368" y="2064"/>
              <a:ext cx="53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1-bit FA</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20" name="Line 19">
              <a:extLst>
                <a:ext uri="{FF2B5EF4-FFF2-40B4-BE49-F238E27FC236}">
                  <a16:creationId xmlns:a16="http://schemas.microsoft.com/office/drawing/2014/main" id="{FEF71A29-A83C-49B3-8848-85CE68208833}"/>
                </a:ext>
              </a:extLst>
            </p:cNvPr>
            <p:cNvSpPr>
              <a:spLocks noChangeShapeType="1"/>
            </p:cNvSpPr>
            <p:nvPr/>
          </p:nvSpPr>
          <p:spPr bwMode="auto">
            <a:xfrm>
              <a:off x="4752" y="2304"/>
              <a:ext cx="144"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21" name="Text Box 20">
              <a:extLst>
                <a:ext uri="{FF2B5EF4-FFF2-40B4-BE49-F238E27FC236}">
                  <a16:creationId xmlns:a16="http://schemas.microsoft.com/office/drawing/2014/main" id="{14A1A197-0968-421C-BCD1-0222E1CBA865}"/>
                </a:ext>
              </a:extLst>
            </p:cNvPr>
            <p:cNvSpPr txBox="1">
              <a:spLocks noChangeArrowheads="1"/>
            </p:cNvSpPr>
            <p:nvPr/>
          </p:nvSpPr>
          <p:spPr bwMode="auto">
            <a:xfrm>
              <a:off x="4896" y="2208"/>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S</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2</a:t>
              </a:r>
            </a:p>
          </p:txBody>
        </p:sp>
        <p:sp>
          <p:nvSpPr>
            <p:cNvPr id="22" name="Text Box 21">
              <a:extLst>
                <a:ext uri="{FF2B5EF4-FFF2-40B4-BE49-F238E27FC236}">
                  <a16:creationId xmlns:a16="http://schemas.microsoft.com/office/drawing/2014/main" id="{50CFE76E-3CD8-4099-BE34-316425749A33}"/>
                </a:ext>
              </a:extLst>
            </p:cNvPr>
            <p:cNvSpPr txBox="1">
              <a:spLocks noChangeArrowheads="1"/>
            </p:cNvSpPr>
            <p:nvPr/>
          </p:nvSpPr>
          <p:spPr bwMode="auto">
            <a:xfrm>
              <a:off x="4512" y="2448"/>
              <a:ext cx="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23" name="Text Box 22">
              <a:extLst>
                <a:ext uri="{FF2B5EF4-FFF2-40B4-BE49-F238E27FC236}">
                  <a16:creationId xmlns:a16="http://schemas.microsoft.com/office/drawing/2014/main" id="{5A73255E-BCBC-4B7B-A609-B116303CDEAD}"/>
                </a:ext>
              </a:extLst>
            </p:cNvPr>
            <p:cNvSpPr txBox="1">
              <a:spLocks noChangeArrowheads="1"/>
            </p:cNvSpPr>
            <p:nvPr/>
          </p:nvSpPr>
          <p:spPr bwMode="auto">
            <a:xfrm>
              <a:off x="4512" y="3648"/>
              <a:ext cx="9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32</a:t>
              </a: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=carry_out</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24" name="Rectangle 23">
              <a:extLst>
                <a:ext uri="{FF2B5EF4-FFF2-40B4-BE49-F238E27FC236}">
                  <a16:creationId xmlns:a16="http://schemas.microsoft.com/office/drawing/2014/main" id="{8FA32BDA-2C6C-4EB7-A7D4-529F11E1E93B}"/>
                </a:ext>
              </a:extLst>
            </p:cNvPr>
            <p:cNvSpPr>
              <a:spLocks noChangeArrowheads="1"/>
            </p:cNvSpPr>
            <p:nvPr/>
          </p:nvSpPr>
          <p:spPr bwMode="auto">
            <a:xfrm>
              <a:off x="4320" y="3216"/>
              <a:ext cx="432" cy="4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25" name="Text Box 24">
              <a:extLst>
                <a:ext uri="{FF2B5EF4-FFF2-40B4-BE49-F238E27FC236}">
                  <a16:creationId xmlns:a16="http://schemas.microsoft.com/office/drawing/2014/main" id="{A592F08E-F31D-4BFE-A83B-BEBED846B5AB}"/>
                </a:ext>
              </a:extLst>
            </p:cNvPr>
            <p:cNvSpPr txBox="1">
              <a:spLocks noChangeArrowheads="1"/>
            </p:cNvSpPr>
            <p:nvPr/>
          </p:nvSpPr>
          <p:spPr bwMode="auto">
            <a:xfrm>
              <a:off x="4368" y="3216"/>
              <a:ext cx="53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1-bit FA</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26" name="Line 25">
              <a:extLst>
                <a:ext uri="{FF2B5EF4-FFF2-40B4-BE49-F238E27FC236}">
                  <a16:creationId xmlns:a16="http://schemas.microsoft.com/office/drawing/2014/main" id="{612CAC3A-935D-4F06-854D-1AE9EA69E33A}"/>
                </a:ext>
              </a:extLst>
            </p:cNvPr>
            <p:cNvSpPr>
              <a:spLocks noChangeShapeType="1"/>
            </p:cNvSpPr>
            <p:nvPr/>
          </p:nvSpPr>
          <p:spPr bwMode="auto">
            <a:xfrm>
              <a:off x="4752" y="3456"/>
              <a:ext cx="144"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27" name="Text Box 26">
              <a:extLst>
                <a:ext uri="{FF2B5EF4-FFF2-40B4-BE49-F238E27FC236}">
                  <a16:creationId xmlns:a16="http://schemas.microsoft.com/office/drawing/2014/main" id="{A529D10D-9D3A-47D4-837C-78B534EB35FC}"/>
                </a:ext>
              </a:extLst>
            </p:cNvPr>
            <p:cNvSpPr txBox="1">
              <a:spLocks noChangeArrowheads="1"/>
            </p:cNvSpPr>
            <p:nvPr/>
          </p:nvSpPr>
          <p:spPr bwMode="auto">
            <a:xfrm>
              <a:off x="4896" y="3360"/>
              <a:ext cx="2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S</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31</a:t>
              </a:r>
            </a:p>
          </p:txBody>
        </p:sp>
        <p:sp>
          <p:nvSpPr>
            <p:cNvPr id="28" name="Text Box 27">
              <a:extLst>
                <a:ext uri="{FF2B5EF4-FFF2-40B4-BE49-F238E27FC236}">
                  <a16:creationId xmlns:a16="http://schemas.microsoft.com/office/drawing/2014/main" id="{06107DA4-C87D-4A7F-B21D-6F8636C82897}"/>
                </a:ext>
              </a:extLst>
            </p:cNvPr>
            <p:cNvSpPr txBox="1">
              <a:spLocks noChangeArrowheads="1"/>
            </p:cNvSpPr>
            <p:nvPr/>
          </p:nvSpPr>
          <p:spPr bwMode="auto">
            <a:xfrm>
              <a:off x="4560" y="2976"/>
              <a:ext cx="27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31</a:t>
              </a:r>
              <a:endParaRPr kumimoji="0" lang="en-US" altLang="zh-CN" sz="18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29" name="Text Box 28">
              <a:extLst>
                <a:ext uri="{FF2B5EF4-FFF2-40B4-BE49-F238E27FC236}">
                  <a16:creationId xmlns:a16="http://schemas.microsoft.com/office/drawing/2014/main" id="{E612393C-5B53-4C18-926B-CF8A974A90B3}"/>
                </a:ext>
              </a:extLst>
            </p:cNvPr>
            <p:cNvSpPr txBox="1">
              <a:spLocks noChangeArrowheads="1"/>
            </p:cNvSpPr>
            <p:nvPr/>
          </p:nvSpPr>
          <p:spPr bwMode="auto">
            <a:xfrm rot="16200000">
              <a:off x="4335" y="2729"/>
              <a:ext cx="2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 . .</a:t>
              </a:r>
              <a:endParaRPr kumimoji="0" lang="en-US" altLang="zh-CN" sz="1800" b="1"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endParaRPr>
            </a:p>
          </p:txBody>
        </p:sp>
        <p:sp>
          <p:nvSpPr>
            <p:cNvPr id="30" name="Line 29">
              <a:extLst>
                <a:ext uri="{FF2B5EF4-FFF2-40B4-BE49-F238E27FC236}">
                  <a16:creationId xmlns:a16="http://schemas.microsoft.com/office/drawing/2014/main" id="{EA0AF8AD-6E83-4417-AB80-770B94AFFFEE}"/>
                </a:ext>
              </a:extLst>
            </p:cNvPr>
            <p:cNvSpPr>
              <a:spLocks noChangeShapeType="1"/>
            </p:cNvSpPr>
            <p:nvPr/>
          </p:nvSpPr>
          <p:spPr bwMode="auto">
            <a:xfrm>
              <a:off x="4512" y="624"/>
              <a:ext cx="1" cy="2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1" name="Line 30">
              <a:extLst>
                <a:ext uri="{FF2B5EF4-FFF2-40B4-BE49-F238E27FC236}">
                  <a16:creationId xmlns:a16="http://schemas.microsoft.com/office/drawing/2014/main" id="{9116621A-1BBB-47C0-ABE2-D321AB96F1EF}"/>
                </a:ext>
              </a:extLst>
            </p:cNvPr>
            <p:cNvSpPr>
              <a:spLocks noChangeShapeType="1"/>
            </p:cNvSpPr>
            <p:nvPr/>
          </p:nvSpPr>
          <p:spPr bwMode="auto">
            <a:xfrm>
              <a:off x="4512" y="1248"/>
              <a:ext cx="1" cy="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2" name="Text Box 31">
              <a:extLst>
                <a:ext uri="{FF2B5EF4-FFF2-40B4-BE49-F238E27FC236}">
                  <a16:creationId xmlns:a16="http://schemas.microsoft.com/office/drawing/2014/main" id="{F9246BCF-3E0D-4CDA-AD66-3E31EA47CE9C}"/>
                </a:ext>
              </a:extLst>
            </p:cNvPr>
            <p:cNvSpPr txBox="1">
              <a:spLocks noChangeArrowheads="1"/>
            </p:cNvSpPr>
            <p:nvPr/>
          </p:nvSpPr>
          <p:spPr bwMode="auto">
            <a:xfrm>
              <a:off x="3840" y="816"/>
              <a:ext cx="2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a:t>
              </a:r>
            </a:p>
          </p:txBody>
        </p:sp>
        <p:sp>
          <p:nvSpPr>
            <p:cNvPr id="33" name="Line 32">
              <a:extLst>
                <a:ext uri="{FF2B5EF4-FFF2-40B4-BE49-F238E27FC236}">
                  <a16:creationId xmlns:a16="http://schemas.microsoft.com/office/drawing/2014/main" id="{09FE965A-AE70-4E9B-832E-3C50EB381D36}"/>
                </a:ext>
              </a:extLst>
            </p:cNvPr>
            <p:cNvSpPr>
              <a:spLocks noChangeShapeType="1"/>
            </p:cNvSpPr>
            <p:nvPr/>
          </p:nvSpPr>
          <p:spPr bwMode="auto">
            <a:xfrm>
              <a:off x="4080" y="960"/>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4" name="Line 33">
              <a:extLst>
                <a:ext uri="{FF2B5EF4-FFF2-40B4-BE49-F238E27FC236}">
                  <a16:creationId xmlns:a16="http://schemas.microsoft.com/office/drawing/2014/main" id="{0D3D3546-E030-4EEA-942B-21AB79184B04}"/>
                </a:ext>
              </a:extLst>
            </p:cNvPr>
            <p:cNvSpPr>
              <a:spLocks noChangeShapeType="1"/>
            </p:cNvSpPr>
            <p:nvPr/>
          </p:nvSpPr>
          <p:spPr bwMode="auto">
            <a:xfrm>
              <a:off x="4032" y="1152"/>
              <a:ext cx="288"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5" name="Line 34">
              <a:extLst>
                <a:ext uri="{FF2B5EF4-FFF2-40B4-BE49-F238E27FC236}">
                  <a16:creationId xmlns:a16="http://schemas.microsoft.com/office/drawing/2014/main" id="{3D0B3A11-DD2C-4260-B091-A72F93A904AA}"/>
                </a:ext>
              </a:extLst>
            </p:cNvPr>
            <p:cNvSpPr>
              <a:spLocks noChangeShapeType="1"/>
            </p:cNvSpPr>
            <p:nvPr/>
          </p:nvSpPr>
          <p:spPr bwMode="auto">
            <a:xfrm>
              <a:off x="4512" y="1872"/>
              <a:ext cx="1" cy="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6" name="Text Box 35">
              <a:extLst>
                <a:ext uri="{FF2B5EF4-FFF2-40B4-BE49-F238E27FC236}">
                  <a16:creationId xmlns:a16="http://schemas.microsoft.com/office/drawing/2014/main" id="{6660F1E3-0F5E-4405-8DE3-DC2054F971AD}"/>
                </a:ext>
              </a:extLst>
            </p:cNvPr>
            <p:cNvSpPr txBox="1">
              <a:spLocks noChangeArrowheads="1"/>
            </p:cNvSpPr>
            <p:nvPr/>
          </p:nvSpPr>
          <p:spPr bwMode="auto">
            <a:xfrm>
              <a:off x="3840" y="1440"/>
              <a:ext cx="2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1</a:t>
              </a:r>
            </a:p>
          </p:txBody>
        </p:sp>
        <p:sp>
          <p:nvSpPr>
            <p:cNvPr id="37" name="Line 36">
              <a:extLst>
                <a:ext uri="{FF2B5EF4-FFF2-40B4-BE49-F238E27FC236}">
                  <a16:creationId xmlns:a16="http://schemas.microsoft.com/office/drawing/2014/main" id="{BE497834-2154-4DCF-BC8D-25E84407EB81}"/>
                </a:ext>
              </a:extLst>
            </p:cNvPr>
            <p:cNvSpPr>
              <a:spLocks noChangeShapeType="1"/>
            </p:cNvSpPr>
            <p:nvPr/>
          </p:nvSpPr>
          <p:spPr bwMode="auto">
            <a:xfrm>
              <a:off x="4080" y="1536"/>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8" name="Line 37">
              <a:extLst>
                <a:ext uri="{FF2B5EF4-FFF2-40B4-BE49-F238E27FC236}">
                  <a16:creationId xmlns:a16="http://schemas.microsoft.com/office/drawing/2014/main" id="{2FACD4AE-D60F-41C5-AAA3-63E04D6E45D8}"/>
                </a:ext>
              </a:extLst>
            </p:cNvPr>
            <p:cNvSpPr>
              <a:spLocks noChangeShapeType="1"/>
            </p:cNvSpPr>
            <p:nvPr/>
          </p:nvSpPr>
          <p:spPr bwMode="auto">
            <a:xfrm>
              <a:off x="4032" y="1728"/>
              <a:ext cx="288"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39" name="Line 38">
              <a:extLst>
                <a:ext uri="{FF2B5EF4-FFF2-40B4-BE49-F238E27FC236}">
                  <a16:creationId xmlns:a16="http://schemas.microsoft.com/office/drawing/2014/main" id="{268EE69B-D1B7-49A9-BAE8-B899AA7A5589}"/>
                </a:ext>
              </a:extLst>
            </p:cNvPr>
            <p:cNvSpPr>
              <a:spLocks noChangeShapeType="1"/>
            </p:cNvSpPr>
            <p:nvPr/>
          </p:nvSpPr>
          <p:spPr bwMode="auto">
            <a:xfrm>
              <a:off x="4512" y="2496"/>
              <a:ext cx="1" cy="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0" name="Text Box 39">
              <a:extLst>
                <a:ext uri="{FF2B5EF4-FFF2-40B4-BE49-F238E27FC236}">
                  <a16:creationId xmlns:a16="http://schemas.microsoft.com/office/drawing/2014/main" id="{23CB0F22-B217-47FD-B89A-F28E50EFF96E}"/>
                </a:ext>
              </a:extLst>
            </p:cNvPr>
            <p:cNvSpPr txBox="1">
              <a:spLocks noChangeArrowheads="1"/>
            </p:cNvSpPr>
            <p:nvPr/>
          </p:nvSpPr>
          <p:spPr bwMode="auto">
            <a:xfrm>
              <a:off x="3840" y="2064"/>
              <a:ext cx="2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2</a:t>
              </a:r>
            </a:p>
          </p:txBody>
        </p:sp>
        <p:sp>
          <p:nvSpPr>
            <p:cNvPr id="41" name="Line 40">
              <a:extLst>
                <a:ext uri="{FF2B5EF4-FFF2-40B4-BE49-F238E27FC236}">
                  <a16:creationId xmlns:a16="http://schemas.microsoft.com/office/drawing/2014/main" id="{289B73DD-63AA-4034-964D-3E77FFEA7F2C}"/>
                </a:ext>
              </a:extLst>
            </p:cNvPr>
            <p:cNvSpPr>
              <a:spLocks noChangeShapeType="1"/>
            </p:cNvSpPr>
            <p:nvPr/>
          </p:nvSpPr>
          <p:spPr bwMode="auto">
            <a:xfrm>
              <a:off x="4080" y="2208"/>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2" name="Line 41">
              <a:extLst>
                <a:ext uri="{FF2B5EF4-FFF2-40B4-BE49-F238E27FC236}">
                  <a16:creationId xmlns:a16="http://schemas.microsoft.com/office/drawing/2014/main" id="{B5A1807B-295E-4A18-9DF3-AB37ACBB219C}"/>
                </a:ext>
              </a:extLst>
            </p:cNvPr>
            <p:cNvSpPr>
              <a:spLocks noChangeShapeType="1"/>
            </p:cNvSpPr>
            <p:nvPr/>
          </p:nvSpPr>
          <p:spPr bwMode="auto">
            <a:xfrm>
              <a:off x="4032" y="2400"/>
              <a:ext cx="288"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3" name="Line 42">
              <a:extLst>
                <a:ext uri="{FF2B5EF4-FFF2-40B4-BE49-F238E27FC236}">
                  <a16:creationId xmlns:a16="http://schemas.microsoft.com/office/drawing/2014/main" id="{D9E1F3DA-258A-4B83-A2CB-B8FB36C92925}"/>
                </a:ext>
              </a:extLst>
            </p:cNvPr>
            <p:cNvSpPr>
              <a:spLocks noChangeShapeType="1"/>
            </p:cNvSpPr>
            <p:nvPr/>
          </p:nvSpPr>
          <p:spPr bwMode="auto">
            <a:xfrm>
              <a:off x="4512" y="3648"/>
              <a:ext cx="1" cy="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4" name="Text Box 43">
              <a:extLst>
                <a:ext uri="{FF2B5EF4-FFF2-40B4-BE49-F238E27FC236}">
                  <a16:creationId xmlns:a16="http://schemas.microsoft.com/office/drawing/2014/main" id="{CD879246-40FE-4CCF-8AB8-3BA936129A49}"/>
                </a:ext>
              </a:extLst>
            </p:cNvPr>
            <p:cNvSpPr txBox="1">
              <a:spLocks noChangeArrowheads="1"/>
            </p:cNvSpPr>
            <p:nvPr/>
          </p:nvSpPr>
          <p:spPr bwMode="auto">
            <a:xfrm>
              <a:off x="3840" y="3216"/>
              <a:ext cx="2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31</a:t>
              </a:r>
            </a:p>
          </p:txBody>
        </p:sp>
        <p:sp>
          <p:nvSpPr>
            <p:cNvPr id="45" name="Line 44">
              <a:extLst>
                <a:ext uri="{FF2B5EF4-FFF2-40B4-BE49-F238E27FC236}">
                  <a16:creationId xmlns:a16="http://schemas.microsoft.com/office/drawing/2014/main" id="{6253562D-E296-479B-8EE3-D938E8EB12C7}"/>
                </a:ext>
              </a:extLst>
            </p:cNvPr>
            <p:cNvSpPr>
              <a:spLocks noChangeShapeType="1"/>
            </p:cNvSpPr>
            <p:nvPr/>
          </p:nvSpPr>
          <p:spPr bwMode="auto">
            <a:xfrm>
              <a:off x="4080" y="3360"/>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6" name="Line 45">
              <a:extLst>
                <a:ext uri="{FF2B5EF4-FFF2-40B4-BE49-F238E27FC236}">
                  <a16:creationId xmlns:a16="http://schemas.microsoft.com/office/drawing/2014/main" id="{2EC7AD83-42EC-43BE-864B-8F781AEB3A5E}"/>
                </a:ext>
              </a:extLst>
            </p:cNvPr>
            <p:cNvSpPr>
              <a:spLocks noChangeShapeType="1"/>
            </p:cNvSpPr>
            <p:nvPr/>
          </p:nvSpPr>
          <p:spPr bwMode="auto">
            <a:xfrm>
              <a:off x="4032" y="3552"/>
              <a:ext cx="288"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7" name="Line 46">
              <a:extLst>
                <a:ext uri="{FF2B5EF4-FFF2-40B4-BE49-F238E27FC236}">
                  <a16:creationId xmlns:a16="http://schemas.microsoft.com/office/drawing/2014/main" id="{C290B2AE-31C1-4F93-8B88-67AE04FE1D32}"/>
                </a:ext>
              </a:extLst>
            </p:cNvPr>
            <p:cNvSpPr>
              <a:spLocks noChangeShapeType="1"/>
            </p:cNvSpPr>
            <p:nvPr/>
          </p:nvSpPr>
          <p:spPr bwMode="auto">
            <a:xfrm>
              <a:off x="4512" y="3024"/>
              <a:ext cx="1" cy="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48" name="Line 47">
              <a:extLst>
                <a:ext uri="{FF2B5EF4-FFF2-40B4-BE49-F238E27FC236}">
                  <a16:creationId xmlns:a16="http://schemas.microsoft.com/office/drawing/2014/main" id="{389C129A-0B3A-4E2C-B4FE-FD11436C4009}"/>
                </a:ext>
              </a:extLst>
            </p:cNvPr>
            <p:cNvSpPr>
              <a:spLocks noChangeShapeType="1"/>
            </p:cNvSpPr>
            <p:nvPr/>
          </p:nvSpPr>
          <p:spPr bwMode="auto">
            <a:xfrm>
              <a:off x="4032" y="624"/>
              <a:ext cx="4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grpSp>
      <p:grpSp>
        <p:nvGrpSpPr>
          <p:cNvPr id="49" name="Group 48">
            <a:extLst>
              <a:ext uri="{FF2B5EF4-FFF2-40B4-BE49-F238E27FC236}">
                <a16:creationId xmlns:a16="http://schemas.microsoft.com/office/drawing/2014/main" id="{1F1CEFEC-00A2-42BB-B122-99DF22F3282A}"/>
              </a:ext>
            </a:extLst>
          </p:cNvPr>
          <p:cNvGrpSpPr>
            <a:grpSpLocks/>
          </p:cNvGrpSpPr>
          <p:nvPr/>
        </p:nvGrpSpPr>
        <p:grpSpPr bwMode="auto">
          <a:xfrm>
            <a:off x="4798353" y="774701"/>
            <a:ext cx="2286000" cy="5170488"/>
            <a:chOff x="2592" y="528"/>
            <a:chExt cx="1440" cy="3257"/>
          </a:xfrm>
        </p:grpSpPr>
        <p:sp>
          <p:nvSpPr>
            <p:cNvPr id="50" name="Text Box 49">
              <a:extLst>
                <a:ext uri="{FF2B5EF4-FFF2-40B4-BE49-F238E27FC236}">
                  <a16:creationId xmlns:a16="http://schemas.microsoft.com/office/drawing/2014/main" id="{1B4D63F4-DD56-4B8B-B375-B1518FDCA863}"/>
                </a:ext>
              </a:extLst>
            </p:cNvPr>
            <p:cNvSpPr txBox="1">
              <a:spLocks noChangeArrowheads="1"/>
            </p:cNvSpPr>
            <p:nvPr/>
          </p:nvSpPr>
          <p:spPr bwMode="auto">
            <a:xfrm>
              <a:off x="3216" y="1152"/>
              <a:ext cx="2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a:t>
              </a:r>
            </a:p>
          </p:txBody>
        </p:sp>
        <p:sp>
          <p:nvSpPr>
            <p:cNvPr id="51" name="Text Box 50">
              <a:extLst>
                <a:ext uri="{FF2B5EF4-FFF2-40B4-BE49-F238E27FC236}">
                  <a16:creationId xmlns:a16="http://schemas.microsoft.com/office/drawing/2014/main" id="{438DFBAF-9308-40BB-8A6E-43FD34AD329B}"/>
                </a:ext>
              </a:extLst>
            </p:cNvPr>
            <p:cNvSpPr txBox="1">
              <a:spLocks noChangeArrowheads="1"/>
            </p:cNvSpPr>
            <p:nvPr/>
          </p:nvSpPr>
          <p:spPr bwMode="auto">
            <a:xfrm>
              <a:off x="3216" y="1728"/>
              <a:ext cx="2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1</a:t>
              </a:r>
            </a:p>
          </p:txBody>
        </p:sp>
        <p:sp>
          <p:nvSpPr>
            <p:cNvPr id="52" name="Text Box 51">
              <a:extLst>
                <a:ext uri="{FF2B5EF4-FFF2-40B4-BE49-F238E27FC236}">
                  <a16:creationId xmlns:a16="http://schemas.microsoft.com/office/drawing/2014/main" id="{72ABA6EA-B043-4B89-9C23-2FED389B68E0}"/>
                </a:ext>
              </a:extLst>
            </p:cNvPr>
            <p:cNvSpPr txBox="1">
              <a:spLocks noChangeArrowheads="1"/>
            </p:cNvSpPr>
            <p:nvPr/>
          </p:nvSpPr>
          <p:spPr bwMode="auto">
            <a:xfrm>
              <a:off x="3264" y="2400"/>
              <a:ext cx="2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2</a:t>
              </a:r>
            </a:p>
          </p:txBody>
        </p:sp>
        <p:sp>
          <p:nvSpPr>
            <p:cNvPr id="53" name="Text Box 52">
              <a:extLst>
                <a:ext uri="{FF2B5EF4-FFF2-40B4-BE49-F238E27FC236}">
                  <a16:creationId xmlns:a16="http://schemas.microsoft.com/office/drawing/2014/main" id="{4E4B4793-5845-431E-926F-E1D0B973DE7E}"/>
                </a:ext>
              </a:extLst>
            </p:cNvPr>
            <p:cNvSpPr txBox="1">
              <a:spLocks noChangeArrowheads="1"/>
            </p:cNvSpPr>
            <p:nvPr/>
          </p:nvSpPr>
          <p:spPr bwMode="auto">
            <a:xfrm>
              <a:off x="3264" y="3552"/>
              <a:ext cx="2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31</a:t>
              </a:r>
            </a:p>
          </p:txBody>
        </p:sp>
        <p:sp>
          <p:nvSpPr>
            <p:cNvPr id="54" name="AutoShape 53">
              <a:extLst>
                <a:ext uri="{FF2B5EF4-FFF2-40B4-BE49-F238E27FC236}">
                  <a16:creationId xmlns:a16="http://schemas.microsoft.com/office/drawing/2014/main" id="{405758EB-534F-4B9E-AA08-3E524A99E069}"/>
                </a:ext>
              </a:extLst>
            </p:cNvPr>
            <p:cNvSpPr>
              <a:spLocks noChangeArrowheads="1"/>
            </p:cNvSpPr>
            <p:nvPr/>
          </p:nvSpPr>
          <p:spPr bwMode="auto">
            <a:xfrm flipH="1">
              <a:off x="3744" y="1056"/>
              <a:ext cx="288"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5" name="AutoShape 54">
              <a:extLst>
                <a:ext uri="{FF2B5EF4-FFF2-40B4-BE49-F238E27FC236}">
                  <a16:creationId xmlns:a16="http://schemas.microsoft.com/office/drawing/2014/main" id="{F8620261-1649-4B96-86C7-1CFF37CA414B}"/>
                </a:ext>
              </a:extLst>
            </p:cNvPr>
            <p:cNvSpPr>
              <a:spLocks noChangeArrowheads="1"/>
            </p:cNvSpPr>
            <p:nvPr/>
          </p:nvSpPr>
          <p:spPr bwMode="auto">
            <a:xfrm flipH="1">
              <a:off x="3696" y="1056"/>
              <a:ext cx="336"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6" name="AutoShape 55">
              <a:extLst>
                <a:ext uri="{FF2B5EF4-FFF2-40B4-BE49-F238E27FC236}">
                  <a16:creationId xmlns:a16="http://schemas.microsoft.com/office/drawing/2014/main" id="{5B2E1351-ACF0-4683-9F7D-C30A1B3D4C72}"/>
                </a:ext>
              </a:extLst>
            </p:cNvPr>
            <p:cNvSpPr>
              <a:spLocks noChangeArrowheads="1"/>
            </p:cNvSpPr>
            <p:nvPr/>
          </p:nvSpPr>
          <p:spPr bwMode="auto">
            <a:xfrm flipH="1">
              <a:off x="3744" y="1632"/>
              <a:ext cx="288"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7" name="AutoShape 56">
              <a:extLst>
                <a:ext uri="{FF2B5EF4-FFF2-40B4-BE49-F238E27FC236}">
                  <a16:creationId xmlns:a16="http://schemas.microsoft.com/office/drawing/2014/main" id="{DE9126D3-E257-4E6D-9030-8BAD07CE14C1}"/>
                </a:ext>
              </a:extLst>
            </p:cNvPr>
            <p:cNvSpPr>
              <a:spLocks noChangeArrowheads="1"/>
            </p:cNvSpPr>
            <p:nvPr/>
          </p:nvSpPr>
          <p:spPr bwMode="auto">
            <a:xfrm flipH="1">
              <a:off x="3696" y="1632"/>
              <a:ext cx="336"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8" name="AutoShape 57">
              <a:extLst>
                <a:ext uri="{FF2B5EF4-FFF2-40B4-BE49-F238E27FC236}">
                  <a16:creationId xmlns:a16="http://schemas.microsoft.com/office/drawing/2014/main" id="{96BADAA0-7541-4089-B551-2C7FE924FB61}"/>
                </a:ext>
              </a:extLst>
            </p:cNvPr>
            <p:cNvSpPr>
              <a:spLocks noChangeArrowheads="1"/>
            </p:cNvSpPr>
            <p:nvPr/>
          </p:nvSpPr>
          <p:spPr bwMode="auto">
            <a:xfrm flipH="1">
              <a:off x="3744" y="2304"/>
              <a:ext cx="288"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59" name="AutoShape 58">
              <a:extLst>
                <a:ext uri="{FF2B5EF4-FFF2-40B4-BE49-F238E27FC236}">
                  <a16:creationId xmlns:a16="http://schemas.microsoft.com/office/drawing/2014/main" id="{4F146B87-2273-4409-9CA2-D4392477A970}"/>
                </a:ext>
              </a:extLst>
            </p:cNvPr>
            <p:cNvSpPr>
              <a:spLocks noChangeArrowheads="1"/>
            </p:cNvSpPr>
            <p:nvPr/>
          </p:nvSpPr>
          <p:spPr bwMode="auto">
            <a:xfrm flipH="1">
              <a:off x="3696" y="2304"/>
              <a:ext cx="336"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60" name="AutoShape 59">
              <a:extLst>
                <a:ext uri="{FF2B5EF4-FFF2-40B4-BE49-F238E27FC236}">
                  <a16:creationId xmlns:a16="http://schemas.microsoft.com/office/drawing/2014/main" id="{1B43E7D5-1E03-40C9-AC87-71203D63E1C3}"/>
                </a:ext>
              </a:extLst>
            </p:cNvPr>
            <p:cNvSpPr>
              <a:spLocks noChangeArrowheads="1"/>
            </p:cNvSpPr>
            <p:nvPr/>
          </p:nvSpPr>
          <p:spPr bwMode="auto">
            <a:xfrm flipH="1">
              <a:off x="3744" y="3456"/>
              <a:ext cx="288"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61" name="AutoShape 60">
              <a:extLst>
                <a:ext uri="{FF2B5EF4-FFF2-40B4-BE49-F238E27FC236}">
                  <a16:creationId xmlns:a16="http://schemas.microsoft.com/office/drawing/2014/main" id="{050D2E60-3511-4D3E-9459-9CE948002DB8}"/>
                </a:ext>
              </a:extLst>
            </p:cNvPr>
            <p:cNvSpPr>
              <a:spLocks noChangeArrowheads="1"/>
            </p:cNvSpPr>
            <p:nvPr/>
          </p:nvSpPr>
          <p:spPr bwMode="auto">
            <a:xfrm flipH="1">
              <a:off x="3696" y="3456"/>
              <a:ext cx="336"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62" name="Line 61">
              <a:extLst>
                <a:ext uri="{FF2B5EF4-FFF2-40B4-BE49-F238E27FC236}">
                  <a16:creationId xmlns:a16="http://schemas.microsoft.com/office/drawing/2014/main" id="{F5028647-893B-488B-B938-BE8C8ED01E98}"/>
                </a:ext>
              </a:extLst>
            </p:cNvPr>
            <p:cNvSpPr>
              <a:spLocks noChangeShapeType="1"/>
            </p:cNvSpPr>
            <p:nvPr/>
          </p:nvSpPr>
          <p:spPr bwMode="auto">
            <a:xfrm>
              <a:off x="3552" y="350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3" name="Line 62">
              <a:extLst>
                <a:ext uri="{FF2B5EF4-FFF2-40B4-BE49-F238E27FC236}">
                  <a16:creationId xmlns:a16="http://schemas.microsoft.com/office/drawing/2014/main" id="{6A780609-12C5-4B20-83DD-CB7B114ADCC4}"/>
                </a:ext>
              </a:extLst>
            </p:cNvPr>
            <p:cNvSpPr>
              <a:spLocks noChangeShapeType="1"/>
            </p:cNvSpPr>
            <p:nvPr/>
          </p:nvSpPr>
          <p:spPr bwMode="auto">
            <a:xfrm>
              <a:off x="3552" y="2352"/>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4" name="Line 63">
              <a:extLst>
                <a:ext uri="{FF2B5EF4-FFF2-40B4-BE49-F238E27FC236}">
                  <a16:creationId xmlns:a16="http://schemas.microsoft.com/office/drawing/2014/main" id="{7FC80232-9200-44E9-B623-1ED2FFF246BC}"/>
                </a:ext>
              </a:extLst>
            </p:cNvPr>
            <p:cNvSpPr>
              <a:spLocks noChangeShapeType="1"/>
            </p:cNvSpPr>
            <p:nvPr/>
          </p:nvSpPr>
          <p:spPr bwMode="auto">
            <a:xfrm>
              <a:off x="3552" y="1680"/>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5" name="Line 64">
              <a:extLst>
                <a:ext uri="{FF2B5EF4-FFF2-40B4-BE49-F238E27FC236}">
                  <a16:creationId xmlns:a16="http://schemas.microsoft.com/office/drawing/2014/main" id="{23C7D2BB-287C-4387-BD4C-4DBCE8B162BE}"/>
                </a:ext>
              </a:extLst>
            </p:cNvPr>
            <p:cNvSpPr>
              <a:spLocks noChangeShapeType="1"/>
            </p:cNvSpPr>
            <p:nvPr/>
          </p:nvSpPr>
          <p:spPr bwMode="auto">
            <a:xfrm>
              <a:off x="3552" y="11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6" name="Line 65">
              <a:extLst>
                <a:ext uri="{FF2B5EF4-FFF2-40B4-BE49-F238E27FC236}">
                  <a16:creationId xmlns:a16="http://schemas.microsoft.com/office/drawing/2014/main" id="{3BC3D050-8A85-40D4-B10E-09060154B58B}"/>
                </a:ext>
              </a:extLst>
            </p:cNvPr>
            <p:cNvSpPr>
              <a:spLocks noChangeShapeType="1"/>
            </p:cNvSpPr>
            <p:nvPr/>
          </p:nvSpPr>
          <p:spPr bwMode="auto">
            <a:xfrm flipV="1">
              <a:off x="3552" y="624"/>
              <a:ext cx="0" cy="2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7" name="Line 66">
              <a:extLst>
                <a:ext uri="{FF2B5EF4-FFF2-40B4-BE49-F238E27FC236}">
                  <a16:creationId xmlns:a16="http://schemas.microsoft.com/office/drawing/2014/main" id="{EA191317-CC60-4943-B9C0-875329BD36ED}"/>
                </a:ext>
              </a:extLst>
            </p:cNvPr>
            <p:cNvSpPr>
              <a:spLocks noChangeShapeType="1"/>
            </p:cNvSpPr>
            <p:nvPr/>
          </p:nvSpPr>
          <p:spPr bwMode="auto">
            <a:xfrm>
              <a:off x="3456" y="1248"/>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8" name="Line 67">
              <a:extLst>
                <a:ext uri="{FF2B5EF4-FFF2-40B4-BE49-F238E27FC236}">
                  <a16:creationId xmlns:a16="http://schemas.microsoft.com/office/drawing/2014/main" id="{B25E101F-3611-4CF1-B48A-E2FFF0CD2E67}"/>
                </a:ext>
              </a:extLst>
            </p:cNvPr>
            <p:cNvSpPr>
              <a:spLocks noChangeShapeType="1"/>
            </p:cNvSpPr>
            <p:nvPr/>
          </p:nvSpPr>
          <p:spPr bwMode="auto">
            <a:xfrm>
              <a:off x="3456" y="1824"/>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69" name="Line 68">
              <a:extLst>
                <a:ext uri="{FF2B5EF4-FFF2-40B4-BE49-F238E27FC236}">
                  <a16:creationId xmlns:a16="http://schemas.microsoft.com/office/drawing/2014/main" id="{8A68C9F4-C1E9-481D-86DE-759E337F70D4}"/>
                </a:ext>
              </a:extLst>
            </p:cNvPr>
            <p:cNvSpPr>
              <a:spLocks noChangeShapeType="1"/>
            </p:cNvSpPr>
            <p:nvPr/>
          </p:nvSpPr>
          <p:spPr bwMode="auto">
            <a:xfrm>
              <a:off x="3456" y="2496"/>
              <a:ext cx="2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70" name="Line 69">
              <a:extLst>
                <a:ext uri="{FF2B5EF4-FFF2-40B4-BE49-F238E27FC236}">
                  <a16:creationId xmlns:a16="http://schemas.microsoft.com/office/drawing/2014/main" id="{7C133795-5181-47EE-B6FD-9398F7AC14D2}"/>
                </a:ext>
              </a:extLst>
            </p:cNvPr>
            <p:cNvSpPr>
              <a:spLocks noChangeShapeType="1"/>
            </p:cNvSpPr>
            <p:nvPr/>
          </p:nvSpPr>
          <p:spPr bwMode="auto">
            <a:xfrm>
              <a:off x="3456" y="3648"/>
              <a:ext cx="2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71" name="Text Box 70">
              <a:extLst>
                <a:ext uri="{FF2B5EF4-FFF2-40B4-BE49-F238E27FC236}">
                  <a16:creationId xmlns:a16="http://schemas.microsoft.com/office/drawing/2014/main" id="{3DB7CF9D-3DA7-4C55-A866-D3DE9541DA12}"/>
                </a:ext>
              </a:extLst>
            </p:cNvPr>
            <p:cNvSpPr txBox="1">
              <a:spLocks noChangeArrowheads="1"/>
            </p:cNvSpPr>
            <p:nvPr/>
          </p:nvSpPr>
          <p:spPr bwMode="auto">
            <a:xfrm>
              <a:off x="2592" y="528"/>
              <a:ext cx="6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add/sub</a:t>
              </a:r>
              <a:endParaRPr kumimoji="0" lang="en-US" altLang="zh-CN" sz="18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72" name="Line 71">
              <a:extLst>
                <a:ext uri="{FF2B5EF4-FFF2-40B4-BE49-F238E27FC236}">
                  <a16:creationId xmlns:a16="http://schemas.microsoft.com/office/drawing/2014/main" id="{819431DF-05DC-42B5-AF33-0EC63BFEA003}"/>
                </a:ext>
              </a:extLst>
            </p:cNvPr>
            <p:cNvSpPr>
              <a:spLocks noChangeShapeType="1"/>
            </p:cNvSpPr>
            <p:nvPr/>
          </p:nvSpPr>
          <p:spPr bwMode="auto">
            <a:xfrm>
              <a:off x="3264" y="624"/>
              <a:ext cx="7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grpSp>
      <p:grpSp>
        <p:nvGrpSpPr>
          <p:cNvPr id="73" name="Group 72">
            <a:extLst>
              <a:ext uri="{FF2B5EF4-FFF2-40B4-BE49-F238E27FC236}">
                <a16:creationId xmlns:a16="http://schemas.microsoft.com/office/drawing/2014/main" id="{0F7F9512-0417-4902-ABEB-0E77DA3B3D04}"/>
              </a:ext>
            </a:extLst>
          </p:cNvPr>
          <p:cNvGrpSpPr>
            <a:grpSpLocks/>
          </p:cNvGrpSpPr>
          <p:nvPr/>
        </p:nvGrpSpPr>
        <p:grpSpPr bwMode="auto">
          <a:xfrm>
            <a:off x="1155041" y="2222502"/>
            <a:ext cx="4100513" cy="1135063"/>
            <a:chOff x="249" y="1392"/>
            <a:chExt cx="2583" cy="715"/>
          </a:xfrm>
        </p:grpSpPr>
        <p:sp>
          <p:nvSpPr>
            <p:cNvPr id="74" name="AutoShape 73">
              <a:extLst>
                <a:ext uri="{FF2B5EF4-FFF2-40B4-BE49-F238E27FC236}">
                  <a16:creationId xmlns:a16="http://schemas.microsoft.com/office/drawing/2014/main" id="{8B78DD95-8561-4738-BCEC-5CB419DB097A}"/>
                </a:ext>
              </a:extLst>
            </p:cNvPr>
            <p:cNvSpPr>
              <a:spLocks noChangeArrowheads="1"/>
            </p:cNvSpPr>
            <p:nvPr/>
          </p:nvSpPr>
          <p:spPr bwMode="auto">
            <a:xfrm flipH="1">
              <a:off x="1344" y="1584"/>
              <a:ext cx="288"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75" name="AutoShape 74">
              <a:extLst>
                <a:ext uri="{FF2B5EF4-FFF2-40B4-BE49-F238E27FC236}">
                  <a16:creationId xmlns:a16="http://schemas.microsoft.com/office/drawing/2014/main" id="{E638E65C-7F9E-49EA-BC5C-46A9B8696E3B}"/>
                </a:ext>
              </a:extLst>
            </p:cNvPr>
            <p:cNvSpPr>
              <a:spLocks noChangeArrowheads="1"/>
            </p:cNvSpPr>
            <p:nvPr/>
          </p:nvSpPr>
          <p:spPr bwMode="auto">
            <a:xfrm flipH="1">
              <a:off x="1296" y="1584"/>
              <a:ext cx="336" cy="240"/>
            </a:xfrm>
            <a:prstGeom prst="moon">
              <a:avLst>
                <a:gd name="adj" fmla="val 84819"/>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76" name="Line 75">
              <a:extLst>
                <a:ext uri="{FF2B5EF4-FFF2-40B4-BE49-F238E27FC236}">
                  <a16:creationId xmlns:a16="http://schemas.microsoft.com/office/drawing/2014/main" id="{A64E9BB6-E11A-435B-818C-9722D535DB09}"/>
                </a:ext>
              </a:extLst>
            </p:cNvPr>
            <p:cNvSpPr>
              <a:spLocks noChangeShapeType="1"/>
            </p:cNvSpPr>
            <p:nvPr/>
          </p:nvSpPr>
          <p:spPr bwMode="auto">
            <a:xfrm>
              <a:off x="1152" y="16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77" name="Line 76">
              <a:extLst>
                <a:ext uri="{FF2B5EF4-FFF2-40B4-BE49-F238E27FC236}">
                  <a16:creationId xmlns:a16="http://schemas.microsoft.com/office/drawing/2014/main" id="{07EE456C-36DF-488D-8D0E-78A8300A70F6}"/>
                </a:ext>
              </a:extLst>
            </p:cNvPr>
            <p:cNvSpPr>
              <a:spLocks noChangeShapeType="1"/>
            </p:cNvSpPr>
            <p:nvPr/>
          </p:nvSpPr>
          <p:spPr bwMode="auto">
            <a:xfrm>
              <a:off x="1152" y="177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78" name="Line 77">
              <a:extLst>
                <a:ext uri="{FF2B5EF4-FFF2-40B4-BE49-F238E27FC236}">
                  <a16:creationId xmlns:a16="http://schemas.microsoft.com/office/drawing/2014/main" id="{668E1152-9042-4C3A-A9CB-9F78E66D3993}"/>
                </a:ext>
              </a:extLst>
            </p:cNvPr>
            <p:cNvSpPr>
              <a:spLocks noChangeShapeType="1"/>
            </p:cNvSpPr>
            <p:nvPr/>
          </p:nvSpPr>
          <p:spPr bwMode="auto">
            <a:xfrm>
              <a:off x="1632" y="1680"/>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79" name="Text Box 78">
              <a:extLst>
                <a:ext uri="{FF2B5EF4-FFF2-40B4-BE49-F238E27FC236}">
                  <a16:creationId xmlns:a16="http://schemas.microsoft.com/office/drawing/2014/main" id="{24FBDF70-83EC-47FD-ACC1-35CE6DAC3916}"/>
                </a:ext>
              </a:extLst>
            </p:cNvPr>
            <p:cNvSpPr txBox="1">
              <a:spLocks noChangeArrowheads="1"/>
            </p:cNvSpPr>
            <p:nvPr/>
          </p:nvSpPr>
          <p:spPr bwMode="auto">
            <a:xfrm>
              <a:off x="864" y="1728"/>
              <a:ext cx="23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6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a:t>
              </a:r>
            </a:p>
          </p:txBody>
        </p:sp>
        <p:sp>
          <p:nvSpPr>
            <p:cNvPr id="80" name="Text Box 79">
              <a:extLst>
                <a:ext uri="{FF2B5EF4-FFF2-40B4-BE49-F238E27FC236}">
                  <a16:creationId xmlns:a16="http://schemas.microsoft.com/office/drawing/2014/main" id="{F7F051F3-9208-41C1-98BE-EF3D4519DA2A}"/>
                </a:ext>
              </a:extLst>
            </p:cNvPr>
            <p:cNvSpPr txBox="1">
              <a:spLocks noChangeArrowheads="1"/>
            </p:cNvSpPr>
            <p:nvPr/>
          </p:nvSpPr>
          <p:spPr bwMode="auto">
            <a:xfrm>
              <a:off x="249" y="1392"/>
              <a:ext cx="87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control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(0=add,1=sub)</a:t>
              </a:r>
              <a:endParaRPr kumimoji="0" lang="en-US" altLang="zh-CN" sz="16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81" name="Text Box 80">
              <a:extLst>
                <a:ext uri="{FF2B5EF4-FFF2-40B4-BE49-F238E27FC236}">
                  <a16:creationId xmlns:a16="http://schemas.microsoft.com/office/drawing/2014/main" id="{1696EAB3-7B04-45AC-9B46-CCE45FFAD400}"/>
                </a:ext>
              </a:extLst>
            </p:cNvPr>
            <p:cNvSpPr txBox="1">
              <a:spLocks noChangeArrowheads="1"/>
            </p:cNvSpPr>
            <p:nvPr/>
          </p:nvSpPr>
          <p:spPr bwMode="auto">
            <a:xfrm>
              <a:off x="1776" y="1584"/>
              <a:ext cx="105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B</a:t>
              </a:r>
              <a:r>
                <a:rPr kumimoji="0" lang="en-US" altLang="zh-CN" sz="16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 </a:t>
              </a: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if control = 0, !B</a:t>
              </a:r>
              <a:r>
                <a:rPr kumimoji="0" lang="en-US" altLang="zh-CN" sz="1600" b="0" i="0" u="none" strike="noStrike" kern="1200" cap="none" spc="0" normalizeH="0" baseline="-25000" noProof="0">
                  <a:ln>
                    <a:noFill/>
                  </a:ln>
                  <a:solidFill>
                    <a:prstClr val="black"/>
                  </a:solidFill>
                  <a:effectLst/>
                  <a:uLnTx/>
                  <a:uFillTx/>
                  <a:latin typeface="Calibri" panose="020F0502020204030204" pitchFamily="34" charset="0"/>
                  <a:ea typeface="宋体" charset="-122"/>
                  <a:cs typeface="Calibri" panose="020F0502020204030204" pitchFamily="34" charset="0"/>
                </a:rPr>
                <a:t>0 </a:t>
              </a:r>
              <a:r>
                <a:rPr kumimoji="0" lang="en-US" altLang="zh-CN" sz="16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rPr>
                <a:t>if control = 1</a:t>
              </a:r>
            </a:p>
          </p:txBody>
        </p:sp>
      </p:grpSp>
      <p:sp>
        <p:nvSpPr>
          <p:cNvPr id="82" name="Text Box 83">
            <a:extLst>
              <a:ext uri="{FF2B5EF4-FFF2-40B4-BE49-F238E27FC236}">
                <a16:creationId xmlns:a16="http://schemas.microsoft.com/office/drawing/2014/main" id="{861A6D99-3C69-4983-B3E8-4BDCBF33B003}"/>
              </a:ext>
            </a:extLst>
          </p:cNvPr>
          <p:cNvSpPr txBox="1">
            <a:spLocks noChangeArrowheads="1"/>
          </p:cNvSpPr>
          <p:nvPr/>
        </p:nvSpPr>
        <p:spPr bwMode="auto">
          <a:xfrm>
            <a:off x="2055153" y="5116514"/>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E67C8"/>
                </a:solidFill>
                <a:effectLst/>
                <a:uLnTx/>
                <a:uFillTx/>
                <a:latin typeface="Calibri" panose="020F0502020204030204" pitchFamily="34" charset="0"/>
                <a:ea typeface="宋体" charset="-122"/>
                <a:cs typeface="Calibri" panose="020F0502020204030204" pitchFamily="34" charset="0"/>
              </a:rPr>
              <a:t>0001</a:t>
            </a:r>
          </a:p>
        </p:txBody>
      </p:sp>
      <p:sp>
        <p:nvSpPr>
          <p:cNvPr id="83" name="Text Box 84">
            <a:extLst>
              <a:ext uri="{FF2B5EF4-FFF2-40B4-BE49-F238E27FC236}">
                <a16:creationId xmlns:a16="http://schemas.microsoft.com/office/drawing/2014/main" id="{DC3CC5FF-9EED-4421-93A9-F3D2877F01D9}"/>
              </a:ext>
            </a:extLst>
          </p:cNvPr>
          <p:cNvSpPr txBox="1">
            <a:spLocks noChangeArrowheads="1"/>
          </p:cNvSpPr>
          <p:nvPr/>
        </p:nvSpPr>
        <p:spPr bwMode="auto">
          <a:xfrm>
            <a:off x="3655353" y="4737101"/>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E67C8"/>
                </a:solidFill>
                <a:effectLst/>
                <a:uLnTx/>
                <a:uFillTx/>
                <a:latin typeface="Calibri" panose="020F0502020204030204" pitchFamily="34" charset="0"/>
                <a:ea typeface="宋体" charset="-122"/>
                <a:cs typeface="Calibri" panose="020F0502020204030204" pitchFamily="34" charset="0"/>
              </a:rPr>
              <a:t>1001</a:t>
            </a:r>
          </a:p>
        </p:txBody>
      </p:sp>
      <p:sp>
        <p:nvSpPr>
          <p:cNvPr id="84" name="Text Box 85">
            <a:extLst>
              <a:ext uri="{FF2B5EF4-FFF2-40B4-BE49-F238E27FC236}">
                <a16:creationId xmlns:a16="http://schemas.microsoft.com/office/drawing/2014/main" id="{17430234-98C9-44E0-A1A3-381585D7CDFA}"/>
              </a:ext>
            </a:extLst>
          </p:cNvPr>
          <p:cNvSpPr txBox="1">
            <a:spLocks noChangeArrowheads="1"/>
          </p:cNvSpPr>
          <p:nvPr/>
        </p:nvSpPr>
        <p:spPr bwMode="auto">
          <a:xfrm>
            <a:off x="3655353" y="5041901"/>
            <a:ext cx="4876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sng"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   </a:t>
            </a:r>
            <a:r>
              <a:rPr kumimoji="0" lang="en-US" altLang="zh-CN" sz="2000" b="0" i="0" u="sng"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1</a:t>
            </a:r>
          </a:p>
        </p:txBody>
      </p:sp>
      <p:sp>
        <p:nvSpPr>
          <p:cNvPr id="85" name="Text Box 86">
            <a:extLst>
              <a:ext uri="{FF2B5EF4-FFF2-40B4-BE49-F238E27FC236}">
                <a16:creationId xmlns:a16="http://schemas.microsoft.com/office/drawing/2014/main" id="{6BDF1840-68C0-4EB0-BC33-1A838E4B9ED9}"/>
              </a:ext>
            </a:extLst>
          </p:cNvPr>
          <p:cNvSpPr txBox="1">
            <a:spLocks noChangeArrowheads="1"/>
          </p:cNvSpPr>
          <p:nvPr/>
        </p:nvSpPr>
        <p:spPr bwMode="auto">
          <a:xfrm>
            <a:off x="3350553" y="5422901"/>
            <a:ext cx="8915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accent1"/>
                </a:solidFill>
                <a:latin typeface="Arial" charset="0"/>
              </a:defRPr>
            </a:lvl1pPr>
            <a:lvl2pPr marL="742950" indent="-285750">
              <a:defRPr>
                <a:solidFill>
                  <a:schemeClr val="accent1"/>
                </a:solidFill>
                <a:latin typeface="Arial" charset="0"/>
              </a:defRPr>
            </a:lvl2pPr>
            <a:lvl3pPr marL="1143000" indent="-228600">
              <a:defRPr>
                <a:solidFill>
                  <a:schemeClr val="accent1"/>
                </a:solidFill>
                <a:latin typeface="Arial" charset="0"/>
              </a:defRPr>
            </a:lvl3pPr>
            <a:lvl4pPr marL="1600200" indent="-228600">
              <a:defRPr>
                <a:solidFill>
                  <a:schemeClr val="accent1"/>
                </a:solidFill>
                <a:latin typeface="Arial" charset="0"/>
              </a:defRPr>
            </a:lvl4pPr>
            <a:lvl5pPr marL="2057400" indent="-228600">
              <a:defRPr>
                <a:solidFill>
                  <a:schemeClr val="accent1"/>
                </a:solidFill>
                <a:latin typeface="Arial" charset="0"/>
              </a:defRPr>
            </a:lvl5pPr>
            <a:lvl6pPr marL="2514600" indent="-228600" eaLnBrk="0" fontAlgn="base" hangingPunct="0">
              <a:spcBef>
                <a:spcPct val="0"/>
              </a:spcBef>
              <a:spcAft>
                <a:spcPct val="0"/>
              </a:spcAft>
              <a:defRPr>
                <a:solidFill>
                  <a:schemeClr val="accent1"/>
                </a:solidFill>
                <a:latin typeface="Arial" charset="0"/>
              </a:defRPr>
            </a:lvl6pPr>
            <a:lvl7pPr marL="2971800" indent="-228600" eaLnBrk="0" fontAlgn="base" hangingPunct="0">
              <a:spcBef>
                <a:spcPct val="0"/>
              </a:spcBef>
              <a:spcAft>
                <a:spcPct val="0"/>
              </a:spcAft>
              <a:defRPr>
                <a:solidFill>
                  <a:schemeClr val="accent1"/>
                </a:solidFill>
                <a:latin typeface="Arial" charset="0"/>
              </a:defRPr>
            </a:lvl7pPr>
            <a:lvl8pPr marL="3429000" indent="-228600" eaLnBrk="0" fontAlgn="base" hangingPunct="0">
              <a:spcBef>
                <a:spcPct val="0"/>
              </a:spcBef>
              <a:spcAft>
                <a:spcPct val="0"/>
              </a:spcAft>
              <a:defRPr>
                <a:solidFill>
                  <a:schemeClr val="accent1"/>
                </a:solidFill>
                <a:latin typeface="Arial" charset="0"/>
              </a:defRPr>
            </a:lvl8pPr>
            <a:lvl9pPr marL="3886200" indent="-228600" eaLnBrk="0" fontAlgn="base" hangingPunct="0">
              <a:spcBef>
                <a:spcPct val="0"/>
              </a:spcBef>
              <a:spcAft>
                <a:spcPct val="0"/>
              </a:spcAft>
              <a:defRPr>
                <a:solidFill>
                  <a:schemeClr val="accent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4E67C8"/>
                </a:solidFill>
                <a:effectLst/>
                <a:uLnTx/>
                <a:uFillTx/>
                <a:latin typeface="Calibri" panose="020F0502020204030204" pitchFamily="34" charset="0"/>
                <a:ea typeface="宋体" charset="-122"/>
                <a:cs typeface="Calibri" panose="020F0502020204030204" pitchFamily="34" charset="0"/>
              </a:rPr>
              <a:t>1 0001</a:t>
            </a:r>
          </a:p>
        </p:txBody>
      </p:sp>
      <p:grpSp>
        <p:nvGrpSpPr>
          <p:cNvPr id="86" name="Group 66">
            <a:extLst>
              <a:ext uri="{FF2B5EF4-FFF2-40B4-BE49-F238E27FC236}">
                <a16:creationId xmlns:a16="http://schemas.microsoft.com/office/drawing/2014/main" id="{3C94030A-2042-4682-A0CF-359CA63F121C}"/>
              </a:ext>
            </a:extLst>
          </p:cNvPr>
          <p:cNvGrpSpPr>
            <a:grpSpLocks/>
          </p:cNvGrpSpPr>
          <p:nvPr/>
        </p:nvGrpSpPr>
        <p:grpSpPr bwMode="auto">
          <a:xfrm>
            <a:off x="2848903" y="849314"/>
            <a:ext cx="6216650" cy="5592765"/>
            <a:chOff x="960" y="-1084"/>
            <a:chExt cx="3916" cy="3522"/>
          </a:xfrm>
        </p:grpSpPr>
        <p:cxnSp>
          <p:nvCxnSpPr>
            <p:cNvPr id="87" name="AutoShape 67">
              <a:extLst>
                <a:ext uri="{FF2B5EF4-FFF2-40B4-BE49-F238E27FC236}">
                  <a16:creationId xmlns:a16="http://schemas.microsoft.com/office/drawing/2014/main" id="{87157FAF-E33A-483E-AD04-5FFB23B4BA45}"/>
                </a:ext>
              </a:extLst>
            </p:cNvPr>
            <p:cNvCxnSpPr>
              <a:cxnSpLocks noChangeShapeType="1"/>
            </p:cNvCxnSpPr>
            <p:nvPr/>
          </p:nvCxnSpPr>
          <p:spPr bwMode="auto">
            <a:xfrm rot="5400000" flipH="1" flipV="1">
              <a:off x="1718" y="-766"/>
              <a:ext cx="2603" cy="2272"/>
            </a:xfrm>
            <a:prstGeom prst="curvedConnector3">
              <a:avLst>
                <a:gd name="adj1" fmla="val 50000"/>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Oval 68">
              <a:extLst>
                <a:ext uri="{FF2B5EF4-FFF2-40B4-BE49-F238E27FC236}">
                  <a16:creationId xmlns:a16="http://schemas.microsoft.com/office/drawing/2014/main" id="{0CF89118-8264-4F0A-A7AA-85BC6F8610DB}"/>
                </a:ext>
              </a:extLst>
            </p:cNvPr>
            <p:cNvSpPr>
              <a:spLocks noChangeArrowheads="1"/>
            </p:cNvSpPr>
            <p:nvPr/>
          </p:nvSpPr>
          <p:spPr bwMode="auto">
            <a:xfrm>
              <a:off x="4108" y="-1084"/>
              <a:ext cx="768" cy="240"/>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sp>
          <p:nvSpPr>
            <p:cNvPr id="89" name="Rectangle 69">
              <a:extLst>
                <a:ext uri="{FF2B5EF4-FFF2-40B4-BE49-F238E27FC236}">
                  <a16:creationId xmlns:a16="http://schemas.microsoft.com/office/drawing/2014/main" id="{EA8E1D97-EB7D-4902-9D89-0ADB1A161952}"/>
                </a:ext>
              </a:extLst>
            </p:cNvPr>
            <p:cNvSpPr>
              <a:spLocks noChangeArrowheads="1"/>
            </p:cNvSpPr>
            <p:nvPr/>
          </p:nvSpPr>
          <p:spPr bwMode="auto">
            <a:xfrm>
              <a:off x="960" y="1824"/>
              <a:ext cx="844" cy="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charset="-122"/>
                  <a:cs typeface="Calibri" panose="020F0502020204030204" pitchFamily="34" charset="0"/>
                </a:rPr>
                <a:t>and add a 1</a:t>
              </a:r>
              <a:endParaRPr kumimoji="0" lang="en-US" altLang="zh-CN" sz="2000" b="0" i="0" u="none" strike="noStrike" kern="1200" cap="none" spc="0" normalizeH="0" baseline="30000" noProof="0" dirty="0">
                <a:ln>
                  <a:noFill/>
                </a:ln>
                <a:solidFill>
                  <a:prstClr val="black"/>
                </a:solidFill>
                <a:effectLst/>
                <a:uLnTx/>
                <a:uFillTx/>
                <a:latin typeface="Calibri" panose="020F0502020204030204" pitchFamily="34" charset="0"/>
                <a:ea typeface="宋体" charset="-122"/>
                <a:cs typeface="Calibri" panose="020F0502020204030204" pitchFamily="34" charset="0"/>
              </a:endParaRPr>
            </a:p>
          </p:txBody>
        </p:sp>
      </p:grpSp>
    </p:spTree>
    <p:extLst>
      <p:ext uri="{BB962C8B-B14F-4D97-AF65-F5344CB8AC3E}">
        <p14:creationId xmlns:p14="http://schemas.microsoft.com/office/powerpoint/2010/main" val="7866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6BC-A35A-4E8D-9064-88A267B8EC8C}"/>
              </a:ext>
            </a:extLst>
          </p:cNvPr>
          <p:cNvSpPr>
            <a:spLocks noGrp="1"/>
          </p:cNvSpPr>
          <p:nvPr>
            <p:ph type="title"/>
          </p:nvPr>
        </p:nvSpPr>
        <p:spPr/>
        <p:txBody>
          <a:bodyPr/>
          <a:lstStyle/>
          <a:p>
            <a:r>
              <a:rPr lang="en-US" altLang="ko-KR" dirty="0"/>
              <a:t>Design/Support for Multi-Step Instructions</a:t>
            </a:r>
            <a:endParaRPr lang="ko-KR" altLang="en-US" dirty="0"/>
          </a:p>
        </p:txBody>
      </p:sp>
      <p:sp>
        <p:nvSpPr>
          <p:cNvPr id="84" name="文本占位符 83">
            <a:extLst>
              <a:ext uri="{FF2B5EF4-FFF2-40B4-BE49-F238E27FC236}">
                <a16:creationId xmlns:a16="http://schemas.microsoft.com/office/drawing/2014/main" id="{85FA47C9-A22C-53D0-2EB2-D643F037E14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756B7C29-196E-4B33-82BE-CE17CDED219F}"/>
              </a:ext>
            </a:extLst>
          </p:cNvPr>
          <p:cNvSpPr/>
          <p:nvPr/>
        </p:nvSpPr>
        <p:spPr>
          <a:xfrm>
            <a:off x="332481" y="757874"/>
            <a:ext cx="9127003" cy="2369880"/>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Functional units can be used on different clock cycles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Only need one memory – but only one memory access/cycle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Need only one ALU/adder – but only one ALU operation/cycle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Additional internal state registers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IR (Instruction register), MDR (Memory Data Register)</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A, B (</a:t>
            </a: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regfile</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read data registers), </a:t>
            </a:r>
            <a:r>
              <a:rPr kumimoji="0" lang="en-US" altLang="ko-KR" sz="2400" b="0" i="0" u="none" strike="noStrike" kern="1200" cap="none" spc="0" normalizeH="0" baseline="0" noProof="0" dirty="0" err="1">
                <a:ln>
                  <a:noFill/>
                </a:ln>
                <a:solidFill>
                  <a:srgbClr val="000000"/>
                </a:solidFill>
                <a:effectLst/>
                <a:uLnTx/>
                <a:uFillTx/>
                <a:latin typeface="Calibri"/>
                <a:ea typeface="微软雅黑"/>
                <a:cs typeface="+mn-cs"/>
              </a:rPr>
              <a:t>ALUout</a:t>
            </a: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 (ALU output register)</a:t>
            </a:r>
          </a:p>
        </p:txBody>
      </p:sp>
      <p:sp>
        <p:nvSpPr>
          <p:cNvPr id="5" name="Line 8">
            <a:extLst>
              <a:ext uri="{FF2B5EF4-FFF2-40B4-BE49-F238E27FC236}">
                <a16:creationId xmlns:a16="http://schemas.microsoft.com/office/drawing/2014/main" id="{4F5D571C-8D3D-4FA7-929D-56C57B2C1606}"/>
              </a:ext>
            </a:extLst>
          </p:cNvPr>
          <p:cNvSpPr>
            <a:spLocks noChangeShapeType="1"/>
          </p:cNvSpPr>
          <p:nvPr/>
        </p:nvSpPr>
        <p:spPr bwMode="auto">
          <a:xfrm>
            <a:off x="2621877" y="4347207"/>
            <a:ext cx="63235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Line 15">
            <a:extLst>
              <a:ext uri="{FF2B5EF4-FFF2-40B4-BE49-F238E27FC236}">
                <a16:creationId xmlns:a16="http://schemas.microsoft.com/office/drawing/2014/main" id="{5E314233-58EF-4C61-ACF6-2B228BF5480B}"/>
              </a:ext>
            </a:extLst>
          </p:cNvPr>
          <p:cNvSpPr>
            <a:spLocks noChangeShapeType="1"/>
          </p:cNvSpPr>
          <p:nvPr/>
        </p:nvSpPr>
        <p:spPr bwMode="auto">
          <a:xfrm>
            <a:off x="7043337" y="4408232"/>
            <a:ext cx="27956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 name="Line 16">
            <a:extLst>
              <a:ext uri="{FF2B5EF4-FFF2-40B4-BE49-F238E27FC236}">
                <a16:creationId xmlns:a16="http://schemas.microsoft.com/office/drawing/2014/main" id="{093770D4-CDEA-4DCD-8123-4195718EE338}"/>
              </a:ext>
            </a:extLst>
          </p:cNvPr>
          <p:cNvSpPr>
            <a:spLocks noChangeShapeType="1"/>
          </p:cNvSpPr>
          <p:nvPr/>
        </p:nvSpPr>
        <p:spPr bwMode="auto">
          <a:xfrm>
            <a:off x="7043337" y="5094766"/>
            <a:ext cx="27956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 name="Line 17">
            <a:extLst>
              <a:ext uri="{FF2B5EF4-FFF2-40B4-BE49-F238E27FC236}">
                <a16:creationId xmlns:a16="http://schemas.microsoft.com/office/drawing/2014/main" id="{61FBCF95-F31D-4BD1-93A3-CE7DB40C28A1}"/>
              </a:ext>
            </a:extLst>
          </p:cNvPr>
          <p:cNvSpPr>
            <a:spLocks noChangeShapeType="1"/>
          </p:cNvSpPr>
          <p:nvPr/>
        </p:nvSpPr>
        <p:spPr bwMode="auto">
          <a:xfrm>
            <a:off x="8913762" y="4782859"/>
            <a:ext cx="35112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 name="Line 27">
            <a:extLst>
              <a:ext uri="{FF2B5EF4-FFF2-40B4-BE49-F238E27FC236}">
                <a16:creationId xmlns:a16="http://schemas.microsoft.com/office/drawing/2014/main" id="{6EE427A0-CA53-4F99-9E2F-050E0C9A5D10}"/>
              </a:ext>
            </a:extLst>
          </p:cNvPr>
          <p:cNvSpPr>
            <a:spLocks noChangeShapeType="1"/>
          </p:cNvSpPr>
          <p:nvPr/>
        </p:nvSpPr>
        <p:spPr bwMode="auto">
          <a:xfrm flipH="1">
            <a:off x="9639300" y="3411487"/>
            <a:ext cx="0" cy="2680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Line 28">
            <a:extLst>
              <a:ext uri="{FF2B5EF4-FFF2-40B4-BE49-F238E27FC236}">
                <a16:creationId xmlns:a16="http://schemas.microsoft.com/office/drawing/2014/main" id="{3369EF5A-358E-465C-8B4B-EC662959A048}"/>
              </a:ext>
            </a:extLst>
          </p:cNvPr>
          <p:cNvSpPr>
            <a:spLocks noChangeShapeType="1"/>
          </p:cNvSpPr>
          <p:nvPr/>
        </p:nvSpPr>
        <p:spPr bwMode="auto">
          <a:xfrm>
            <a:off x="5231606" y="6091511"/>
            <a:ext cx="440769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Line 29">
            <a:extLst>
              <a:ext uri="{FF2B5EF4-FFF2-40B4-BE49-F238E27FC236}">
                <a16:creationId xmlns:a16="http://schemas.microsoft.com/office/drawing/2014/main" id="{5C010B6B-2F7F-452E-A640-2A574E10B1F6}"/>
              </a:ext>
            </a:extLst>
          </p:cNvPr>
          <p:cNvSpPr>
            <a:spLocks noChangeShapeType="1"/>
          </p:cNvSpPr>
          <p:nvPr/>
        </p:nvSpPr>
        <p:spPr bwMode="auto">
          <a:xfrm>
            <a:off x="2981099" y="3619992"/>
            <a:ext cx="0" cy="70308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Line 35">
            <a:extLst>
              <a:ext uri="{FF2B5EF4-FFF2-40B4-BE49-F238E27FC236}">
                <a16:creationId xmlns:a16="http://schemas.microsoft.com/office/drawing/2014/main" id="{4D00D845-28CC-45C2-9402-7B475C99707A}"/>
              </a:ext>
            </a:extLst>
          </p:cNvPr>
          <p:cNvSpPr>
            <a:spLocks noChangeShapeType="1"/>
          </p:cNvSpPr>
          <p:nvPr/>
        </p:nvSpPr>
        <p:spPr bwMode="auto">
          <a:xfrm>
            <a:off x="4366699" y="4731117"/>
            <a:ext cx="139783" cy="169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36">
            <a:extLst>
              <a:ext uri="{FF2B5EF4-FFF2-40B4-BE49-F238E27FC236}">
                <a16:creationId xmlns:a16="http://schemas.microsoft.com/office/drawing/2014/main" id="{3E8A8BAA-8CFD-4EBB-AE08-560EB79AE305}"/>
              </a:ext>
            </a:extLst>
          </p:cNvPr>
          <p:cNvSpPr>
            <a:spLocks noChangeShapeType="1"/>
          </p:cNvSpPr>
          <p:nvPr/>
        </p:nvSpPr>
        <p:spPr bwMode="auto">
          <a:xfrm>
            <a:off x="4529087" y="4071301"/>
            <a:ext cx="1664" cy="118490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37">
            <a:extLst>
              <a:ext uri="{FF2B5EF4-FFF2-40B4-BE49-F238E27FC236}">
                <a16:creationId xmlns:a16="http://schemas.microsoft.com/office/drawing/2014/main" id="{A52260DE-9C5E-412E-B54F-BCE7006CAB41}"/>
              </a:ext>
            </a:extLst>
          </p:cNvPr>
          <p:cNvSpPr>
            <a:spLocks noChangeShapeType="1"/>
          </p:cNvSpPr>
          <p:nvPr/>
        </p:nvSpPr>
        <p:spPr bwMode="auto">
          <a:xfrm>
            <a:off x="4529088" y="4096325"/>
            <a:ext cx="40918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38">
            <a:extLst>
              <a:ext uri="{FF2B5EF4-FFF2-40B4-BE49-F238E27FC236}">
                <a16:creationId xmlns:a16="http://schemas.microsoft.com/office/drawing/2014/main" id="{93729688-E381-4D22-8894-530ED16EDEB7}"/>
              </a:ext>
            </a:extLst>
          </p:cNvPr>
          <p:cNvSpPr>
            <a:spLocks noChangeShapeType="1"/>
          </p:cNvSpPr>
          <p:nvPr/>
        </p:nvSpPr>
        <p:spPr bwMode="auto">
          <a:xfrm>
            <a:off x="4518096" y="5224460"/>
            <a:ext cx="42018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44">
            <a:extLst>
              <a:ext uri="{FF2B5EF4-FFF2-40B4-BE49-F238E27FC236}">
                <a16:creationId xmlns:a16="http://schemas.microsoft.com/office/drawing/2014/main" id="{F3ABA66A-9BE0-4669-B6D7-F67598B8DE1A}"/>
              </a:ext>
            </a:extLst>
          </p:cNvPr>
          <p:cNvSpPr>
            <a:spLocks noChangeShapeType="1"/>
          </p:cNvSpPr>
          <p:nvPr/>
        </p:nvSpPr>
        <p:spPr bwMode="auto">
          <a:xfrm>
            <a:off x="7534241" y="5094766"/>
            <a:ext cx="91191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45">
            <a:extLst>
              <a:ext uri="{FF2B5EF4-FFF2-40B4-BE49-F238E27FC236}">
                <a16:creationId xmlns:a16="http://schemas.microsoft.com/office/drawing/2014/main" id="{E8BD1EA4-A7EF-4313-9FE9-ABF20D13F67E}"/>
              </a:ext>
            </a:extLst>
          </p:cNvPr>
          <p:cNvSpPr>
            <a:spLocks noChangeShapeType="1"/>
          </p:cNvSpPr>
          <p:nvPr/>
        </p:nvSpPr>
        <p:spPr bwMode="auto">
          <a:xfrm>
            <a:off x="7534241" y="4408232"/>
            <a:ext cx="91191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Line 48">
            <a:extLst>
              <a:ext uri="{FF2B5EF4-FFF2-40B4-BE49-F238E27FC236}">
                <a16:creationId xmlns:a16="http://schemas.microsoft.com/office/drawing/2014/main" id="{4B3BEECB-AD4A-48D4-9EC0-E62C0099E890}"/>
              </a:ext>
            </a:extLst>
          </p:cNvPr>
          <p:cNvSpPr>
            <a:spLocks noChangeShapeType="1"/>
          </p:cNvSpPr>
          <p:nvPr/>
        </p:nvSpPr>
        <p:spPr bwMode="auto">
          <a:xfrm>
            <a:off x="9476220" y="4782859"/>
            <a:ext cx="16308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Line 49">
            <a:extLst>
              <a:ext uri="{FF2B5EF4-FFF2-40B4-BE49-F238E27FC236}">
                <a16:creationId xmlns:a16="http://schemas.microsoft.com/office/drawing/2014/main" id="{75486050-F957-4C5B-848D-512E66E30FF4}"/>
              </a:ext>
            </a:extLst>
          </p:cNvPr>
          <p:cNvSpPr>
            <a:spLocks noChangeShapeType="1"/>
          </p:cNvSpPr>
          <p:nvPr/>
        </p:nvSpPr>
        <p:spPr bwMode="auto">
          <a:xfrm>
            <a:off x="5147951" y="4096325"/>
            <a:ext cx="21133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 name="Line 50">
            <a:extLst>
              <a:ext uri="{FF2B5EF4-FFF2-40B4-BE49-F238E27FC236}">
                <a16:creationId xmlns:a16="http://schemas.microsoft.com/office/drawing/2014/main" id="{FFFD5FCD-8E30-4286-B9C1-BB00D0490189}"/>
              </a:ext>
            </a:extLst>
          </p:cNvPr>
          <p:cNvSpPr>
            <a:spLocks noChangeShapeType="1"/>
          </p:cNvSpPr>
          <p:nvPr/>
        </p:nvSpPr>
        <p:spPr bwMode="auto">
          <a:xfrm>
            <a:off x="5147950" y="5281232"/>
            <a:ext cx="21133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 name="Line 51">
            <a:extLst>
              <a:ext uri="{FF2B5EF4-FFF2-40B4-BE49-F238E27FC236}">
                <a16:creationId xmlns:a16="http://schemas.microsoft.com/office/drawing/2014/main" id="{DA8150A8-3058-43DF-A53F-C9EDF8F726D8}"/>
              </a:ext>
            </a:extLst>
          </p:cNvPr>
          <p:cNvSpPr>
            <a:spLocks noChangeShapeType="1"/>
          </p:cNvSpPr>
          <p:nvPr/>
        </p:nvSpPr>
        <p:spPr bwMode="auto">
          <a:xfrm>
            <a:off x="5359288" y="4068368"/>
            <a:ext cx="0" cy="149681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 name="Line 52">
            <a:extLst>
              <a:ext uri="{FF2B5EF4-FFF2-40B4-BE49-F238E27FC236}">
                <a16:creationId xmlns:a16="http://schemas.microsoft.com/office/drawing/2014/main" id="{A626644E-88CF-4865-9D7D-294A1C89EF5F}"/>
              </a:ext>
            </a:extLst>
          </p:cNvPr>
          <p:cNvSpPr>
            <a:spLocks noChangeShapeType="1"/>
          </p:cNvSpPr>
          <p:nvPr/>
        </p:nvSpPr>
        <p:spPr bwMode="auto">
          <a:xfrm>
            <a:off x="5359289" y="5281232"/>
            <a:ext cx="35112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 name="Line 53">
            <a:extLst>
              <a:ext uri="{FF2B5EF4-FFF2-40B4-BE49-F238E27FC236}">
                <a16:creationId xmlns:a16="http://schemas.microsoft.com/office/drawing/2014/main" id="{760E0D8F-3D54-476D-A18C-CE43111DB395}"/>
              </a:ext>
            </a:extLst>
          </p:cNvPr>
          <p:cNvSpPr>
            <a:spLocks noChangeShapeType="1"/>
          </p:cNvSpPr>
          <p:nvPr/>
        </p:nvSpPr>
        <p:spPr bwMode="auto">
          <a:xfrm>
            <a:off x="5359289" y="4596393"/>
            <a:ext cx="35112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 name="Line 54">
            <a:extLst>
              <a:ext uri="{FF2B5EF4-FFF2-40B4-BE49-F238E27FC236}">
                <a16:creationId xmlns:a16="http://schemas.microsoft.com/office/drawing/2014/main" id="{B9ECDF96-D291-4A15-BDAE-323734E7255C}"/>
              </a:ext>
            </a:extLst>
          </p:cNvPr>
          <p:cNvSpPr>
            <a:spLocks noChangeShapeType="1"/>
          </p:cNvSpPr>
          <p:nvPr/>
        </p:nvSpPr>
        <p:spPr bwMode="auto">
          <a:xfrm>
            <a:off x="5359289" y="4906604"/>
            <a:ext cx="35112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 name="Line 55">
            <a:extLst>
              <a:ext uri="{FF2B5EF4-FFF2-40B4-BE49-F238E27FC236}">
                <a16:creationId xmlns:a16="http://schemas.microsoft.com/office/drawing/2014/main" id="{0860ED45-581F-43FB-AF34-F99FEC033DEE}"/>
              </a:ext>
            </a:extLst>
          </p:cNvPr>
          <p:cNvSpPr>
            <a:spLocks noChangeShapeType="1"/>
          </p:cNvSpPr>
          <p:nvPr/>
        </p:nvSpPr>
        <p:spPr bwMode="auto">
          <a:xfrm>
            <a:off x="5359289" y="4284486"/>
            <a:ext cx="35112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56">
            <a:extLst>
              <a:ext uri="{FF2B5EF4-FFF2-40B4-BE49-F238E27FC236}">
                <a16:creationId xmlns:a16="http://schemas.microsoft.com/office/drawing/2014/main" id="{301B6FE5-04DB-4DDC-BA5A-3487260560AA}"/>
              </a:ext>
            </a:extLst>
          </p:cNvPr>
          <p:cNvSpPr>
            <a:spLocks noChangeShapeType="1"/>
          </p:cNvSpPr>
          <p:nvPr/>
        </p:nvSpPr>
        <p:spPr bwMode="auto">
          <a:xfrm>
            <a:off x="5334001" y="5593138"/>
            <a:ext cx="248146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57">
            <a:extLst>
              <a:ext uri="{FF2B5EF4-FFF2-40B4-BE49-F238E27FC236}">
                <a16:creationId xmlns:a16="http://schemas.microsoft.com/office/drawing/2014/main" id="{AED453CB-375C-4018-B22F-F067187F178C}"/>
              </a:ext>
            </a:extLst>
          </p:cNvPr>
          <p:cNvSpPr>
            <a:spLocks noChangeShapeType="1"/>
          </p:cNvSpPr>
          <p:nvPr/>
        </p:nvSpPr>
        <p:spPr bwMode="auto">
          <a:xfrm>
            <a:off x="5256894" y="5281233"/>
            <a:ext cx="0" cy="8102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58">
            <a:extLst>
              <a:ext uri="{FF2B5EF4-FFF2-40B4-BE49-F238E27FC236}">
                <a16:creationId xmlns:a16="http://schemas.microsoft.com/office/drawing/2014/main" id="{64F8E62E-6B34-415E-A116-6A02E668BE66}"/>
              </a:ext>
            </a:extLst>
          </p:cNvPr>
          <p:cNvSpPr>
            <a:spLocks noChangeShapeType="1"/>
          </p:cNvSpPr>
          <p:nvPr/>
        </p:nvSpPr>
        <p:spPr bwMode="auto">
          <a:xfrm flipV="1">
            <a:off x="7815469" y="5094767"/>
            <a:ext cx="0" cy="49837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59">
            <a:extLst>
              <a:ext uri="{FF2B5EF4-FFF2-40B4-BE49-F238E27FC236}">
                <a16:creationId xmlns:a16="http://schemas.microsoft.com/office/drawing/2014/main" id="{BCE63091-8617-47D5-83AE-44C2773A217D}"/>
              </a:ext>
            </a:extLst>
          </p:cNvPr>
          <p:cNvSpPr>
            <a:spLocks noChangeShapeType="1"/>
          </p:cNvSpPr>
          <p:nvPr/>
        </p:nvSpPr>
        <p:spPr bwMode="auto">
          <a:xfrm>
            <a:off x="8066459" y="5089681"/>
            <a:ext cx="0" cy="68483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60">
            <a:extLst>
              <a:ext uri="{FF2B5EF4-FFF2-40B4-BE49-F238E27FC236}">
                <a16:creationId xmlns:a16="http://schemas.microsoft.com/office/drawing/2014/main" id="{DAD7E40F-3707-4202-BE2F-5349534AA743}"/>
              </a:ext>
            </a:extLst>
          </p:cNvPr>
          <p:cNvSpPr>
            <a:spLocks noChangeShapeType="1"/>
          </p:cNvSpPr>
          <p:nvPr/>
        </p:nvSpPr>
        <p:spPr bwMode="auto">
          <a:xfrm>
            <a:off x="2930995" y="5779604"/>
            <a:ext cx="5164041"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61">
            <a:extLst>
              <a:ext uri="{FF2B5EF4-FFF2-40B4-BE49-F238E27FC236}">
                <a16:creationId xmlns:a16="http://schemas.microsoft.com/office/drawing/2014/main" id="{D9802C38-A01B-4E69-A684-69D673315831}"/>
              </a:ext>
            </a:extLst>
          </p:cNvPr>
          <p:cNvSpPr>
            <a:spLocks noChangeShapeType="1"/>
          </p:cNvSpPr>
          <p:nvPr/>
        </p:nvSpPr>
        <p:spPr bwMode="auto">
          <a:xfrm>
            <a:off x="2958341" y="5096462"/>
            <a:ext cx="0" cy="68483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62">
            <a:extLst>
              <a:ext uri="{FF2B5EF4-FFF2-40B4-BE49-F238E27FC236}">
                <a16:creationId xmlns:a16="http://schemas.microsoft.com/office/drawing/2014/main" id="{D7A15C5A-2D54-4171-A74F-15111EB9F2BC}"/>
              </a:ext>
            </a:extLst>
          </p:cNvPr>
          <p:cNvSpPr>
            <a:spLocks noChangeShapeType="1"/>
          </p:cNvSpPr>
          <p:nvPr/>
        </p:nvSpPr>
        <p:spPr bwMode="auto">
          <a:xfrm>
            <a:off x="2930995" y="5096461"/>
            <a:ext cx="32323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63">
            <a:extLst>
              <a:ext uri="{FF2B5EF4-FFF2-40B4-BE49-F238E27FC236}">
                <a16:creationId xmlns:a16="http://schemas.microsoft.com/office/drawing/2014/main" id="{4094DEAC-D149-43DC-B238-D3EC3BB657C5}"/>
              </a:ext>
            </a:extLst>
          </p:cNvPr>
          <p:cNvSpPr>
            <a:spLocks noChangeShapeType="1"/>
          </p:cNvSpPr>
          <p:nvPr/>
        </p:nvSpPr>
        <p:spPr bwMode="auto">
          <a:xfrm>
            <a:off x="2956975" y="3642114"/>
            <a:ext cx="506816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64">
            <a:extLst>
              <a:ext uri="{FF2B5EF4-FFF2-40B4-BE49-F238E27FC236}">
                <a16:creationId xmlns:a16="http://schemas.microsoft.com/office/drawing/2014/main" id="{B2381850-BA7C-4F7E-BF58-C9252038752B}"/>
              </a:ext>
            </a:extLst>
          </p:cNvPr>
          <p:cNvSpPr>
            <a:spLocks noChangeShapeType="1"/>
          </p:cNvSpPr>
          <p:nvPr/>
        </p:nvSpPr>
        <p:spPr bwMode="auto">
          <a:xfrm>
            <a:off x="7999743" y="3660674"/>
            <a:ext cx="0" cy="747559"/>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66">
            <a:extLst>
              <a:ext uri="{FF2B5EF4-FFF2-40B4-BE49-F238E27FC236}">
                <a16:creationId xmlns:a16="http://schemas.microsoft.com/office/drawing/2014/main" id="{18E57EAA-013A-4715-B270-6B4A02A71F5A}"/>
              </a:ext>
            </a:extLst>
          </p:cNvPr>
          <p:cNvSpPr>
            <a:spLocks noChangeShapeType="1"/>
          </p:cNvSpPr>
          <p:nvPr/>
        </p:nvSpPr>
        <p:spPr bwMode="auto">
          <a:xfrm>
            <a:off x="2786064" y="3411486"/>
            <a:ext cx="68532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67">
            <a:extLst>
              <a:ext uri="{FF2B5EF4-FFF2-40B4-BE49-F238E27FC236}">
                <a16:creationId xmlns:a16="http://schemas.microsoft.com/office/drawing/2014/main" id="{B0E9D0B6-3AE4-4226-9A7F-47D4B9DB6D33}"/>
              </a:ext>
            </a:extLst>
          </p:cNvPr>
          <p:cNvSpPr>
            <a:spLocks noChangeShapeType="1"/>
          </p:cNvSpPr>
          <p:nvPr/>
        </p:nvSpPr>
        <p:spPr bwMode="auto">
          <a:xfrm>
            <a:off x="2814163" y="3411486"/>
            <a:ext cx="0" cy="93572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37" name="Group 36">
            <a:extLst>
              <a:ext uri="{FF2B5EF4-FFF2-40B4-BE49-F238E27FC236}">
                <a16:creationId xmlns:a16="http://schemas.microsoft.com/office/drawing/2014/main" id="{CA298FED-F9F0-4456-90F9-DBEC6FA24713}"/>
              </a:ext>
            </a:extLst>
          </p:cNvPr>
          <p:cNvGrpSpPr/>
          <p:nvPr/>
        </p:nvGrpSpPr>
        <p:grpSpPr>
          <a:xfrm>
            <a:off x="2106012" y="3154672"/>
            <a:ext cx="6954645" cy="1620559"/>
            <a:chOff x="582011" y="3154671"/>
            <a:chExt cx="6954645" cy="1620559"/>
          </a:xfrm>
        </p:grpSpPr>
        <p:sp>
          <p:nvSpPr>
            <p:cNvPr id="38" name="Line 13">
              <a:extLst>
                <a:ext uri="{FF2B5EF4-FFF2-40B4-BE49-F238E27FC236}">
                  <a16:creationId xmlns:a16="http://schemas.microsoft.com/office/drawing/2014/main" id="{22A21344-635C-423A-AC6E-4930AFCCDA17}"/>
                </a:ext>
              </a:extLst>
            </p:cNvPr>
            <p:cNvSpPr>
              <a:spLocks noChangeShapeType="1"/>
            </p:cNvSpPr>
            <p:nvPr/>
          </p:nvSpPr>
          <p:spPr bwMode="auto">
            <a:xfrm>
              <a:off x="606974" y="4314998"/>
              <a:ext cx="281229"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65">
              <a:extLst>
                <a:ext uri="{FF2B5EF4-FFF2-40B4-BE49-F238E27FC236}">
                  <a16:creationId xmlns:a16="http://schemas.microsoft.com/office/drawing/2014/main" id="{50021081-7380-4B95-871C-4DD16AEC003D}"/>
                </a:ext>
              </a:extLst>
            </p:cNvPr>
            <p:cNvSpPr>
              <a:spLocks noChangeShapeType="1"/>
            </p:cNvSpPr>
            <p:nvPr/>
          </p:nvSpPr>
          <p:spPr bwMode="auto">
            <a:xfrm>
              <a:off x="7508350" y="3154671"/>
              <a:ext cx="0" cy="162055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68">
              <a:extLst>
                <a:ext uri="{FF2B5EF4-FFF2-40B4-BE49-F238E27FC236}">
                  <a16:creationId xmlns:a16="http://schemas.microsoft.com/office/drawing/2014/main" id="{C64D9B7F-D856-4E1A-BFE0-49115BAE6D8F}"/>
                </a:ext>
              </a:extLst>
            </p:cNvPr>
            <p:cNvSpPr>
              <a:spLocks noChangeShapeType="1"/>
            </p:cNvSpPr>
            <p:nvPr/>
          </p:nvSpPr>
          <p:spPr bwMode="auto">
            <a:xfrm>
              <a:off x="582011" y="3162300"/>
              <a:ext cx="695464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69">
              <a:extLst>
                <a:ext uri="{FF2B5EF4-FFF2-40B4-BE49-F238E27FC236}">
                  <a16:creationId xmlns:a16="http://schemas.microsoft.com/office/drawing/2014/main" id="{FF379A45-DEB6-488D-A222-3D792D73995A}"/>
                </a:ext>
              </a:extLst>
            </p:cNvPr>
            <p:cNvSpPr>
              <a:spLocks noChangeShapeType="1"/>
            </p:cNvSpPr>
            <p:nvPr/>
          </p:nvSpPr>
          <p:spPr bwMode="auto">
            <a:xfrm>
              <a:off x="606974" y="3162300"/>
              <a:ext cx="0" cy="118490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42" name="Group 41">
            <a:extLst>
              <a:ext uri="{FF2B5EF4-FFF2-40B4-BE49-F238E27FC236}">
                <a16:creationId xmlns:a16="http://schemas.microsoft.com/office/drawing/2014/main" id="{045FB67C-6A5D-426E-9C3F-E61061AA50CD}"/>
              </a:ext>
            </a:extLst>
          </p:cNvPr>
          <p:cNvGrpSpPr/>
          <p:nvPr/>
        </p:nvGrpSpPr>
        <p:grpSpPr>
          <a:xfrm>
            <a:off x="2318064" y="3951271"/>
            <a:ext cx="338554" cy="831588"/>
            <a:chOff x="617538" y="3194865"/>
            <a:chExt cx="313868" cy="691336"/>
          </a:xfrm>
        </p:grpSpPr>
        <p:sp>
          <p:nvSpPr>
            <p:cNvPr id="43" name="Rectangle 24">
              <a:extLst>
                <a:ext uri="{FF2B5EF4-FFF2-40B4-BE49-F238E27FC236}">
                  <a16:creationId xmlns:a16="http://schemas.microsoft.com/office/drawing/2014/main" id="{F3375B29-03E9-4208-BB00-4DCB369E62D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4" name="Text Box 34">
              <a:extLst>
                <a:ext uri="{FF2B5EF4-FFF2-40B4-BE49-F238E27FC236}">
                  <a16:creationId xmlns:a16="http://schemas.microsoft.com/office/drawing/2014/main" id="{64902AF7-9668-4F5D-B24E-14A5AACD52B5}"/>
                </a:ext>
              </a:extLst>
            </p:cNvPr>
            <p:cNvSpPr txBox="1">
              <a:spLocks noChangeArrowheads="1"/>
            </p:cNvSpPr>
            <p:nvPr/>
          </p:nvSpPr>
          <p:spPr bwMode="auto">
            <a:xfrm rot="16200000">
              <a:off x="607091" y="3332733"/>
              <a:ext cx="3347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45" name="Isosceles Triangle 44">
              <a:extLst>
                <a:ext uri="{FF2B5EF4-FFF2-40B4-BE49-F238E27FC236}">
                  <a16:creationId xmlns:a16="http://schemas.microsoft.com/office/drawing/2014/main" id="{744740CB-A043-4EA9-8C9C-0E722CC388FF}"/>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46" name="Group 45">
            <a:extLst>
              <a:ext uri="{FF2B5EF4-FFF2-40B4-BE49-F238E27FC236}">
                <a16:creationId xmlns:a16="http://schemas.microsoft.com/office/drawing/2014/main" id="{407E882B-6E11-4F0A-B177-AB0A1A78D760}"/>
              </a:ext>
            </a:extLst>
          </p:cNvPr>
          <p:cNvGrpSpPr/>
          <p:nvPr/>
        </p:nvGrpSpPr>
        <p:grpSpPr>
          <a:xfrm>
            <a:off x="3215007" y="3911971"/>
            <a:ext cx="1190046" cy="1343349"/>
            <a:chOff x="1638269" y="3015911"/>
            <a:chExt cx="1190046" cy="1343349"/>
          </a:xfrm>
        </p:grpSpPr>
        <p:sp>
          <p:nvSpPr>
            <p:cNvPr id="47" name="Flowchart: Process 46">
              <a:extLst>
                <a:ext uri="{FF2B5EF4-FFF2-40B4-BE49-F238E27FC236}">
                  <a16:creationId xmlns:a16="http://schemas.microsoft.com/office/drawing/2014/main" id="{C658D963-355E-489B-911B-561F1A838D24}"/>
                </a:ext>
              </a:extLst>
            </p:cNvPr>
            <p:cNvSpPr/>
            <p:nvPr/>
          </p:nvSpPr>
          <p:spPr>
            <a:xfrm>
              <a:off x="1692379" y="3015911"/>
              <a:ext cx="1072620" cy="133552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altLang="ko-KR" sz="5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48" name="TextBox 47">
              <a:extLst>
                <a:ext uri="{FF2B5EF4-FFF2-40B4-BE49-F238E27FC236}">
                  <a16:creationId xmlns:a16="http://schemas.microsoft.com/office/drawing/2014/main" id="{9C053254-4477-494C-B068-597FFE0E3DF7}"/>
                </a:ext>
              </a:extLst>
            </p:cNvPr>
            <p:cNvSpPr txBox="1"/>
            <p:nvPr/>
          </p:nvSpPr>
          <p:spPr>
            <a:xfrm>
              <a:off x="1638269" y="3321445"/>
              <a:ext cx="86113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49" name="TextBox 48">
              <a:extLst>
                <a:ext uri="{FF2B5EF4-FFF2-40B4-BE49-F238E27FC236}">
                  <a16:creationId xmlns:a16="http://schemas.microsoft.com/office/drawing/2014/main" id="{EB352FA6-CB44-450B-97B9-857A141F17AB}"/>
                </a:ext>
              </a:extLst>
            </p:cNvPr>
            <p:cNvSpPr txBox="1"/>
            <p:nvPr/>
          </p:nvSpPr>
          <p:spPr>
            <a:xfrm>
              <a:off x="1649090" y="4020706"/>
              <a:ext cx="86190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0" name="TextBox 49">
              <a:extLst>
                <a:ext uri="{FF2B5EF4-FFF2-40B4-BE49-F238E27FC236}">
                  <a16:creationId xmlns:a16="http://schemas.microsoft.com/office/drawing/2014/main" id="{24299C1F-1F1D-4A9A-B734-6B2275CD3BB0}"/>
                </a:ext>
              </a:extLst>
            </p:cNvPr>
            <p:cNvSpPr txBox="1"/>
            <p:nvPr/>
          </p:nvSpPr>
          <p:spPr>
            <a:xfrm>
              <a:off x="1836569" y="3658685"/>
              <a:ext cx="99174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51" name="Group 50">
            <a:extLst>
              <a:ext uri="{FF2B5EF4-FFF2-40B4-BE49-F238E27FC236}">
                <a16:creationId xmlns:a16="http://schemas.microsoft.com/office/drawing/2014/main" id="{1107766D-5A8B-4932-B02E-623469163CAE}"/>
              </a:ext>
            </a:extLst>
          </p:cNvPr>
          <p:cNvGrpSpPr/>
          <p:nvPr/>
        </p:nvGrpSpPr>
        <p:grpSpPr>
          <a:xfrm>
            <a:off x="4874122" y="3888020"/>
            <a:ext cx="338554" cy="758618"/>
            <a:chOff x="628603" y="3048001"/>
            <a:chExt cx="313868" cy="838200"/>
          </a:xfrm>
        </p:grpSpPr>
        <p:sp>
          <p:nvSpPr>
            <p:cNvPr id="52" name="Rectangle 24">
              <a:extLst>
                <a:ext uri="{FF2B5EF4-FFF2-40B4-BE49-F238E27FC236}">
                  <a16:creationId xmlns:a16="http://schemas.microsoft.com/office/drawing/2014/main" id="{B287E397-E877-4D84-AFDB-2B9F13B713BA}"/>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53" name="Text Box 34">
              <a:extLst>
                <a:ext uri="{FF2B5EF4-FFF2-40B4-BE49-F238E27FC236}">
                  <a16:creationId xmlns:a16="http://schemas.microsoft.com/office/drawing/2014/main" id="{6AE39A1D-0CB2-4588-8DDF-0A3E34BC4FE9}"/>
                </a:ext>
              </a:extLst>
            </p:cNvPr>
            <p:cNvSpPr txBox="1">
              <a:spLocks noChangeArrowheads="1"/>
            </p:cNvSpPr>
            <p:nvPr/>
          </p:nvSpPr>
          <p:spPr bwMode="auto">
            <a:xfrm rot="16200000">
              <a:off x="589646" y="3371256"/>
              <a:ext cx="39178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p>
          </p:txBody>
        </p:sp>
        <p:sp>
          <p:nvSpPr>
            <p:cNvPr id="54" name="Isosceles Triangle 53">
              <a:extLst>
                <a:ext uri="{FF2B5EF4-FFF2-40B4-BE49-F238E27FC236}">
                  <a16:creationId xmlns:a16="http://schemas.microsoft.com/office/drawing/2014/main" id="{680C7E46-F16A-439A-A529-90E54BD5816C}"/>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55" name="Group 54">
            <a:extLst>
              <a:ext uri="{FF2B5EF4-FFF2-40B4-BE49-F238E27FC236}">
                <a16:creationId xmlns:a16="http://schemas.microsoft.com/office/drawing/2014/main" id="{BDA2DDE9-B9A3-4A16-A1C1-080F89FF08E8}"/>
              </a:ext>
            </a:extLst>
          </p:cNvPr>
          <p:cNvGrpSpPr/>
          <p:nvPr/>
        </p:nvGrpSpPr>
        <p:grpSpPr>
          <a:xfrm>
            <a:off x="4862754" y="4743572"/>
            <a:ext cx="338554" cy="843808"/>
            <a:chOff x="620835" y="3048001"/>
            <a:chExt cx="313868" cy="932326"/>
          </a:xfrm>
        </p:grpSpPr>
        <p:sp>
          <p:nvSpPr>
            <p:cNvPr id="56" name="Rectangle 24">
              <a:extLst>
                <a:ext uri="{FF2B5EF4-FFF2-40B4-BE49-F238E27FC236}">
                  <a16:creationId xmlns:a16="http://schemas.microsoft.com/office/drawing/2014/main" id="{AF3C21CC-0132-4465-B12A-01AF45D018CC}"/>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57" name="Text Box 34">
              <a:extLst>
                <a:ext uri="{FF2B5EF4-FFF2-40B4-BE49-F238E27FC236}">
                  <a16:creationId xmlns:a16="http://schemas.microsoft.com/office/drawing/2014/main" id="{9B4D4A0F-3BF4-48C8-A6E6-D89692649FCB}"/>
                </a:ext>
              </a:extLst>
            </p:cNvPr>
            <p:cNvSpPr txBox="1">
              <a:spLocks noChangeArrowheads="1"/>
            </p:cNvSpPr>
            <p:nvPr/>
          </p:nvSpPr>
          <p:spPr bwMode="auto">
            <a:xfrm rot="16200000">
              <a:off x="338343" y="3383967"/>
              <a:ext cx="878852"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    MDR</a:t>
              </a:r>
            </a:p>
          </p:txBody>
        </p:sp>
        <p:sp>
          <p:nvSpPr>
            <p:cNvPr id="58" name="Isosceles Triangle 57">
              <a:extLst>
                <a:ext uri="{FF2B5EF4-FFF2-40B4-BE49-F238E27FC236}">
                  <a16:creationId xmlns:a16="http://schemas.microsoft.com/office/drawing/2014/main" id="{47750881-9E77-44B6-B067-B2067A96FFC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59" name="Group 58">
            <a:extLst>
              <a:ext uri="{FF2B5EF4-FFF2-40B4-BE49-F238E27FC236}">
                <a16:creationId xmlns:a16="http://schemas.microsoft.com/office/drawing/2014/main" id="{4AE052B7-C274-4435-BD9F-49317A4273E7}"/>
              </a:ext>
            </a:extLst>
          </p:cNvPr>
          <p:cNvGrpSpPr/>
          <p:nvPr/>
        </p:nvGrpSpPr>
        <p:grpSpPr>
          <a:xfrm>
            <a:off x="5707631" y="3859893"/>
            <a:ext cx="1334041" cy="1640013"/>
            <a:chOff x="3566579" y="2490014"/>
            <a:chExt cx="1163741" cy="1640013"/>
          </a:xfrm>
        </p:grpSpPr>
        <p:grpSp>
          <p:nvGrpSpPr>
            <p:cNvPr id="60" name="Group 59">
              <a:extLst>
                <a:ext uri="{FF2B5EF4-FFF2-40B4-BE49-F238E27FC236}">
                  <a16:creationId xmlns:a16="http://schemas.microsoft.com/office/drawing/2014/main" id="{1CDA1909-5A8B-4E60-85D7-07CF347B71B0}"/>
                </a:ext>
              </a:extLst>
            </p:cNvPr>
            <p:cNvGrpSpPr/>
            <p:nvPr/>
          </p:nvGrpSpPr>
          <p:grpSpPr>
            <a:xfrm>
              <a:off x="3566579" y="2490014"/>
              <a:ext cx="1163741" cy="1640013"/>
              <a:chOff x="2231326" y="2960679"/>
              <a:chExt cx="1163741" cy="1640013"/>
            </a:xfrm>
          </p:grpSpPr>
          <p:sp>
            <p:nvSpPr>
              <p:cNvPr id="62" name="Flowchart: Process 61">
                <a:extLst>
                  <a:ext uri="{FF2B5EF4-FFF2-40B4-BE49-F238E27FC236}">
                    <a16:creationId xmlns:a16="http://schemas.microsoft.com/office/drawing/2014/main" id="{C607B616-1F52-4A16-8852-093E99ACC10B}"/>
                  </a:ext>
                </a:extLst>
              </p:cNvPr>
              <p:cNvSpPr/>
              <p:nvPr/>
            </p:nvSpPr>
            <p:spPr>
              <a:xfrm>
                <a:off x="2231326" y="2960679"/>
                <a:ext cx="1163741" cy="162297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63" name="TextBox 62">
                <a:extLst>
                  <a:ext uri="{FF2B5EF4-FFF2-40B4-BE49-F238E27FC236}">
                    <a16:creationId xmlns:a16="http://schemas.microsoft.com/office/drawing/2014/main" id="{51A395AF-EEF9-48BA-BB47-CACC43C9AEA3}"/>
                  </a:ext>
                </a:extLst>
              </p:cNvPr>
              <p:cNvSpPr txBox="1"/>
              <p:nvPr/>
            </p:nvSpPr>
            <p:spPr>
              <a:xfrm>
                <a:off x="2284972" y="3300969"/>
                <a:ext cx="394340"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4" name="TextBox 63">
                <a:extLst>
                  <a:ext uri="{FF2B5EF4-FFF2-40B4-BE49-F238E27FC236}">
                    <a16:creationId xmlns:a16="http://schemas.microsoft.com/office/drawing/2014/main" id="{265B32B7-8080-405C-AE1F-B1B4FC861A64}"/>
                  </a:ext>
                </a:extLst>
              </p:cNvPr>
              <p:cNvSpPr txBox="1"/>
              <p:nvPr/>
            </p:nvSpPr>
            <p:spPr>
              <a:xfrm>
                <a:off x="2284972" y="3648612"/>
                <a:ext cx="394340"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5" name="TextBox 64">
                <a:extLst>
                  <a:ext uri="{FF2B5EF4-FFF2-40B4-BE49-F238E27FC236}">
                    <a16:creationId xmlns:a16="http://schemas.microsoft.com/office/drawing/2014/main" id="{EE744CA7-F82D-42EC-A923-15910AA08D02}"/>
                  </a:ext>
                </a:extLst>
              </p:cNvPr>
              <p:cNvSpPr txBox="1"/>
              <p:nvPr/>
            </p:nvSpPr>
            <p:spPr>
              <a:xfrm>
                <a:off x="2292894" y="3969730"/>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6" name="TextBox 65">
                <a:extLst>
                  <a:ext uri="{FF2B5EF4-FFF2-40B4-BE49-F238E27FC236}">
                    <a16:creationId xmlns:a16="http://schemas.microsoft.com/office/drawing/2014/main" id="{FFA6B6D2-09F9-454E-96FA-5D81BCA17F13}"/>
                  </a:ext>
                </a:extLst>
              </p:cNvPr>
              <p:cNvSpPr txBox="1"/>
              <p:nvPr/>
            </p:nvSpPr>
            <p:spPr>
              <a:xfrm>
                <a:off x="2957513" y="3300969"/>
                <a:ext cx="396689"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7" name="TextBox 66">
                <a:extLst>
                  <a:ext uri="{FF2B5EF4-FFF2-40B4-BE49-F238E27FC236}">
                    <a16:creationId xmlns:a16="http://schemas.microsoft.com/office/drawing/2014/main" id="{4303CA3B-1624-499A-9950-1FD47BD6AD09}"/>
                  </a:ext>
                </a:extLst>
              </p:cNvPr>
              <p:cNvSpPr txBox="1"/>
              <p:nvPr/>
            </p:nvSpPr>
            <p:spPr>
              <a:xfrm>
                <a:off x="2927822" y="4033106"/>
                <a:ext cx="396689"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68" name="TextBox 67">
                <a:extLst>
                  <a:ext uri="{FF2B5EF4-FFF2-40B4-BE49-F238E27FC236}">
                    <a16:creationId xmlns:a16="http://schemas.microsoft.com/office/drawing/2014/main" id="{093C5BD5-31FF-46A7-A3A0-13D8E43D7C0C}"/>
                  </a:ext>
                </a:extLst>
              </p:cNvPr>
              <p:cNvSpPr txBox="1"/>
              <p:nvPr/>
            </p:nvSpPr>
            <p:spPr>
              <a:xfrm>
                <a:off x="2272021" y="4289388"/>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61" name="Isosceles Triangle 60">
              <a:extLst>
                <a:ext uri="{FF2B5EF4-FFF2-40B4-BE49-F238E27FC236}">
                  <a16:creationId xmlns:a16="http://schemas.microsoft.com/office/drawing/2014/main" id="{B864CC98-F55D-4EF3-A662-844D4FDD2850}"/>
                </a:ext>
              </a:extLst>
            </p:cNvPr>
            <p:cNvSpPr/>
            <p:nvPr/>
          </p:nvSpPr>
          <p:spPr>
            <a:xfrm>
              <a:off x="4249921" y="392868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69" name="Group 68">
            <a:extLst>
              <a:ext uri="{FF2B5EF4-FFF2-40B4-BE49-F238E27FC236}">
                <a16:creationId xmlns:a16="http://schemas.microsoft.com/office/drawing/2014/main" id="{E94A1526-7477-4BBE-8ACA-860DF9027991}"/>
              </a:ext>
            </a:extLst>
          </p:cNvPr>
          <p:cNvGrpSpPr/>
          <p:nvPr/>
        </p:nvGrpSpPr>
        <p:grpSpPr>
          <a:xfrm>
            <a:off x="7270354" y="3857831"/>
            <a:ext cx="338554" cy="758618"/>
            <a:chOff x="629032" y="3048001"/>
            <a:chExt cx="313868" cy="838200"/>
          </a:xfrm>
        </p:grpSpPr>
        <p:sp>
          <p:nvSpPr>
            <p:cNvPr id="70" name="Rectangle 24">
              <a:extLst>
                <a:ext uri="{FF2B5EF4-FFF2-40B4-BE49-F238E27FC236}">
                  <a16:creationId xmlns:a16="http://schemas.microsoft.com/office/drawing/2014/main" id="{269DFEEF-F6AE-4510-AAF2-0B409ABC5356}"/>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1" name="Text Box 34">
              <a:extLst>
                <a:ext uri="{FF2B5EF4-FFF2-40B4-BE49-F238E27FC236}">
                  <a16:creationId xmlns:a16="http://schemas.microsoft.com/office/drawing/2014/main" id="{07BADB75-3981-4910-94B9-8629B128A397}"/>
                </a:ext>
              </a:extLst>
            </p:cNvPr>
            <p:cNvSpPr txBox="1">
              <a:spLocks noChangeArrowheads="1"/>
            </p:cNvSpPr>
            <p:nvPr/>
          </p:nvSpPr>
          <p:spPr bwMode="auto">
            <a:xfrm rot="16200000">
              <a:off x="608672" y="3322833"/>
              <a:ext cx="354588"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a:t>
              </a:r>
            </a:p>
          </p:txBody>
        </p:sp>
        <p:sp>
          <p:nvSpPr>
            <p:cNvPr id="72" name="Isosceles Triangle 71">
              <a:extLst>
                <a:ext uri="{FF2B5EF4-FFF2-40B4-BE49-F238E27FC236}">
                  <a16:creationId xmlns:a16="http://schemas.microsoft.com/office/drawing/2014/main" id="{7D76887B-A8DE-4AB7-AA67-DAF98AF820A9}"/>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3" name="Group 72">
            <a:extLst>
              <a:ext uri="{FF2B5EF4-FFF2-40B4-BE49-F238E27FC236}">
                <a16:creationId xmlns:a16="http://schemas.microsoft.com/office/drawing/2014/main" id="{BD9A189B-B713-4EDB-B044-650AEB1C2F6B}"/>
              </a:ext>
            </a:extLst>
          </p:cNvPr>
          <p:cNvGrpSpPr/>
          <p:nvPr/>
        </p:nvGrpSpPr>
        <p:grpSpPr>
          <a:xfrm>
            <a:off x="7299380" y="4738128"/>
            <a:ext cx="338554" cy="758619"/>
            <a:chOff x="647487" y="3048001"/>
            <a:chExt cx="313868" cy="838200"/>
          </a:xfrm>
        </p:grpSpPr>
        <p:sp>
          <p:nvSpPr>
            <p:cNvPr id="74" name="Rectangle 24">
              <a:extLst>
                <a:ext uri="{FF2B5EF4-FFF2-40B4-BE49-F238E27FC236}">
                  <a16:creationId xmlns:a16="http://schemas.microsoft.com/office/drawing/2014/main" id="{19B80B56-BB29-49B0-BCC5-6AD5EB2F5717}"/>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5" name="Text Box 34">
              <a:extLst>
                <a:ext uri="{FF2B5EF4-FFF2-40B4-BE49-F238E27FC236}">
                  <a16:creationId xmlns:a16="http://schemas.microsoft.com/office/drawing/2014/main" id="{C165C44E-EBA4-47FB-9F2D-22F944FB5F02}"/>
                </a:ext>
              </a:extLst>
            </p:cNvPr>
            <p:cNvSpPr txBox="1">
              <a:spLocks noChangeArrowheads="1"/>
            </p:cNvSpPr>
            <p:nvPr/>
          </p:nvSpPr>
          <p:spPr bwMode="auto">
            <a:xfrm rot="16200000">
              <a:off x="638640" y="3310166"/>
              <a:ext cx="3315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B</a:t>
              </a:r>
            </a:p>
          </p:txBody>
        </p:sp>
        <p:sp>
          <p:nvSpPr>
            <p:cNvPr id="76" name="Isosceles Triangle 75">
              <a:extLst>
                <a:ext uri="{FF2B5EF4-FFF2-40B4-BE49-F238E27FC236}">
                  <a16:creationId xmlns:a16="http://schemas.microsoft.com/office/drawing/2014/main" id="{3840C42D-7B23-4462-8B4F-31B6C2CBC7F8}"/>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7" name="Group 76">
            <a:extLst>
              <a:ext uri="{FF2B5EF4-FFF2-40B4-BE49-F238E27FC236}">
                <a16:creationId xmlns:a16="http://schemas.microsoft.com/office/drawing/2014/main" id="{05E60840-FD67-4A95-9809-2EC582EB1F7E}"/>
              </a:ext>
            </a:extLst>
          </p:cNvPr>
          <p:cNvGrpSpPr/>
          <p:nvPr/>
        </p:nvGrpSpPr>
        <p:grpSpPr>
          <a:xfrm>
            <a:off x="8436683" y="4030918"/>
            <a:ext cx="466901" cy="1473809"/>
            <a:chOff x="6356677" y="660683"/>
            <a:chExt cx="517918" cy="1236842"/>
          </a:xfrm>
        </p:grpSpPr>
        <p:sp>
          <p:nvSpPr>
            <p:cNvPr id="78" name="Freeform: Shape 77">
              <a:extLst>
                <a:ext uri="{FF2B5EF4-FFF2-40B4-BE49-F238E27FC236}">
                  <a16:creationId xmlns:a16="http://schemas.microsoft.com/office/drawing/2014/main" id="{B65F04F6-6658-44A2-8C00-348CA817D4A5}"/>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79" name="Rectangle 78">
              <a:extLst>
                <a:ext uri="{FF2B5EF4-FFF2-40B4-BE49-F238E27FC236}">
                  <a16:creationId xmlns:a16="http://schemas.microsoft.com/office/drawing/2014/main" id="{4CF1E298-D796-453C-88EC-74DF8046626E}"/>
                </a:ext>
              </a:extLst>
            </p:cNvPr>
            <p:cNvSpPr/>
            <p:nvPr/>
          </p:nvSpPr>
          <p:spPr>
            <a:xfrm rot="16200000">
              <a:off x="6435594" y="1064616"/>
              <a:ext cx="468313" cy="409688"/>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80" name="Group 79">
            <a:extLst>
              <a:ext uri="{FF2B5EF4-FFF2-40B4-BE49-F238E27FC236}">
                <a16:creationId xmlns:a16="http://schemas.microsoft.com/office/drawing/2014/main" id="{8BA7D5AA-895A-48DF-9341-8C96278C133A}"/>
              </a:ext>
            </a:extLst>
          </p:cNvPr>
          <p:cNvGrpSpPr/>
          <p:nvPr/>
        </p:nvGrpSpPr>
        <p:grpSpPr>
          <a:xfrm>
            <a:off x="9190457" y="4327728"/>
            <a:ext cx="338554" cy="883225"/>
            <a:chOff x="625865" y="3048001"/>
            <a:chExt cx="313868" cy="841091"/>
          </a:xfrm>
        </p:grpSpPr>
        <p:sp>
          <p:nvSpPr>
            <p:cNvPr id="81" name="Rectangle 24">
              <a:extLst>
                <a:ext uri="{FF2B5EF4-FFF2-40B4-BE49-F238E27FC236}">
                  <a16:creationId xmlns:a16="http://schemas.microsoft.com/office/drawing/2014/main" id="{186E753A-4971-4A1A-8054-78B0C00B83C3}"/>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2" name="Text Box 34">
              <a:extLst>
                <a:ext uri="{FF2B5EF4-FFF2-40B4-BE49-F238E27FC236}">
                  <a16:creationId xmlns:a16="http://schemas.microsoft.com/office/drawing/2014/main" id="{99012074-526B-4F9A-B139-5C5E231C4D58}"/>
                </a:ext>
              </a:extLst>
            </p:cNvPr>
            <p:cNvSpPr txBox="1">
              <a:spLocks noChangeArrowheads="1"/>
            </p:cNvSpPr>
            <p:nvPr/>
          </p:nvSpPr>
          <p:spPr bwMode="auto">
            <a:xfrm rot="16200000">
              <a:off x="393472" y="3342831"/>
              <a:ext cx="778654"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ALUout</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83" name="Isosceles Triangle 82">
              <a:extLst>
                <a:ext uri="{FF2B5EF4-FFF2-40B4-BE49-F238E27FC236}">
                  <a16:creationId xmlns:a16="http://schemas.microsoft.com/office/drawing/2014/main" id="{AFD6FE0D-5B1B-4D0D-AFB6-9954905F0C89}"/>
                </a:ext>
              </a:extLst>
            </p:cNvPr>
            <p:cNvSpPr/>
            <p:nvPr/>
          </p:nvSpPr>
          <p:spPr>
            <a:xfrm>
              <a:off x="688732" y="3769423"/>
              <a:ext cx="188135" cy="116778"/>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Tree>
    <p:extLst>
      <p:ext uri="{BB962C8B-B14F-4D97-AF65-F5344CB8AC3E}">
        <p14:creationId xmlns:p14="http://schemas.microsoft.com/office/powerpoint/2010/main" val="244234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left)">
                                      <p:cBhvr>
                                        <p:cTn id="19" dur="500"/>
                                        <p:tgtEl>
                                          <p:spTgt spid="4">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left)">
                                      <p:cBhvr>
                                        <p:cTn id="28" dur="500"/>
                                        <p:tgtEl>
                                          <p:spTgt spid="4">
                                            <p:txEl>
                                              <p:pRg st="2" end="2"/>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wipe(left)">
                                      <p:cBhvr>
                                        <p:cTn id="37" dur="500"/>
                                        <p:tgtEl>
                                          <p:spTgt spid="4">
                                            <p:txEl>
                                              <p:pRg st="3" end="3"/>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wipe(left)">
                                      <p:cBhvr>
                                        <p:cTn id="41" dur="500"/>
                                        <p:tgtEl>
                                          <p:spTgt spid="4">
                                            <p:txEl>
                                              <p:pRg st="4" end="4"/>
                                            </p:txEl>
                                          </p:spTgt>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wipe(left)">
                                      <p:cBhvr>
                                        <p:cTn id="53" dur="500"/>
                                        <p:tgtEl>
                                          <p:spTgt spid="4">
                                            <p:txEl>
                                              <p:pRg st="5" end="5"/>
                                            </p:txEl>
                                          </p:spTgt>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fade">
                                      <p:cBhvr>
                                        <p:cTn id="85" dur="500"/>
                                        <p:tgtEl>
                                          <p:spTgt spid="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500"/>
                                        <p:tgtEl>
                                          <p:spTgt spid="1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fade">
                                      <p:cBhvr>
                                        <p:cTn id="106" dur="500"/>
                                        <p:tgtEl>
                                          <p:spTgt spid="1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fade">
                                      <p:cBhvr>
                                        <p:cTn id="118" dur="500"/>
                                        <p:tgtEl>
                                          <p:spTgt spid="2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fade">
                                      <p:cBhvr>
                                        <p:cTn id="121" dur="500"/>
                                        <p:tgtEl>
                                          <p:spTgt spid="2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500"/>
                                        <p:tgtEl>
                                          <p:spTgt spid="2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500"/>
                                        <p:tgtEl>
                                          <p:spTgt spid="2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fade">
                                      <p:cBhvr>
                                        <p:cTn id="136" dur="500"/>
                                        <p:tgtEl>
                                          <p:spTgt spid="2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fade">
                                      <p:cBhvr>
                                        <p:cTn id="139" dur="500"/>
                                        <p:tgtEl>
                                          <p:spTgt spid="2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1"/>
                                        </p:tgtEl>
                                        <p:attrNameLst>
                                          <p:attrName>style.visibility</p:attrName>
                                        </p:attrNameLst>
                                      </p:cBhvr>
                                      <p:to>
                                        <p:strVal val="visible"/>
                                      </p:to>
                                    </p:set>
                                    <p:animEffect transition="in" filter="fade">
                                      <p:cBhvr>
                                        <p:cTn id="145" dur="500"/>
                                        <p:tgtEl>
                                          <p:spTgt spid="3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fade">
                                      <p:cBhvr>
                                        <p:cTn id="148" dur="500"/>
                                        <p:tgtEl>
                                          <p:spTgt spid="3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fade">
                                      <p:cBhvr>
                                        <p:cTn id="151" dur="500"/>
                                        <p:tgtEl>
                                          <p:spTgt spid="3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500"/>
                                        <p:tgtEl>
                                          <p:spTgt spid="3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fade">
                                      <p:cBhvr>
                                        <p:cTn id="160" dur="500"/>
                                        <p:tgtEl>
                                          <p:spTgt spid="36"/>
                                        </p:tgtEl>
                                      </p:cBhvr>
                                    </p:animEffect>
                                  </p:childTnLst>
                                </p:cTn>
                              </p:par>
                              <p:par>
                                <p:cTn id="161" presetID="10" presetClass="entr" presetSubtype="0" fill="hold" nodeType="withEffect">
                                  <p:stCondLst>
                                    <p:cond delay="0"/>
                                  </p:stCondLst>
                                  <p:childTnLst>
                                    <p:set>
                                      <p:cBhvr>
                                        <p:cTn id="162" dur="1" fill="hold">
                                          <p:stCondLst>
                                            <p:cond delay="0"/>
                                          </p:stCondLst>
                                        </p:cTn>
                                        <p:tgtEl>
                                          <p:spTgt spid="37"/>
                                        </p:tgtEl>
                                        <p:attrNameLst>
                                          <p:attrName>style.visibility</p:attrName>
                                        </p:attrNameLst>
                                      </p:cBhvr>
                                      <p:to>
                                        <p:strVal val="visible"/>
                                      </p:to>
                                    </p:set>
                                    <p:animEffect transition="in" filter="fade">
                                      <p:cBhvr>
                                        <p:cTn id="1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F8D7-A525-490F-9806-1AF67EF7801B}"/>
              </a:ext>
            </a:extLst>
          </p:cNvPr>
          <p:cNvSpPr>
            <a:spLocks noGrp="1"/>
          </p:cNvSpPr>
          <p:nvPr>
            <p:ph type="title"/>
          </p:nvPr>
        </p:nvSpPr>
        <p:spPr/>
        <p:txBody>
          <a:bodyPr/>
          <a:lstStyle/>
          <a:p>
            <a:r>
              <a:rPr lang="en-US" altLang="ko-KR" dirty="0"/>
              <a:t>Design/Support for Multi-Step Instructions</a:t>
            </a:r>
            <a:endParaRPr lang="ko-KR" altLang="en-US" dirty="0"/>
          </a:p>
        </p:txBody>
      </p:sp>
      <p:sp>
        <p:nvSpPr>
          <p:cNvPr id="139" name="文本占位符 138">
            <a:extLst>
              <a:ext uri="{FF2B5EF4-FFF2-40B4-BE49-F238E27FC236}">
                <a16:creationId xmlns:a16="http://schemas.microsoft.com/office/drawing/2014/main" id="{C588930D-EBAA-4336-8028-B94CA93D757F}"/>
              </a:ext>
            </a:extLst>
          </p:cNvPr>
          <p:cNvSpPr>
            <a:spLocks noGrp="1"/>
          </p:cNvSpPr>
          <p:nvPr>
            <p:ph type="body" sz="quarter" idx="10"/>
          </p:nvPr>
        </p:nvSpPr>
        <p:spPr/>
        <p:txBody>
          <a:bodyPr/>
          <a:lstStyle/>
          <a:p>
            <a:endParaRPr lang="zh-CN" altLang="en-US"/>
          </a:p>
        </p:txBody>
      </p:sp>
      <p:cxnSp>
        <p:nvCxnSpPr>
          <p:cNvPr id="4" name="Straight Connector 3">
            <a:extLst>
              <a:ext uri="{FF2B5EF4-FFF2-40B4-BE49-F238E27FC236}">
                <a16:creationId xmlns:a16="http://schemas.microsoft.com/office/drawing/2014/main" id="{77B60AF0-B1A9-4008-84B9-58E027FF2A43}"/>
              </a:ext>
            </a:extLst>
          </p:cNvPr>
          <p:cNvCxnSpPr>
            <a:cxnSpLocks/>
            <a:stCxn id="80" idx="3"/>
            <a:endCxn id="5" idx="0"/>
          </p:cNvCxnSpPr>
          <p:nvPr/>
        </p:nvCxnSpPr>
        <p:spPr>
          <a:xfrm>
            <a:off x="7430788" y="4616448"/>
            <a:ext cx="11169" cy="1113574"/>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49FEE782-C92A-4631-A888-2308A7B6EE4B}"/>
              </a:ext>
            </a:extLst>
          </p:cNvPr>
          <p:cNvSpPr/>
          <p:nvPr/>
        </p:nvSpPr>
        <p:spPr>
          <a:xfrm>
            <a:off x="7344729" y="5730022"/>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6" name="Oval 5">
            <a:extLst>
              <a:ext uri="{FF2B5EF4-FFF2-40B4-BE49-F238E27FC236}">
                <a16:creationId xmlns:a16="http://schemas.microsoft.com/office/drawing/2014/main" id="{E8445FE0-8C92-48AA-AAEF-AF7B0D1E7CD9}"/>
              </a:ext>
            </a:extLst>
          </p:cNvPr>
          <p:cNvSpPr/>
          <p:nvPr/>
        </p:nvSpPr>
        <p:spPr>
          <a:xfrm>
            <a:off x="4936611" y="5747138"/>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7" name="Straight Connector 6">
            <a:extLst>
              <a:ext uri="{FF2B5EF4-FFF2-40B4-BE49-F238E27FC236}">
                <a16:creationId xmlns:a16="http://schemas.microsoft.com/office/drawing/2014/main" id="{08B9DB7D-7DB2-4D05-AA69-F662F97FA5B5}"/>
              </a:ext>
            </a:extLst>
          </p:cNvPr>
          <p:cNvCxnSpPr>
            <a:cxnSpLocks/>
            <a:endCxn id="6" idx="0"/>
          </p:cNvCxnSpPr>
          <p:nvPr/>
        </p:nvCxnSpPr>
        <p:spPr>
          <a:xfrm>
            <a:off x="5033838" y="4663754"/>
            <a:ext cx="0" cy="108338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24A2308-1FE8-4828-8759-BF1AB108DF07}"/>
              </a:ext>
            </a:extLst>
          </p:cNvPr>
          <p:cNvGrpSpPr/>
          <p:nvPr/>
        </p:nvGrpSpPr>
        <p:grpSpPr>
          <a:xfrm>
            <a:off x="343983" y="723369"/>
            <a:ext cx="9295318" cy="5368143"/>
            <a:chOff x="-1180018" y="723368"/>
            <a:chExt cx="9295318" cy="5368143"/>
          </a:xfrm>
        </p:grpSpPr>
        <p:sp>
          <p:nvSpPr>
            <p:cNvPr id="9" name="Rectangle 8">
              <a:extLst>
                <a:ext uri="{FF2B5EF4-FFF2-40B4-BE49-F238E27FC236}">
                  <a16:creationId xmlns:a16="http://schemas.microsoft.com/office/drawing/2014/main" id="{6A9E4BC6-C552-44F0-A3D0-DAC31152D91B}"/>
                </a:ext>
              </a:extLst>
            </p:cNvPr>
            <p:cNvSpPr/>
            <p:nvPr/>
          </p:nvSpPr>
          <p:spPr>
            <a:xfrm>
              <a:off x="-1180018" y="723368"/>
              <a:ext cx="9127003" cy="2369880"/>
            </a:xfrm>
            <a:prstGeom prst="rect">
              <a:avLst/>
            </a:prstGeom>
            <a:ln>
              <a:noFill/>
            </a:ln>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FFFFFF">
                      <a:lumMod val="95000"/>
                    </a:srgbClr>
                  </a:solidFill>
                  <a:effectLst/>
                  <a:uLnTx/>
                  <a:uFillTx/>
                  <a:latin typeface="Calibri"/>
                  <a:ea typeface="微软雅黑"/>
                  <a:cs typeface="+mn-cs"/>
                </a:rPr>
                <a:t>Functional units can be used on different clock cycles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FFFFFF">
                      <a:lumMod val="95000"/>
                    </a:srgbClr>
                  </a:solidFill>
                  <a:effectLst/>
                  <a:uLnTx/>
                  <a:uFillTx/>
                  <a:latin typeface="Calibri"/>
                  <a:ea typeface="微软雅黑"/>
                  <a:cs typeface="+mn-cs"/>
                </a:rPr>
                <a:t> Only need one memory – but only one memory access/cycle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FFFFFF">
                      <a:lumMod val="95000"/>
                    </a:srgbClr>
                  </a:solidFill>
                  <a:effectLst/>
                  <a:uLnTx/>
                  <a:uFillTx/>
                  <a:latin typeface="Calibri"/>
                  <a:ea typeface="微软雅黑"/>
                  <a:cs typeface="+mn-cs"/>
                </a:rPr>
                <a:t> Need only one ALU/adder – but only one ALU operation/cycle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FFFFFF">
                      <a:lumMod val="95000"/>
                    </a:srgbClr>
                  </a:solidFill>
                  <a:effectLst/>
                  <a:uLnTx/>
                  <a:uFillTx/>
                  <a:latin typeface="Calibri"/>
                  <a:ea typeface="微软雅黑"/>
                  <a:cs typeface="+mn-cs"/>
                </a:rPr>
                <a:t>Additional internal state registers</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FFFFFF">
                      <a:lumMod val="95000"/>
                    </a:srgbClr>
                  </a:solidFill>
                  <a:effectLst/>
                  <a:uLnTx/>
                  <a:uFillTx/>
                  <a:latin typeface="Calibri"/>
                  <a:ea typeface="微软雅黑"/>
                  <a:cs typeface="+mn-cs"/>
                </a:rPr>
                <a:t>IR (Instruction register), MDR (Memory Data Register)</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0" i="0" u="none" strike="noStrike" kern="1200" cap="none" spc="0" normalizeH="0" baseline="0" noProof="0" dirty="0">
                  <a:ln>
                    <a:noFill/>
                  </a:ln>
                  <a:solidFill>
                    <a:srgbClr val="FFFFFF">
                      <a:lumMod val="95000"/>
                    </a:srgbClr>
                  </a:solidFill>
                  <a:effectLst/>
                  <a:uLnTx/>
                  <a:uFillTx/>
                  <a:latin typeface="Calibri"/>
                  <a:ea typeface="微软雅黑"/>
                  <a:cs typeface="+mn-cs"/>
                </a:rPr>
                <a:t>A, B (</a:t>
              </a:r>
              <a:r>
                <a:rPr kumimoji="0" lang="en-US" altLang="ko-KR" sz="2400" b="0" i="0" u="none" strike="noStrike" kern="1200" cap="none" spc="0" normalizeH="0" baseline="0" noProof="0" dirty="0" err="1">
                  <a:ln>
                    <a:noFill/>
                  </a:ln>
                  <a:solidFill>
                    <a:srgbClr val="FFFFFF">
                      <a:lumMod val="95000"/>
                    </a:srgbClr>
                  </a:solidFill>
                  <a:effectLst/>
                  <a:uLnTx/>
                  <a:uFillTx/>
                  <a:latin typeface="Calibri"/>
                  <a:ea typeface="微软雅黑"/>
                  <a:cs typeface="+mn-cs"/>
                </a:rPr>
                <a:t>regfile</a:t>
              </a:r>
              <a:r>
                <a:rPr kumimoji="0" lang="en-US" altLang="ko-KR" sz="2400" b="0" i="0" u="none" strike="noStrike" kern="1200" cap="none" spc="0" normalizeH="0" baseline="0" noProof="0" dirty="0">
                  <a:ln>
                    <a:noFill/>
                  </a:ln>
                  <a:solidFill>
                    <a:srgbClr val="FFFFFF">
                      <a:lumMod val="95000"/>
                    </a:srgbClr>
                  </a:solidFill>
                  <a:effectLst/>
                  <a:uLnTx/>
                  <a:uFillTx/>
                  <a:latin typeface="Calibri"/>
                  <a:ea typeface="微软雅黑"/>
                  <a:cs typeface="+mn-cs"/>
                </a:rPr>
                <a:t> read data registers), </a:t>
              </a:r>
              <a:r>
                <a:rPr kumimoji="0" lang="en-US" altLang="ko-KR" sz="2400" b="0" i="0" u="none" strike="noStrike" kern="1200" cap="none" spc="0" normalizeH="0" baseline="0" noProof="0" dirty="0" err="1">
                  <a:ln>
                    <a:noFill/>
                  </a:ln>
                  <a:solidFill>
                    <a:srgbClr val="FFFFFF">
                      <a:lumMod val="95000"/>
                    </a:srgbClr>
                  </a:solidFill>
                  <a:effectLst/>
                  <a:uLnTx/>
                  <a:uFillTx/>
                  <a:latin typeface="Calibri"/>
                  <a:ea typeface="微软雅黑"/>
                  <a:cs typeface="+mn-cs"/>
                </a:rPr>
                <a:t>ALUout</a:t>
              </a:r>
              <a:r>
                <a:rPr kumimoji="0" lang="en-US" altLang="ko-KR" sz="2400" b="0" i="0" u="none" strike="noStrike" kern="1200" cap="none" spc="0" normalizeH="0" baseline="0" noProof="0" dirty="0">
                  <a:ln>
                    <a:noFill/>
                  </a:ln>
                  <a:solidFill>
                    <a:srgbClr val="FFFFFF">
                      <a:lumMod val="95000"/>
                    </a:srgbClr>
                  </a:solidFill>
                  <a:effectLst/>
                  <a:uLnTx/>
                  <a:uFillTx/>
                  <a:latin typeface="Calibri"/>
                  <a:ea typeface="微软雅黑"/>
                  <a:cs typeface="+mn-cs"/>
                </a:rPr>
                <a:t> (ALU output register)</a:t>
              </a:r>
            </a:p>
          </p:txBody>
        </p:sp>
        <p:sp>
          <p:nvSpPr>
            <p:cNvPr id="10" name="Line 8">
              <a:extLst>
                <a:ext uri="{FF2B5EF4-FFF2-40B4-BE49-F238E27FC236}">
                  <a16:creationId xmlns:a16="http://schemas.microsoft.com/office/drawing/2014/main" id="{50748425-79D2-4D8F-B56B-71E51380D4CF}"/>
                </a:ext>
              </a:extLst>
            </p:cNvPr>
            <p:cNvSpPr>
              <a:spLocks noChangeShapeType="1"/>
            </p:cNvSpPr>
            <p:nvPr/>
          </p:nvSpPr>
          <p:spPr bwMode="auto">
            <a:xfrm>
              <a:off x="1097877" y="4347207"/>
              <a:ext cx="632350"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Line 15">
              <a:extLst>
                <a:ext uri="{FF2B5EF4-FFF2-40B4-BE49-F238E27FC236}">
                  <a16:creationId xmlns:a16="http://schemas.microsoft.com/office/drawing/2014/main" id="{09200F61-27D0-44F9-ABE2-F39F9946A71C}"/>
                </a:ext>
              </a:extLst>
            </p:cNvPr>
            <p:cNvSpPr>
              <a:spLocks noChangeShapeType="1"/>
            </p:cNvSpPr>
            <p:nvPr/>
          </p:nvSpPr>
          <p:spPr bwMode="auto">
            <a:xfrm>
              <a:off x="5519336" y="4408232"/>
              <a:ext cx="279565"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Line 16">
              <a:extLst>
                <a:ext uri="{FF2B5EF4-FFF2-40B4-BE49-F238E27FC236}">
                  <a16:creationId xmlns:a16="http://schemas.microsoft.com/office/drawing/2014/main" id="{1A78E366-1FB9-4A80-AA68-F42E12369ED9}"/>
                </a:ext>
              </a:extLst>
            </p:cNvPr>
            <p:cNvSpPr>
              <a:spLocks noChangeShapeType="1"/>
            </p:cNvSpPr>
            <p:nvPr/>
          </p:nvSpPr>
          <p:spPr bwMode="auto">
            <a:xfrm>
              <a:off x="5519336" y="5094766"/>
              <a:ext cx="279565"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17">
              <a:extLst>
                <a:ext uri="{FF2B5EF4-FFF2-40B4-BE49-F238E27FC236}">
                  <a16:creationId xmlns:a16="http://schemas.microsoft.com/office/drawing/2014/main" id="{9EA96C00-DA60-47DE-8384-0041A4BB6DA6}"/>
                </a:ext>
              </a:extLst>
            </p:cNvPr>
            <p:cNvSpPr>
              <a:spLocks noChangeShapeType="1"/>
            </p:cNvSpPr>
            <p:nvPr/>
          </p:nvSpPr>
          <p:spPr bwMode="auto">
            <a:xfrm>
              <a:off x="7389761" y="4782859"/>
              <a:ext cx="351121"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27">
              <a:extLst>
                <a:ext uri="{FF2B5EF4-FFF2-40B4-BE49-F238E27FC236}">
                  <a16:creationId xmlns:a16="http://schemas.microsoft.com/office/drawing/2014/main" id="{169E3B9B-6FFE-4517-AAB2-07C107772FB2}"/>
                </a:ext>
              </a:extLst>
            </p:cNvPr>
            <p:cNvSpPr>
              <a:spLocks noChangeShapeType="1"/>
            </p:cNvSpPr>
            <p:nvPr/>
          </p:nvSpPr>
          <p:spPr bwMode="auto">
            <a:xfrm flipH="1">
              <a:off x="8115300" y="3411486"/>
              <a:ext cx="0" cy="2680025"/>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28">
              <a:extLst>
                <a:ext uri="{FF2B5EF4-FFF2-40B4-BE49-F238E27FC236}">
                  <a16:creationId xmlns:a16="http://schemas.microsoft.com/office/drawing/2014/main" id="{0360428B-5F56-4542-A613-204E68E5493D}"/>
                </a:ext>
              </a:extLst>
            </p:cNvPr>
            <p:cNvSpPr>
              <a:spLocks noChangeShapeType="1"/>
            </p:cNvSpPr>
            <p:nvPr/>
          </p:nvSpPr>
          <p:spPr bwMode="auto">
            <a:xfrm>
              <a:off x="3707606" y="6091511"/>
              <a:ext cx="4407694"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29">
              <a:extLst>
                <a:ext uri="{FF2B5EF4-FFF2-40B4-BE49-F238E27FC236}">
                  <a16:creationId xmlns:a16="http://schemas.microsoft.com/office/drawing/2014/main" id="{CB7DB795-13DF-47DB-810C-473D9D68CD25}"/>
                </a:ext>
              </a:extLst>
            </p:cNvPr>
            <p:cNvSpPr>
              <a:spLocks noChangeShapeType="1"/>
            </p:cNvSpPr>
            <p:nvPr/>
          </p:nvSpPr>
          <p:spPr bwMode="auto">
            <a:xfrm>
              <a:off x="1457099" y="3619991"/>
              <a:ext cx="0" cy="703089"/>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35">
              <a:extLst>
                <a:ext uri="{FF2B5EF4-FFF2-40B4-BE49-F238E27FC236}">
                  <a16:creationId xmlns:a16="http://schemas.microsoft.com/office/drawing/2014/main" id="{CAB0F68F-6A4A-46FE-ADDE-3AE972960E84}"/>
                </a:ext>
              </a:extLst>
            </p:cNvPr>
            <p:cNvSpPr>
              <a:spLocks noChangeShapeType="1"/>
            </p:cNvSpPr>
            <p:nvPr/>
          </p:nvSpPr>
          <p:spPr bwMode="auto">
            <a:xfrm>
              <a:off x="2842698" y="4731116"/>
              <a:ext cx="139783" cy="1695"/>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Line 36">
              <a:extLst>
                <a:ext uri="{FF2B5EF4-FFF2-40B4-BE49-F238E27FC236}">
                  <a16:creationId xmlns:a16="http://schemas.microsoft.com/office/drawing/2014/main" id="{884530DC-C9B2-4712-92A0-58BCC786D391}"/>
                </a:ext>
              </a:extLst>
            </p:cNvPr>
            <p:cNvSpPr>
              <a:spLocks noChangeShapeType="1"/>
            </p:cNvSpPr>
            <p:nvPr/>
          </p:nvSpPr>
          <p:spPr bwMode="auto">
            <a:xfrm>
              <a:off x="3005087" y="4071300"/>
              <a:ext cx="1664" cy="1184907"/>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Line 37">
              <a:extLst>
                <a:ext uri="{FF2B5EF4-FFF2-40B4-BE49-F238E27FC236}">
                  <a16:creationId xmlns:a16="http://schemas.microsoft.com/office/drawing/2014/main" id="{37F15414-BB28-436A-ABE9-C75F611E7189}"/>
                </a:ext>
              </a:extLst>
            </p:cNvPr>
            <p:cNvSpPr>
              <a:spLocks noChangeShapeType="1"/>
            </p:cNvSpPr>
            <p:nvPr/>
          </p:nvSpPr>
          <p:spPr bwMode="auto">
            <a:xfrm>
              <a:off x="3005087" y="4096325"/>
              <a:ext cx="409189"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 name="Line 38">
              <a:extLst>
                <a:ext uri="{FF2B5EF4-FFF2-40B4-BE49-F238E27FC236}">
                  <a16:creationId xmlns:a16="http://schemas.microsoft.com/office/drawing/2014/main" id="{45C32A74-BFAE-4087-AEC7-4D3968FEFFEC}"/>
                </a:ext>
              </a:extLst>
            </p:cNvPr>
            <p:cNvSpPr>
              <a:spLocks noChangeShapeType="1"/>
            </p:cNvSpPr>
            <p:nvPr/>
          </p:nvSpPr>
          <p:spPr bwMode="auto">
            <a:xfrm>
              <a:off x="2994096" y="5224460"/>
              <a:ext cx="420180"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 name="Line 44">
              <a:extLst>
                <a:ext uri="{FF2B5EF4-FFF2-40B4-BE49-F238E27FC236}">
                  <a16:creationId xmlns:a16="http://schemas.microsoft.com/office/drawing/2014/main" id="{A7A6A7B6-9366-4335-87B0-52D932923D50}"/>
                </a:ext>
              </a:extLst>
            </p:cNvPr>
            <p:cNvSpPr>
              <a:spLocks noChangeShapeType="1"/>
            </p:cNvSpPr>
            <p:nvPr/>
          </p:nvSpPr>
          <p:spPr bwMode="auto">
            <a:xfrm>
              <a:off x="6010240" y="5094766"/>
              <a:ext cx="911915"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 name="Line 45">
              <a:extLst>
                <a:ext uri="{FF2B5EF4-FFF2-40B4-BE49-F238E27FC236}">
                  <a16:creationId xmlns:a16="http://schemas.microsoft.com/office/drawing/2014/main" id="{D2D30D73-5CA7-4EBC-9B65-6A4226123F30}"/>
                </a:ext>
              </a:extLst>
            </p:cNvPr>
            <p:cNvSpPr>
              <a:spLocks noChangeShapeType="1"/>
            </p:cNvSpPr>
            <p:nvPr/>
          </p:nvSpPr>
          <p:spPr bwMode="auto">
            <a:xfrm>
              <a:off x="6010240" y="4408232"/>
              <a:ext cx="911915"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 name="Line 48">
              <a:extLst>
                <a:ext uri="{FF2B5EF4-FFF2-40B4-BE49-F238E27FC236}">
                  <a16:creationId xmlns:a16="http://schemas.microsoft.com/office/drawing/2014/main" id="{80E4060A-3B2B-434D-A85D-F29907A06163}"/>
                </a:ext>
              </a:extLst>
            </p:cNvPr>
            <p:cNvSpPr>
              <a:spLocks noChangeShapeType="1"/>
            </p:cNvSpPr>
            <p:nvPr/>
          </p:nvSpPr>
          <p:spPr bwMode="auto">
            <a:xfrm>
              <a:off x="7952220" y="4782859"/>
              <a:ext cx="163080"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4" name="Line 49">
              <a:extLst>
                <a:ext uri="{FF2B5EF4-FFF2-40B4-BE49-F238E27FC236}">
                  <a16:creationId xmlns:a16="http://schemas.microsoft.com/office/drawing/2014/main" id="{B5B4B41D-2EBA-4307-A2D7-9F2E0B827A54}"/>
                </a:ext>
              </a:extLst>
            </p:cNvPr>
            <p:cNvSpPr>
              <a:spLocks noChangeShapeType="1"/>
            </p:cNvSpPr>
            <p:nvPr/>
          </p:nvSpPr>
          <p:spPr bwMode="auto">
            <a:xfrm>
              <a:off x="3623951" y="4096325"/>
              <a:ext cx="211338"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 name="Line 50">
              <a:extLst>
                <a:ext uri="{FF2B5EF4-FFF2-40B4-BE49-F238E27FC236}">
                  <a16:creationId xmlns:a16="http://schemas.microsoft.com/office/drawing/2014/main" id="{B161DA8B-5C9B-4003-9499-93BC104C1CE2}"/>
                </a:ext>
              </a:extLst>
            </p:cNvPr>
            <p:cNvSpPr>
              <a:spLocks noChangeShapeType="1"/>
            </p:cNvSpPr>
            <p:nvPr/>
          </p:nvSpPr>
          <p:spPr bwMode="auto">
            <a:xfrm>
              <a:off x="3623950" y="5281232"/>
              <a:ext cx="211338"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51">
              <a:extLst>
                <a:ext uri="{FF2B5EF4-FFF2-40B4-BE49-F238E27FC236}">
                  <a16:creationId xmlns:a16="http://schemas.microsoft.com/office/drawing/2014/main" id="{BBFF9EDC-EEB0-4E6F-A7BA-41DB5B8C870C}"/>
                </a:ext>
              </a:extLst>
            </p:cNvPr>
            <p:cNvSpPr>
              <a:spLocks noChangeShapeType="1"/>
            </p:cNvSpPr>
            <p:nvPr/>
          </p:nvSpPr>
          <p:spPr bwMode="auto">
            <a:xfrm>
              <a:off x="3835288" y="4068367"/>
              <a:ext cx="0" cy="1496813"/>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52">
              <a:extLst>
                <a:ext uri="{FF2B5EF4-FFF2-40B4-BE49-F238E27FC236}">
                  <a16:creationId xmlns:a16="http://schemas.microsoft.com/office/drawing/2014/main" id="{03E5D690-3A4A-4AB1-965B-314EC6938369}"/>
                </a:ext>
              </a:extLst>
            </p:cNvPr>
            <p:cNvSpPr>
              <a:spLocks noChangeShapeType="1"/>
            </p:cNvSpPr>
            <p:nvPr/>
          </p:nvSpPr>
          <p:spPr bwMode="auto">
            <a:xfrm>
              <a:off x="3835288" y="5281232"/>
              <a:ext cx="351121"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53">
              <a:extLst>
                <a:ext uri="{FF2B5EF4-FFF2-40B4-BE49-F238E27FC236}">
                  <a16:creationId xmlns:a16="http://schemas.microsoft.com/office/drawing/2014/main" id="{4058A3E9-FB70-4BE8-8EA7-79CB30F7A6B4}"/>
                </a:ext>
              </a:extLst>
            </p:cNvPr>
            <p:cNvSpPr>
              <a:spLocks noChangeShapeType="1"/>
            </p:cNvSpPr>
            <p:nvPr/>
          </p:nvSpPr>
          <p:spPr bwMode="auto">
            <a:xfrm>
              <a:off x="3835288" y="4596393"/>
              <a:ext cx="351121"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54">
              <a:extLst>
                <a:ext uri="{FF2B5EF4-FFF2-40B4-BE49-F238E27FC236}">
                  <a16:creationId xmlns:a16="http://schemas.microsoft.com/office/drawing/2014/main" id="{EF172D83-5894-4B4F-9465-8009C203EE70}"/>
                </a:ext>
              </a:extLst>
            </p:cNvPr>
            <p:cNvSpPr>
              <a:spLocks noChangeShapeType="1"/>
            </p:cNvSpPr>
            <p:nvPr/>
          </p:nvSpPr>
          <p:spPr bwMode="auto">
            <a:xfrm>
              <a:off x="3835288" y="4906604"/>
              <a:ext cx="351121"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55">
              <a:extLst>
                <a:ext uri="{FF2B5EF4-FFF2-40B4-BE49-F238E27FC236}">
                  <a16:creationId xmlns:a16="http://schemas.microsoft.com/office/drawing/2014/main" id="{5882E249-BCC6-4B59-911F-AA8C145898C8}"/>
                </a:ext>
              </a:extLst>
            </p:cNvPr>
            <p:cNvSpPr>
              <a:spLocks noChangeShapeType="1"/>
            </p:cNvSpPr>
            <p:nvPr/>
          </p:nvSpPr>
          <p:spPr bwMode="auto">
            <a:xfrm>
              <a:off x="3835288" y="4284486"/>
              <a:ext cx="351121"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56">
              <a:extLst>
                <a:ext uri="{FF2B5EF4-FFF2-40B4-BE49-F238E27FC236}">
                  <a16:creationId xmlns:a16="http://schemas.microsoft.com/office/drawing/2014/main" id="{B3F966D3-4EB8-454B-A38A-183C12DE8C18}"/>
                </a:ext>
              </a:extLst>
            </p:cNvPr>
            <p:cNvSpPr>
              <a:spLocks noChangeShapeType="1"/>
            </p:cNvSpPr>
            <p:nvPr/>
          </p:nvSpPr>
          <p:spPr bwMode="auto">
            <a:xfrm>
              <a:off x="3810000" y="5593138"/>
              <a:ext cx="2481469"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57">
              <a:extLst>
                <a:ext uri="{FF2B5EF4-FFF2-40B4-BE49-F238E27FC236}">
                  <a16:creationId xmlns:a16="http://schemas.microsoft.com/office/drawing/2014/main" id="{44019D69-603F-44D0-B646-D406943D35FE}"/>
                </a:ext>
              </a:extLst>
            </p:cNvPr>
            <p:cNvSpPr>
              <a:spLocks noChangeShapeType="1"/>
            </p:cNvSpPr>
            <p:nvPr/>
          </p:nvSpPr>
          <p:spPr bwMode="auto">
            <a:xfrm>
              <a:off x="3732894" y="5281232"/>
              <a:ext cx="0" cy="810279"/>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58">
              <a:extLst>
                <a:ext uri="{FF2B5EF4-FFF2-40B4-BE49-F238E27FC236}">
                  <a16:creationId xmlns:a16="http://schemas.microsoft.com/office/drawing/2014/main" id="{879924AD-17BE-445A-9841-566EA7CD170F}"/>
                </a:ext>
              </a:extLst>
            </p:cNvPr>
            <p:cNvSpPr>
              <a:spLocks noChangeShapeType="1"/>
            </p:cNvSpPr>
            <p:nvPr/>
          </p:nvSpPr>
          <p:spPr bwMode="auto">
            <a:xfrm flipV="1">
              <a:off x="6291469" y="5094766"/>
              <a:ext cx="0" cy="498373"/>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59">
              <a:extLst>
                <a:ext uri="{FF2B5EF4-FFF2-40B4-BE49-F238E27FC236}">
                  <a16:creationId xmlns:a16="http://schemas.microsoft.com/office/drawing/2014/main" id="{84A874C8-3753-4D7C-A5F2-DFE29D8117B9}"/>
                </a:ext>
              </a:extLst>
            </p:cNvPr>
            <p:cNvSpPr>
              <a:spLocks noChangeShapeType="1"/>
            </p:cNvSpPr>
            <p:nvPr/>
          </p:nvSpPr>
          <p:spPr bwMode="auto">
            <a:xfrm>
              <a:off x="6542459" y="5089680"/>
              <a:ext cx="0" cy="684839"/>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60">
              <a:extLst>
                <a:ext uri="{FF2B5EF4-FFF2-40B4-BE49-F238E27FC236}">
                  <a16:creationId xmlns:a16="http://schemas.microsoft.com/office/drawing/2014/main" id="{85428730-0632-4F98-882D-43D38DD88559}"/>
                </a:ext>
              </a:extLst>
            </p:cNvPr>
            <p:cNvSpPr>
              <a:spLocks noChangeShapeType="1"/>
            </p:cNvSpPr>
            <p:nvPr/>
          </p:nvSpPr>
          <p:spPr bwMode="auto">
            <a:xfrm>
              <a:off x="1406994" y="5779604"/>
              <a:ext cx="5164041"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61">
              <a:extLst>
                <a:ext uri="{FF2B5EF4-FFF2-40B4-BE49-F238E27FC236}">
                  <a16:creationId xmlns:a16="http://schemas.microsoft.com/office/drawing/2014/main" id="{027AE84C-6A8B-447E-8CD7-413299F633A2}"/>
                </a:ext>
              </a:extLst>
            </p:cNvPr>
            <p:cNvSpPr>
              <a:spLocks noChangeShapeType="1"/>
            </p:cNvSpPr>
            <p:nvPr/>
          </p:nvSpPr>
          <p:spPr bwMode="auto">
            <a:xfrm>
              <a:off x="1434341" y="5096461"/>
              <a:ext cx="0" cy="684839"/>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62">
              <a:extLst>
                <a:ext uri="{FF2B5EF4-FFF2-40B4-BE49-F238E27FC236}">
                  <a16:creationId xmlns:a16="http://schemas.microsoft.com/office/drawing/2014/main" id="{7295C45F-2632-4F20-8D77-FB727CF8E901}"/>
                </a:ext>
              </a:extLst>
            </p:cNvPr>
            <p:cNvSpPr>
              <a:spLocks noChangeShapeType="1"/>
            </p:cNvSpPr>
            <p:nvPr/>
          </p:nvSpPr>
          <p:spPr bwMode="auto">
            <a:xfrm>
              <a:off x="1406994" y="5096461"/>
              <a:ext cx="323233"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Line 63">
              <a:extLst>
                <a:ext uri="{FF2B5EF4-FFF2-40B4-BE49-F238E27FC236}">
                  <a16:creationId xmlns:a16="http://schemas.microsoft.com/office/drawing/2014/main" id="{36293C7C-3AB6-4CBE-864D-B489B0270C75}"/>
                </a:ext>
              </a:extLst>
            </p:cNvPr>
            <p:cNvSpPr>
              <a:spLocks noChangeShapeType="1"/>
            </p:cNvSpPr>
            <p:nvPr/>
          </p:nvSpPr>
          <p:spPr bwMode="auto">
            <a:xfrm>
              <a:off x="1432975" y="3642114"/>
              <a:ext cx="5068168"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64">
              <a:extLst>
                <a:ext uri="{FF2B5EF4-FFF2-40B4-BE49-F238E27FC236}">
                  <a16:creationId xmlns:a16="http://schemas.microsoft.com/office/drawing/2014/main" id="{93D6FAE6-33AC-4C9B-8D1B-F27C1CC1CF97}"/>
                </a:ext>
              </a:extLst>
            </p:cNvPr>
            <p:cNvSpPr>
              <a:spLocks noChangeShapeType="1"/>
            </p:cNvSpPr>
            <p:nvPr/>
          </p:nvSpPr>
          <p:spPr bwMode="auto">
            <a:xfrm>
              <a:off x="6475743" y="3660673"/>
              <a:ext cx="0" cy="747559"/>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66">
              <a:extLst>
                <a:ext uri="{FF2B5EF4-FFF2-40B4-BE49-F238E27FC236}">
                  <a16:creationId xmlns:a16="http://schemas.microsoft.com/office/drawing/2014/main" id="{5DA53C33-A3F1-4B76-BDA8-41D0FCBF29EE}"/>
                </a:ext>
              </a:extLst>
            </p:cNvPr>
            <p:cNvSpPr>
              <a:spLocks noChangeShapeType="1"/>
            </p:cNvSpPr>
            <p:nvPr/>
          </p:nvSpPr>
          <p:spPr bwMode="auto">
            <a:xfrm>
              <a:off x="1262063" y="3411486"/>
              <a:ext cx="6853237"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67">
              <a:extLst>
                <a:ext uri="{FF2B5EF4-FFF2-40B4-BE49-F238E27FC236}">
                  <a16:creationId xmlns:a16="http://schemas.microsoft.com/office/drawing/2014/main" id="{027EC60C-1C7F-4464-B394-CE2A33C56B67}"/>
                </a:ext>
              </a:extLst>
            </p:cNvPr>
            <p:cNvSpPr>
              <a:spLocks noChangeShapeType="1"/>
            </p:cNvSpPr>
            <p:nvPr/>
          </p:nvSpPr>
          <p:spPr bwMode="auto">
            <a:xfrm>
              <a:off x="1290163" y="3411486"/>
              <a:ext cx="0" cy="93572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42" name="Group 41">
              <a:extLst>
                <a:ext uri="{FF2B5EF4-FFF2-40B4-BE49-F238E27FC236}">
                  <a16:creationId xmlns:a16="http://schemas.microsoft.com/office/drawing/2014/main" id="{CE4369C6-4B7C-402C-86D0-CF5E70325900}"/>
                </a:ext>
              </a:extLst>
            </p:cNvPr>
            <p:cNvGrpSpPr/>
            <p:nvPr/>
          </p:nvGrpSpPr>
          <p:grpSpPr>
            <a:xfrm>
              <a:off x="582011" y="3154671"/>
              <a:ext cx="6954645" cy="1620559"/>
              <a:chOff x="582011" y="3154671"/>
              <a:chExt cx="6954645" cy="1620559"/>
            </a:xfrm>
          </p:grpSpPr>
          <p:sp>
            <p:nvSpPr>
              <p:cNvPr id="61" name="Line 13">
                <a:extLst>
                  <a:ext uri="{FF2B5EF4-FFF2-40B4-BE49-F238E27FC236}">
                    <a16:creationId xmlns:a16="http://schemas.microsoft.com/office/drawing/2014/main" id="{E744A372-F5CC-47FF-884A-4241D2154DB8}"/>
                  </a:ext>
                </a:extLst>
              </p:cNvPr>
              <p:cNvSpPr>
                <a:spLocks noChangeShapeType="1"/>
              </p:cNvSpPr>
              <p:nvPr/>
            </p:nvSpPr>
            <p:spPr bwMode="auto">
              <a:xfrm>
                <a:off x="606974" y="4314998"/>
                <a:ext cx="281229" cy="0"/>
              </a:xfrm>
              <a:prstGeom prst="line">
                <a:avLst/>
              </a:prstGeom>
              <a:noFill/>
              <a:ln w="571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65">
                <a:extLst>
                  <a:ext uri="{FF2B5EF4-FFF2-40B4-BE49-F238E27FC236}">
                    <a16:creationId xmlns:a16="http://schemas.microsoft.com/office/drawing/2014/main" id="{397EBCF3-3291-49C0-8782-4121D9154E24}"/>
                  </a:ext>
                </a:extLst>
              </p:cNvPr>
              <p:cNvSpPr>
                <a:spLocks noChangeShapeType="1"/>
              </p:cNvSpPr>
              <p:nvPr/>
            </p:nvSpPr>
            <p:spPr bwMode="auto">
              <a:xfrm>
                <a:off x="7508350" y="3154671"/>
                <a:ext cx="0" cy="1620559"/>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Line 68">
                <a:extLst>
                  <a:ext uri="{FF2B5EF4-FFF2-40B4-BE49-F238E27FC236}">
                    <a16:creationId xmlns:a16="http://schemas.microsoft.com/office/drawing/2014/main" id="{5340F8D6-7F75-47FB-A9FF-65A0CDC2DCBD}"/>
                  </a:ext>
                </a:extLst>
              </p:cNvPr>
              <p:cNvSpPr>
                <a:spLocks noChangeShapeType="1"/>
              </p:cNvSpPr>
              <p:nvPr/>
            </p:nvSpPr>
            <p:spPr bwMode="auto">
              <a:xfrm>
                <a:off x="582011" y="3162300"/>
                <a:ext cx="6954645" cy="0"/>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4" name="Line 69">
                <a:extLst>
                  <a:ext uri="{FF2B5EF4-FFF2-40B4-BE49-F238E27FC236}">
                    <a16:creationId xmlns:a16="http://schemas.microsoft.com/office/drawing/2014/main" id="{DD02A89C-DAA0-4A84-9821-F9FA75A1790B}"/>
                  </a:ext>
                </a:extLst>
              </p:cNvPr>
              <p:cNvSpPr>
                <a:spLocks noChangeShapeType="1"/>
              </p:cNvSpPr>
              <p:nvPr/>
            </p:nvSpPr>
            <p:spPr bwMode="auto">
              <a:xfrm>
                <a:off x="606974" y="3162300"/>
                <a:ext cx="0" cy="1184907"/>
              </a:xfrm>
              <a:prstGeom prst="line">
                <a:avLst/>
              </a:prstGeom>
              <a:noFill/>
              <a:ln w="57150">
                <a:solidFill>
                  <a:schemeClr val="bg1">
                    <a:lumMod val="9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43" name="Group 42">
              <a:extLst>
                <a:ext uri="{FF2B5EF4-FFF2-40B4-BE49-F238E27FC236}">
                  <a16:creationId xmlns:a16="http://schemas.microsoft.com/office/drawing/2014/main" id="{B1B43A31-CB96-4BC8-97A7-1E3738531F25}"/>
                </a:ext>
              </a:extLst>
            </p:cNvPr>
            <p:cNvGrpSpPr/>
            <p:nvPr/>
          </p:nvGrpSpPr>
          <p:grpSpPr>
            <a:xfrm>
              <a:off x="1691007" y="3911970"/>
              <a:ext cx="1190046" cy="1343349"/>
              <a:chOff x="1638269" y="3015911"/>
              <a:chExt cx="1190046" cy="1343349"/>
            </a:xfrm>
          </p:grpSpPr>
          <p:sp>
            <p:nvSpPr>
              <p:cNvPr id="57" name="Flowchart: Process 56">
                <a:extLst>
                  <a:ext uri="{FF2B5EF4-FFF2-40B4-BE49-F238E27FC236}">
                    <a16:creationId xmlns:a16="http://schemas.microsoft.com/office/drawing/2014/main" id="{5CE46C15-B5A5-4C16-9E62-4E8ABCD5E5F4}"/>
                  </a:ext>
                </a:extLst>
              </p:cNvPr>
              <p:cNvSpPr/>
              <p:nvPr/>
            </p:nvSpPr>
            <p:spPr>
              <a:xfrm>
                <a:off x="1692379" y="3015911"/>
                <a:ext cx="1072620" cy="1335527"/>
              </a:xfrm>
              <a:prstGeom prst="flowChartProcess">
                <a:avLst/>
              </a:prstGeom>
              <a:solidFill>
                <a:schemeClr val="bg1">
                  <a:lumMod val="9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altLang="ko-KR" sz="5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ea typeface="微软雅黑"/>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ea typeface="微软雅黑"/>
                    <a:cs typeface="+mn-cs"/>
                  </a:rPr>
                  <a:t>Memory</a:t>
                </a:r>
                <a:endParaRPr kumimoji="0" lang="ko-KR" altLang="en-US"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cs typeface="+mn-cs"/>
                </a:endParaRPr>
              </a:p>
            </p:txBody>
          </p:sp>
          <p:sp>
            <p:nvSpPr>
              <p:cNvPr id="58" name="TextBox 57">
                <a:extLst>
                  <a:ext uri="{FF2B5EF4-FFF2-40B4-BE49-F238E27FC236}">
                    <a16:creationId xmlns:a16="http://schemas.microsoft.com/office/drawing/2014/main" id="{33F0FBD5-5850-451C-B425-664D81B42BB1}"/>
                  </a:ext>
                </a:extLst>
              </p:cNvPr>
              <p:cNvSpPr txBox="1"/>
              <p:nvPr/>
            </p:nvSpPr>
            <p:spPr>
              <a:xfrm>
                <a:off x="1638269" y="3321445"/>
                <a:ext cx="861133" cy="338554"/>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srgbClr val="FFFFFF">
                        <a:lumMod val="85000"/>
                      </a:srgbClr>
                    </a:solidFill>
                    <a:effectLst/>
                    <a:uLnTx/>
                    <a:uFillTx/>
                    <a:latin typeface="Calibri"/>
                    <a:ea typeface="微软雅黑"/>
                    <a:cs typeface="+mn-cs"/>
                  </a:rPr>
                  <a:t>Address</a:t>
                </a:r>
                <a:endParaRPr kumimoji="0" lang="ko-KR" altLang="en-US" sz="16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9" name="TextBox 58">
                <a:extLst>
                  <a:ext uri="{FF2B5EF4-FFF2-40B4-BE49-F238E27FC236}">
                    <a16:creationId xmlns:a16="http://schemas.microsoft.com/office/drawing/2014/main" id="{9A667A0A-8ECD-44A0-ADD1-C46C18A0DEDF}"/>
                  </a:ext>
                </a:extLst>
              </p:cNvPr>
              <p:cNvSpPr txBox="1"/>
              <p:nvPr/>
            </p:nvSpPr>
            <p:spPr>
              <a:xfrm>
                <a:off x="1649090" y="4020706"/>
                <a:ext cx="861903" cy="338554"/>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FFFFFF">
                        <a:lumMod val="85000"/>
                      </a:srgbClr>
                    </a:solidFill>
                    <a:effectLst/>
                    <a:uLnTx/>
                    <a:uFillTx/>
                    <a:latin typeface="Calibri"/>
                    <a:ea typeface="微软雅黑"/>
                    <a:cs typeface="+mn-cs"/>
                  </a:rPr>
                  <a:t>Data_in</a:t>
                </a:r>
                <a:endParaRPr kumimoji="0" lang="ko-KR" altLang="en-US" sz="16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60" name="TextBox 59">
                <a:extLst>
                  <a:ext uri="{FF2B5EF4-FFF2-40B4-BE49-F238E27FC236}">
                    <a16:creationId xmlns:a16="http://schemas.microsoft.com/office/drawing/2014/main" id="{86CDC2E8-06CB-45F3-B95C-32CEE8F24823}"/>
                  </a:ext>
                </a:extLst>
              </p:cNvPr>
              <p:cNvSpPr txBox="1"/>
              <p:nvPr/>
            </p:nvSpPr>
            <p:spPr>
              <a:xfrm>
                <a:off x="1836569" y="3658685"/>
                <a:ext cx="991746" cy="338554"/>
              </a:xfrm>
              <a:prstGeom prst="rect">
                <a:avLst/>
              </a:prstGeom>
              <a:noFill/>
              <a:ln>
                <a:no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FFFFFF">
                        <a:lumMod val="85000"/>
                      </a:srgbClr>
                    </a:solidFill>
                    <a:effectLst/>
                    <a:uLnTx/>
                    <a:uFillTx/>
                    <a:latin typeface="Calibri"/>
                    <a:ea typeface="微软雅黑"/>
                    <a:cs typeface="+mn-cs"/>
                  </a:rPr>
                  <a:t>Data_out</a:t>
                </a:r>
                <a:endParaRPr kumimoji="0" lang="ko-KR" altLang="en-US" sz="1600" b="1" i="1" u="none" strike="noStrike" kern="1200" cap="none" spc="0" normalizeH="0" baseline="0" noProof="0" dirty="0">
                  <a:ln>
                    <a:noFill/>
                  </a:ln>
                  <a:solidFill>
                    <a:srgbClr val="FFFFFF">
                      <a:lumMod val="85000"/>
                    </a:srgbClr>
                  </a:solidFill>
                  <a:effectLst/>
                  <a:uLnTx/>
                  <a:uFillTx/>
                  <a:latin typeface="Calibri"/>
                  <a:cs typeface="+mn-cs"/>
                </a:endParaRPr>
              </a:p>
            </p:txBody>
          </p:sp>
        </p:grpSp>
        <p:grpSp>
          <p:nvGrpSpPr>
            <p:cNvPr id="44" name="Group 43">
              <a:extLst>
                <a:ext uri="{FF2B5EF4-FFF2-40B4-BE49-F238E27FC236}">
                  <a16:creationId xmlns:a16="http://schemas.microsoft.com/office/drawing/2014/main" id="{FC9D118A-BA82-4B78-A005-AF1744A2570F}"/>
                </a:ext>
              </a:extLst>
            </p:cNvPr>
            <p:cNvGrpSpPr/>
            <p:nvPr/>
          </p:nvGrpSpPr>
          <p:grpSpPr>
            <a:xfrm>
              <a:off x="4183630" y="3859892"/>
              <a:ext cx="1334041" cy="1643492"/>
              <a:chOff x="3566579" y="2490014"/>
              <a:chExt cx="1163741" cy="1643492"/>
            </a:xfrm>
          </p:grpSpPr>
          <p:grpSp>
            <p:nvGrpSpPr>
              <p:cNvPr id="48" name="Group 47">
                <a:extLst>
                  <a:ext uri="{FF2B5EF4-FFF2-40B4-BE49-F238E27FC236}">
                    <a16:creationId xmlns:a16="http://schemas.microsoft.com/office/drawing/2014/main" id="{C6B39446-3E1D-49E8-92F6-28FA09C3E27B}"/>
                  </a:ext>
                </a:extLst>
              </p:cNvPr>
              <p:cNvGrpSpPr/>
              <p:nvPr/>
            </p:nvGrpSpPr>
            <p:grpSpPr>
              <a:xfrm>
                <a:off x="3566579" y="2490014"/>
                <a:ext cx="1163741" cy="1640013"/>
                <a:chOff x="2231326" y="2960679"/>
                <a:chExt cx="1163741" cy="1640013"/>
              </a:xfrm>
            </p:grpSpPr>
            <p:sp>
              <p:nvSpPr>
                <p:cNvPr id="50" name="Flowchart: Process 49">
                  <a:extLst>
                    <a:ext uri="{FF2B5EF4-FFF2-40B4-BE49-F238E27FC236}">
                      <a16:creationId xmlns:a16="http://schemas.microsoft.com/office/drawing/2014/main" id="{DA7E37FD-BB45-4E8F-8493-C504CD03A8E4}"/>
                    </a:ext>
                  </a:extLst>
                </p:cNvPr>
                <p:cNvSpPr/>
                <p:nvPr/>
              </p:nvSpPr>
              <p:spPr>
                <a:xfrm>
                  <a:off x="2231326" y="2960679"/>
                  <a:ext cx="1163741" cy="1622979"/>
                </a:xfrm>
                <a:prstGeom prst="flowChartProcess">
                  <a:avLst/>
                </a:prstGeom>
                <a:solidFill>
                  <a:schemeClr val="bg1">
                    <a:lumMod val="9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cs typeface="+mn-cs"/>
                  </a:endParaRPr>
                </a:p>
              </p:txBody>
            </p:sp>
            <p:sp>
              <p:nvSpPr>
                <p:cNvPr id="51" name="TextBox 50">
                  <a:extLst>
                    <a:ext uri="{FF2B5EF4-FFF2-40B4-BE49-F238E27FC236}">
                      <a16:creationId xmlns:a16="http://schemas.microsoft.com/office/drawing/2014/main" id="{58F22B6A-486F-4EC0-8FA6-E23DC681FEA1}"/>
                    </a:ext>
                  </a:extLst>
                </p:cNvPr>
                <p:cNvSpPr txBox="1"/>
                <p:nvPr/>
              </p:nvSpPr>
              <p:spPr>
                <a:xfrm>
                  <a:off x="2284972" y="3300969"/>
                  <a:ext cx="394340" cy="311304"/>
                </a:xfrm>
                <a:prstGeom prst="rect">
                  <a:avLst/>
                </a:prstGeom>
                <a:noFill/>
                <a:ln>
                  <a:noFill/>
                </a:ln>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2" name="TextBox 51">
                  <a:extLst>
                    <a:ext uri="{FF2B5EF4-FFF2-40B4-BE49-F238E27FC236}">
                      <a16:creationId xmlns:a16="http://schemas.microsoft.com/office/drawing/2014/main" id="{196D4484-07C3-42CF-8EC3-3ED6B1856F68}"/>
                    </a:ext>
                  </a:extLst>
                </p:cNvPr>
                <p:cNvSpPr txBox="1"/>
                <p:nvPr/>
              </p:nvSpPr>
              <p:spPr>
                <a:xfrm>
                  <a:off x="2284972" y="3648612"/>
                  <a:ext cx="394340" cy="311304"/>
                </a:xfrm>
                <a:prstGeom prst="rect">
                  <a:avLst/>
                </a:prstGeom>
                <a:noFill/>
                <a:ln>
                  <a:noFill/>
                </a:ln>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3" name="TextBox 52">
                  <a:extLst>
                    <a:ext uri="{FF2B5EF4-FFF2-40B4-BE49-F238E27FC236}">
                      <a16:creationId xmlns:a16="http://schemas.microsoft.com/office/drawing/2014/main" id="{B46F3818-E2DB-4D69-9C8D-E2DB4501E9FC}"/>
                    </a:ext>
                  </a:extLst>
                </p:cNvPr>
                <p:cNvSpPr txBox="1"/>
                <p:nvPr/>
              </p:nvSpPr>
              <p:spPr>
                <a:xfrm>
                  <a:off x="2292894" y="3969730"/>
                  <a:ext cx="440507" cy="311304"/>
                </a:xfrm>
                <a:prstGeom prst="rect">
                  <a:avLst/>
                </a:prstGeom>
                <a:noFill/>
                <a:ln>
                  <a:noFill/>
                </a:ln>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Write </a:t>
                  </a:r>
                  <a:r>
                    <a:rPr kumimoji="0" lang="en-US" altLang="ko-KR" sz="1400" b="1" i="1" u="none" strike="noStrike" kern="1200" cap="none" spc="0" normalizeH="0" baseline="0" noProof="0" dirty="0" err="1">
                      <a:ln>
                        <a:noFill/>
                      </a:ln>
                      <a:solidFill>
                        <a:srgbClr val="FFFFFF">
                          <a:lumMod val="8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4" name="TextBox 53">
                  <a:extLst>
                    <a:ext uri="{FF2B5EF4-FFF2-40B4-BE49-F238E27FC236}">
                      <a16:creationId xmlns:a16="http://schemas.microsoft.com/office/drawing/2014/main" id="{2D0F91B5-9706-40D2-BD2F-2EF743BB2388}"/>
                    </a:ext>
                  </a:extLst>
                </p:cNvPr>
                <p:cNvSpPr txBox="1"/>
                <p:nvPr/>
              </p:nvSpPr>
              <p:spPr>
                <a:xfrm>
                  <a:off x="2957513" y="3300969"/>
                  <a:ext cx="396689" cy="311304"/>
                </a:xfrm>
                <a:prstGeom prst="rect">
                  <a:avLst/>
                </a:prstGeom>
                <a:noFill/>
                <a:ln>
                  <a:noFill/>
                </a:ln>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5" name="TextBox 54">
                  <a:extLst>
                    <a:ext uri="{FF2B5EF4-FFF2-40B4-BE49-F238E27FC236}">
                      <a16:creationId xmlns:a16="http://schemas.microsoft.com/office/drawing/2014/main" id="{8D4FFCBC-EE34-465A-A92F-6AC019BF8421}"/>
                    </a:ext>
                  </a:extLst>
                </p:cNvPr>
                <p:cNvSpPr txBox="1"/>
                <p:nvPr/>
              </p:nvSpPr>
              <p:spPr>
                <a:xfrm>
                  <a:off x="2927822" y="4033106"/>
                  <a:ext cx="396689" cy="311304"/>
                </a:xfrm>
                <a:prstGeom prst="rect">
                  <a:avLst/>
                </a:prstGeom>
                <a:noFill/>
                <a:ln>
                  <a:noFill/>
                </a:ln>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sp>
              <p:nvSpPr>
                <p:cNvPr id="56" name="TextBox 55">
                  <a:extLst>
                    <a:ext uri="{FF2B5EF4-FFF2-40B4-BE49-F238E27FC236}">
                      <a16:creationId xmlns:a16="http://schemas.microsoft.com/office/drawing/2014/main" id="{92C653F7-616D-4284-8378-6F7CC5EFAC16}"/>
                    </a:ext>
                  </a:extLst>
                </p:cNvPr>
                <p:cNvSpPr txBox="1"/>
                <p:nvPr/>
              </p:nvSpPr>
              <p:spPr>
                <a:xfrm>
                  <a:off x="2272021" y="4289388"/>
                  <a:ext cx="440507" cy="311304"/>
                </a:xfrm>
                <a:prstGeom prst="rect">
                  <a:avLst/>
                </a:prstGeom>
                <a:noFill/>
                <a:ln>
                  <a:noFill/>
                </a:ln>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FFFFFF">
                          <a:lumMod val="85000"/>
                        </a:srgbClr>
                      </a:solidFill>
                      <a:effectLst/>
                      <a:uLnTx/>
                      <a:uFillTx/>
                      <a:latin typeface="Calibri"/>
                      <a:ea typeface="微软雅黑"/>
                      <a:cs typeface="+mn-cs"/>
                    </a:rPr>
                    <a:t>Write Data</a:t>
                  </a:r>
                  <a:endParaRPr kumimoji="0" lang="ko-KR" altLang="en-US" sz="1400" b="1" i="1" u="none" strike="noStrike" kern="1200" cap="none" spc="0" normalizeH="0" baseline="0" noProof="0" dirty="0">
                    <a:ln>
                      <a:noFill/>
                    </a:ln>
                    <a:solidFill>
                      <a:srgbClr val="FFFFFF">
                        <a:lumMod val="85000"/>
                      </a:srgbClr>
                    </a:solidFill>
                    <a:effectLst/>
                    <a:uLnTx/>
                    <a:uFillTx/>
                    <a:latin typeface="Calibri"/>
                    <a:cs typeface="+mn-cs"/>
                  </a:endParaRPr>
                </a:p>
              </p:txBody>
            </p:sp>
          </p:grpSp>
          <p:sp>
            <p:nvSpPr>
              <p:cNvPr id="49" name="Isosceles Triangle 48">
                <a:extLst>
                  <a:ext uri="{FF2B5EF4-FFF2-40B4-BE49-F238E27FC236}">
                    <a16:creationId xmlns:a16="http://schemas.microsoft.com/office/drawing/2014/main" id="{4D2C7357-C94E-44ED-A536-DFF170EDA396}"/>
                  </a:ext>
                </a:extLst>
              </p:cNvPr>
              <p:cNvSpPr/>
              <p:nvPr/>
            </p:nvSpPr>
            <p:spPr>
              <a:xfrm>
                <a:off x="4311390" y="3974074"/>
                <a:ext cx="286824" cy="159432"/>
              </a:xfrm>
              <a:prstGeom prst="triangle">
                <a:avLst/>
              </a:prstGeom>
              <a:solidFill>
                <a:schemeClr val="bg1">
                  <a:lumMod val="95000"/>
                </a:schemeClr>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45" name="Group 44">
              <a:extLst>
                <a:ext uri="{FF2B5EF4-FFF2-40B4-BE49-F238E27FC236}">
                  <a16:creationId xmlns:a16="http://schemas.microsoft.com/office/drawing/2014/main" id="{5996EA25-6973-4BDF-986B-C200F0933B5F}"/>
                </a:ext>
              </a:extLst>
            </p:cNvPr>
            <p:cNvGrpSpPr/>
            <p:nvPr/>
          </p:nvGrpSpPr>
          <p:grpSpPr>
            <a:xfrm>
              <a:off x="6912682" y="4030917"/>
              <a:ext cx="466901" cy="1473809"/>
              <a:chOff x="6356677" y="660683"/>
              <a:chExt cx="517918" cy="1236842"/>
            </a:xfrm>
          </p:grpSpPr>
          <p:sp>
            <p:nvSpPr>
              <p:cNvPr id="46" name="Freeform: Shape 45">
                <a:extLst>
                  <a:ext uri="{FF2B5EF4-FFF2-40B4-BE49-F238E27FC236}">
                    <a16:creationId xmlns:a16="http://schemas.microsoft.com/office/drawing/2014/main" id="{AA264CBF-CE13-41F0-9B8F-DAF47FE059FF}"/>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47" name="Rectangle 46">
                <a:extLst>
                  <a:ext uri="{FF2B5EF4-FFF2-40B4-BE49-F238E27FC236}">
                    <a16:creationId xmlns:a16="http://schemas.microsoft.com/office/drawing/2014/main" id="{C6C89B6E-DD4B-4ED9-9192-90F8D7661BE6}"/>
                  </a:ext>
                </a:extLst>
              </p:cNvPr>
              <p:cNvSpPr/>
              <p:nvPr/>
            </p:nvSpPr>
            <p:spPr>
              <a:xfrm rot="16200000">
                <a:off x="6435594" y="1064616"/>
                <a:ext cx="468314" cy="409688"/>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FFFFFF">
                      <a:lumMod val="85000"/>
                    </a:srgbClr>
                  </a:solidFill>
                  <a:effectLst/>
                  <a:uLnTx/>
                  <a:uFillTx/>
                  <a:latin typeface="Bell Gothic Std Black" panose="020B0706020202040204" pitchFamily="34" charset="0"/>
                  <a:cs typeface="+mn-cs"/>
                </a:endParaRPr>
              </a:p>
            </p:txBody>
          </p:sp>
        </p:grpSp>
      </p:grpSp>
      <p:grpSp>
        <p:nvGrpSpPr>
          <p:cNvPr id="65" name="Group 64">
            <a:extLst>
              <a:ext uri="{FF2B5EF4-FFF2-40B4-BE49-F238E27FC236}">
                <a16:creationId xmlns:a16="http://schemas.microsoft.com/office/drawing/2014/main" id="{0D1F953D-7E61-4F6B-B655-379CF556EAFC}"/>
              </a:ext>
            </a:extLst>
          </p:cNvPr>
          <p:cNvGrpSpPr/>
          <p:nvPr/>
        </p:nvGrpSpPr>
        <p:grpSpPr>
          <a:xfrm>
            <a:off x="2318064" y="3951271"/>
            <a:ext cx="338554" cy="831588"/>
            <a:chOff x="617538" y="3194865"/>
            <a:chExt cx="313868" cy="691336"/>
          </a:xfrm>
        </p:grpSpPr>
        <p:sp>
          <p:nvSpPr>
            <p:cNvPr id="66" name="Rectangle 24">
              <a:extLst>
                <a:ext uri="{FF2B5EF4-FFF2-40B4-BE49-F238E27FC236}">
                  <a16:creationId xmlns:a16="http://schemas.microsoft.com/office/drawing/2014/main" id="{F90F6B9C-0181-4665-A14B-35D21C269804}"/>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7" name="Text Box 34">
              <a:extLst>
                <a:ext uri="{FF2B5EF4-FFF2-40B4-BE49-F238E27FC236}">
                  <a16:creationId xmlns:a16="http://schemas.microsoft.com/office/drawing/2014/main" id="{4EF27476-24E7-44EF-A5A5-268031A2EB4C}"/>
                </a:ext>
              </a:extLst>
            </p:cNvPr>
            <p:cNvSpPr txBox="1">
              <a:spLocks noChangeArrowheads="1"/>
            </p:cNvSpPr>
            <p:nvPr/>
          </p:nvSpPr>
          <p:spPr bwMode="auto">
            <a:xfrm rot="16200000">
              <a:off x="607091" y="3332733"/>
              <a:ext cx="3347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68" name="Isosceles Triangle 67">
              <a:extLst>
                <a:ext uri="{FF2B5EF4-FFF2-40B4-BE49-F238E27FC236}">
                  <a16:creationId xmlns:a16="http://schemas.microsoft.com/office/drawing/2014/main" id="{376B8497-DDB0-4DD3-BF41-E9EF8CF1B1CD}"/>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69" name="Group 68">
            <a:extLst>
              <a:ext uri="{FF2B5EF4-FFF2-40B4-BE49-F238E27FC236}">
                <a16:creationId xmlns:a16="http://schemas.microsoft.com/office/drawing/2014/main" id="{97EAF6EA-4647-4ACC-ACAD-603F3437FBA4}"/>
              </a:ext>
            </a:extLst>
          </p:cNvPr>
          <p:cNvGrpSpPr/>
          <p:nvPr/>
        </p:nvGrpSpPr>
        <p:grpSpPr>
          <a:xfrm>
            <a:off x="4874122" y="3888020"/>
            <a:ext cx="338554" cy="758618"/>
            <a:chOff x="628603" y="3048001"/>
            <a:chExt cx="313868" cy="838200"/>
          </a:xfrm>
        </p:grpSpPr>
        <p:sp>
          <p:nvSpPr>
            <p:cNvPr id="70" name="Rectangle 24">
              <a:extLst>
                <a:ext uri="{FF2B5EF4-FFF2-40B4-BE49-F238E27FC236}">
                  <a16:creationId xmlns:a16="http://schemas.microsoft.com/office/drawing/2014/main" id="{5BB15907-4707-4AB8-BF0B-42EBBC6398F4}"/>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1" name="Text Box 34">
              <a:extLst>
                <a:ext uri="{FF2B5EF4-FFF2-40B4-BE49-F238E27FC236}">
                  <a16:creationId xmlns:a16="http://schemas.microsoft.com/office/drawing/2014/main" id="{8BF9694C-623C-441A-8EC8-848FF6CE3ED8}"/>
                </a:ext>
              </a:extLst>
            </p:cNvPr>
            <p:cNvSpPr txBox="1">
              <a:spLocks noChangeArrowheads="1"/>
            </p:cNvSpPr>
            <p:nvPr/>
          </p:nvSpPr>
          <p:spPr bwMode="auto">
            <a:xfrm rot="16200000">
              <a:off x="589646" y="3371256"/>
              <a:ext cx="39178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p>
          </p:txBody>
        </p:sp>
        <p:sp>
          <p:nvSpPr>
            <p:cNvPr id="72" name="Isosceles Triangle 71">
              <a:extLst>
                <a:ext uri="{FF2B5EF4-FFF2-40B4-BE49-F238E27FC236}">
                  <a16:creationId xmlns:a16="http://schemas.microsoft.com/office/drawing/2014/main" id="{652ED7CB-A4C8-424E-90AF-14C8CF7B36D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3" name="Group 72">
            <a:extLst>
              <a:ext uri="{FF2B5EF4-FFF2-40B4-BE49-F238E27FC236}">
                <a16:creationId xmlns:a16="http://schemas.microsoft.com/office/drawing/2014/main" id="{8BE836E2-5EA4-464D-804D-CE7AAC412C01}"/>
              </a:ext>
            </a:extLst>
          </p:cNvPr>
          <p:cNvGrpSpPr/>
          <p:nvPr/>
        </p:nvGrpSpPr>
        <p:grpSpPr>
          <a:xfrm>
            <a:off x="4862754" y="4743572"/>
            <a:ext cx="338554" cy="843808"/>
            <a:chOff x="620835" y="3048001"/>
            <a:chExt cx="313868" cy="932326"/>
          </a:xfrm>
        </p:grpSpPr>
        <p:sp>
          <p:nvSpPr>
            <p:cNvPr id="74" name="Rectangle 24">
              <a:extLst>
                <a:ext uri="{FF2B5EF4-FFF2-40B4-BE49-F238E27FC236}">
                  <a16:creationId xmlns:a16="http://schemas.microsoft.com/office/drawing/2014/main" id="{A4566570-ED01-47F6-82A8-F724B1748CAC}"/>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5" name="Text Box 34">
              <a:extLst>
                <a:ext uri="{FF2B5EF4-FFF2-40B4-BE49-F238E27FC236}">
                  <a16:creationId xmlns:a16="http://schemas.microsoft.com/office/drawing/2014/main" id="{C1EA4BA4-2045-4914-B0D1-93BF742DE6C0}"/>
                </a:ext>
              </a:extLst>
            </p:cNvPr>
            <p:cNvSpPr txBox="1">
              <a:spLocks noChangeArrowheads="1"/>
            </p:cNvSpPr>
            <p:nvPr/>
          </p:nvSpPr>
          <p:spPr bwMode="auto">
            <a:xfrm rot="16200000">
              <a:off x="338343" y="3383967"/>
              <a:ext cx="878852"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    MDR</a:t>
              </a:r>
            </a:p>
          </p:txBody>
        </p:sp>
        <p:sp>
          <p:nvSpPr>
            <p:cNvPr id="76" name="Isosceles Triangle 75">
              <a:extLst>
                <a:ext uri="{FF2B5EF4-FFF2-40B4-BE49-F238E27FC236}">
                  <a16:creationId xmlns:a16="http://schemas.microsoft.com/office/drawing/2014/main" id="{91D33F31-13AA-40FA-B4EA-41375C0C284D}"/>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7" name="Group 76">
            <a:extLst>
              <a:ext uri="{FF2B5EF4-FFF2-40B4-BE49-F238E27FC236}">
                <a16:creationId xmlns:a16="http://schemas.microsoft.com/office/drawing/2014/main" id="{2B8AFD29-968D-4347-B6C2-4BC659BD35C1}"/>
              </a:ext>
            </a:extLst>
          </p:cNvPr>
          <p:cNvGrpSpPr/>
          <p:nvPr/>
        </p:nvGrpSpPr>
        <p:grpSpPr>
          <a:xfrm>
            <a:off x="7270354" y="3857831"/>
            <a:ext cx="338554" cy="758618"/>
            <a:chOff x="629032" y="3048001"/>
            <a:chExt cx="313868" cy="838200"/>
          </a:xfrm>
        </p:grpSpPr>
        <p:sp>
          <p:nvSpPr>
            <p:cNvPr id="78" name="Rectangle 24">
              <a:extLst>
                <a:ext uri="{FF2B5EF4-FFF2-40B4-BE49-F238E27FC236}">
                  <a16:creationId xmlns:a16="http://schemas.microsoft.com/office/drawing/2014/main" id="{40A7DAD5-45D3-4953-A866-EC6F4ACD4BBC}"/>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9" name="Text Box 34">
              <a:extLst>
                <a:ext uri="{FF2B5EF4-FFF2-40B4-BE49-F238E27FC236}">
                  <a16:creationId xmlns:a16="http://schemas.microsoft.com/office/drawing/2014/main" id="{CF32F806-DC04-47DE-8EBD-FCC393C0548E}"/>
                </a:ext>
              </a:extLst>
            </p:cNvPr>
            <p:cNvSpPr txBox="1">
              <a:spLocks noChangeArrowheads="1"/>
            </p:cNvSpPr>
            <p:nvPr/>
          </p:nvSpPr>
          <p:spPr bwMode="auto">
            <a:xfrm rot="16200000">
              <a:off x="608672" y="3322833"/>
              <a:ext cx="354588"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a:t>
              </a:r>
            </a:p>
          </p:txBody>
        </p:sp>
        <p:sp>
          <p:nvSpPr>
            <p:cNvPr id="80" name="Isosceles Triangle 79">
              <a:extLst>
                <a:ext uri="{FF2B5EF4-FFF2-40B4-BE49-F238E27FC236}">
                  <a16:creationId xmlns:a16="http://schemas.microsoft.com/office/drawing/2014/main" id="{8F53ACBD-E576-4464-A5C9-94AB98B3AA9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81" name="Group 80">
            <a:extLst>
              <a:ext uri="{FF2B5EF4-FFF2-40B4-BE49-F238E27FC236}">
                <a16:creationId xmlns:a16="http://schemas.microsoft.com/office/drawing/2014/main" id="{FDA0FA9A-C5C9-49FA-AFAF-BF5DC5E38BF0}"/>
              </a:ext>
            </a:extLst>
          </p:cNvPr>
          <p:cNvGrpSpPr/>
          <p:nvPr/>
        </p:nvGrpSpPr>
        <p:grpSpPr>
          <a:xfrm>
            <a:off x="7299380" y="4738128"/>
            <a:ext cx="338554" cy="758619"/>
            <a:chOff x="647487" y="3048001"/>
            <a:chExt cx="313868" cy="838200"/>
          </a:xfrm>
        </p:grpSpPr>
        <p:sp>
          <p:nvSpPr>
            <p:cNvPr id="82" name="Rectangle 24">
              <a:extLst>
                <a:ext uri="{FF2B5EF4-FFF2-40B4-BE49-F238E27FC236}">
                  <a16:creationId xmlns:a16="http://schemas.microsoft.com/office/drawing/2014/main" id="{C7CD45EC-3AF8-4D96-8850-08B0BE3DE13E}"/>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3" name="Text Box 34">
              <a:extLst>
                <a:ext uri="{FF2B5EF4-FFF2-40B4-BE49-F238E27FC236}">
                  <a16:creationId xmlns:a16="http://schemas.microsoft.com/office/drawing/2014/main" id="{45A5257B-2B66-4619-9A62-3CBC479808D0}"/>
                </a:ext>
              </a:extLst>
            </p:cNvPr>
            <p:cNvSpPr txBox="1">
              <a:spLocks noChangeArrowheads="1"/>
            </p:cNvSpPr>
            <p:nvPr/>
          </p:nvSpPr>
          <p:spPr bwMode="auto">
            <a:xfrm rot="16200000">
              <a:off x="638640" y="3310166"/>
              <a:ext cx="3315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B</a:t>
              </a:r>
            </a:p>
          </p:txBody>
        </p:sp>
        <p:sp>
          <p:nvSpPr>
            <p:cNvPr id="84" name="Isosceles Triangle 83">
              <a:extLst>
                <a:ext uri="{FF2B5EF4-FFF2-40B4-BE49-F238E27FC236}">
                  <a16:creationId xmlns:a16="http://schemas.microsoft.com/office/drawing/2014/main" id="{6F85DB31-924D-44E3-848D-8CDBD4A22ECD}"/>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85" name="Group 84">
            <a:extLst>
              <a:ext uri="{FF2B5EF4-FFF2-40B4-BE49-F238E27FC236}">
                <a16:creationId xmlns:a16="http://schemas.microsoft.com/office/drawing/2014/main" id="{611131C8-DF1A-46A4-A55A-DD661F8A25ED}"/>
              </a:ext>
            </a:extLst>
          </p:cNvPr>
          <p:cNvGrpSpPr/>
          <p:nvPr/>
        </p:nvGrpSpPr>
        <p:grpSpPr>
          <a:xfrm>
            <a:off x="9190457" y="4327728"/>
            <a:ext cx="338554" cy="883225"/>
            <a:chOff x="625865" y="3048001"/>
            <a:chExt cx="313868" cy="841091"/>
          </a:xfrm>
        </p:grpSpPr>
        <p:sp>
          <p:nvSpPr>
            <p:cNvPr id="86" name="Rectangle 24">
              <a:extLst>
                <a:ext uri="{FF2B5EF4-FFF2-40B4-BE49-F238E27FC236}">
                  <a16:creationId xmlns:a16="http://schemas.microsoft.com/office/drawing/2014/main" id="{363D03A7-A09C-4478-ADBF-B0B945C08AD1}"/>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7" name="Text Box 34">
              <a:extLst>
                <a:ext uri="{FF2B5EF4-FFF2-40B4-BE49-F238E27FC236}">
                  <a16:creationId xmlns:a16="http://schemas.microsoft.com/office/drawing/2014/main" id="{BD6C3692-5FB1-41F1-BA78-BDDF0237B88D}"/>
                </a:ext>
              </a:extLst>
            </p:cNvPr>
            <p:cNvSpPr txBox="1">
              <a:spLocks noChangeArrowheads="1"/>
            </p:cNvSpPr>
            <p:nvPr/>
          </p:nvSpPr>
          <p:spPr bwMode="auto">
            <a:xfrm rot="16200000">
              <a:off x="393472" y="3342831"/>
              <a:ext cx="778654"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ALUout</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88" name="Isosceles Triangle 87">
              <a:extLst>
                <a:ext uri="{FF2B5EF4-FFF2-40B4-BE49-F238E27FC236}">
                  <a16:creationId xmlns:a16="http://schemas.microsoft.com/office/drawing/2014/main" id="{D29750B1-AC00-4252-AD76-D162B7DE0615}"/>
                </a:ext>
              </a:extLst>
            </p:cNvPr>
            <p:cNvSpPr/>
            <p:nvPr/>
          </p:nvSpPr>
          <p:spPr>
            <a:xfrm>
              <a:off x="688732" y="3769423"/>
              <a:ext cx="188135" cy="116778"/>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89" name="Group 88">
            <a:extLst>
              <a:ext uri="{FF2B5EF4-FFF2-40B4-BE49-F238E27FC236}">
                <a16:creationId xmlns:a16="http://schemas.microsoft.com/office/drawing/2014/main" id="{2BD34EBF-CA89-4D48-B4DE-56D37FA29A06}"/>
              </a:ext>
            </a:extLst>
          </p:cNvPr>
          <p:cNvGrpSpPr/>
          <p:nvPr/>
        </p:nvGrpSpPr>
        <p:grpSpPr>
          <a:xfrm>
            <a:off x="1524001" y="5285500"/>
            <a:ext cx="684803" cy="782346"/>
            <a:chOff x="0" y="3936282"/>
            <a:chExt cx="684803" cy="782346"/>
          </a:xfrm>
        </p:grpSpPr>
        <p:sp>
          <p:nvSpPr>
            <p:cNvPr id="90" name="Cube 89">
              <a:extLst>
                <a:ext uri="{FF2B5EF4-FFF2-40B4-BE49-F238E27FC236}">
                  <a16:creationId xmlns:a16="http://schemas.microsoft.com/office/drawing/2014/main" id="{FE84A46B-0701-4EF2-AA65-A0F889F69A35}"/>
                </a:ext>
              </a:extLst>
            </p:cNvPr>
            <p:cNvSpPr/>
            <p:nvPr/>
          </p:nvSpPr>
          <p:spPr>
            <a:xfrm>
              <a:off x="108637" y="4312548"/>
              <a:ext cx="564941" cy="406080"/>
            </a:xfrm>
            <a:prstGeom prst="cube">
              <a:avLst>
                <a:gd name="adj" fmla="val 50287"/>
              </a:avLst>
            </a:prstGeom>
            <a:solidFill>
              <a:srgbClr val="00B0F0"/>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91" name="TextBox 90">
              <a:extLst>
                <a:ext uri="{FF2B5EF4-FFF2-40B4-BE49-F238E27FC236}">
                  <a16:creationId xmlns:a16="http://schemas.microsoft.com/office/drawing/2014/main" id="{B4E3C412-4A4F-47B0-86C7-DEAD8D78CEBD}"/>
                </a:ext>
              </a:extLst>
            </p:cNvPr>
            <p:cNvSpPr txBox="1"/>
            <p:nvPr/>
          </p:nvSpPr>
          <p:spPr>
            <a:xfrm>
              <a:off x="0" y="3936282"/>
              <a:ext cx="6848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Clock</a:t>
              </a:r>
              <a:endParaRPr kumimoji="0" lang="ko-KR" altLang="en-US" sz="1800" b="0" i="0" u="none" strike="noStrike" kern="1200" cap="none" spc="0" normalizeH="0" baseline="0" noProof="0" dirty="0">
                <a:ln>
                  <a:noFill/>
                </a:ln>
                <a:solidFill>
                  <a:srgbClr val="0070C0"/>
                </a:solidFill>
                <a:effectLst/>
                <a:uLnTx/>
                <a:uFillTx/>
                <a:latin typeface="Bell Gothic Std Black" panose="020B0706020202040204" pitchFamily="34" charset="0"/>
                <a:cs typeface="+mn-cs"/>
              </a:endParaRPr>
            </a:p>
          </p:txBody>
        </p:sp>
      </p:grpSp>
      <p:cxnSp>
        <p:nvCxnSpPr>
          <p:cNvPr id="92" name="Straight Connector 91">
            <a:extLst>
              <a:ext uri="{FF2B5EF4-FFF2-40B4-BE49-F238E27FC236}">
                <a16:creationId xmlns:a16="http://schemas.microsoft.com/office/drawing/2014/main" id="{2B3EE072-C26A-4FF2-8017-EED8D346A919}"/>
              </a:ext>
            </a:extLst>
          </p:cNvPr>
          <p:cNvCxnSpPr>
            <a:cxnSpLocks/>
          </p:cNvCxnSpPr>
          <p:nvPr/>
        </p:nvCxnSpPr>
        <p:spPr>
          <a:xfrm>
            <a:off x="2149770" y="5856640"/>
            <a:ext cx="7923144" cy="2944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83D3E756-478E-4AE4-B21A-18C9C1D7EB6B}"/>
              </a:ext>
            </a:extLst>
          </p:cNvPr>
          <p:cNvSpPr/>
          <p:nvPr/>
        </p:nvSpPr>
        <p:spPr>
          <a:xfrm>
            <a:off x="2393668" y="5769367"/>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94" name="Straight Connector 93">
            <a:extLst>
              <a:ext uri="{FF2B5EF4-FFF2-40B4-BE49-F238E27FC236}">
                <a16:creationId xmlns:a16="http://schemas.microsoft.com/office/drawing/2014/main" id="{89E19863-92B7-42B8-9991-656B78E2D8FF}"/>
              </a:ext>
            </a:extLst>
          </p:cNvPr>
          <p:cNvCxnSpPr>
            <a:cxnSpLocks/>
            <a:stCxn id="68" idx="3"/>
            <a:endCxn id="93" idx="0"/>
          </p:cNvCxnSpPr>
          <p:nvPr/>
        </p:nvCxnSpPr>
        <p:spPr>
          <a:xfrm>
            <a:off x="2490895" y="4782859"/>
            <a:ext cx="0" cy="98650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E90283C-8E0C-4969-A641-DB2A5BC6FBB5}"/>
              </a:ext>
            </a:extLst>
          </p:cNvPr>
          <p:cNvSpPr/>
          <p:nvPr/>
        </p:nvSpPr>
        <p:spPr>
          <a:xfrm>
            <a:off x="4934801" y="5745327"/>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96" name="Straight Connector 95">
            <a:extLst>
              <a:ext uri="{FF2B5EF4-FFF2-40B4-BE49-F238E27FC236}">
                <a16:creationId xmlns:a16="http://schemas.microsoft.com/office/drawing/2014/main" id="{E7945350-A009-45D9-A422-BE6377CBA2BA}"/>
              </a:ext>
            </a:extLst>
          </p:cNvPr>
          <p:cNvCxnSpPr>
            <a:cxnSpLocks/>
            <a:endCxn id="95" idx="0"/>
          </p:cNvCxnSpPr>
          <p:nvPr/>
        </p:nvCxnSpPr>
        <p:spPr>
          <a:xfrm>
            <a:off x="5032028" y="5516125"/>
            <a:ext cx="0" cy="22920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7917579D-62E6-4659-85CB-4F71CA6C67D3}"/>
              </a:ext>
            </a:extLst>
          </p:cNvPr>
          <p:cNvSpPr/>
          <p:nvPr/>
        </p:nvSpPr>
        <p:spPr>
          <a:xfrm>
            <a:off x="7342919" y="5728211"/>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98" name="Straight Connector 97">
            <a:extLst>
              <a:ext uri="{FF2B5EF4-FFF2-40B4-BE49-F238E27FC236}">
                <a16:creationId xmlns:a16="http://schemas.microsoft.com/office/drawing/2014/main" id="{FD944694-0532-4C1F-B09A-767087655AAB}"/>
              </a:ext>
            </a:extLst>
          </p:cNvPr>
          <p:cNvCxnSpPr>
            <a:cxnSpLocks/>
            <a:endCxn id="97" idx="0"/>
          </p:cNvCxnSpPr>
          <p:nvPr/>
        </p:nvCxnSpPr>
        <p:spPr>
          <a:xfrm>
            <a:off x="7440146" y="5499009"/>
            <a:ext cx="0" cy="22920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D397F5F-90AA-4894-82AE-CD1A2C614653}"/>
              </a:ext>
            </a:extLst>
          </p:cNvPr>
          <p:cNvSpPr/>
          <p:nvPr/>
        </p:nvSpPr>
        <p:spPr>
          <a:xfrm>
            <a:off x="9268138" y="5760738"/>
            <a:ext cx="194454" cy="1983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00" name="Straight Connector 99">
            <a:extLst>
              <a:ext uri="{FF2B5EF4-FFF2-40B4-BE49-F238E27FC236}">
                <a16:creationId xmlns:a16="http://schemas.microsoft.com/office/drawing/2014/main" id="{E89E37B0-20DE-409A-B650-9CEE48544D1E}"/>
              </a:ext>
            </a:extLst>
          </p:cNvPr>
          <p:cNvCxnSpPr>
            <a:cxnSpLocks/>
            <a:stCxn id="88" idx="3"/>
            <a:endCxn id="99" idx="0"/>
          </p:cNvCxnSpPr>
          <p:nvPr/>
        </p:nvCxnSpPr>
        <p:spPr>
          <a:xfrm>
            <a:off x="9359735" y="5207916"/>
            <a:ext cx="5631" cy="552823"/>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01" name="Line 12">
            <a:extLst>
              <a:ext uri="{FF2B5EF4-FFF2-40B4-BE49-F238E27FC236}">
                <a16:creationId xmlns:a16="http://schemas.microsoft.com/office/drawing/2014/main" id="{0F8383C5-91E6-4E37-8D8C-F371EBF3C493}"/>
              </a:ext>
            </a:extLst>
          </p:cNvPr>
          <p:cNvSpPr>
            <a:spLocks noChangeShapeType="1"/>
          </p:cNvSpPr>
          <p:nvPr/>
        </p:nvSpPr>
        <p:spPr bwMode="auto">
          <a:xfrm>
            <a:off x="2080175" y="3820622"/>
            <a:ext cx="351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2" name="Line 13">
            <a:extLst>
              <a:ext uri="{FF2B5EF4-FFF2-40B4-BE49-F238E27FC236}">
                <a16:creationId xmlns:a16="http://schemas.microsoft.com/office/drawing/2014/main" id="{B9025239-3343-4C9F-AF17-E17AE3C74F44}"/>
              </a:ext>
            </a:extLst>
          </p:cNvPr>
          <p:cNvSpPr>
            <a:spLocks noChangeShapeType="1"/>
          </p:cNvSpPr>
          <p:nvPr/>
        </p:nvSpPr>
        <p:spPr bwMode="auto">
          <a:xfrm>
            <a:off x="2431226" y="343252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3" name="Line 14">
            <a:extLst>
              <a:ext uri="{FF2B5EF4-FFF2-40B4-BE49-F238E27FC236}">
                <a16:creationId xmlns:a16="http://schemas.microsoft.com/office/drawing/2014/main" id="{05C38786-45A0-499F-BE26-AFD253297D2C}"/>
              </a:ext>
            </a:extLst>
          </p:cNvPr>
          <p:cNvSpPr>
            <a:spLocks noChangeShapeType="1"/>
          </p:cNvSpPr>
          <p:nvPr/>
        </p:nvSpPr>
        <p:spPr bwMode="auto">
          <a:xfrm>
            <a:off x="2431226" y="3442397"/>
            <a:ext cx="13470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4" name="Line 15">
            <a:extLst>
              <a:ext uri="{FF2B5EF4-FFF2-40B4-BE49-F238E27FC236}">
                <a16:creationId xmlns:a16="http://schemas.microsoft.com/office/drawing/2014/main" id="{637EA2CF-F99B-4785-A3AE-62220D1CFA99}"/>
              </a:ext>
            </a:extLst>
          </p:cNvPr>
          <p:cNvSpPr>
            <a:spLocks noChangeShapeType="1"/>
          </p:cNvSpPr>
          <p:nvPr/>
        </p:nvSpPr>
        <p:spPr bwMode="auto">
          <a:xfrm>
            <a:off x="3778250" y="3419791"/>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5" name="Line 16">
            <a:extLst>
              <a:ext uri="{FF2B5EF4-FFF2-40B4-BE49-F238E27FC236}">
                <a16:creationId xmlns:a16="http://schemas.microsoft.com/office/drawing/2014/main" id="{6650FC59-47DB-4881-8DD0-67481A149A35}"/>
              </a:ext>
            </a:extLst>
          </p:cNvPr>
          <p:cNvSpPr>
            <a:spLocks noChangeShapeType="1"/>
          </p:cNvSpPr>
          <p:nvPr/>
        </p:nvSpPr>
        <p:spPr bwMode="auto">
          <a:xfrm>
            <a:off x="3770571" y="3801860"/>
            <a:ext cx="12106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6" name="Line 17">
            <a:extLst>
              <a:ext uri="{FF2B5EF4-FFF2-40B4-BE49-F238E27FC236}">
                <a16:creationId xmlns:a16="http://schemas.microsoft.com/office/drawing/2014/main" id="{62AB840A-BCFC-4FC2-9AFE-8BB7FF5B98C1}"/>
              </a:ext>
            </a:extLst>
          </p:cNvPr>
          <p:cNvSpPr>
            <a:spLocks noChangeShapeType="1"/>
          </p:cNvSpPr>
          <p:nvPr/>
        </p:nvSpPr>
        <p:spPr bwMode="auto">
          <a:xfrm>
            <a:off x="4981227" y="340146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7" name="Line 13">
            <a:extLst>
              <a:ext uri="{FF2B5EF4-FFF2-40B4-BE49-F238E27FC236}">
                <a16:creationId xmlns:a16="http://schemas.microsoft.com/office/drawing/2014/main" id="{E71DBC4E-044E-4181-B564-2F9E044671FA}"/>
              </a:ext>
            </a:extLst>
          </p:cNvPr>
          <p:cNvSpPr>
            <a:spLocks noChangeShapeType="1"/>
          </p:cNvSpPr>
          <p:nvPr/>
        </p:nvSpPr>
        <p:spPr bwMode="auto">
          <a:xfrm>
            <a:off x="2431225" y="3432522"/>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8" name="Line 17">
            <a:extLst>
              <a:ext uri="{FF2B5EF4-FFF2-40B4-BE49-F238E27FC236}">
                <a16:creationId xmlns:a16="http://schemas.microsoft.com/office/drawing/2014/main" id="{834D0E5D-52F9-46D2-A630-EB28CABFF998}"/>
              </a:ext>
            </a:extLst>
          </p:cNvPr>
          <p:cNvSpPr>
            <a:spLocks noChangeShapeType="1"/>
          </p:cNvSpPr>
          <p:nvPr/>
        </p:nvSpPr>
        <p:spPr bwMode="auto">
          <a:xfrm>
            <a:off x="4981227" y="3411486"/>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9" name="TextBox 108">
            <a:extLst>
              <a:ext uri="{FF2B5EF4-FFF2-40B4-BE49-F238E27FC236}">
                <a16:creationId xmlns:a16="http://schemas.microsoft.com/office/drawing/2014/main" id="{5A3502B2-04D7-4120-89F2-6C79AA912724}"/>
              </a:ext>
            </a:extLst>
          </p:cNvPr>
          <p:cNvSpPr txBox="1"/>
          <p:nvPr/>
        </p:nvSpPr>
        <p:spPr>
          <a:xfrm>
            <a:off x="1846771" y="3022173"/>
            <a:ext cx="103297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Read PC</a:t>
            </a:r>
            <a:endParaRPr kumimoji="0" lang="ko-KR" altLang="en-US" sz="2000" b="0" i="0"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
        <p:nvSpPr>
          <p:cNvPr id="110" name="TextBox 109">
            <a:extLst>
              <a:ext uri="{FF2B5EF4-FFF2-40B4-BE49-F238E27FC236}">
                <a16:creationId xmlns:a16="http://schemas.microsoft.com/office/drawing/2014/main" id="{3BE1984C-6815-4B88-9731-549CA1DF8505}"/>
              </a:ext>
            </a:extLst>
          </p:cNvPr>
          <p:cNvSpPr txBox="1"/>
          <p:nvPr/>
        </p:nvSpPr>
        <p:spPr>
          <a:xfrm>
            <a:off x="4025699" y="2715796"/>
            <a:ext cx="192789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Write memory data to register</a:t>
            </a:r>
            <a:endParaRPr kumimoji="0" lang="ko-KR" altLang="en-US" sz="2000" b="0" i="0"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
        <p:nvSpPr>
          <p:cNvPr id="111" name="Flowchart: Process 110">
            <a:extLst>
              <a:ext uri="{FF2B5EF4-FFF2-40B4-BE49-F238E27FC236}">
                <a16:creationId xmlns:a16="http://schemas.microsoft.com/office/drawing/2014/main" id="{DEC6F674-A591-4988-8AAA-3C3FC6A7B263}"/>
              </a:ext>
            </a:extLst>
          </p:cNvPr>
          <p:cNvSpPr/>
          <p:nvPr/>
        </p:nvSpPr>
        <p:spPr>
          <a:xfrm>
            <a:off x="3256078" y="3899366"/>
            <a:ext cx="1072620" cy="133552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altLang="ko-KR" sz="5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2" name="TextBox 111">
            <a:extLst>
              <a:ext uri="{FF2B5EF4-FFF2-40B4-BE49-F238E27FC236}">
                <a16:creationId xmlns:a16="http://schemas.microsoft.com/office/drawing/2014/main" id="{A06ADECC-7F5B-4703-88E9-0B19A2017AA3}"/>
              </a:ext>
            </a:extLst>
          </p:cNvPr>
          <p:cNvSpPr txBox="1"/>
          <p:nvPr/>
        </p:nvSpPr>
        <p:spPr>
          <a:xfrm>
            <a:off x="3201969" y="4204899"/>
            <a:ext cx="86113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13" name="TextBox 112">
            <a:extLst>
              <a:ext uri="{FF2B5EF4-FFF2-40B4-BE49-F238E27FC236}">
                <a16:creationId xmlns:a16="http://schemas.microsoft.com/office/drawing/2014/main" id="{D74AF7FA-1705-4F33-815D-CE248CA18BBE}"/>
              </a:ext>
            </a:extLst>
          </p:cNvPr>
          <p:cNvSpPr txBox="1"/>
          <p:nvPr/>
        </p:nvSpPr>
        <p:spPr>
          <a:xfrm>
            <a:off x="3212790" y="4904160"/>
            <a:ext cx="86190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14" name="TextBox 113">
            <a:extLst>
              <a:ext uri="{FF2B5EF4-FFF2-40B4-BE49-F238E27FC236}">
                <a16:creationId xmlns:a16="http://schemas.microsoft.com/office/drawing/2014/main" id="{7861603D-11E7-40B3-B381-89476E64B9AE}"/>
              </a:ext>
            </a:extLst>
          </p:cNvPr>
          <p:cNvSpPr txBox="1"/>
          <p:nvPr/>
        </p:nvSpPr>
        <p:spPr>
          <a:xfrm>
            <a:off x="3400268" y="4542139"/>
            <a:ext cx="99174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15" name="Group 114">
            <a:extLst>
              <a:ext uri="{FF2B5EF4-FFF2-40B4-BE49-F238E27FC236}">
                <a16:creationId xmlns:a16="http://schemas.microsoft.com/office/drawing/2014/main" id="{2EF25BA1-E4C6-427F-A193-9C94A4C13B0C}"/>
              </a:ext>
            </a:extLst>
          </p:cNvPr>
          <p:cNvGrpSpPr/>
          <p:nvPr/>
        </p:nvGrpSpPr>
        <p:grpSpPr>
          <a:xfrm>
            <a:off x="5708021" y="3844293"/>
            <a:ext cx="1334041" cy="1640013"/>
            <a:chOff x="2231326" y="2960679"/>
            <a:chExt cx="1163741" cy="1640013"/>
          </a:xfrm>
        </p:grpSpPr>
        <p:sp>
          <p:nvSpPr>
            <p:cNvPr id="116" name="Flowchart: Process 115">
              <a:extLst>
                <a:ext uri="{FF2B5EF4-FFF2-40B4-BE49-F238E27FC236}">
                  <a16:creationId xmlns:a16="http://schemas.microsoft.com/office/drawing/2014/main" id="{9C5C4C36-3795-47F2-8A81-9554B035C070}"/>
                </a:ext>
              </a:extLst>
            </p:cNvPr>
            <p:cNvSpPr/>
            <p:nvPr/>
          </p:nvSpPr>
          <p:spPr>
            <a:xfrm>
              <a:off x="2231326" y="2960679"/>
              <a:ext cx="1163741" cy="162297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7" name="TextBox 116">
              <a:extLst>
                <a:ext uri="{FF2B5EF4-FFF2-40B4-BE49-F238E27FC236}">
                  <a16:creationId xmlns:a16="http://schemas.microsoft.com/office/drawing/2014/main" id="{0556077C-8405-440E-B44A-34216D8FDE8D}"/>
                </a:ext>
              </a:extLst>
            </p:cNvPr>
            <p:cNvSpPr txBox="1"/>
            <p:nvPr/>
          </p:nvSpPr>
          <p:spPr>
            <a:xfrm>
              <a:off x="2284972" y="3300969"/>
              <a:ext cx="394340"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18" name="TextBox 117">
              <a:extLst>
                <a:ext uri="{FF2B5EF4-FFF2-40B4-BE49-F238E27FC236}">
                  <a16:creationId xmlns:a16="http://schemas.microsoft.com/office/drawing/2014/main" id="{66305887-A420-4708-9B11-83F4E26DC7AE}"/>
                </a:ext>
              </a:extLst>
            </p:cNvPr>
            <p:cNvSpPr txBox="1"/>
            <p:nvPr/>
          </p:nvSpPr>
          <p:spPr>
            <a:xfrm>
              <a:off x="2284972" y="3648612"/>
              <a:ext cx="394340"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19" name="TextBox 118">
              <a:extLst>
                <a:ext uri="{FF2B5EF4-FFF2-40B4-BE49-F238E27FC236}">
                  <a16:creationId xmlns:a16="http://schemas.microsoft.com/office/drawing/2014/main" id="{4239256A-0C98-4E68-A0CF-08773085F4BB}"/>
                </a:ext>
              </a:extLst>
            </p:cNvPr>
            <p:cNvSpPr txBox="1"/>
            <p:nvPr/>
          </p:nvSpPr>
          <p:spPr>
            <a:xfrm>
              <a:off x="2292894" y="3969730"/>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20" name="TextBox 119">
              <a:extLst>
                <a:ext uri="{FF2B5EF4-FFF2-40B4-BE49-F238E27FC236}">
                  <a16:creationId xmlns:a16="http://schemas.microsoft.com/office/drawing/2014/main" id="{0DB1C5EA-9A96-4A62-BE10-E49542FDE61D}"/>
                </a:ext>
              </a:extLst>
            </p:cNvPr>
            <p:cNvSpPr txBox="1"/>
            <p:nvPr/>
          </p:nvSpPr>
          <p:spPr>
            <a:xfrm>
              <a:off x="2957513" y="3300969"/>
              <a:ext cx="396689"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21" name="TextBox 120">
              <a:extLst>
                <a:ext uri="{FF2B5EF4-FFF2-40B4-BE49-F238E27FC236}">
                  <a16:creationId xmlns:a16="http://schemas.microsoft.com/office/drawing/2014/main" id="{C368B173-8407-445C-A897-FAB1A57B327E}"/>
                </a:ext>
              </a:extLst>
            </p:cNvPr>
            <p:cNvSpPr txBox="1"/>
            <p:nvPr/>
          </p:nvSpPr>
          <p:spPr>
            <a:xfrm>
              <a:off x="2927822" y="4033106"/>
              <a:ext cx="396689"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22" name="TextBox 121">
              <a:extLst>
                <a:ext uri="{FF2B5EF4-FFF2-40B4-BE49-F238E27FC236}">
                  <a16:creationId xmlns:a16="http://schemas.microsoft.com/office/drawing/2014/main" id="{53226D4A-6B46-44BF-8412-9B4DF959F5B2}"/>
                </a:ext>
              </a:extLst>
            </p:cNvPr>
            <p:cNvSpPr txBox="1"/>
            <p:nvPr/>
          </p:nvSpPr>
          <p:spPr>
            <a:xfrm>
              <a:off x="2272021" y="4289388"/>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23" name="Isosceles Triangle 122">
            <a:extLst>
              <a:ext uri="{FF2B5EF4-FFF2-40B4-BE49-F238E27FC236}">
                <a16:creationId xmlns:a16="http://schemas.microsoft.com/office/drawing/2014/main" id="{1126357E-1D55-48AC-8411-16CDFFD17D72}"/>
              </a:ext>
            </a:extLst>
          </p:cNvPr>
          <p:cNvSpPr/>
          <p:nvPr/>
        </p:nvSpPr>
        <p:spPr>
          <a:xfrm>
            <a:off x="6491362" y="5282959"/>
            <a:ext cx="328797"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24" name="Line 14">
            <a:extLst>
              <a:ext uri="{FF2B5EF4-FFF2-40B4-BE49-F238E27FC236}">
                <a16:creationId xmlns:a16="http://schemas.microsoft.com/office/drawing/2014/main" id="{2EFD726C-5AFE-412E-ABB3-7544628E2A8D}"/>
              </a:ext>
            </a:extLst>
          </p:cNvPr>
          <p:cNvSpPr>
            <a:spLocks noChangeShapeType="1"/>
          </p:cNvSpPr>
          <p:nvPr/>
        </p:nvSpPr>
        <p:spPr bwMode="auto">
          <a:xfrm>
            <a:off x="4984506" y="3414436"/>
            <a:ext cx="13470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5" name="Line 15">
            <a:extLst>
              <a:ext uri="{FF2B5EF4-FFF2-40B4-BE49-F238E27FC236}">
                <a16:creationId xmlns:a16="http://schemas.microsoft.com/office/drawing/2014/main" id="{6CD6F234-11E9-4016-9E04-7CB11A8BB66B}"/>
              </a:ext>
            </a:extLst>
          </p:cNvPr>
          <p:cNvSpPr>
            <a:spLocks noChangeShapeType="1"/>
          </p:cNvSpPr>
          <p:nvPr/>
        </p:nvSpPr>
        <p:spPr bwMode="auto">
          <a:xfrm>
            <a:off x="6331530" y="3391830"/>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6" name="Line 16">
            <a:extLst>
              <a:ext uri="{FF2B5EF4-FFF2-40B4-BE49-F238E27FC236}">
                <a16:creationId xmlns:a16="http://schemas.microsoft.com/office/drawing/2014/main" id="{DAC01017-B78B-4C49-B06F-C8BBB2590073}"/>
              </a:ext>
            </a:extLst>
          </p:cNvPr>
          <p:cNvSpPr>
            <a:spLocks noChangeShapeType="1"/>
          </p:cNvSpPr>
          <p:nvPr/>
        </p:nvSpPr>
        <p:spPr bwMode="auto">
          <a:xfrm>
            <a:off x="6323851" y="3773899"/>
            <a:ext cx="12106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7" name="Line 17">
            <a:extLst>
              <a:ext uri="{FF2B5EF4-FFF2-40B4-BE49-F238E27FC236}">
                <a16:creationId xmlns:a16="http://schemas.microsoft.com/office/drawing/2014/main" id="{0CCE8806-0715-4A95-AF90-87B1E87B3311}"/>
              </a:ext>
            </a:extLst>
          </p:cNvPr>
          <p:cNvSpPr>
            <a:spLocks noChangeShapeType="1"/>
          </p:cNvSpPr>
          <p:nvPr/>
        </p:nvSpPr>
        <p:spPr bwMode="auto">
          <a:xfrm>
            <a:off x="7534507" y="3373499"/>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Line 17">
            <a:extLst>
              <a:ext uri="{FF2B5EF4-FFF2-40B4-BE49-F238E27FC236}">
                <a16:creationId xmlns:a16="http://schemas.microsoft.com/office/drawing/2014/main" id="{A93C34A4-A603-45F5-8261-92EAB477F190}"/>
              </a:ext>
            </a:extLst>
          </p:cNvPr>
          <p:cNvSpPr>
            <a:spLocks noChangeShapeType="1"/>
          </p:cNvSpPr>
          <p:nvPr/>
        </p:nvSpPr>
        <p:spPr bwMode="auto">
          <a:xfrm>
            <a:off x="7534507" y="3383525"/>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9" name="Line 14">
            <a:extLst>
              <a:ext uri="{FF2B5EF4-FFF2-40B4-BE49-F238E27FC236}">
                <a16:creationId xmlns:a16="http://schemas.microsoft.com/office/drawing/2014/main" id="{113B2938-F2F0-43C8-9E9B-8A95DDDF7B52}"/>
              </a:ext>
            </a:extLst>
          </p:cNvPr>
          <p:cNvSpPr>
            <a:spLocks noChangeShapeType="1"/>
          </p:cNvSpPr>
          <p:nvPr/>
        </p:nvSpPr>
        <p:spPr bwMode="auto">
          <a:xfrm flipV="1">
            <a:off x="7532254" y="3397418"/>
            <a:ext cx="1057143" cy="895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Line 15">
            <a:extLst>
              <a:ext uri="{FF2B5EF4-FFF2-40B4-BE49-F238E27FC236}">
                <a16:creationId xmlns:a16="http://schemas.microsoft.com/office/drawing/2014/main" id="{9F93ACB3-EC40-45F7-8AC8-E11FD6146E0A}"/>
              </a:ext>
            </a:extLst>
          </p:cNvPr>
          <p:cNvSpPr>
            <a:spLocks noChangeShapeType="1"/>
          </p:cNvSpPr>
          <p:nvPr/>
        </p:nvSpPr>
        <p:spPr bwMode="auto">
          <a:xfrm>
            <a:off x="8593378" y="3411486"/>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1" name="Line 16">
            <a:extLst>
              <a:ext uri="{FF2B5EF4-FFF2-40B4-BE49-F238E27FC236}">
                <a16:creationId xmlns:a16="http://schemas.microsoft.com/office/drawing/2014/main" id="{742925AE-AE8B-4C09-8E46-64E64FC1CBA8}"/>
              </a:ext>
            </a:extLst>
          </p:cNvPr>
          <p:cNvSpPr>
            <a:spLocks noChangeShapeType="1"/>
          </p:cNvSpPr>
          <p:nvPr/>
        </p:nvSpPr>
        <p:spPr bwMode="auto">
          <a:xfrm>
            <a:off x="8591401" y="3816234"/>
            <a:ext cx="8357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2" name="Line 17">
            <a:extLst>
              <a:ext uri="{FF2B5EF4-FFF2-40B4-BE49-F238E27FC236}">
                <a16:creationId xmlns:a16="http://schemas.microsoft.com/office/drawing/2014/main" id="{B0390B8A-A34B-4077-BA80-634953248B93}"/>
              </a:ext>
            </a:extLst>
          </p:cNvPr>
          <p:cNvSpPr>
            <a:spLocks noChangeShapeType="1"/>
          </p:cNvSpPr>
          <p:nvPr/>
        </p:nvSpPr>
        <p:spPr bwMode="auto">
          <a:xfrm>
            <a:off x="9399329" y="3409765"/>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Box 132">
            <a:extLst>
              <a:ext uri="{FF2B5EF4-FFF2-40B4-BE49-F238E27FC236}">
                <a16:creationId xmlns:a16="http://schemas.microsoft.com/office/drawing/2014/main" id="{8FA4CFBF-4CF4-4FD0-9F82-E8C276E676E5}"/>
              </a:ext>
            </a:extLst>
          </p:cNvPr>
          <p:cNvSpPr txBox="1"/>
          <p:nvPr/>
        </p:nvSpPr>
        <p:spPr>
          <a:xfrm>
            <a:off x="6514129" y="2714613"/>
            <a:ext cx="192789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Write memory data to register</a:t>
            </a:r>
            <a:endParaRPr kumimoji="0" lang="ko-KR" altLang="en-US" sz="2000" b="0" i="0"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
        <p:nvSpPr>
          <p:cNvPr id="134" name="Rectangle 133">
            <a:extLst>
              <a:ext uri="{FF2B5EF4-FFF2-40B4-BE49-F238E27FC236}">
                <a16:creationId xmlns:a16="http://schemas.microsoft.com/office/drawing/2014/main" id="{7CD4CA59-3AAF-4342-860E-3E7A8831040A}"/>
              </a:ext>
            </a:extLst>
          </p:cNvPr>
          <p:cNvSpPr/>
          <p:nvPr/>
        </p:nvSpPr>
        <p:spPr>
          <a:xfrm>
            <a:off x="4170579" y="2775645"/>
            <a:ext cx="671804" cy="307777"/>
          </a:xfrm>
          <a:prstGeom prst="rect">
            <a:avLst/>
          </a:prstGeom>
          <a:solidFill>
            <a:schemeClr val="bg1"/>
          </a:solidFill>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Read</a:t>
            </a:r>
            <a:endParaRPr kumimoji="0" lang="ko-KR" altLang="en-US" sz="2000" b="0" i="0" u="none" strike="noStrike" kern="1200" cap="none" spc="0" normalizeH="0" baseline="0" noProof="0" dirty="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762290EE-5CB4-42CD-9E15-B2B4CF59FB94}"/>
              </a:ext>
            </a:extLst>
          </p:cNvPr>
          <p:cNvSpPr txBox="1"/>
          <p:nvPr/>
        </p:nvSpPr>
        <p:spPr>
          <a:xfrm>
            <a:off x="8687265" y="2714605"/>
            <a:ext cx="192789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Write memory data to register</a:t>
            </a:r>
            <a:endParaRPr kumimoji="0" lang="ko-KR" altLang="en-US" sz="2000" b="0" i="0" u="none" strike="noStrike" kern="1200" cap="none" spc="0" normalizeH="0" baseline="0" noProof="0" dirty="0">
              <a:ln>
                <a:noFill/>
              </a:ln>
              <a:solidFill>
                <a:srgbClr val="143D88"/>
              </a:solidFill>
              <a:effectLst/>
              <a:uLnTx/>
              <a:uFillTx/>
              <a:latin typeface="Bell Gothic Std Black" panose="020B0706020202040204" pitchFamily="34" charset="0"/>
              <a:cs typeface="+mn-cs"/>
            </a:endParaRPr>
          </a:p>
        </p:txBody>
      </p:sp>
      <p:sp>
        <p:nvSpPr>
          <p:cNvPr id="136" name="Rectangle 135">
            <a:extLst>
              <a:ext uri="{FF2B5EF4-FFF2-40B4-BE49-F238E27FC236}">
                <a16:creationId xmlns:a16="http://schemas.microsoft.com/office/drawing/2014/main" id="{40D80F85-3478-4785-8167-68DDFB54C2FB}"/>
              </a:ext>
            </a:extLst>
          </p:cNvPr>
          <p:cNvSpPr/>
          <p:nvPr/>
        </p:nvSpPr>
        <p:spPr>
          <a:xfrm>
            <a:off x="6655759" y="2765696"/>
            <a:ext cx="671804" cy="307777"/>
          </a:xfrm>
          <a:prstGeom prst="rect">
            <a:avLst/>
          </a:prstGeom>
          <a:solidFill>
            <a:schemeClr val="bg1"/>
          </a:solidFill>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Read</a:t>
            </a:r>
            <a:endParaRPr kumimoji="0" lang="ko-KR" altLang="en-US" sz="2000" b="0" i="0" u="none" strike="noStrike" kern="1200" cap="none" spc="0" normalizeH="0" baseline="0" noProof="0" dirty="0">
              <a:ln>
                <a:noFill/>
              </a:ln>
              <a:solidFill>
                <a:srgbClr val="000000"/>
              </a:solidFill>
              <a:effectLst/>
              <a:uLnTx/>
              <a:uFillTx/>
              <a:latin typeface="Calibri"/>
              <a:cs typeface="+mn-cs"/>
            </a:endParaRPr>
          </a:p>
        </p:txBody>
      </p:sp>
      <p:sp>
        <p:nvSpPr>
          <p:cNvPr id="137" name="Freeform: Shape 136">
            <a:extLst>
              <a:ext uri="{FF2B5EF4-FFF2-40B4-BE49-F238E27FC236}">
                <a16:creationId xmlns:a16="http://schemas.microsoft.com/office/drawing/2014/main" id="{0B97C4A8-E2E9-4D2A-8F07-842D284354DE}"/>
              </a:ext>
            </a:extLst>
          </p:cNvPr>
          <p:cNvSpPr/>
          <p:nvPr/>
        </p:nvSpPr>
        <p:spPr>
          <a:xfrm rot="5400000">
            <a:off x="7933169" y="4534427"/>
            <a:ext cx="1473809" cy="466788"/>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38" name="Rectangle 137">
            <a:extLst>
              <a:ext uri="{FF2B5EF4-FFF2-40B4-BE49-F238E27FC236}">
                <a16:creationId xmlns:a16="http://schemas.microsoft.com/office/drawing/2014/main" id="{97A55921-D848-4140-A0E1-9AB1B0D82B29}"/>
              </a:ext>
            </a:extLst>
          </p:cNvPr>
          <p:cNvSpPr/>
          <p:nvPr/>
        </p:nvSpPr>
        <p:spPr>
          <a:xfrm rot="16200000">
            <a:off x="8439895" y="4571664"/>
            <a:ext cx="558037"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7750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250"/>
                                        <p:tgtEl>
                                          <p:spTgt spid="10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par>
                                <p:cTn id="12" presetID="22" presetClass="entr" presetSubtype="4" repeatCount="indefinite" fill="hold" grpId="0" nodeType="withEffect">
                                  <p:stCondLst>
                                    <p:cond delay="0"/>
                                  </p:stCondLst>
                                  <p:endCondLst>
                                    <p:cond evt="onNext" delay="0">
                                      <p:tgtEl>
                                        <p:sldTgt/>
                                      </p:tgtEl>
                                    </p:cond>
                                  </p:endCondLst>
                                  <p:childTnLst>
                                    <p:set>
                                      <p:cBhvr>
                                        <p:cTn id="13" dur="1" fill="hold">
                                          <p:stCondLst>
                                            <p:cond delay="0"/>
                                          </p:stCondLst>
                                        </p:cTn>
                                        <p:tgtEl>
                                          <p:spTgt spid="102"/>
                                        </p:tgtEl>
                                        <p:attrNameLst>
                                          <p:attrName>style.visibility</p:attrName>
                                        </p:attrNameLst>
                                      </p:cBhvr>
                                      <p:to>
                                        <p:strVal val="visible"/>
                                      </p:to>
                                    </p:set>
                                    <p:animEffect transition="in" filter="wipe(down)">
                                      <p:cBhvr>
                                        <p:cTn id="14" dur="500"/>
                                        <p:tgtEl>
                                          <p:spTgt spid="1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22" presetClass="entr" presetSubtype="8" fill="hold" grpId="0" nodeType="with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left)">
                                      <p:cBhvr>
                                        <p:cTn id="23" dur="250"/>
                                        <p:tgtEl>
                                          <p:spTgt spid="103"/>
                                        </p:tgtEl>
                                      </p:cBhvr>
                                    </p:animEffect>
                                  </p:childTnLst>
                                </p:cTn>
                              </p:par>
                            </p:childTnLst>
                          </p:cTn>
                        </p:par>
                        <p:par>
                          <p:cTn id="24" fill="hold">
                            <p:stCondLst>
                              <p:cond delay="250"/>
                            </p:stCondLst>
                            <p:childTnLst>
                              <p:par>
                                <p:cTn id="25" presetID="22" presetClass="entr" presetSubtype="1" fill="hold" grpId="0"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up)">
                                      <p:cBhvr>
                                        <p:cTn id="27" dur="250"/>
                                        <p:tgtEl>
                                          <p:spTgt spid="10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left)">
                                      <p:cBhvr>
                                        <p:cTn id="31" dur="250"/>
                                        <p:tgtEl>
                                          <p:spTgt spid="105"/>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500"/>
                                        <p:tgtEl>
                                          <p:spTgt spid="110"/>
                                        </p:tgtEl>
                                      </p:cBhvr>
                                    </p:animEffect>
                                  </p:childTnLst>
                                </p:cTn>
                              </p:par>
                              <p:par>
                                <p:cTn id="36" presetID="22" presetClass="entr" presetSubtype="4" repeatCount="indefinite" fill="hold" grpId="0" nodeType="withEffect">
                                  <p:stCondLst>
                                    <p:cond delay="0"/>
                                  </p:stCondLst>
                                  <p:endCondLst>
                                    <p:cond evt="onNext" delay="0">
                                      <p:tgtEl>
                                        <p:sldTgt/>
                                      </p:tgtEl>
                                    </p:cond>
                                  </p:end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5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22" presetClass="entr" presetSubtype="8" fill="hold" grpId="0" nodeType="withEffect">
                                  <p:stCondLst>
                                    <p:cond delay="0"/>
                                  </p:stCondLst>
                                  <p:childTnLst>
                                    <p:set>
                                      <p:cBhvr>
                                        <p:cTn id="46" dur="1" fill="hold">
                                          <p:stCondLst>
                                            <p:cond delay="0"/>
                                          </p:stCondLst>
                                        </p:cTn>
                                        <p:tgtEl>
                                          <p:spTgt spid="134"/>
                                        </p:tgtEl>
                                        <p:attrNameLst>
                                          <p:attrName>style.visibility</p:attrName>
                                        </p:attrNameLst>
                                      </p:cBhvr>
                                      <p:to>
                                        <p:strVal val="visible"/>
                                      </p:to>
                                    </p:set>
                                    <p:animEffect transition="in" filter="wipe(left)">
                                      <p:cBhvr>
                                        <p:cTn id="47" dur="250"/>
                                        <p:tgtEl>
                                          <p:spTgt spid="13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wipe(left)">
                                      <p:cBhvr>
                                        <p:cTn id="50" dur="250"/>
                                        <p:tgtEl>
                                          <p:spTgt spid="124"/>
                                        </p:tgtEl>
                                      </p:cBhvr>
                                    </p:animEffect>
                                  </p:childTnLst>
                                </p:cTn>
                              </p:par>
                            </p:childTnLst>
                          </p:cTn>
                        </p:par>
                        <p:par>
                          <p:cTn id="51" fill="hold">
                            <p:stCondLst>
                              <p:cond delay="250"/>
                            </p:stCondLst>
                            <p:childTnLst>
                              <p:par>
                                <p:cTn id="52" presetID="22" presetClass="entr" presetSubtype="1" fill="hold" grpId="0" nodeType="after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wipe(up)">
                                      <p:cBhvr>
                                        <p:cTn id="54" dur="250"/>
                                        <p:tgtEl>
                                          <p:spTgt spid="125"/>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left)">
                                      <p:cBhvr>
                                        <p:cTn id="58" dur="250"/>
                                        <p:tgtEl>
                                          <p:spTgt spid="126"/>
                                        </p:tgtEl>
                                      </p:cBhvr>
                                    </p:animEffect>
                                  </p:childTnLst>
                                </p:cTn>
                              </p:par>
                            </p:childTnLst>
                          </p:cTn>
                        </p:par>
                        <p:par>
                          <p:cTn id="59" fill="hold">
                            <p:stCondLst>
                              <p:cond delay="750"/>
                            </p:stCondLst>
                            <p:childTnLst>
                              <p:par>
                                <p:cTn id="60" presetID="10" presetClass="entr" presetSubtype="0" fill="hold" grpId="0"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500"/>
                                        <p:tgtEl>
                                          <p:spTgt spid="133"/>
                                        </p:tgtEl>
                                      </p:cBhvr>
                                    </p:animEffect>
                                  </p:childTnLst>
                                </p:cTn>
                              </p:par>
                              <p:par>
                                <p:cTn id="63" presetID="22" presetClass="entr" presetSubtype="4" repeatCount="indefinite" fill="hold" grpId="0" nodeType="withEffect">
                                  <p:stCondLst>
                                    <p:cond delay="0"/>
                                  </p:stCondLst>
                                  <p:endCondLst>
                                    <p:cond evt="onNext" delay="0">
                                      <p:tgtEl>
                                        <p:sldTgt/>
                                      </p:tgtEl>
                                    </p:cond>
                                  </p:endCondLst>
                                  <p:childTnLst>
                                    <p:set>
                                      <p:cBhvr>
                                        <p:cTn id="64" dur="1" fill="hold">
                                          <p:stCondLst>
                                            <p:cond delay="0"/>
                                          </p:stCondLst>
                                        </p:cTn>
                                        <p:tgtEl>
                                          <p:spTgt spid="127"/>
                                        </p:tgtEl>
                                        <p:attrNameLst>
                                          <p:attrName>style.visibility</p:attrName>
                                        </p:attrNameLst>
                                      </p:cBhvr>
                                      <p:to>
                                        <p:strVal val="visible"/>
                                      </p:to>
                                    </p:set>
                                    <p:animEffect transition="in" filter="wipe(down)">
                                      <p:cBhvr>
                                        <p:cTn id="65" dur="500"/>
                                        <p:tgtEl>
                                          <p:spTgt spid="12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27"/>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128"/>
                                        </p:tgtEl>
                                        <p:attrNameLst>
                                          <p:attrName>style.visibility</p:attrName>
                                        </p:attrNameLst>
                                      </p:cBhvr>
                                      <p:to>
                                        <p:strVal val="visible"/>
                                      </p:to>
                                    </p:set>
                                  </p:childTnLst>
                                </p:cTn>
                              </p:par>
                              <p:par>
                                <p:cTn id="72" presetID="22" presetClass="entr" presetSubtype="8" fill="hold" grpId="0" nodeType="withEffect">
                                  <p:stCondLst>
                                    <p:cond delay="0"/>
                                  </p:stCondLst>
                                  <p:childTnLst>
                                    <p:set>
                                      <p:cBhvr>
                                        <p:cTn id="73" dur="1" fill="hold">
                                          <p:stCondLst>
                                            <p:cond delay="0"/>
                                          </p:stCondLst>
                                        </p:cTn>
                                        <p:tgtEl>
                                          <p:spTgt spid="136"/>
                                        </p:tgtEl>
                                        <p:attrNameLst>
                                          <p:attrName>style.visibility</p:attrName>
                                        </p:attrNameLst>
                                      </p:cBhvr>
                                      <p:to>
                                        <p:strVal val="visible"/>
                                      </p:to>
                                    </p:set>
                                    <p:animEffect transition="in" filter="wipe(left)">
                                      <p:cBhvr>
                                        <p:cTn id="74" dur="250"/>
                                        <p:tgtEl>
                                          <p:spTgt spid="13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wipe(left)">
                                      <p:cBhvr>
                                        <p:cTn id="77" dur="250"/>
                                        <p:tgtEl>
                                          <p:spTgt spid="129"/>
                                        </p:tgtEl>
                                      </p:cBhvr>
                                    </p:animEffect>
                                  </p:childTnLst>
                                </p:cTn>
                              </p:par>
                            </p:childTnLst>
                          </p:cTn>
                        </p:par>
                        <p:par>
                          <p:cTn id="78" fill="hold">
                            <p:stCondLst>
                              <p:cond delay="250"/>
                            </p:stCondLst>
                            <p:childTnLst>
                              <p:par>
                                <p:cTn id="79" presetID="22" presetClass="entr" presetSubtype="1"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Effect transition="in" filter="wipe(up)">
                                      <p:cBhvr>
                                        <p:cTn id="81" dur="250"/>
                                        <p:tgtEl>
                                          <p:spTgt spid="130"/>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31"/>
                                        </p:tgtEl>
                                        <p:attrNameLst>
                                          <p:attrName>style.visibility</p:attrName>
                                        </p:attrNameLst>
                                      </p:cBhvr>
                                      <p:to>
                                        <p:strVal val="visible"/>
                                      </p:to>
                                    </p:set>
                                    <p:animEffect transition="in" filter="wipe(left)">
                                      <p:cBhvr>
                                        <p:cTn id="85" dur="250"/>
                                        <p:tgtEl>
                                          <p:spTgt spid="131"/>
                                        </p:tgtEl>
                                      </p:cBhvr>
                                    </p:animEffect>
                                  </p:childTnLst>
                                </p:cTn>
                              </p:par>
                            </p:childTnLst>
                          </p:cTn>
                        </p:par>
                        <p:par>
                          <p:cTn id="86" fill="hold">
                            <p:stCondLst>
                              <p:cond delay="750"/>
                            </p:stCondLst>
                            <p:childTnLst>
                              <p:par>
                                <p:cTn id="87" presetID="10" presetClass="entr" presetSubtype="0" fill="hold" grpId="0" nodeType="afterEffect">
                                  <p:stCondLst>
                                    <p:cond delay="0"/>
                                  </p:stCondLst>
                                  <p:childTnLst>
                                    <p:set>
                                      <p:cBhvr>
                                        <p:cTn id="88" dur="1" fill="hold">
                                          <p:stCondLst>
                                            <p:cond delay="0"/>
                                          </p:stCondLst>
                                        </p:cTn>
                                        <p:tgtEl>
                                          <p:spTgt spid="135"/>
                                        </p:tgtEl>
                                        <p:attrNameLst>
                                          <p:attrName>style.visibility</p:attrName>
                                        </p:attrNameLst>
                                      </p:cBhvr>
                                      <p:to>
                                        <p:strVal val="visible"/>
                                      </p:to>
                                    </p:set>
                                    <p:animEffect transition="in" filter="fade">
                                      <p:cBhvr>
                                        <p:cTn id="89" dur="500"/>
                                        <p:tgtEl>
                                          <p:spTgt spid="135"/>
                                        </p:tgtEl>
                                      </p:cBhvr>
                                    </p:animEffect>
                                  </p:childTnLst>
                                </p:cTn>
                              </p:par>
                              <p:par>
                                <p:cTn id="90" presetID="22" presetClass="entr" presetSubtype="4" repeatCount="indefinite" fill="hold" grpId="0" nodeType="withEffect">
                                  <p:stCondLst>
                                    <p:cond delay="0"/>
                                  </p:stCondLst>
                                  <p:endCondLst>
                                    <p:cond evt="onNext" delay="0">
                                      <p:tgtEl>
                                        <p:sldTgt/>
                                      </p:tgtEl>
                                    </p:cond>
                                  </p:endCondLst>
                                  <p:childTnLst>
                                    <p:set>
                                      <p:cBhvr>
                                        <p:cTn id="91" dur="1" fill="hold">
                                          <p:stCondLst>
                                            <p:cond delay="0"/>
                                          </p:stCondLst>
                                        </p:cTn>
                                        <p:tgtEl>
                                          <p:spTgt spid="132"/>
                                        </p:tgtEl>
                                        <p:attrNameLst>
                                          <p:attrName>style.visibility</p:attrName>
                                        </p:attrNameLst>
                                      </p:cBhvr>
                                      <p:to>
                                        <p:strVal val="visible"/>
                                      </p:to>
                                    </p:set>
                                    <p:animEffect transition="in" filter="wipe(down)">
                                      <p:cBhvr>
                                        <p:cTn id="9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2" grpId="1" animBg="1"/>
      <p:bldP spid="103" grpId="0" animBg="1"/>
      <p:bldP spid="104" grpId="0" animBg="1"/>
      <p:bldP spid="105" grpId="0" animBg="1"/>
      <p:bldP spid="106" grpId="0" animBg="1"/>
      <p:bldP spid="106" grpId="1" animBg="1"/>
      <p:bldP spid="107" grpId="0" animBg="1"/>
      <p:bldP spid="108" grpId="0" animBg="1"/>
      <p:bldP spid="109" grpId="0"/>
      <p:bldP spid="110" grpId="0"/>
      <p:bldP spid="124" grpId="0" animBg="1"/>
      <p:bldP spid="125" grpId="0" animBg="1"/>
      <p:bldP spid="126" grpId="0" animBg="1"/>
      <p:bldP spid="127" grpId="0" animBg="1"/>
      <p:bldP spid="127" grpId="1" animBg="1"/>
      <p:bldP spid="128" grpId="0" animBg="1"/>
      <p:bldP spid="129" grpId="0" animBg="1"/>
      <p:bldP spid="130" grpId="0" animBg="1"/>
      <p:bldP spid="131" grpId="0" animBg="1"/>
      <p:bldP spid="132" grpId="0" animBg="1"/>
      <p:bldP spid="133" grpId="0"/>
      <p:bldP spid="134" grpId="0" animBg="1"/>
      <p:bldP spid="135" grpId="0"/>
      <p:bldP spid="13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22EE-E65D-4938-8CB0-E57E918407F5}"/>
              </a:ext>
            </a:extLst>
          </p:cNvPr>
          <p:cNvSpPr>
            <a:spLocks noGrp="1"/>
          </p:cNvSpPr>
          <p:nvPr>
            <p:ph type="title"/>
          </p:nvPr>
        </p:nvSpPr>
        <p:spPr/>
        <p:txBody>
          <a:bodyPr/>
          <a:lstStyle/>
          <a:p>
            <a:r>
              <a:rPr lang="en-US" altLang="ko-KR" dirty="0"/>
              <a:t>Finite State Machine for Control</a:t>
            </a:r>
            <a:endParaRPr lang="ko-KR" altLang="en-US" dirty="0"/>
          </a:p>
        </p:txBody>
      </p:sp>
      <p:sp>
        <p:nvSpPr>
          <p:cNvPr id="44" name="文本占位符 43">
            <a:extLst>
              <a:ext uri="{FF2B5EF4-FFF2-40B4-BE49-F238E27FC236}">
                <a16:creationId xmlns:a16="http://schemas.microsoft.com/office/drawing/2014/main" id="{53334E3C-9A8A-126A-F275-B5758AC6E80F}"/>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46530C82-705D-471E-91EF-B03EEEAC602B}"/>
              </a:ext>
            </a:extLst>
          </p:cNvPr>
          <p:cNvSpPr/>
          <p:nvPr/>
        </p:nvSpPr>
        <p:spPr>
          <a:xfrm>
            <a:off x="312344" y="810041"/>
            <a:ext cx="9127003" cy="2308324"/>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Opcode bits tell you on what operation the ALU should be doing, but </a:t>
            </a:r>
            <a:r>
              <a:rPr kumimoji="0" lang="en-US" altLang="en-US" sz="2800" b="0" i="1" u="none" strike="noStrike" kern="1200" cap="none" spc="0" normalizeH="0" baseline="0" noProof="0" dirty="0">
                <a:ln>
                  <a:noFill/>
                </a:ln>
                <a:solidFill>
                  <a:srgbClr val="000000"/>
                </a:solidFill>
                <a:effectLst/>
                <a:uLnTx/>
                <a:uFillTx/>
                <a:latin typeface="Calibri"/>
                <a:ea typeface="微软雅黑"/>
                <a:cs typeface="+mn-cs"/>
              </a:rPr>
              <a:t>not</a:t>
            </a: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 what instruction cycle is to be done in next</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Finite state machine (FSM) for control</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A set of states (the current state stored in State Register)</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Next state function (determined by the current state and input)</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Output function (determined by the current state and input)</a:t>
            </a:r>
          </a:p>
        </p:txBody>
      </p:sp>
      <p:grpSp>
        <p:nvGrpSpPr>
          <p:cNvPr id="5" name="Group 4">
            <a:extLst>
              <a:ext uri="{FF2B5EF4-FFF2-40B4-BE49-F238E27FC236}">
                <a16:creationId xmlns:a16="http://schemas.microsoft.com/office/drawing/2014/main" id="{5ECDD3A7-FEA5-4C75-88E5-E4C66D01AE36}"/>
              </a:ext>
            </a:extLst>
          </p:cNvPr>
          <p:cNvGrpSpPr/>
          <p:nvPr/>
        </p:nvGrpSpPr>
        <p:grpSpPr>
          <a:xfrm>
            <a:off x="3740656" y="3058119"/>
            <a:ext cx="2389423" cy="1756110"/>
            <a:chOff x="2216655" y="3058119"/>
            <a:chExt cx="2389423" cy="1756110"/>
          </a:xfrm>
        </p:grpSpPr>
        <p:sp>
          <p:nvSpPr>
            <p:cNvPr id="6" name="Rectangle 6">
              <a:extLst>
                <a:ext uri="{FF2B5EF4-FFF2-40B4-BE49-F238E27FC236}">
                  <a16:creationId xmlns:a16="http://schemas.microsoft.com/office/drawing/2014/main" id="{5B193008-5B04-4EBC-83D4-38174C519648}"/>
                </a:ext>
              </a:extLst>
            </p:cNvPr>
            <p:cNvSpPr>
              <a:spLocks noChangeArrowheads="1"/>
            </p:cNvSpPr>
            <p:nvPr/>
          </p:nvSpPr>
          <p:spPr bwMode="auto">
            <a:xfrm>
              <a:off x="2216655" y="3058119"/>
              <a:ext cx="2389423" cy="1756110"/>
            </a:xfrm>
            <a:prstGeom prst="rect">
              <a:avLst/>
            </a:prstGeom>
            <a:solidFill>
              <a:srgbClr val="FFA7A7"/>
            </a:solidFill>
            <a:ln w="38100">
              <a:solidFill>
                <a:schemeClr val="tx1"/>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 name="Text Box 7">
              <a:extLst>
                <a:ext uri="{FF2B5EF4-FFF2-40B4-BE49-F238E27FC236}">
                  <a16:creationId xmlns:a16="http://schemas.microsoft.com/office/drawing/2014/main" id="{3043597D-7067-45F4-B8A8-3B009603DA41}"/>
                </a:ext>
              </a:extLst>
            </p:cNvPr>
            <p:cNvSpPr txBox="1">
              <a:spLocks noChangeArrowheads="1"/>
            </p:cNvSpPr>
            <p:nvPr/>
          </p:nvSpPr>
          <p:spPr bwMode="auto">
            <a:xfrm>
              <a:off x="2312060" y="3693771"/>
              <a:ext cx="21622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Control logic (FSM)</a:t>
              </a:r>
            </a:p>
          </p:txBody>
        </p:sp>
      </p:grpSp>
      <p:grpSp>
        <p:nvGrpSpPr>
          <p:cNvPr id="8" name="Group 7">
            <a:extLst>
              <a:ext uri="{FF2B5EF4-FFF2-40B4-BE49-F238E27FC236}">
                <a16:creationId xmlns:a16="http://schemas.microsoft.com/office/drawing/2014/main" id="{D2452705-4C0C-4882-967E-33EA3F1D6BD0}"/>
              </a:ext>
            </a:extLst>
          </p:cNvPr>
          <p:cNvGrpSpPr/>
          <p:nvPr/>
        </p:nvGrpSpPr>
        <p:grpSpPr>
          <a:xfrm>
            <a:off x="4891118" y="5091510"/>
            <a:ext cx="1238960" cy="388774"/>
            <a:chOff x="3278218" y="5091510"/>
            <a:chExt cx="1238960" cy="388774"/>
          </a:xfrm>
        </p:grpSpPr>
        <p:sp>
          <p:nvSpPr>
            <p:cNvPr id="9" name="Rectangle 8">
              <a:extLst>
                <a:ext uri="{FF2B5EF4-FFF2-40B4-BE49-F238E27FC236}">
                  <a16:creationId xmlns:a16="http://schemas.microsoft.com/office/drawing/2014/main" id="{E156853A-3050-4A1E-9A4B-F9BC0FB675B4}"/>
                </a:ext>
              </a:extLst>
            </p:cNvPr>
            <p:cNvSpPr>
              <a:spLocks noChangeArrowheads="1"/>
            </p:cNvSpPr>
            <p:nvPr/>
          </p:nvSpPr>
          <p:spPr bwMode="auto">
            <a:xfrm>
              <a:off x="3278218" y="5091510"/>
              <a:ext cx="1238960" cy="369707"/>
            </a:xfrm>
            <a:prstGeom prst="rect">
              <a:avLst/>
            </a:prstGeom>
            <a:solidFill>
              <a:srgbClr val="FF99FF"/>
            </a:solidFill>
            <a:ln w="38100">
              <a:solidFill>
                <a:schemeClr val="tx1"/>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0" name="Text Box 9">
              <a:extLst>
                <a:ext uri="{FF2B5EF4-FFF2-40B4-BE49-F238E27FC236}">
                  <a16:creationId xmlns:a16="http://schemas.microsoft.com/office/drawing/2014/main" id="{A0896EDE-0644-49FD-906B-7349C87BADE8}"/>
                </a:ext>
              </a:extLst>
            </p:cNvPr>
            <p:cNvSpPr txBox="1">
              <a:spLocks noChangeArrowheads="1"/>
            </p:cNvSpPr>
            <p:nvPr/>
          </p:nvSpPr>
          <p:spPr bwMode="auto">
            <a:xfrm>
              <a:off x="3304288" y="5110952"/>
              <a:ext cx="1061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State Reg</a:t>
              </a:r>
            </a:p>
          </p:txBody>
        </p:sp>
      </p:grpSp>
      <p:grpSp>
        <p:nvGrpSpPr>
          <p:cNvPr id="11" name="Group 10">
            <a:extLst>
              <a:ext uri="{FF2B5EF4-FFF2-40B4-BE49-F238E27FC236}">
                <a16:creationId xmlns:a16="http://schemas.microsoft.com/office/drawing/2014/main" id="{33E79A93-D5BB-49AB-ABF4-A9B2F9CD36B3}"/>
              </a:ext>
            </a:extLst>
          </p:cNvPr>
          <p:cNvGrpSpPr/>
          <p:nvPr/>
        </p:nvGrpSpPr>
        <p:grpSpPr>
          <a:xfrm>
            <a:off x="3917650" y="4814229"/>
            <a:ext cx="2035435" cy="462134"/>
            <a:chOff x="2393649" y="4814229"/>
            <a:chExt cx="2035435" cy="462134"/>
          </a:xfrm>
        </p:grpSpPr>
        <p:sp>
          <p:nvSpPr>
            <p:cNvPr id="12" name="Line 10">
              <a:extLst>
                <a:ext uri="{FF2B5EF4-FFF2-40B4-BE49-F238E27FC236}">
                  <a16:creationId xmlns:a16="http://schemas.microsoft.com/office/drawing/2014/main" id="{2DC4885D-5A97-4A72-A328-FA1C8B78B859}"/>
                </a:ext>
              </a:extLst>
            </p:cNvPr>
            <p:cNvSpPr>
              <a:spLocks noChangeShapeType="1"/>
            </p:cNvSpPr>
            <p:nvPr/>
          </p:nvSpPr>
          <p:spPr bwMode="auto">
            <a:xfrm flipV="1">
              <a:off x="2393649"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11">
              <a:extLst>
                <a:ext uri="{FF2B5EF4-FFF2-40B4-BE49-F238E27FC236}">
                  <a16:creationId xmlns:a16="http://schemas.microsoft.com/office/drawing/2014/main" id="{F2398C9F-4C44-4B93-9C6C-0DECB9393BB9}"/>
                </a:ext>
              </a:extLst>
            </p:cNvPr>
            <p:cNvSpPr>
              <a:spLocks noChangeShapeType="1"/>
            </p:cNvSpPr>
            <p:nvPr/>
          </p:nvSpPr>
          <p:spPr bwMode="auto">
            <a:xfrm flipV="1">
              <a:off x="2659141"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12">
              <a:extLst>
                <a:ext uri="{FF2B5EF4-FFF2-40B4-BE49-F238E27FC236}">
                  <a16:creationId xmlns:a16="http://schemas.microsoft.com/office/drawing/2014/main" id="{4B3C7246-4A9A-4C21-A21E-A945DB2357F0}"/>
                </a:ext>
              </a:extLst>
            </p:cNvPr>
            <p:cNvSpPr>
              <a:spLocks noChangeShapeType="1"/>
            </p:cNvSpPr>
            <p:nvPr/>
          </p:nvSpPr>
          <p:spPr bwMode="auto">
            <a:xfrm flipV="1">
              <a:off x="3101627"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Line 13">
              <a:extLst>
                <a:ext uri="{FF2B5EF4-FFF2-40B4-BE49-F238E27FC236}">
                  <a16:creationId xmlns:a16="http://schemas.microsoft.com/office/drawing/2014/main" id="{0118FB28-8B2C-4E6A-A11E-777D328CBD64}"/>
                </a:ext>
              </a:extLst>
            </p:cNvPr>
            <p:cNvSpPr>
              <a:spLocks noChangeShapeType="1"/>
            </p:cNvSpPr>
            <p:nvPr/>
          </p:nvSpPr>
          <p:spPr bwMode="auto">
            <a:xfrm flipV="1">
              <a:off x="3455615"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Line 14">
              <a:extLst>
                <a:ext uri="{FF2B5EF4-FFF2-40B4-BE49-F238E27FC236}">
                  <a16:creationId xmlns:a16="http://schemas.microsoft.com/office/drawing/2014/main" id="{60E13C8C-FEC9-40B5-A4CE-BE66AB9EF5A8}"/>
                </a:ext>
              </a:extLst>
            </p:cNvPr>
            <p:cNvSpPr>
              <a:spLocks noChangeShapeType="1"/>
            </p:cNvSpPr>
            <p:nvPr/>
          </p:nvSpPr>
          <p:spPr bwMode="auto">
            <a:xfrm flipV="1">
              <a:off x="3721107"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15">
              <a:extLst>
                <a:ext uri="{FF2B5EF4-FFF2-40B4-BE49-F238E27FC236}">
                  <a16:creationId xmlns:a16="http://schemas.microsoft.com/office/drawing/2014/main" id="{F33C89F5-0512-471C-BAEF-1DAD8BEA3CBA}"/>
                </a:ext>
              </a:extLst>
            </p:cNvPr>
            <p:cNvSpPr>
              <a:spLocks noChangeShapeType="1"/>
            </p:cNvSpPr>
            <p:nvPr/>
          </p:nvSpPr>
          <p:spPr bwMode="auto">
            <a:xfrm flipV="1">
              <a:off x="4429084"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8" name="Text Box 16">
            <a:extLst>
              <a:ext uri="{FF2B5EF4-FFF2-40B4-BE49-F238E27FC236}">
                <a16:creationId xmlns:a16="http://schemas.microsoft.com/office/drawing/2014/main" id="{B8BE5B30-B7DB-4335-B0D6-828271641768}"/>
              </a:ext>
            </a:extLst>
          </p:cNvPr>
          <p:cNvSpPr txBox="1">
            <a:spLocks noChangeArrowheads="1"/>
          </p:cNvSpPr>
          <p:nvPr/>
        </p:nvSpPr>
        <p:spPr bwMode="auto">
          <a:xfrm>
            <a:off x="3638383" y="5276364"/>
            <a:ext cx="11706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Inst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Opcode</a:t>
            </a:r>
          </a:p>
        </p:txBody>
      </p:sp>
      <p:grpSp>
        <p:nvGrpSpPr>
          <p:cNvPr id="19" name="Group 18">
            <a:extLst>
              <a:ext uri="{FF2B5EF4-FFF2-40B4-BE49-F238E27FC236}">
                <a16:creationId xmlns:a16="http://schemas.microsoft.com/office/drawing/2014/main" id="{36D489B1-DCC6-44A7-BF08-F5B7FDA1DA95}"/>
              </a:ext>
            </a:extLst>
          </p:cNvPr>
          <p:cNvGrpSpPr/>
          <p:nvPr/>
        </p:nvGrpSpPr>
        <p:grpSpPr>
          <a:xfrm>
            <a:off x="4949033" y="4151280"/>
            <a:ext cx="3364747" cy="2049353"/>
            <a:chOff x="3425032" y="4151279"/>
            <a:chExt cx="3364747" cy="2049353"/>
          </a:xfrm>
        </p:grpSpPr>
        <p:sp>
          <p:nvSpPr>
            <p:cNvPr id="20" name="Text Box 21">
              <a:extLst>
                <a:ext uri="{FF2B5EF4-FFF2-40B4-BE49-F238E27FC236}">
                  <a16:creationId xmlns:a16="http://schemas.microsoft.com/office/drawing/2014/main" id="{C083AA8B-2B3C-47DB-A0B3-9D33AF083AD7}"/>
                </a:ext>
              </a:extLst>
            </p:cNvPr>
            <p:cNvSpPr txBox="1">
              <a:spLocks noChangeArrowheads="1"/>
            </p:cNvSpPr>
            <p:nvPr/>
          </p:nvSpPr>
          <p:spPr bwMode="auto">
            <a:xfrm>
              <a:off x="5314054" y="4151279"/>
              <a:ext cx="1475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Next State</a:t>
              </a:r>
            </a:p>
          </p:txBody>
        </p:sp>
        <p:grpSp>
          <p:nvGrpSpPr>
            <p:cNvPr id="21" name="Group 20">
              <a:extLst>
                <a:ext uri="{FF2B5EF4-FFF2-40B4-BE49-F238E27FC236}">
                  <a16:creationId xmlns:a16="http://schemas.microsoft.com/office/drawing/2014/main" id="{AD60EBD5-E38E-49CA-AE60-43A7268F40B7}"/>
                </a:ext>
              </a:extLst>
            </p:cNvPr>
            <p:cNvGrpSpPr/>
            <p:nvPr/>
          </p:nvGrpSpPr>
          <p:grpSpPr>
            <a:xfrm>
              <a:off x="4399617" y="4721802"/>
              <a:ext cx="493090" cy="1016696"/>
              <a:chOff x="4310717" y="4721802"/>
              <a:chExt cx="493090" cy="1016696"/>
            </a:xfrm>
          </p:grpSpPr>
          <p:sp>
            <p:nvSpPr>
              <p:cNvPr id="32" name="Line 23">
                <a:extLst>
                  <a:ext uri="{FF2B5EF4-FFF2-40B4-BE49-F238E27FC236}">
                    <a16:creationId xmlns:a16="http://schemas.microsoft.com/office/drawing/2014/main" id="{B468DFDF-ED01-45B1-B4B5-E174626D706F}"/>
                  </a:ext>
                </a:extLst>
              </p:cNvPr>
              <p:cNvSpPr>
                <a:spLocks noChangeShapeType="1"/>
              </p:cNvSpPr>
              <p:nvPr/>
            </p:nvSpPr>
            <p:spPr bwMode="auto">
              <a:xfrm>
                <a:off x="4517178" y="4721802"/>
                <a:ext cx="2866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26">
                <a:extLst>
                  <a:ext uri="{FF2B5EF4-FFF2-40B4-BE49-F238E27FC236}">
                    <a16:creationId xmlns:a16="http://schemas.microsoft.com/office/drawing/2014/main" id="{A1D42CE8-AC9D-4EA9-9F21-7478168DB9F2}"/>
                  </a:ext>
                </a:extLst>
              </p:cNvPr>
              <p:cNvSpPr>
                <a:spLocks noChangeShapeType="1"/>
              </p:cNvSpPr>
              <p:nvPr/>
            </p:nvSpPr>
            <p:spPr bwMode="auto">
              <a:xfrm>
                <a:off x="4340184" y="5461217"/>
                <a:ext cx="0" cy="277281"/>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27">
                <a:extLst>
                  <a:ext uri="{FF2B5EF4-FFF2-40B4-BE49-F238E27FC236}">
                    <a16:creationId xmlns:a16="http://schemas.microsoft.com/office/drawing/2014/main" id="{FB04C747-ED55-4105-8267-E6E507A9BFC4}"/>
                  </a:ext>
                </a:extLst>
              </p:cNvPr>
              <p:cNvSpPr>
                <a:spLocks noChangeShapeType="1"/>
              </p:cNvSpPr>
              <p:nvPr/>
            </p:nvSpPr>
            <p:spPr bwMode="auto">
              <a:xfrm flipV="1">
                <a:off x="4310717" y="5738497"/>
                <a:ext cx="49309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28">
                <a:extLst>
                  <a:ext uri="{FF2B5EF4-FFF2-40B4-BE49-F238E27FC236}">
                    <a16:creationId xmlns:a16="http://schemas.microsoft.com/office/drawing/2014/main" id="{4696C350-B07A-403E-9B48-7B70538889C9}"/>
                  </a:ext>
                </a:extLst>
              </p:cNvPr>
              <p:cNvSpPr>
                <a:spLocks noChangeShapeType="1"/>
              </p:cNvSpPr>
              <p:nvPr/>
            </p:nvSpPr>
            <p:spPr bwMode="auto">
              <a:xfrm>
                <a:off x="4776319" y="4721802"/>
                <a:ext cx="0" cy="101669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2" name="Group 21">
              <a:extLst>
                <a:ext uri="{FF2B5EF4-FFF2-40B4-BE49-F238E27FC236}">
                  <a16:creationId xmlns:a16="http://schemas.microsoft.com/office/drawing/2014/main" id="{7EDEE288-A5C8-4CFC-9941-715AA5C6D812}"/>
                </a:ext>
              </a:extLst>
            </p:cNvPr>
            <p:cNvGrpSpPr/>
            <p:nvPr/>
          </p:nvGrpSpPr>
          <p:grpSpPr>
            <a:xfrm>
              <a:off x="3694113" y="4536949"/>
              <a:ext cx="1389747" cy="1386403"/>
              <a:chOff x="3605213" y="4536949"/>
              <a:chExt cx="1389747" cy="1386403"/>
            </a:xfrm>
          </p:grpSpPr>
          <p:sp>
            <p:nvSpPr>
              <p:cNvPr id="28" name="Line 25">
                <a:extLst>
                  <a:ext uri="{FF2B5EF4-FFF2-40B4-BE49-F238E27FC236}">
                    <a16:creationId xmlns:a16="http://schemas.microsoft.com/office/drawing/2014/main" id="{187C4A20-BD78-4651-BFF8-8A0C4B05D2D6}"/>
                  </a:ext>
                </a:extLst>
              </p:cNvPr>
              <p:cNvSpPr>
                <a:spLocks noChangeShapeType="1"/>
              </p:cNvSpPr>
              <p:nvPr/>
            </p:nvSpPr>
            <p:spPr bwMode="auto">
              <a:xfrm>
                <a:off x="3634588" y="5461217"/>
                <a:ext cx="0" cy="462134"/>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29">
                <a:extLst>
                  <a:ext uri="{FF2B5EF4-FFF2-40B4-BE49-F238E27FC236}">
                    <a16:creationId xmlns:a16="http://schemas.microsoft.com/office/drawing/2014/main" id="{EFA6BA3A-D686-4E0E-B306-40F8E09CF212}"/>
                  </a:ext>
                </a:extLst>
              </p:cNvPr>
              <p:cNvSpPr>
                <a:spLocks noChangeShapeType="1"/>
              </p:cNvSpPr>
              <p:nvPr/>
            </p:nvSpPr>
            <p:spPr bwMode="auto">
              <a:xfrm>
                <a:off x="3605213" y="5923351"/>
                <a:ext cx="138974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30">
                <a:extLst>
                  <a:ext uri="{FF2B5EF4-FFF2-40B4-BE49-F238E27FC236}">
                    <a16:creationId xmlns:a16="http://schemas.microsoft.com/office/drawing/2014/main" id="{622C8974-BC0B-4602-8880-FD2FABDF0093}"/>
                  </a:ext>
                </a:extLst>
              </p:cNvPr>
              <p:cNvSpPr>
                <a:spLocks noChangeShapeType="1"/>
              </p:cNvSpPr>
              <p:nvPr/>
            </p:nvSpPr>
            <p:spPr bwMode="auto">
              <a:xfrm>
                <a:off x="4966014" y="4536949"/>
                <a:ext cx="0" cy="138640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31">
                <a:extLst>
                  <a:ext uri="{FF2B5EF4-FFF2-40B4-BE49-F238E27FC236}">
                    <a16:creationId xmlns:a16="http://schemas.microsoft.com/office/drawing/2014/main" id="{70994F35-AD5C-4DFC-97FD-96952DC44636}"/>
                  </a:ext>
                </a:extLst>
              </p:cNvPr>
              <p:cNvSpPr>
                <a:spLocks noChangeShapeType="1"/>
              </p:cNvSpPr>
              <p:nvPr/>
            </p:nvSpPr>
            <p:spPr bwMode="auto">
              <a:xfrm>
                <a:off x="4517177" y="4536949"/>
                <a:ext cx="47778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3" name="Group 22">
              <a:extLst>
                <a:ext uri="{FF2B5EF4-FFF2-40B4-BE49-F238E27FC236}">
                  <a16:creationId xmlns:a16="http://schemas.microsoft.com/office/drawing/2014/main" id="{CDCA53FC-E408-4F78-ABB6-7A67EC63F45F}"/>
                </a:ext>
              </a:extLst>
            </p:cNvPr>
            <p:cNvGrpSpPr/>
            <p:nvPr/>
          </p:nvGrpSpPr>
          <p:grpSpPr>
            <a:xfrm>
              <a:off x="3425032" y="4167241"/>
              <a:ext cx="1915318" cy="2033391"/>
              <a:chOff x="3336132" y="4167241"/>
              <a:chExt cx="1915318" cy="2033391"/>
            </a:xfrm>
          </p:grpSpPr>
          <p:sp>
            <p:nvSpPr>
              <p:cNvPr id="24" name="Line 22">
                <a:extLst>
                  <a:ext uri="{FF2B5EF4-FFF2-40B4-BE49-F238E27FC236}">
                    <a16:creationId xmlns:a16="http://schemas.microsoft.com/office/drawing/2014/main" id="{E74D8F30-C5E3-41AF-9193-F05D6F45D56F}"/>
                  </a:ext>
                </a:extLst>
              </p:cNvPr>
              <p:cNvSpPr>
                <a:spLocks noChangeShapeType="1"/>
              </p:cNvSpPr>
              <p:nvPr/>
            </p:nvSpPr>
            <p:spPr bwMode="auto">
              <a:xfrm>
                <a:off x="4517178" y="4167241"/>
                <a:ext cx="73427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5" name="Line 24">
                <a:extLst>
                  <a:ext uri="{FF2B5EF4-FFF2-40B4-BE49-F238E27FC236}">
                    <a16:creationId xmlns:a16="http://schemas.microsoft.com/office/drawing/2014/main" id="{9833ECC8-343B-483B-89E5-A7FE07547563}"/>
                  </a:ext>
                </a:extLst>
              </p:cNvPr>
              <p:cNvSpPr>
                <a:spLocks noChangeShapeType="1"/>
              </p:cNvSpPr>
              <p:nvPr/>
            </p:nvSpPr>
            <p:spPr bwMode="auto">
              <a:xfrm>
                <a:off x="3364334" y="5461217"/>
                <a:ext cx="0" cy="73941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32">
                <a:extLst>
                  <a:ext uri="{FF2B5EF4-FFF2-40B4-BE49-F238E27FC236}">
                    <a16:creationId xmlns:a16="http://schemas.microsoft.com/office/drawing/2014/main" id="{58BE277F-0406-4DBA-8D62-2B10F3BB370C}"/>
                  </a:ext>
                </a:extLst>
              </p:cNvPr>
              <p:cNvSpPr>
                <a:spLocks noChangeShapeType="1"/>
              </p:cNvSpPr>
              <p:nvPr/>
            </p:nvSpPr>
            <p:spPr bwMode="auto">
              <a:xfrm>
                <a:off x="5221980" y="4167241"/>
                <a:ext cx="0" cy="2033391"/>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33">
                <a:extLst>
                  <a:ext uri="{FF2B5EF4-FFF2-40B4-BE49-F238E27FC236}">
                    <a16:creationId xmlns:a16="http://schemas.microsoft.com/office/drawing/2014/main" id="{07F34F87-EB37-401A-B555-E066E7F674F7}"/>
                  </a:ext>
                </a:extLst>
              </p:cNvPr>
              <p:cNvSpPr>
                <a:spLocks noChangeShapeType="1"/>
              </p:cNvSpPr>
              <p:nvPr/>
            </p:nvSpPr>
            <p:spPr bwMode="auto">
              <a:xfrm>
                <a:off x="3336132" y="6200632"/>
                <a:ext cx="191531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36" name="Text Box 34">
            <a:extLst>
              <a:ext uri="{FF2B5EF4-FFF2-40B4-BE49-F238E27FC236}">
                <a16:creationId xmlns:a16="http://schemas.microsoft.com/office/drawing/2014/main" id="{E5635930-FAC7-43FA-A75F-BECF1853597F}"/>
              </a:ext>
            </a:extLst>
          </p:cNvPr>
          <p:cNvSpPr txBox="1">
            <a:spLocks noChangeArrowheads="1"/>
          </p:cNvSpPr>
          <p:nvPr/>
        </p:nvSpPr>
        <p:spPr bwMode="auto">
          <a:xfrm>
            <a:off x="4160109" y="485081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 . .</a:t>
            </a:r>
          </a:p>
        </p:txBody>
      </p:sp>
      <p:sp>
        <p:nvSpPr>
          <p:cNvPr id="37" name="Text Box 35">
            <a:extLst>
              <a:ext uri="{FF2B5EF4-FFF2-40B4-BE49-F238E27FC236}">
                <a16:creationId xmlns:a16="http://schemas.microsoft.com/office/drawing/2014/main" id="{6CC9E8D2-DFF9-4E05-9493-8E7534D28520}"/>
              </a:ext>
            </a:extLst>
          </p:cNvPr>
          <p:cNvSpPr txBox="1">
            <a:spLocks noChangeArrowheads="1"/>
          </p:cNvSpPr>
          <p:nvPr/>
        </p:nvSpPr>
        <p:spPr bwMode="auto">
          <a:xfrm>
            <a:off x="5359415" y="471217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 . .</a:t>
            </a:r>
          </a:p>
        </p:txBody>
      </p:sp>
      <p:grpSp>
        <p:nvGrpSpPr>
          <p:cNvPr id="38" name="Group 37">
            <a:extLst>
              <a:ext uri="{FF2B5EF4-FFF2-40B4-BE49-F238E27FC236}">
                <a16:creationId xmlns:a16="http://schemas.microsoft.com/office/drawing/2014/main" id="{161CD766-BC6A-45A4-8BFA-07997BE08CFF}"/>
              </a:ext>
            </a:extLst>
          </p:cNvPr>
          <p:cNvGrpSpPr/>
          <p:nvPr/>
        </p:nvGrpSpPr>
        <p:grpSpPr>
          <a:xfrm>
            <a:off x="6130079" y="3012938"/>
            <a:ext cx="1747639" cy="1015663"/>
            <a:chOff x="4606078" y="3012937"/>
            <a:chExt cx="1747639" cy="1015663"/>
          </a:xfrm>
        </p:grpSpPr>
        <p:sp>
          <p:nvSpPr>
            <p:cNvPr id="39" name="Line 17">
              <a:extLst>
                <a:ext uri="{FF2B5EF4-FFF2-40B4-BE49-F238E27FC236}">
                  <a16:creationId xmlns:a16="http://schemas.microsoft.com/office/drawing/2014/main" id="{B78A89CF-D213-4201-B5B2-C2983EDB5F34}"/>
                </a:ext>
              </a:extLst>
            </p:cNvPr>
            <p:cNvSpPr>
              <a:spLocks noChangeShapeType="1"/>
            </p:cNvSpPr>
            <p:nvPr/>
          </p:nvSpPr>
          <p:spPr bwMode="auto">
            <a:xfrm>
              <a:off x="4606078" y="3242973"/>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18">
              <a:extLst>
                <a:ext uri="{FF2B5EF4-FFF2-40B4-BE49-F238E27FC236}">
                  <a16:creationId xmlns:a16="http://schemas.microsoft.com/office/drawing/2014/main" id="{BB5223C6-843D-4F43-9967-BAA352A54C49}"/>
                </a:ext>
              </a:extLst>
            </p:cNvPr>
            <p:cNvSpPr>
              <a:spLocks noChangeShapeType="1"/>
            </p:cNvSpPr>
            <p:nvPr/>
          </p:nvSpPr>
          <p:spPr bwMode="auto">
            <a:xfrm>
              <a:off x="4606078" y="3427826"/>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19">
              <a:extLst>
                <a:ext uri="{FF2B5EF4-FFF2-40B4-BE49-F238E27FC236}">
                  <a16:creationId xmlns:a16="http://schemas.microsoft.com/office/drawing/2014/main" id="{46436DCE-00F8-48B5-8197-ED0669524CB0}"/>
                </a:ext>
              </a:extLst>
            </p:cNvPr>
            <p:cNvSpPr>
              <a:spLocks noChangeShapeType="1"/>
            </p:cNvSpPr>
            <p:nvPr/>
          </p:nvSpPr>
          <p:spPr bwMode="auto">
            <a:xfrm>
              <a:off x="4606078" y="3889961"/>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Text Box 20">
              <a:extLst>
                <a:ext uri="{FF2B5EF4-FFF2-40B4-BE49-F238E27FC236}">
                  <a16:creationId xmlns:a16="http://schemas.microsoft.com/office/drawing/2014/main" id="{A5E534D8-F64C-4D22-BDE5-1A3F2D9370BC}"/>
                </a:ext>
              </a:extLst>
            </p:cNvPr>
            <p:cNvSpPr txBox="1">
              <a:spLocks noChangeArrowheads="1"/>
            </p:cNvSpPr>
            <p:nvPr/>
          </p:nvSpPr>
          <p:spPr bwMode="auto">
            <a:xfrm>
              <a:off x="5207121" y="3012937"/>
              <a:ext cx="11465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Datapath</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control</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points</a:t>
              </a:r>
            </a:p>
          </p:txBody>
        </p:sp>
        <p:sp>
          <p:nvSpPr>
            <p:cNvPr id="43" name="Text Box 36">
              <a:extLst>
                <a:ext uri="{FF2B5EF4-FFF2-40B4-BE49-F238E27FC236}">
                  <a16:creationId xmlns:a16="http://schemas.microsoft.com/office/drawing/2014/main" id="{BB35F61C-11F8-405B-AFFF-0F2A24A4B479}"/>
                </a:ext>
              </a:extLst>
            </p:cNvPr>
            <p:cNvSpPr txBox="1">
              <a:spLocks noChangeArrowheads="1"/>
            </p:cNvSpPr>
            <p:nvPr/>
          </p:nvSpPr>
          <p:spPr bwMode="auto">
            <a:xfrm rot="5400000">
              <a:off x="4662592" y="347487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rPr>
                <a:t>. . .</a:t>
              </a:r>
            </a:p>
          </p:txBody>
        </p:sp>
      </p:grpSp>
    </p:spTree>
    <p:extLst>
      <p:ext uri="{BB962C8B-B14F-4D97-AF65-F5344CB8AC3E}">
        <p14:creationId xmlns:p14="http://schemas.microsoft.com/office/powerpoint/2010/main" val="164393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wipe(left)">
                                      <p:cBhvr>
                                        <p:cTn id="36" dur="500"/>
                                        <p:tgtEl>
                                          <p:spTgt spid="4">
                                            <p:txEl>
                                              <p:pRg st="3" end="3"/>
                                            </p:txEl>
                                          </p:spTgt>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animEffect transition="in" filter="wipe(left)">
                                      <p:cBhvr>
                                        <p:cTn id="45" dur="500"/>
                                        <p:tgtEl>
                                          <p:spTgt spid="4">
                                            <p:txEl>
                                              <p:pRg st="4" end="4"/>
                                            </p:txEl>
                                          </p:spTgt>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6" grpId="0"/>
      <p:bldP spid="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4C3A-CF67-41A8-8F70-4632298A0F2F}"/>
              </a:ext>
            </a:extLst>
          </p:cNvPr>
          <p:cNvSpPr>
            <a:spLocks noGrp="1"/>
          </p:cNvSpPr>
          <p:nvPr>
            <p:ph type="title"/>
          </p:nvPr>
        </p:nvSpPr>
        <p:spPr/>
        <p:txBody>
          <a:bodyPr/>
          <a:lstStyle/>
          <a:p>
            <a:r>
              <a:rPr lang="en-US" altLang="ko-KR" dirty="0"/>
              <a:t>Finite State Machine for Control</a:t>
            </a:r>
            <a:endParaRPr lang="ko-KR" altLang="en-US" dirty="0"/>
          </a:p>
        </p:txBody>
      </p:sp>
      <p:sp>
        <p:nvSpPr>
          <p:cNvPr id="63" name="文本占位符 62">
            <a:extLst>
              <a:ext uri="{FF2B5EF4-FFF2-40B4-BE49-F238E27FC236}">
                <a16:creationId xmlns:a16="http://schemas.microsoft.com/office/drawing/2014/main" id="{B50E1B04-CE10-C709-39C1-481B33CB8BD9}"/>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CFA9E501-9969-4CA8-9E53-B3F348BC38F4}"/>
              </a:ext>
            </a:extLst>
          </p:cNvPr>
          <p:cNvGrpSpPr/>
          <p:nvPr/>
        </p:nvGrpSpPr>
        <p:grpSpPr>
          <a:xfrm>
            <a:off x="3742242" y="3058119"/>
            <a:ext cx="2389423" cy="1756110"/>
            <a:chOff x="2216655" y="3058119"/>
            <a:chExt cx="2389423" cy="1756110"/>
          </a:xfrm>
        </p:grpSpPr>
        <p:sp>
          <p:nvSpPr>
            <p:cNvPr id="5" name="Rectangle 6">
              <a:extLst>
                <a:ext uri="{FF2B5EF4-FFF2-40B4-BE49-F238E27FC236}">
                  <a16:creationId xmlns:a16="http://schemas.microsoft.com/office/drawing/2014/main" id="{E2968F71-C060-43AC-968E-36EEB1B018EB}"/>
                </a:ext>
              </a:extLst>
            </p:cNvPr>
            <p:cNvSpPr>
              <a:spLocks noChangeArrowheads="1"/>
            </p:cNvSpPr>
            <p:nvPr/>
          </p:nvSpPr>
          <p:spPr bwMode="auto">
            <a:xfrm>
              <a:off x="2216655" y="3058119"/>
              <a:ext cx="2389423" cy="1756110"/>
            </a:xfrm>
            <a:prstGeom prst="rect">
              <a:avLst/>
            </a:prstGeom>
            <a:solidFill>
              <a:srgbClr val="FFA7A7"/>
            </a:solidFill>
            <a:ln w="38100">
              <a:solidFill>
                <a:schemeClr val="tx1"/>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 name="Text Box 7">
              <a:extLst>
                <a:ext uri="{FF2B5EF4-FFF2-40B4-BE49-F238E27FC236}">
                  <a16:creationId xmlns:a16="http://schemas.microsoft.com/office/drawing/2014/main" id="{805FAB4D-2D57-4FB7-8493-2532250B8BF7}"/>
                </a:ext>
              </a:extLst>
            </p:cNvPr>
            <p:cNvSpPr txBox="1">
              <a:spLocks noChangeArrowheads="1"/>
            </p:cNvSpPr>
            <p:nvPr/>
          </p:nvSpPr>
          <p:spPr bwMode="auto">
            <a:xfrm>
              <a:off x="2372241" y="3727264"/>
              <a:ext cx="21622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Control logic (FSM)</a:t>
              </a:r>
            </a:p>
          </p:txBody>
        </p:sp>
      </p:grpSp>
      <p:grpSp>
        <p:nvGrpSpPr>
          <p:cNvPr id="7" name="Group 6">
            <a:extLst>
              <a:ext uri="{FF2B5EF4-FFF2-40B4-BE49-F238E27FC236}">
                <a16:creationId xmlns:a16="http://schemas.microsoft.com/office/drawing/2014/main" id="{8BC02F2C-9643-498D-A79D-85FFBF5EC290}"/>
              </a:ext>
            </a:extLst>
          </p:cNvPr>
          <p:cNvGrpSpPr/>
          <p:nvPr/>
        </p:nvGrpSpPr>
        <p:grpSpPr>
          <a:xfrm>
            <a:off x="313267" y="807015"/>
            <a:ext cx="9127003" cy="5393617"/>
            <a:chOff x="-1210734" y="807015"/>
            <a:chExt cx="9127003" cy="5393617"/>
          </a:xfrm>
        </p:grpSpPr>
        <p:sp>
          <p:nvSpPr>
            <p:cNvPr id="8" name="Rectangle 7">
              <a:extLst>
                <a:ext uri="{FF2B5EF4-FFF2-40B4-BE49-F238E27FC236}">
                  <a16:creationId xmlns:a16="http://schemas.microsoft.com/office/drawing/2014/main" id="{EAD891C2-7628-47D2-8533-5BB5AA7B9DB9}"/>
                </a:ext>
              </a:extLst>
            </p:cNvPr>
            <p:cNvSpPr/>
            <p:nvPr/>
          </p:nvSpPr>
          <p:spPr>
            <a:xfrm>
              <a:off x="-1210734" y="807015"/>
              <a:ext cx="9127003" cy="2308324"/>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Opcode bits tell you on what operation the ALU should be doing, but </a:t>
              </a:r>
              <a:r>
                <a:rPr kumimoji="0" lang="en-US" altLang="en-US" sz="2800" b="0" i="1" u="none" strike="noStrike" kern="1200" cap="none" spc="0" normalizeH="0" baseline="0" noProof="0" dirty="0">
                  <a:ln>
                    <a:noFill/>
                  </a:ln>
                  <a:solidFill>
                    <a:srgbClr val="000000"/>
                  </a:solidFill>
                  <a:effectLst/>
                  <a:uLnTx/>
                  <a:uFillTx/>
                  <a:latin typeface="Calibri"/>
                  <a:ea typeface="微软雅黑"/>
                  <a:cs typeface="+mn-cs"/>
                </a:rPr>
                <a:t>not</a:t>
              </a: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 what instruction cycle is to be done next</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Finite state machine (FSM) for control</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A set of states (</a:t>
              </a:r>
              <a:r>
                <a:rPr kumimoji="0" lang="en-US" altLang="zh-CN" sz="2000" b="0" i="0" u="none" strike="noStrike" kern="1200" cap="none" spc="0" normalizeH="0" baseline="0" noProof="0" dirty="0">
                  <a:ln>
                    <a:noFill/>
                  </a:ln>
                  <a:solidFill>
                    <a:srgbClr val="000000"/>
                  </a:solidFill>
                  <a:effectLst/>
                  <a:uLnTx/>
                  <a:uFillTx/>
                  <a:latin typeface="Calibri"/>
                  <a:ea typeface="微软雅黑"/>
                  <a:cs typeface="+mn-cs"/>
                </a:rPr>
                <a:t>the </a:t>
              </a: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current state stored in State Register)</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Next state function (determined by current state and the input)</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rPr>
                <a:t>Output function (determined by current state and the input)</a:t>
              </a:r>
            </a:p>
          </p:txBody>
        </p:sp>
        <p:grpSp>
          <p:nvGrpSpPr>
            <p:cNvPr id="9" name="Group 8">
              <a:extLst>
                <a:ext uri="{FF2B5EF4-FFF2-40B4-BE49-F238E27FC236}">
                  <a16:creationId xmlns:a16="http://schemas.microsoft.com/office/drawing/2014/main" id="{130E54E3-4CB2-4D97-95FD-5F8EAF167F16}"/>
                </a:ext>
              </a:extLst>
            </p:cNvPr>
            <p:cNvGrpSpPr/>
            <p:nvPr/>
          </p:nvGrpSpPr>
          <p:grpSpPr>
            <a:xfrm>
              <a:off x="3367118" y="5091510"/>
              <a:ext cx="1238960" cy="388774"/>
              <a:chOff x="3278218" y="5091510"/>
              <a:chExt cx="1238960" cy="388774"/>
            </a:xfrm>
          </p:grpSpPr>
          <p:sp>
            <p:nvSpPr>
              <p:cNvPr id="43" name="Rectangle 8">
                <a:extLst>
                  <a:ext uri="{FF2B5EF4-FFF2-40B4-BE49-F238E27FC236}">
                    <a16:creationId xmlns:a16="http://schemas.microsoft.com/office/drawing/2014/main" id="{BBFE50F6-F83F-4991-8E6F-0D601B7A6B9A}"/>
                  </a:ext>
                </a:extLst>
              </p:cNvPr>
              <p:cNvSpPr>
                <a:spLocks noChangeArrowheads="1"/>
              </p:cNvSpPr>
              <p:nvPr/>
            </p:nvSpPr>
            <p:spPr bwMode="auto">
              <a:xfrm>
                <a:off x="3278218" y="5091510"/>
                <a:ext cx="1238960" cy="369707"/>
              </a:xfrm>
              <a:prstGeom prst="rect">
                <a:avLst/>
              </a:prstGeom>
              <a:solidFill>
                <a:srgbClr val="FF99FF"/>
              </a:solidFill>
              <a:ln w="38100">
                <a:solidFill>
                  <a:schemeClr val="tx1"/>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4" name="Text Box 9">
                <a:extLst>
                  <a:ext uri="{FF2B5EF4-FFF2-40B4-BE49-F238E27FC236}">
                    <a16:creationId xmlns:a16="http://schemas.microsoft.com/office/drawing/2014/main" id="{45EE5145-EF97-4F48-B660-FF8FAFDA4FAE}"/>
                  </a:ext>
                </a:extLst>
              </p:cNvPr>
              <p:cNvSpPr txBox="1">
                <a:spLocks noChangeArrowheads="1"/>
              </p:cNvSpPr>
              <p:nvPr/>
            </p:nvSpPr>
            <p:spPr bwMode="auto">
              <a:xfrm>
                <a:off x="3304288" y="5110952"/>
                <a:ext cx="1061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State Reg</a:t>
                </a:r>
              </a:p>
            </p:txBody>
          </p:sp>
        </p:grpSp>
        <p:grpSp>
          <p:nvGrpSpPr>
            <p:cNvPr id="10" name="Group 9">
              <a:extLst>
                <a:ext uri="{FF2B5EF4-FFF2-40B4-BE49-F238E27FC236}">
                  <a16:creationId xmlns:a16="http://schemas.microsoft.com/office/drawing/2014/main" id="{BF2DE859-7020-43F2-9B1C-AB09C488B317}"/>
                </a:ext>
              </a:extLst>
            </p:cNvPr>
            <p:cNvGrpSpPr/>
            <p:nvPr/>
          </p:nvGrpSpPr>
          <p:grpSpPr>
            <a:xfrm>
              <a:off x="2393649" y="4814229"/>
              <a:ext cx="2035435" cy="462134"/>
              <a:chOff x="2393649" y="4814229"/>
              <a:chExt cx="2035435" cy="462134"/>
            </a:xfrm>
          </p:grpSpPr>
          <p:sp>
            <p:nvSpPr>
              <p:cNvPr id="37" name="Line 10">
                <a:extLst>
                  <a:ext uri="{FF2B5EF4-FFF2-40B4-BE49-F238E27FC236}">
                    <a16:creationId xmlns:a16="http://schemas.microsoft.com/office/drawing/2014/main" id="{A538252B-38BA-453F-8FC5-DB54653A6252}"/>
                  </a:ext>
                </a:extLst>
              </p:cNvPr>
              <p:cNvSpPr>
                <a:spLocks noChangeShapeType="1"/>
              </p:cNvSpPr>
              <p:nvPr/>
            </p:nvSpPr>
            <p:spPr bwMode="auto">
              <a:xfrm flipV="1">
                <a:off x="2393649"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Line 11">
                <a:extLst>
                  <a:ext uri="{FF2B5EF4-FFF2-40B4-BE49-F238E27FC236}">
                    <a16:creationId xmlns:a16="http://schemas.microsoft.com/office/drawing/2014/main" id="{AE3067A4-01DC-4139-8AC8-2D2824B7463B}"/>
                  </a:ext>
                </a:extLst>
              </p:cNvPr>
              <p:cNvSpPr>
                <a:spLocks noChangeShapeType="1"/>
              </p:cNvSpPr>
              <p:nvPr/>
            </p:nvSpPr>
            <p:spPr bwMode="auto">
              <a:xfrm flipV="1">
                <a:off x="2659141"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12">
                <a:extLst>
                  <a:ext uri="{FF2B5EF4-FFF2-40B4-BE49-F238E27FC236}">
                    <a16:creationId xmlns:a16="http://schemas.microsoft.com/office/drawing/2014/main" id="{213C5ECF-27F5-436B-A57B-7D1BB08B237D}"/>
                  </a:ext>
                </a:extLst>
              </p:cNvPr>
              <p:cNvSpPr>
                <a:spLocks noChangeShapeType="1"/>
              </p:cNvSpPr>
              <p:nvPr/>
            </p:nvSpPr>
            <p:spPr bwMode="auto">
              <a:xfrm flipV="1">
                <a:off x="3101627" y="4814229"/>
                <a:ext cx="0" cy="46213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13">
                <a:extLst>
                  <a:ext uri="{FF2B5EF4-FFF2-40B4-BE49-F238E27FC236}">
                    <a16:creationId xmlns:a16="http://schemas.microsoft.com/office/drawing/2014/main" id="{C7E45E84-CAA9-4477-968D-394A2362A409}"/>
                  </a:ext>
                </a:extLst>
              </p:cNvPr>
              <p:cNvSpPr>
                <a:spLocks noChangeShapeType="1"/>
              </p:cNvSpPr>
              <p:nvPr/>
            </p:nvSpPr>
            <p:spPr bwMode="auto">
              <a:xfrm flipV="1">
                <a:off x="3455615"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14">
                <a:extLst>
                  <a:ext uri="{FF2B5EF4-FFF2-40B4-BE49-F238E27FC236}">
                    <a16:creationId xmlns:a16="http://schemas.microsoft.com/office/drawing/2014/main" id="{DD431983-CB60-4AE6-8027-CE76D74C866D}"/>
                  </a:ext>
                </a:extLst>
              </p:cNvPr>
              <p:cNvSpPr>
                <a:spLocks noChangeShapeType="1"/>
              </p:cNvSpPr>
              <p:nvPr/>
            </p:nvSpPr>
            <p:spPr bwMode="auto">
              <a:xfrm flipV="1">
                <a:off x="3721107"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15">
                <a:extLst>
                  <a:ext uri="{FF2B5EF4-FFF2-40B4-BE49-F238E27FC236}">
                    <a16:creationId xmlns:a16="http://schemas.microsoft.com/office/drawing/2014/main" id="{C1915565-4D3A-4942-9B89-26A03E87D427}"/>
                  </a:ext>
                </a:extLst>
              </p:cNvPr>
              <p:cNvSpPr>
                <a:spLocks noChangeShapeType="1"/>
              </p:cNvSpPr>
              <p:nvPr/>
            </p:nvSpPr>
            <p:spPr bwMode="auto">
              <a:xfrm flipV="1">
                <a:off x="4429084" y="4814229"/>
                <a:ext cx="0" cy="27728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1" name="Text Box 16">
              <a:extLst>
                <a:ext uri="{FF2B5EF4-FFF2-40B4-BE49-F238E27FC236}">
                  <a16:creationId xmlns:a16="http://schemas.microsoft.com/office/drawing/2014/main" id="{A6DDA242-A48B-4F58-972A-F95A2D4FB436}"/>
                </a:ext>
              </a:extLst>
            </p:cNvPr>
            <p:cNvSpPr txBox="1">
              <a:spLocks noChangeArrowheads="1"/>
            </p:cNvSpPr>
            <p:nvPr/>
          </p:nvSpPr>
          <p:spPr bwMode="auto">
            <a:xfrm>
              <a:off x="2114382" y="5276363"/>
              <a:ext cx="11706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Inst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Opcode</a:t>
              </a:r>
            </a:p>
          </p:txBody>
        </p:sp>
        <p:grpSp>
          <p:nvGrpSpPr>
            <p:cNvPr id="12" name="Group 11">
              <a:extLst>
                <a:ext uri="{FF2B5EF4-FFF2-40B4-BE49-F238E27FC236}">
                  <a16:creationId xmlns:a16="http://schemas.microsoft.com/office/drawing/2014/main" id="{69369FBB-C675-4995-AEB5-60804A0C3069}"/>
                </a:ext>
              </a:extLst>
            </p:cNvPr>
            <p:cNvGrpSpPr/>
            <p:nvPr/>
          </p:nvGrpSpPr>
          <p:grpSpPr>
            <a:xfrm>
              <a:off x="3425032" y="4151279"/>
              <a:ext cx="3364747" cy="2049353"/>
              <a:chOff x="3425032" y="4151279"/>
              <a:chExt cx="3364747" cy="2049353"/>
            </a:xfrm>
          </p:grpSpPr>
          <p:sp>
            <p:nvSpPr>
              <p:cNvPr id="21" name="Text Box 21">
                <a:extLst>
                  <a:ext uri="{FF2B5EF4-FFF2-40B4-BE49-F238E27FC236}">
                    <a16:creationId xmlns:a16="http://schemas.microsoft.com/office/drawing/2014/main" id="{2B374B21-A5A3-4C93-80D9-A836F5775F35}"/>
                  </a:ext>
                </a:extLst>
              </p:cNvPr>
              <p:cNvSpPr txBox="1">
                <a:spLocks noChangeArrowheads="1"/>
              </p:cNvSpPr>
              <p:nvPr/>
            </p:nvSpPr>
            <p:spPr bwMode="auto">
              <a:xfrm>
                <a:off x="5314054" y="4151279"/>
                <a:ext cx="1475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Next State</a:t>
                </a:r>
              </a:p>
            </p:txBody>
          </p:sp>
          <p:grpSp>
            <p:nvGrpSpPr>
              <p:cNvPr id="22" name="Group 21">
                <a:extLst>
                  <a:ext uri="{FF2B5EF4-FFF2-40B4-BE49-F238E27FC236}">
                    <a16:creationId xmlns:a16="http://schemas.microsoft.com/office/drawing/2014/main" id="{51333CD5-0D42-45F8-8EBF-19170574AA1E}"/>
                  </a:ext>
                </a:extLst>
              </p:cNvPr>
              <p:cNvGrpSpPr/>
              <p:nvPr/>
            </p:nvGrpSpPr>
            <p:grpSpPr>
              <a:xfrm>
                <a:off x="4399617" y="4721802"/>
                <a:ext cx="493090" cy="1016696"/>
                <a:chOff x="4310717" y="4721802"/>
                <a:chExt cx="493090" cy="1016696"/>
              </a:xfrm>
            </p:grpSpPr>
            <p:sp>
              <p:nvSpPr>
                <p:cNvPr id="33" name="Line 23">
                  <a:extLst>
                    <a:ext uri="{FF2B5EF4-FFF2-40B4-BE49-F238E27FC236}">
                      <a16:creationId xmlns:a16="http://schemas.microsoft.com/office/drawing/2014/main" id="{4FC2D745-190C-4AEF-B68D-FD2A2CB25578}"/>
                    </a:ext>
                  </a:extLst>
                </p:cNvPr>
                <p:cNvSpPr>
                  <a:spLocks noChangeShapeType="1"/>
                </p:cNvSpPr>
                <p:nvPr/>
              </p:nvSpPr>
              <p:spPr bwMode="auto">
                <a:xfrm>
                  <a:off x="4517178" y="4721802"/>
                  <a:ext cx="28662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26">
                  <a:extLst>
                    <a:ext uri="{FF2B5EF4-FFF2-40B4-BE49-F238E27FC236}">
                      <a16:creationId xmlns:a16="http://schemas.microsoft.com/office/drawing/2014/main" id="{ADF0FD8C-5F66-4648-BF66-9BA20F0BA7A5}"/>
                    </a:ext>
                  </a:extLst>
                </p:cNvPr>
                <p:cNvSpPr>
                  <a:spLocks noChangeShapeType="1"/>
                </p:cNvSpPr>
                <p:nvPr/>
              </p:nvSpPr>
              <p:spPr bwMode="auto">
                <a:xfrm>
                  <a:off x="4340184" y="5461217"/>
                  <a:ext cx="0" cy="277281"/>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27">
                  <a:extLst>
                    <a:ext uri="{FF2B5EF4-FFF2-40B4-BE49-F238E27FC236}">
                      <a16:creationId xmlns:a16="http://schemas.microsoft.com/office/drawing/2014/main" id="{669F8086-6839-4603-9CCD-D22E9456BFD5}"/>
                    </a:ext>
                  </a:extLst>
                </p:cNvPr>
                <p:cNvSpPr>
                  <a:spLocks noChangeShapeType="1"/>
                </p:cNvSpPr>
                <p:nvPr/>
              </p:nvSpPr>
              <p:spPr bwMode="auto">
                <a:xfrm flipV="1">
                  <a:off x="4310717" y="5738497"/>
                  <a:ext cx="49309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28">
                  <a:extLst>
                    <a:ext uri="{FF2B5EF4-FFF2-40B4-BE49-F238E27FC236}">
                      <a16:creationId xmlns:a16="http://schemas.microsoft.com/office/drawing/2014/main" id="{EB5E4D50-AF00-44EC-A529-503B3F4E6E6F}"/>
                    </a:ext>
                  </a:extLst>
                </p:cNvPr>
                <p:cNvSpPr>
                  <a:spLocks noChangeShapeType="1"/>
                </p:cNvSpPr>
                <p:nvPr/>
              </p:nvSpPr>
              <p:spPr bwMode="auto">
                <a:xfrm>
                  <a:off x="4776319" y="4721802"/>
                  <a:ext cx="0" cy="101669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3" name="Group 22">
                <a:extLst>
                  <a:ext uri="{FF2B5EF4-FFF2-40B4-BE49-F238E27FC236}">
                    <a16:creationId xmlns:a16="http://schemas.microsoft.com/office/drawing/2014/main" id="{72540266-788F-43DD-AF0A-17FBA1E4DD49}"/>
                  </a:ext>
                </a:extLst>
              </p:cNvPr>
              <p:cNvGrpSpPr/>
              <p:nvPr/>
            </p:nvGrpSpPr>
            <p:grpSpPr>
              <a:xfrm>
                <a:off x="3694113" y="4536949"/>
                <a:ext cx="1389747" cy="1386403"/>
                <a:chOff x="3605213" y="4536949"/>
                <a:chExt cx="1389747" cy="1386403"/>
              </a:xfrm>
            </p:grpSpPr>
            <p:sp>
              <p:nvSpPr>
                <p:cNvPr id="29" name="Line 25">
                  <a:extLst>
                    <a:ext uri="{FF2B5EF4-FFF2-40B4-BE49-F238E27FC236}">
                      <a16:creationId xmlns:a16="http://schemas.microsoft.com/office/drawing/2014/main" id="{19127E43-A5EE-480E-AB6D-C276B6638448}"/>
                    </a:ext>
                  </a:extLst>
                </p:cNvPr>
                <p:cNvSpPr>
                  <a:spLocks noChangeShapeType="1"/>
                </p:cNvSpPr>
                <p:nvPr/>
              </p:nvSpPr>
              <p:spPr bwMode="auto">
                <a:xfrm>
                  <a:off x="3634588" y="5461217"/>
                  <a:ext cx="0" cy="462134"/>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29">
                  <a:extLst>
                    <a:ext uri="{FF2B5EF4-FFF2-40B4-BE49-F238E27FC236}">
                      <a16:creationId xmlns:a16="http://schemas.microsoft.com/office/drawing/2014/main" id="{F7A259A4-A20D-4B1A-8909-725949310EE1}"/>
                    </a:ext>
                  </a:extLst>
                </p:cNvPr>
                <p:cNvSpPr>
                  <a:spLocks noChangeShapeType="1"/>
                </p:cNvSpPr>
                <p:nvPr/>
              </p:nvSpPr>
              <p:spPr bwMode="auto">
                <a:xfrm>
                  <a:off x="3605213" y="5923351"/>
                  <a:ext cx="138974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30">
                  <a:extLst>
                    <a:ext uri="{FF2B5EF4-FFF2-40B4-BE49-F238E27FC236}">
                      <a16:creationId xmlns:a16="http://schemas.microsoft.com/office/drawing/2014/main" id="{29674275-4645-498A-B727-D5361A437644}"/>
                    </a:ext>
                  </a:extLst>
                </p:cNvPr>
                <p:cNvSpPr>
                  <a:spLocks noChangeShapeType="1"/>
                </p:cNvSpPr>
                <p:nvPr/>
              </p:nvSpPr>
              <p:spPr bwMode="auto">
                <a:xfrm>
                  <a:off x="4966014" y="4536949"/>
                  <a:ext cx="0" cy="138640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31">
                  <a:extLst>
                    <a:ext uri="{FF2B5EF4-FFF2-40B4-BE49-F238E27FC236}">
                      <a16:creationId xmlns:a16="http://schemas.microsoft.com/office/drawing/2014/main" id="{4BFB3CEE-0E19-465A-9202-E496EA717A81}"/>
                    </a:ext>
                  </a:extLst>
                </p:cNvPr>
                <p:cNvSpPr>
                  <a:spLocks noChangeShapeType="1"/>
                </p:cNvSpPr>
                <p:nvPr/>
              </p:nvSpPr>
              <p:spPr bwMode="auto">
                <a:xfrm>
                  <a:off x="4517177" y="4536949"/>
                  <a:ext cx="47778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4" name="Group 23">
                <a:extLst>
                  <a:ext uri="{FF2B5EF4-FFF2-40B4-BE49-F238E27FC236}">
                    <a16:creationId xmlns:a16="http://schemas.microsoft.com/office/drawing/2014/main" id="{42D5F4F4-6EE9-46A2-A39E-0349F4AED29C}"/>
                  </a:ext>
                </a:extLst>
              </p:cNvPr>
              <p:cNvGrpSpPr/>
              <p:nvPr/>
            </p:nvGrpSpPr>
            <p:grpSpPr>
              <a:xfrm>
                <a:off x="3425032" y="4167241"/>
                <a:ext cx="1915318" cy="2033391"/>
                <a:chOff x="3336132" y="4167241"/>
                <a:chExt cx="1915318" cy="2033391"/>
              </a:xfrm>
            </p:grpSpPr>
            <p:sp>
              <p:nvSpPr>
                <p:cNvPr id="25" name="Line 22">
                  <a:extLst>
                    <a:ext uri="{FF2B5EF4-FFF2-40B4-BE49-F238E27FC236}">
                      <a16:creationId xmlns:a16="http://schemas.microsoft.com/office/drawing/2014/main" id="{96304681-A17A-4635-8BF8-01F3E9CBE716}"/>
                    </a:ext>
                  </a:extLst>
                </p:cNvPr>
                <p:cNvSpPr>
                  <a:spLocks noChangeShapeType="1"/>
                </p:cNvSpPr>
                <p:nvPr/>
              </p:nvSpPr>
              <p:spPr bwMode="auto">
                <a:xfrm>
                  <a:off x="4517178" y="4167241"/>
                  <a:ext cx="73427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24">
                  <a:extLst>
                    <a:ext uri="{FF2B5EF4-FFF2-40B4-BE49-F238E27FC236}">
                      <a16:creationId xmlns:a16="http://schemas.microsoft.com/office/drawing/2014/main" id="{B7CDD65F-0BC2-41F7-A345-2DF8C736E966}"/>
                    </a:ext>
                  </a:extLst>
                </p:cNvPr>
                <p:cNvSpPr>
                  <a:spLocks noChangeShapeType="1"/>
                </p:cNvSpPr>
                <p:nvPr/>
              </p:nvSpPr>
              <p:spPr bwMode="auto">
                <a:xfrm>
                  <a:off x="3364334" y="5461217"/>
                  <a:ext cx="0" cy="739415"/>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32">
                  <a:extLst>
                    <a:ext uri="{FF2B5EF4-FFF2-40B4-BE49-F238E27FC236}">
                      <a16:creationId xmlns:a16="http://schemas.microsoft.com/office/drawing/2014/main" id="{C88B34E0-F0D6-4D8E-B1AF-F3109C39B9C1}"/>
                    </a:ext>
                  </a:extLst>
                </p:cNvPr>
                <p:cNvSpPr>
                  <a:spLocks noChangeShapeType="1"/>
                </p:cNvSpPr>
                <p:nvPr/>
              </p:nvSpPr>
              <p:spPr bwMode="auto">
                <a:xfrm>
                  <a:off x="5221980" y="4167241"/>
                  <a:ext cx="0" cy="2033391"/>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33">
                  <a:extLst>
                    <a:ext uri="{FF2B5EF4-FFF2-40B4-BE49-F238E27FC236}">
                      <a16:creationId xmlns:a16="http://schemas.microsoft.com/office/drawing/2014/main" id="{300E05A2-504A-44D9-8C35-E2154D7D9392}"/>
                    </a:ext>
                  </a:extLst>
                </p:cNvPr>
                <p:cNvSpPr>
                  <a:spLocks noChangeShapeType="1"/>
                </p:cNvSpPr>
                <p:nvPr/>
              </p:nvSpPr>
              <p:spPr bwMode="auto">
                <a:xfrm>
                  <a:off x="3336132" y="6200632"/>
                  <a:ext cx="191531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13" name="Text Box 34">
              <a:extLst>
                <a:ext uri="{FF2B5EF4-FFF2-40B4-BE49-F238E27FC236}">
                  <a16:creationId xmlns:a16="http://schemas.microsoft.com/office/drawing/2014/main" id="{5D0ED504-1532-453D-9730-046AE8215107}"/>
                </a:ext>
              </a:extLst>
            </p:cNvPr>
            <p:cNvSpPr txBox="1">
              <a:spLocks noChangeArrowheads="1"/>
            </p:cNvSpPr>
            <p:nvPr/>
          </p:nvSpPr>
          <p:spPr bwMode="auto">
            <a:xfrm>
              <a:off x="2636109" y="485081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 . .</a:t>
              </a:r>
            </a:p>
          </p:txBody>
        </p:sp>
        <p:sp>
          <p:nvSpPr>
            <p:cNvPr id="14" name="Text Box 35">
              <a:extLst>
                <a:ext uri="{FF2B5EF4-FFF2-40B4-BE49-F238E27FC236}">
                  <a16:creationId xmlns:a16="http://schemas.microsoft.com/office/drawing/2014/main" id="{C884C85C-7B5C-4A78-B652-D56C5E680108}"/>
                </a:ext>
              </a:extLst>
            </p:cNvPr>
            <p:cNvSpPr txBox="1">
              <a:spLocks noChangeArrowheads="1"/>
            </p:cNvSpPr>
            <p:nvPr/>
          </p:nvSpPr>
          <p:spPr bwMode="auto">
            <a:xfrm>
              <a:off x="3835415" y="471217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rPr>
                <a:t>. . .</a:t>
              </a:r>
            </a:p>
          </p:txBody>
        </p:sp>
        <p:grpSp>
          <p:nvGrpSpPr>
            <p:cNvPr id="15" name="Group 14">
              <a:extLst>
                <a:ext uri="{FF2B5EF4-FFF2-40B4-BE49-F238E27FC236}">
                  <a16:creationId xmlns:a16="http://schemas.microsoft.com/office/drawing/2014/main" id="{04A0F264-356C-4827-8DA9-E9F87B74C649}"/>
                </a:ext>
              </a:extLst>
            </p:cNvPr>
            <p:cNvGrpSpPr/>
            <p:nvPr/>
          </p:nvGrpSpPr>
          <p:grpSpPr>
            <a:xfrm>
              <a:off x="4606078" y="3012937"/>
              <a:ext cx="1747639" cy="1015663"/>
              <a:chOff x="4606078" y="3012937"/>
              <a:chExt cx="1747639" cy="1015663"/>
            </a:xfrm>
          </p:grpSpPr>
          <p:sp>
            <p:nvSpPr>
              <p:cNvPr id="16" name="Line 17">
                <a:extLst>
                  <a:ext uri="{FF2B5EF4-FFF2-40B4-BE49-F238E27FC236}">
                    <a16:creationId xmlns:a16="http://schemas.microsoft.com/office/drawing/2014/main" id="{2557D0C9-29A1-449F-8541-817FAC8C9819}"/>
                  </a:ext>
                </a:extLst>
              </p:cNvPr>
              <p:cNvSpPr>
                <a:spLocks noChangeShapeType="1"/>
              </p:cNvSpPr>
              <p:nvPr/>
            </p:nvSpPr>
            <p:spPr bwMode="auto">
              <a:xfrm>
                <a:off x="4606078" y="3242973"/>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 name="Line 18">
                <a:extLst>
                  <a:ext uri="{FF2B5EF4-FFF2-40B4-BE49-F238E27FC236}">
                    <a16:creationId xmlns:a16="http://schemas.microsoft.com/office/drawing/2014/main" id="{CA16DF48-801F-4426-87E6-AB0F57146F05}"/>
                  </a:ext>
                </a:extLst>
              </p:cNvPr>
              <p:cNvSpPr>
                <a:spLocks noChangeShapeType="1"/>
              </p:cNvSpPr>
              <p:nvPr/>
            </p:nvSpPr>
            <p:spPr bwMode="auto">
              <a:xfrm>
                <a:off x="4606078" y="3427826"/>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 name="Line 19">
                <a:extLst>
                  <a:ext uri="{FF2B5EF4-FFF2-40B4-BE49-F238E27FC236}">
                    <a16:creationId xmlns:a16="http://schemas.microsoft.com/office/drawing/2014/main" id="{DD3108FF-4CD8-46B4-B1A6-94679CF5B4B8}"/>
                  </a:ext>
                </a:extLst>
              </p:cNvPr>
              <p:cNvSpPr>
                <a:spLocks noChangeShapeType="1"/>
              </p:cNvSpPr>
              <p:nvPr/>
            </p:nvSpPr>
            <p:spPr bwMode="auto">
              <a:xfrm>
                <a:off x="4606078" y="3889961"/>
                <a:ext cx="619480" cy="0"/>
              </a:xfrm>
              <a:prstGeom prst="line">
                <a:avLst/>
              </a:prstGeom>
              <a:noFill/>
              <a:ln w="5715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 name="Text Box 20">
                <a:extLst>
                  <a:ext uri="{FF2B5EF4-FFF2-40B4-BE49-F238E27FC236}">
                    <a16:creationId xmlns:a16="http://schemas.microsoft.com/office/drawing/2014/main" id="{3D5D25E9-BFF8-48F2-A429-9A454941EE6C}"/>
                  </a:ext>
                </a:extLst>
              </p:cNvPr>
              <p:cNvSpPr txBox="1">
                <a:spLocks noChangeArrowheads="1"/>
              </p:cNvSpPr>
              <p:nvPr/>
            </p:nvSpPr>
            <p:spPr bwMode="auto">
              <a:xfrm>
                <a:off x="5207121" y="3012937"/>
                <a:ext cx="11465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Datapath</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control</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00000"/>
                    </a:solidFill>
                    <a:effectLst/>
                    <a:uLnTx/>
                    <a:uFillTx/>
                    <a:latin typeface="Calibri" panose="020F0502020204030204" pitchFamily="34" charset="0"/>
                    <a:ea typeface="微软雅黑"/>
                    <a:cs typeface="Arial" panose="020B0604020202020204" pitchFamily="34" charset="0"/>
                  </a:rPr>
                  <a:t>points</a:t>
                </a:r>
              </a:p>
            </p:txBody>
          </p:sp>
          <p:sp>
            <p:nvSpPr>
              <p:cNvPr id="20" name="Text Box 36">
                <a:extLst>
                  <a:ext uri="{FF2B5EF4-FFF2-40B4-BE49-F238E27FC236}">
                    <a16:creationId xmlns:a16="http://schemas.microsoft.com/office/drawing/2014/main" id="{5A6E92FD-E793-44CD-8F68-0103C0086CD5}"/>
                  </a:ext>
                </a:extLst>
              </p:cNvPr>
              <p:cNvSpPr txBox="1">
                <a:spLocks noChangeArrowheads="1"/>
              </p:cNvSpPr>
              <p:nvPr/>
            </p:nvSpPr>
            <p:spPr bwMode="auto">
              <a:xfrm rot="5400000">
                <a:off x="4662592" y="3474874"/>
                <a:ext cx="4732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rPr>
                  <a:t>. . .</a:t>
                </a:r>
              </a:p>
            </p:txBody>
          </p:sp>
        </p:grpSp>
      </p:grpSp>
      <p:grpSp>
        <p:nvGrpSpPr>
          <p:cNvPr id="45" name="Group 44">
            <a:extLst>
              <a:ext uri="{FF2B5EF4-FFF2-40B4-BE49-F238E27FC236}">
                <a16:creationId xmlns:a16="http://schemas.microsoft.com/office/drawing/2014/main" id="{4CBF3F1D-87B4-48B1-9F17-6E94B704EB8A}"/>
              </a:ext>
            </a:extLst>
          </p:cNvPr>
          <p:cNvGrpSpPr/>
          <p:nvPr/>
        </p:nvGrpSpPr>
        <p:grpSpPr>
          <a:xfrm>
            <a:off x="3740656" y="3058119"/>
            <a:ext cx="2389423" cy="1756110"/>
            <a:chOff x="2216655" y="3058119"/>
            <a:chExt cx="2389423" cy="1756110"/>
          </a:xfrm>
        </p:grpSpPr>
        <p:sp>
          <p:nvSpPr>
            <p:cNvPr id="46" name="Rectangle 6">
              <a:extLst>
                <a:ext uri="{FF2B5EF4-FFF2-40B4-BE49-F238E27FC236}">
                  <a16:creationId xmlns:a16="http://schemas.microsoft.com/office/drawing/2014/main" id="{A089B6BA-928D-4505-B8D7-824682FD0CAE}"/>
                </a:ext>
              </a:extLst>
            </p:cNvPr>
            <p:cNvSpPr>
              <a:spLocks noChangeArrowheads="1"/>
            </p:cNvSpPr>
            <p:nvPr/>
          </p:nvSpPr>
          <p:spPr bwMode="auto">
            <a:xfrm>
              <a:off x="2216655" y="3058119"/>
              <a:ext cx="2389423" cy="1756110"/>
            </a:xfrm>
            <a:prstGeom prst="rect">
              <a:avLst/>
            </a:prstGeom>
            <a:solidFill>
              <a:srgbClr val="FFA7A7"/>
            </a:solidFill>
            <a:ln w="38100">
              <a:solidFill>
                <a:schemeClr val="tx1"/>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47" name="Text Box 7">
              <a:extLst>
                <a:ext uri="{FF2B5EF4-FFF2-40B4-BE49-F238E27FC236}">
                  <a16:creationId xmlns:a16="http://schemas.microsoft.com/office/drawing/2014/main" id="{4DAF723C-14F5-4B7A-AE3E-ED30BEA3A5DF}"/>
                </a:ext>
              </a:extLst>
            </p:cNvPr>
            <p:cNvSpPr txBox="1">
              <a:spLocks noChangeArrowheads="1"/>
            </p:cNvSpPr>
            <p:nvPr/>
          </p:nvSpPr>
          <p:spPr bwMode="auto">
            <a:xfrm>
              <a:off x="2308805" y="3696936"/>
              <a:ext cx="21622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Control logic (FSM)</a:t>
              </a:r>
            </a:p>
          </p:txBody>
        </p:sp>
      </p:grpSp>
      <p:pic>
        <p:nvPicPr>
          <p:cNvPr id="48" name="Picture 47">
            <a:extLst>
              <a:ext uri="{FF2B5EF4-FFF2-40B4-BE49-F238E27FC236}">
                <a16:creationId xmlns:a16="http://schemas.microsoft.com/office/drawing/2014/main" id="{39E3E995-FA57-4EDE-9FE4-EAAE71D38528}"/>
              </a:ext>
            </a:extLst>
          </p:cNvPr>
          <p:cNvPicPr>
            <a:picLocks noChangeAspect="1"/>
          </p:cNvPicPr>
          <p:nvPr/>
        </p:nvPicPr>
        <p:blipFill rotWithShape="1">
          <a:blip r:embed="rId2"/>
          <a:srcRect l="5365" t="1797" r="1326"/>
          <a:stretch/>
        </p:blipFill>
        <p:spPr>
          <a:xfrm>
            <a:off x="4502746" y="132371"/>
            <a:ext cx="5909858" cy="6157510"/>
          </a:xfrm>
          <a:prstGeom prst="rect">
            <a:avLst/>
          </a:prstGeom>
          <a:ln>
            <a:noFill/>
          </a:ln>
          <a:effectLst>
            <a:outerShdw blurRad="292100" dist="139700" dir="2700000" algn="tl" rotWithShape="0">
              <a:srgbClr val="333333">
                <a:alpha val="65000"/>
              </a:srgbClr>
            </a:outerShdw>
          </a:effectLst>
        </p:spPr>
      </p:pic>
      <p:grpSp>
        <p:nvGrpSpPr>
          <p:cNvPr id="49" name="Group 48">
            <a:extLst>
              <a:ext uri="{FF2B5EF4-FFF2-40B4-BE49-F238E27FC236}">
                <a16:creationId xmlns:a16="http://schemas.microsoft.com/office/drawing/2014/main" id="{8AD9D3DC-B736-4DC3-9FB0-C9B0BFEC2F97}"/>
              </a:ext>
            </a:extLst>
          </p:cNvPr>
          <p:cNvGrpSpPr/>
          <p:nvPr/>
        </p:nvGrpSpPr>
        <p:grpSpPr>
          <a:xfrm>
            <a:off x="4502747" y="1361369"/>
            <a:ext cx="2361603" cy="3547617"/>
            <a:chOff x="2978746" y="1361368"/>
            <a:chExt cx="2361603" cy="3547617"/>
          </a:xfrm>
        </p:grpSpPr>
        <p:sp>
          <p:nvSpPr>
            <p:cNvPr id="50" name="Rectangle 49">
              <a:extLst>
                <a:ext uri="{FF2B5EF4-FFF2-40B4-BE49-F238E27FC236}">
                  <a16:creationId xmlns:a16="http://schemas.microsoft.com/office/drawing/2014/main" id="{7E5C86A6-4BDA-4167-A327-E960F51CDC12}"/>
                </a:ext>
              </a:extLst>
            </p:cNvPr>
            <p:cNvSpPr/>
            <p:nvPr/>
          </p:nvSpPr>
          <p:spPr>
            <a:xfrm>
              <a:off x="2978746" y="1743075"/>
              <a:ext cx="2361603" cy="316591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1" name="TextBox 50">
              <a:extLst>
                <a:ext uri="{FF2B5EF4-FFF2-40B4-BE49-F238E27FC236}">
                  <a16:creationId xmlns:a16="http://schemas.microsoft.com/office/drawing/2014/main" id="{2502CA4A-C240-4AFD-94A9-0715322F6788}"/>
                </a:ext>
              </a:extLst>
            </p:cNvPr>
            <p:cNvSpPr txBox="1"/>
            <p:nvPr/>
          </p:nvSpPr>
          <p:spPr>
            <a:xfrm>
              <a:off x="3101627" y="1361368"/>
              <a:ext cx="9954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Example</a:t>
              </a:r>
              <a:endParaRPr kumimoji="0" lang="ko-KR" altLang="en-US" sz="1800" b="1" i="0" u="none" strike="noStrike" kern="1200" cap="none" spc="0" normalizeH="0" baseline="0" noProof="0" dirty="0">
                <a:ln>
                  <a:noFill/>
                </a:ln>
                <a:solidFill>
                  <a:srgbClr val="C00000"/>
                </a:solidFill>
                <a:effectLst/>
                <a:uLnTx/>
                <a:uFillTx/>
                <a:latin typeface="Bell Gothic Std Black" panose="020B0706020202040204" pitchFamily="34" charset="0"/>
                <a:cs typeface="+mn-cs"/>
              </a:endParaRPr>
            </a:p>
          </p:txBody>
        </p:sp>
      </p:grpSp>
      <p:sp>
        <p:nvSpPr>
          <p:cNvPr id="52" name="Rectangle 51">
            <a:extLst>
              <a:ext uri="{FF2B5EF4-FFF2-40B4-BE49-F238E27FC236}">
                <a16:creationId xmlns:a16="http://schemas.microsoft.com/office/drawing/2014/main" id="{32214708-4A33-4C28-81FF-930F4525EAA3}"/>
              </a:ext>
            </a:extLst>
          </p:cNvPr>
          <p:cNvSpPr/>
          <p:nvPr/>
        </p:nvSpPr>
        <p:spPr>
          <a:xfrm rot="2913194">
            <a:off x="5458906" y="3182000"/>
            <a:ext cx="656188" cy="290691"/>
          </a:xfrm>
          <a:prstGeom prst="rect">
            <a:avLst/>
          </a:prstGeom>
          <a:solidFill>
            <a:srgbClr val="FFA7A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53" name="Rectangle 52">
            <a:extLst>
              <a:ext uri="{FF2B5EF4-FFF2-40B4-BE49-F238E27FC236}">
                <a16:creationId xmlns:a16="http://schemas.microsoft.com/office/drawing/2014/main" id="{9AAEBB79-76C7-40CF-BBC3-99FE7450CF20}"/>
              </a:ext>
            </a:extLst>
          </p:cNvPr>
          <p:cNvSpPr/>
          <p:nvPr/>
        </p:nvSpPr>
        <p:spPr>
          <a:xfrm rot="5400000">
            <a:off x="4701999" y="3315727"/>
            <a:ext cx="593743" cy="290691"/>
          </a:xfrm>
          <a:prstGeom prst="rect">
            <a:avLst/>
          </a:prstGeom>
          <a:solidFill>
            <a:srgbClr val="FFA7A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54" name="Group 53">
            <a:extLst>
              <a:ext uri="{FF2B5EF4-FFF2-40B4-BE49-F238E27FC236}">
                <a16:creationId xmlns:a16="http://schemas.microsoft.com/office/drawing/2014/main" id="{481A0CCA-1E02-4F36-8631-E29B5EE8D988}"/>
              </a:ext>
            </a:extLst>
          </p:cNvPr>
          <p:cNvGrpSpPr/>
          <p:nvPr/>
        </p:nvGrpSpPr>
        <p:grpSpPr>
          <a:xfrm>
            <a:off x="4625628" y="1988820"/>
            <a:ext cx="884971" cy="137160"/>
            <a:chOff x="3101627" y="1988820"/>
            <a:chExt cx="884971" cy="137160"/>
          </a:xfrm>
        </p:grpSpPr>
        <p:cxnSp>
          <p:nvCxnSpPr>
            <p:cNvPr id="55" name="Straight Connector 54">
              <a:extLst>
                <a:ext uri="{FF2B5EF4-FFF2-40B4-BE49-F238E27FC236}">
                  <a16:creationId xmlns:a16="http://schemas.microsoft.com/office/drawing/2014/main" id="{36A3BE66-419D-4631-894F-BAB87190B48F}"/>
                </a:ext>
              </a:extLst>
            </p:cNvPr>
            <p:cNvCxnSpPr/>
            <p:nvPr/>
          </p:nvCxnSpPr>
          <p:spPr>
            <a:xfrm>
              <a:off x="3101627" y="1988820"/>
              <a:ext cx="88497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21B3077-B2BC-451E-B8B1-F4DB0E2F62C4}"/>
                </a:ext>
              </a:extLst>
            </p:cNvPr>
            <p:cNvCxnSpPr>
              <a:cxnSpLocks/>
            </p:cNvCxnSpPr>
            <p:nvPr/>
          </p:nvCxnSpPr>
          <p:spPr>
            <a:xfrm>
              <a:off x="3241747" y="2125980"/>
              <a:ext cx="59366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280B4F1-7D3E-4D91-A581-F0F0D590A33E}"/>
              </a:ext>
            </a:extLst>
          </p:cNvPr>
          <p:cNvGrpSpPr/>
          <p:nvPr/>
        </p:nvGrpSpPr>
        <p:grpSpPr>
          <a:xfrm>
            <a:off x="5213765" y="3712591"/>
            <a:ext cx="396461" cy="127635"/>
            <a:chOff x="3097278" y="1988820"/>
            <a:chExt cx="396461" cy="127635"/>
          </a:xfrm>
        </p:grpSpPr>
        <p:cxnSp>
          <p:nvCxnSpPr>
            <p:cNvPr id="58" name="Straight Connector 57">
              <a:extLst>
                <a:ext uri="{FF2B5EF4-FFF2-40B4-BE49-F238E27FC236}">
                  <a16:creationId xmlns:a16="http://schemas.microsoft.com/office/drawing/2014/main" id="{0D610F1D-5BE6-4880-9387-23EED03D1A4C}"/>
                </a:ext>
              </a:extLst>
            </p:cNvPr>
            <p:cNvCxnSpPr>
              <a:cxnSpLocks/>
            </p:cNvCxnSpPr>
            <p:nvPr/>
          </p:nvCxnSpPr>
          <p:spPr>
            <a:xfrm>
              <a:off x="3101627" y="1988820"/>
              <a:ext cx="39211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175279-4C20-4226-B830-018139144077}"/>
                </a:ext>
              </a:extLst>
            </p:cNvPr>
            <p:cNvCxnSpPr>
              <a:cxnSpLocks/>
            </p:cNvCxnSpPr>
            <p:nvPr/>
          </p:nvCxnSpPr>
          <p:spPr>
            <a:xfrm>
              <a:off x="3097278" y="2116455"/>
              <a:ext cx="3964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5D5999F5-AA84-495B-9851-163E5F7B42B1}"/>
              </a:ext>
            </a:extLst>
          </p:cNvPr>
          <p:cNvGrpSpPr/>
          <p:nvPr/>
        </p:nvGrpSpPr>
        <p:grpSpPr>
          <a:xfrm>
            <a:off x="6389408" y="3714948"/>
            <a:ext cx="396461" cy="127635"/>
            <a:chOff x="3097278" y="1988820"/>
            <a:chExt cx="396461" cy="127635"/>
          </a:xfrm>
        </p:grpSpPr>
        <p:cxnSp>
          <p:nvCxnSpPr>
            <p:cNvPr id="61" name="Straight Connector 60">
              <a:extLst>
                <a:ext uri="{FF2B5EF4-FFF2-40B4-BE49-F238E27FC236}">
                  <a16:creationId xmlns:a16="http://schemas.microsoft.com/office/drawing/2014/main" id="{1C30B2DF-C9C7-4FC5-8D8B-B099C35FBFB5}"/>
                </a:ext>
              </a:extLst>
            </p:cNvPr>
            <p:cNvCxnSpPr>
              <a:cxnSpLocks/>
            </p:cNvCxnSpPr>
            <p:nvPr/>
          </p:nvCxnSpPr>
          <p:spPr>
            <a:xfrm>
              <a:off x="3101627" y="1988820"/>
              <a:ext cx="39211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F394702-1325-46CC-995B-FD74E223BE87}"/>
                </a:ext>
              </a:extLst>
            </p:cNvPr>
            <p:cNvCxnSpPr>
              <a:cxnSpLocks/>
            </p:cNvCxnSpPr>
            <p:nvPr/>
          </p:nvCxnSpPr>
          <p:spPr>
            <a:xfrm>
              <a:off x="3097278" y="2116455"/>
              <a:ext cx="396461"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31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2.59259E-6 L -0.19618 0.10324 " pathEditMode="relative" rAng="0" ptsTypes="AA">
                                      <p:cBhvr>
                                        <p:cTn id="6" dur="500" fill="hold"/>
                                        <p:tgtEl>
                                          <p:spTgt spid="45"/>
                                        </p:tgtEl>
                                        <p:attrNameLst>
                                          <p:attrName>ppt_x</p:attrName>
                                          <p:attrName>ppt_y</p:attrName>
                                        </p:attrNameLst>
                                      </p:cBhvr>
                                      <p:rCtr x="-9809" y="5162"/>
                                    </p:animMotion>
                                  </p:childTnLst>
                                </p:cTn>
                              </p:par>
                              <p:par>
                                <p:cTn id="7" presetID="9" presetClass="emph" presetSubtype="0" nodeType="withEffect">
                                  <p:stCondLst>
                                    <p:cond delay="250"/>
                                  </p:stCondLst>
                                  <p:childTnLst>
                                    <p:set>
                                      <p:cBhvr>
                                        <p:cTn id="8" dur="indefinite"/>
                                        <p:tgtEl>
                                          <p:spTgt spid="7"/>
                                        </p:tgtEl>
                                        <p:attrNameLst>
                                          <p:attrName>style.opacity</p:attrName>
                                        </p:attrNameLst>
                                      </p:cBhvr>
                                      <p:to>
                                        <p:strVal val="0.2"/>
                                      </p:to>
                                    </p:set>
                                    <p:animEffect filter="image" prLst="opacity: 0.2">
                                      <p:cBhvr rctx="IE">
                                        <p:cTn id="9" dur="indefinite"/>
                                        <p:tgtEl>
                                          <p:spTgt spid="7"/>
                                        </p:tgtEl>
                                      </p:cBhvr>
                                    </p:animEffect>
                                  </p:childTnLst>
                                </p:cTn>
                              </p:par>
                              <p:par>
                                <p:cTn id="10" presetID="9" presetClass="emph" presetSubtype="0" nodeType="withEffect">
                                  <p:stCondLst>
                                    <p:cond delay="250"/>
                                  </p:stCondLst>
                                  <p:childTnLst>
                                    <p:set>
                                      <p:cBhvr>
                                        <p:cTn id="11" dur="indefinite"/>
                                        <p:tgtEl>
                                          <p:spTgt spid="4"/>
                                        </p:tgtEl>
                                        <p:attrNameLst>
                                          <p:attrName>style.opacity</p:attrName>
                                        </p:attrNameLst>
                                      </p:cBhvr>
                                      <p:to>
                                        <p:strVal val="0.25"/>
                                      </p:to>
                                    </p:set>
                                    <p:animEffect filter="image" prLst="opacity: 0.25">
                                      <p:cBhvr rctx="IE">
                                        <p:cTn id="12" dur="indefinite"/>
                                        <p:tgtEl>
                                          <p:spTgt spid="4"/>
                                        </p:tgtEl>
                                      </p:cBhvr>
                                    </p:animEffect>
                                  </p:childTnLst>
                                </p:cTn>
                              </p:par>
                              <p:par>
                                <p:cTn id="13" presetID="10" presetClass="entr" presetSubtype="0" fill="hold" nodeType="withEffect">
                                  <p:stCondLst>
                                    <p:cond delay="25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750"/>
                            </p:stCondLst>
                            <p:childTnLst>
                              <p:par>
                                <p:cTn id="17" presetID="21" presetClass="entr" presetSubtype="1"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heel(1)">
                                      <p:cBhvr>
                                        <p:cTn id="19" dur="250"/>
                                        <p:tgtEl>
                                          <p:spTgt spid="4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250"/>
                                        <p:tgtEl>
                                          <p:spTgt spid="54"/>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250"/>
                                        <p:tgtEl>
                                          <p:spTgt spid="5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250"/>
                                        <p:tgtEl>
                                          <p:spTgt spid="52"/>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250"/>
                                        <p:tgtEl>
                                          <p:spTgt spid="57"/>
                                        </p:tgtEl>
                                      </p:cBhvr>
                                    </p:animEffect>
                                  </p:childTnLst>
                                </p:cTn>
                              </p:par>
                              <p:par>
                                <p:cTn id="35" presetID="22" presetClass="entr" presetSubtype="8"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3641-0174-4EEE-9643-0B8C25117189}"/>
              </a:ext>
            </a:extLst>
          </p:cNvPr>
          <p:cNvSpPr>
            <a:spLocks noGrp="1"/>
          </p:cNvSpPr>
          <p:nvPr>
            <p:ph type="title"/>
          </p:nvPr>
        </p:nvSpPr>
        <p:spPr/>
        <p:txBody>
          <a:bodyPr/>
          <a:lstStyle/>
          <a:p>
            <a:r>
              <a:rPr lang="en-US" altLang="en-US" sz="3600" dirty="0"/>
              <a:t>The Multicycle Datapath with Control Signals</a:t>
            </a:r>
            <a:endParaRPr lang="ko-KR" altLang="en-US" sz="3600" dirty="0"/>
          </a:p>
        </p:txBody>
      </p:sp>
      <p:sp>
        <p:nvSpPr>
          <p:cNvPr id="4" name="文本占位符 3">
            <a:extLst>
              <a:ext uri="{FF2B5EF4-FFF2-40B4-BE49-F238E27FC236}">
                <a16:creationId xmlns:a16="http://schemas.microsoft.com/office/drawing/2014/main" id="{E2E6897D-D123-C835-6FC1-86CD334595C0}"/>
              </a:ext>
            </a:extLst>
          </p:cNvPr>
          <p:cNvSpPr>
            <a:spLocks noGrp="1"/>
          </p:cNvSpPr>
          <p:nvPr>
            <p:ph type="body" sz="quarter" idx="10"/>
          </p:nvPr>
        </p:nvSpPr>
        <p:spPr/>
        <p:txBody>
          <a:bodyPr/>
          <a:lstStyle/>
          <a:p>
            <a:endParaRPr lang="zh-CN" altLang="en-US"/>
          </a:p>
        </p:txBody>
      </p:sp>
      <p:grpSp>
        <p:nvGrpSpPr>
          <p:cNvPr id="376" name="Group 375">
            <a:extLst>
              <a:ext uri="{FF2B5EF4-FFF2-40B4-BE49-F238E27FC236}">
                <a16:creationId xmlns:a16="http://schemas.microsoft.com/office/drawing/2014/main" id="{6DE4E74B-B94E-4FB7-9E28-A01873727C03}"/>
              </a:ext>
            </a:extLst>
          </p:cNvPr>
          <p:cNvGrpSpPr/>
          <p:nvPr/>
        </p:nvGrpSpPr>
        <p:grpSpPr>
          <a:xfrm>
            <a:off x="1824168" y="1685595"/>
            <a:ext cx="8625280" cy="4622725"/>
            <a:chOff x="300168" y="1685594"/>
            <a:chExt cx="8625280" cy="4622725"/>
          </a:xfrm>
        </p:grpSpPr>
        <p:sp>
          <p:nvSpPr>
            <p:cNvPr id="273" name="Trapezoid 272">
              <a:extLst>
                <a:ext uri="{FF2B5EF4-FFF2-40B4-BE49-F238E27FC236}">
                  <a16:creationId xmlns:a16="http://schemas.microsoft.com/office/drawing/2014/main" id="{148F2CE6-1CC4-4E20-A6FB-6F81DB1EB9F7}"/>
                </a:ext>
              </a:extLst>
            </p:cNvPr>
            <p:cNvSpPr/>
            <p:nvPr/>
          </p:nvSpPr>
          <p:spPr>
            <a:xfrm rot="5400000">
              <a:off x="6003010" y="4679934"/>
              <a:ext cx="1586039" cy="283300"/>
            </a:xfrm>
            <a:prstGeom prst="trapezoid">
              <a:avLst>
                <a:gd name="adj" fmla="val 59734"/>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138" name="Group 137">
              <a:extLst>
                <a:ext uri="{FF2B5EF4-FFF2-40B4-BE49-F238E27FC236}">
                  <a16:creationId xmlns:a16="http://schemas.microsoft.com/office/drawing/2014/main" id="{28D5D7AC-E7C6-4600-B688-EE95F7D46999}"/>
                </a:ext>
              </a:extLst>
            </p:cNvPr>
            <p:cNvGrpSpPr/>
            <p:nvPr/>
          </p:nvGrpSpPr>
          <p:grpSpPr>
            <a:xfrm>
              <a:off x="1452525" y="3015911"/>
              <a:ext cx="1190046" cy="1343349"/>
              <a:chOff x="1638269" y="3015911"/>
              <a:chExt cx="1190046" cy="1343349"/>
            </a:xfrm>
          </p:grpSpPr>
          <p:sp>
            <p:nvSpPr>
              <p:cNvPr id="13" name="Flowchart: Process 12">
                <a:extLst>
                  <a:ext uri="{FF2B5EF4-FFF2-40B4-BE49-F238E27FC236}">
                    <a16:creationId xmlns:a16="http://schemas.microsoft.com/office/drawing/2014/main" id="{051994A5-B886-4F36-B89C-1371CDA50A75}"/>
                  </a:ext>
                </a:extLst>
              </p:cNvPr>
              <p:cNvSpPr/>
              <p:nvPr/>
            </p:nvSpPr>
            <p:spPr>
              <a:xfrm>
                <a:off x="1692379" y="3015911"/>
                <a:ext cx="1072620" cy="1335527"/>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altLang="ko-KR" sz="5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 name="TextBox 13">
                <a:extLst>
                  <a:ext uri="{FF2B5EF4-FFF2-40B4-BE49-F238E27FC236}">
                    <a16:creationId xmlns:a16="http://schemas.microsoft.com/office/drawing/2014/main" id="{7AA8E591-C00A-4963-A44D-A0930BB2F64F}"/>
                  </a:ext>
                </a:extLst>
              </p:cNvPr>
              <p:cNvSpPr txBox="1"/>
              <p:nvPr/>
            </p:nvSpPr>
            <p:spPr>
              <a:xfrm>
                <a:off x="1638269" y="3321445"/>
                <a:ext cx="86113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Address</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 name="TextBox 14">
                <a:extLst>
                  <a:ext uri="{FF2B5EF4-FFF2-40B4-BE49-F238E27FC236}">
                    <a16:creationId xmlns:a16="http://schemas.microsoft.com/office/drawing/2014/main" id="{DD16BC3B-256F-4D01-92C4-6606A3DC43A3}"/>
                  </a:ext>
                </a:extLst>
              </p:cNvPr>
              <p:cNvSpPr txBox="1"/>
              <p:nvPr/>
            </p:nvSpPr>
            <p:spPr>
              <a:xfrm>
                <a:off x="1649090" y="4020706"/>
                <a:ext cx="86190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Data_in</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 name="TextBox 15">
                <a:extLst>
                  <a:ext uri="{FF2B5EF4-FFF2-40B4-BE49-F238E27FC236}">
                    <a16:creationId xmlns:a16="http://schemas.microsoft.com/office/drawing/2014/main" id="{FCB3C797-BBD3-4F7E-9A17-1017CD1A76B0}"/>
                  </a:ext>
                </a:extLst>
              </p:cNvPr>
              <p:cNvSpPr txBox="1"/>
              <p:nvPr/>
            </p:nvSpPr>
            <p:spPr>
              <a:xfrm>
                <a:off x="1836569" y="3658685"/>
                <a:ext cx="99174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Data_out</a:t>
                </a:r>
                <a:endParaRPr kumimoji="0" lang="ko-KR" altLang="en-US" sz="16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grpSp>
          <p:nvGrpSpPr>
            <p:cNvPr id="45" name="Group 44">
              <a:extLst>
                <a:ext uri="{FF2B5EF4-FFF2-40B4-BE49-F238E27FC236}">
                  <a16:creationId xmlns:a16="http://schemas.microsoft.com/office/drawing/2014/main" id="{C579889B-C5B7-4080-8049-60E97ACEC1B8}"/>
                </a:ext>
              </a:extLst>
            </p:cNvPr>
            <p:cNvGrpSpPr/>
            <p:nvPr/>
          </p:nvGrpSpPr>
          <p:grpSpPr>
            <a:xfrm>
              <a:off x="4150253" y="3045718"/>
              <a:ext cx="1163741" cy="1640013"/>
              <a:chOff x="3566579" y="2490014"/>
              <a:chExt cx="1163741" cy="1640013"/>
            </a:xfrm>
          </p:grpSpPr>
          <p:grpSp>
            <p:nvGrpSpPr>
              <p:cNvPr id="46" name="Group 45">
                <a:extLst>
                  <a:ext uri="{FF2B5EF4-FFF2-40B4-BE49-F238E27FC236}">
                    <a16:creationId xmlns:a16="http://schemas.microsoft.com/office/drawing/2014/main" id="{338DE8D0-248E-4613-AC63-8B2ED8FA4B09}"/>
                  </a:ext>
                </a:extLst>
              </p:cNvPr>
              <p:cNvGrpSpPr/>
              <p:nvPr/>
            </p:nvGrpSpPr>
            <p:grpSpPr>
              <a:xfrm>
                <a:off x="3566579" y="2490014"/>
                <a:ext cx="1163741" cy="1640013"/>
                <a:chOff x="2231326" y="2960679"/>
                <a:chExt cx="1163741" cy="1640013"/>
              </a:xfrm>
            </p:grpSpPr>
            <p:sp>
              <p:nvSpPr>
                <p:cNvPr id="48" name="Flowchart: Process 47">
                  <a:extLst>
                    <a:ext uri="{FF2B5EF4-FFF2-40B4-BE49-F238E27FC236}">
                      <a16:creationId xmlns:a16="http://schemas.microsoft.com/office/drawing/2014/main" id="{4549C3FE-A64F-4BDF-BBF9-046281E6CC69}"/>
                    </a:ext>
                  </a:extLst>
                </p:cNvPr>
                <p:cNvSpPr/>
                <p:nvPr/>
              </p:nvSpPr>
              <p:spPr>
                <a:xfrm>
                  <a:off x="2231326" y="2960679"/>
                  <a:ext cx="1163741" cy="1622979"/>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49" name="TextBox 48">
                  <a:extLst>
                    <a:ext uri="{FF2B5EF4-FFF2-40B4-BE49-F238E27FC236}">
                      <a16:creationId xmlns:a16="http://schemas.microsoft.com/office/drawing/2014/main" id="{0E31036F-1ADB-4855-9B79-976DA00ED775}"/>
                    </a:ext>
                  </a:extLst>
                </p:cNvPr>
                <p:cNvSpPr txBox="1"/>
                <p:nvPr/>
              </p:nvSpPr>
              <p:spPr>
                <a:xfrm>
                  <a:off x="2284972" y="3300969"/>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0" name="TextBox 49">
                  <a:extLst>
                    <a:ext uri="{FF2B5EF4-FFF2-40B4-BE49-F238E27FC236}">
                      <a16:creationId xmlns:a16="http://schemas.microsoft.com/office/drawing/2014/main" id="{C2258734-DF18-4238-9532-460DAEDD6E28}"/>
                    </a:ext>
                  </a:extLst>
                </p:cNvPr>
                <p:cNvSpPr txBox="1"/>
                <p:nvPr/>
              </p:nvSpPr>
              <p:spPr>
                <a:xfrm>
                  <a:off x="2284972" y="3648612"/>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1" name="TextBox 50">
                  <a:extLst>
                    <a:ext uri="{FF2B5EF4-FFF2-40B4-BE49-F238E27FC236}">
                      <a16:creationId xmlns:a16="http://schemas.microsoft.com/office/drawing/2014/main" id="{D316E21E-84AA-4F85-A45F-9618B97646D5}"/>
                    </a:ext>
                  </a:extLst>
                </p:cNvPr>
                <p:cNvSpPr txBox="1"/>
                <p:nvPr/>
              </p:nvSpPr>
              <p:spPr>
                <a:xfrm>
                  <a:off x="2292894" y="3969730"/>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2" name="TextBox 51">
                  <a:extLst>
                    <a:ext uri="{FF2B5EF4-FFF2-40B4-BE49-F238E27FC236}">
                      <a16:creationId xmlns:a16="http://schemas.microsoft.com/office/drawing/2014/main" id="{9B415FBF-8F1B-444C-9378-4FA305BA8A09}"/>
                    </a:ext>
                  </a:extLst>
                </p:cNvPr>
                <p:cNvSpPr txBox="1"/>
                <p:nvPr/>
              </p:nvSpPr>
              <p:spPr>
                <a:xfrm>
                  <a:off x="2899462" y="3300969"/>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3" name="TextBox 52">
                  <a:extLst>
                    <a:ext uri="{FF2B5EF4-FFF2-40B4-BE49-F238E27FC236}">
                      <a16:creationId xmlns:a16="http://schemas.microsoft.com/office/drawing/2014/main" id="{3FC7E573-77ED-41C6-87DC-8AB771282231}"/>
                    </a:ext>
                  </a:extLst>
                </p:cNvPr>
                <p:cNvSpPr txBox="1"/>
                <p:nvPr/>
              </p:nvSpPr>
              <p:spPr>
                <a:xfrm>
                  <a:off x="2869771" y="4033106"/>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54" name="TextBox 53">
                  <a:extLst>
                    <a:ext uri="{FF2B5EF4-FFF2-40B4-BE49-F238E27FC236}">
                      <a16:creationId xmlns:a16="http://schemas.microsoft.com/office/drawing/2014/main" id="{BC0192FA-E186-4A5C-A059-E83E19A8453B}"/>
                    </a:ext>
                  </a:extLst>
                </p:cNvPr>
                <p:cNvSpPr txBox="1"/>
                <p:nvPr/>
              </p:nvSpPr>
              <p:spPr>
                <a:xfrm>
                  <a:off x="2272021" y="4289388"/>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47" name="Isosceles Triangle 46">
                <a:extLst>
                  <a:ext uri="{FF2B5EF4-FFF2-40B4-BE49-F238E27FC236}">
                    <a16:creationId xmlns:a16="http://schemas.microsoft.com/office/drawing/2014/main" id="{39F40E22-749B-407B-A852-506C20AA0D3F}"/>
                  </a:ext>
                </a:extLst>
              </p:cNvPr>
              <p:cNvSpPr/>
              <p:nvPr/>
            </p:nvSpPr>
            <p:spPr>
              <a:xfrm>
                <a:off x="4249921" y="392868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67" name="Group 66">
              <a:extLst>
                <a:ext uri="{FF2B5EF4-FFF2-40B4-BE49-F238E27FC236}">
                  <a16:creationId xmlns:a16="http://schemas.microsoft.com/office/drawing/2014/main" id="{B4222BF9-EE74-4F71-A3D7-77A68DEC18B2}"/>
                </a:ext>
              </a:extLst>
            </p:cNvPr>
            <p:cNvGrpSpPr/>
            <p:nvPr/>
          </p:nvGrpSpPr>
          <p:grpSpPr>
            <a:xfrm>
              <a:off x="6620782" y="3032864"/>
              <a:ext cx="301753" cy="685800"/>
              <a:chOff x="474159" y="3044484"/>
              <a:chExt cx="301753" cy="685800"/>
            </a:xfrm>
          </p:grpSpPr>
          <p:sp>
            <p:nvSpPr>
              <p:cNvPr id="68" name="AutoShape 10">
                <a:extLst>
                  <a:ext uri="{FF2B5EF4-FFF2-40B4-BE49-F238E27FC236}">
                    <a16:creationId xmlns:a16="http://schemas.microsoft.com/office/drawing/2014/main" id="{6D3753FA-F1DF-4BB5-A962-95178A8F8820}"/>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TextBox 68">
                <a:extLst>
                  <a:ext uri="{FF2B5EF4-FFF2-40B4-BE49-F238E27FC236}">
                    <a16:creationId xmlns:a16="http://schemas.microsoft.com/office/drawing/2014/main" id="{F10B31D2-9CE9-4EEA-84DA-728BD17327A8}"/>
                  </a:ext>
                </a:extLst>
              </p:cNvPr>
              <p:cNvSpPr txBox="1"/>
              <p:nvPr/>
            </p:nvSpPr>
            <p:spPr>
              <a:xfrm>
                <a:off x="474226" y="30723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70" name="TextBox 69">
                <a:extLst>
                  <a:ext uri="{FF2B5EF4-FFF2-40B4-BE49-F238E27FC236}">
                    <a16:creationId xmlns:a16="http://schemas.microsoft.com/office/drawing/2014/main" id="{2C06CE5A-295B-4355-A9C6-5DF3EC08517A}"/>
                  </a:ext>
                </a:extLst>
              </p:cNvPr>
              <p:cNvSpPr txBox="1"/>
              <p:nvPr/>
            </p:nvSpPr>
            <p:spPr>
              <a:xfrm>
                <a:off x="474159" y="331933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75" name="Group 74">
              <a:extLst>
                <a:ext uri="{FF2B5EF4-FFF2-40B4-BE49-F238E27FC236}">
                  <a16:creationId xmlns:a16="http://schemas.microsoft.com/office/drawing/2014/main" id="{BCC8CD7A-7C7D-4293-8AFF-6A38A65107AF}"/>
                </a:ext>
              </a:extLst>
            </p:cNvPr>
            <p:cNvGrpSpPr/>
            <p:nvPr/>
          </p:nvGrpSpPr>
          <p:grpSpPr>
            <a:xfrm>
              <a:off x="2929730" y="3121602"/>
              <a:ext cx="338554" cy="758618"/>
              <a:chOff x="628603" y="3048001"/>
              <a:chExt cx="313868" cy="838200"/>
            </a:xfrm>
          </p:grpSpPr>
          <p:sp>
            <p:nvSpPr>
              <p:cNvPr id="76" name="Rectangle 24">
                <a:extLst>
                  <a:ext uri="{FF2B5EF4-FFF2-40B4-BE49-F238E27FC236}">
                    <a16:creationId xmlns:a16="http://schemas.microsoft.com/office/drawing/2014/main" id="{55F87BBC-4385-4C1B-857E-90DB77F92B71}"/>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7" name="Text Box 34">
                <a:extLst>
                  <a:ext uri="{FF2B5EF4-FFF2-40B4-BE49-F238E27FC236}">
                    <a16:creationId xmlns:a16="http://schemas.microsoft.com/office/drawing/2014/main" id="{BEFA49C1-C1DF-43A2-AA85-AC6EBC7CDE82}"/>
                  </a:ext>
                </a:extLst>
              </p:cNvPr>
              <p:cNvSpPr txBox="1">
                <a:spLocks noChangeArrowheads="1"/>
              </p:cNvSpPr>
              <p:nvPr/>
            </p:nvSpPr>
            <p:spPr bwMode="auto">
              <a:xfrm rot="16200000">
                <a:off x="589646" y="3371256"/>
                <a:ext cx="39178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p>
            </p:txBody>
          </p:sp>
          <p:sp>
            <p:nvSpPr>
              <p:cNvPr id="78" name="Isosceles Triangle 77">
                <a:extLst>
                  <a:ext uri="{FF2B5EF4-FFF2-40B4-BE49-F238E27FC236}">
                    <a16:creationId xmlns:a16="http://schemas.microsoft.com/office/drawing/2014/main" id="{D72C9BFC-67B4-41C4-B7A6-A08692A628F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9" name="Group 78">
              <a:extLst>
                <a:ext uri="{FF2B5EF4-FFF2-40B4-BE49-F238E27FC236}">
                  <a16:creationId xmlns:a16="http://schemas.microsoft.com/office/drawing/2014/main" id="{183F06EB-6683-49D1-B557-487118064C34}"/>
                </a:ext>
              </a:extLst>
            </p:cNvPr>
            <p:cNvGrpSpPr/>
            <p:nvPr/>
          </p:nvGrpSpPr>
          <p:grpSpPr>
            <a:xfrm>
              <a:off x="2918362" y="3977154"/>
              <a:ext cx="338554" cy="843808"/>
              <a:chOff x="620835" y="3048001"/>
              <a:chExt cx="313868" cy="932326"/>
            </a:xfrm>
          </p:grpSpPr>
          <p:sp>
            <p:nvSpPr>
              <p:cNvPr id="80" name="Rectangle 24">
                <a:extLst>
                  <a:ext uri="{FF2B5EF4-FFF2-40B4-BE49-F238E27FC236}">
                    <a16:creationId xmlns:a16="http://schemas.microsoft.com/office/drawing/2014/main" id="{B59752C2-B985-4C11-BCA1-B9FA4ECC22CB}"/>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1" name="Text Box 34">
                <a:extLst>
                  <a:ext uri="{FF2B5EF4-FFF2-40B4-BE49-F238E27FC236}">
                    <a16:creationId xmlns:a16="http://schemas.microsoft.com/office/drawing/2014/main" id="{495070BD-C450-4387-A7EC-82BFE87F19D4}"/>
                  </a:ext>
                </a:extLst>
              </p:cNvPr>
              <p:cNvSpPr txBox="1">
                <a:spLocks noChangeArrowheads="1"/>
              </p:cNvSpPr>
              <p:nvPr/>
            </p:nvSpPr>
            <p:spPr bwMode="auto">
              <a:xfrm rot="16200000">
                <a:off x="338343" y="3383967"/>
                <a:ext cx="878852"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    MDR</a:t>
                </a:r>
              </a:p>
            </p:txBody>
          </p:sp>
          <p:sp>
            <p:nvSpPr>
              <p:cNvPr id="82" name="Isosceles Triangle 81">
                <a:extLst>
                  <a:ext uri="{FF2B5EF4-FFF2-40B4-BE49-F238E27FC236}">
                    <a16:creationId xmlns:a16="http://schemas.microsoft.com/office/drawing/2014/main" id="{E5174434-7FD9-4D00-8F95-BA50B9DC6E75}"/>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88" name="AutoShape 10">
              <a:extLst>
                <a:ext uri="{FF2B5EF4-FFF2-40B4-BE49-F238E27FC236}">
                  <a16:creationId xmlns:a16="http://schemas.microsoft.com/office/drawing/2014/main" id="{9664CF71-F6B0-46A0-B109-2AFC5489D455}"/>
                </a:ext>
              </a:extLst>
            </p:cNvPr>
            <p:cNvSpPr>
              <a:spLocks noChangeArrowheads="1"/>
            </p:cNvSpPr>
            <p:nvPr/>
          </p:nvSpPr>
          <p:spPr bwMode="auto">
            <a:xfrm rot="16200000">
              <a:off x="3570408" y="4033688"/>
              <a:ext cx="39939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91" name="Group 90">
              <a:extLst>
                <a:ext uri="{FF2B5EF4-FFF2-40B4-BE49-F238E27FC236}">
                  <a16:creationId xmlns:a16="http://schemas.microsoft.com/office/drawing/2014/main" id="{DC9EB9A9-7AF1-49D9-9D54-2C244B02891B}"/>
                </a:ext>
              </a:extLst>
            </p:cNvPr>
            <p:cNvGrpSpPr/>
            <p:nvPr/>
          </p:nvGrpSpPr>
          <p:grpSpPr>
            <a:xfrm>
              <a:off x="5530755" y="3050240"/>
              <a:ext cx="338554" cy="758618"/>
              <a:chOff x="629032" y="3048001"/>
              <a:chExt cx="313868" cy="838200"/>
            </a:xfrm>
          </p:grpSpPr>
          <p:sp>
            <p:nvSpPr>
              <p:cNvPr id="92" name="Rectangle 24">
                <a:extLst>
                  <a:ext uri="{FF2B5EF4-FFF2-40B4-BE49-F238E27FC236}">
                    <a16:creationId xmlns:a16="http://schemas.microsoft.com/office/drawing/2014/main" id="{7CEB8D54-0B42-4B7C-A1A9-035839D3D6DA}"/>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3" name="Text Box 34">
                <a:extLst>
                  <a:ext uri="{FF2B5EF4-FFF2-40B4-BE49-F238E27FC236}">
                    <a16:creationId xmlns:a16="http://schemas.microsoft.com/office/drawing/2014/main" id="{B92FC809-1A13-498B-9439-001B26155B90}"/>
                  </a:ext>
                </a:extLst>
              </p:cNvPr>
              <p:cNvSpPr txBox="1">
                <a:spLocks noChangeArrowheads="1"/>
              </p:cNvSpPr>
              <p:nvPr/>
            </p:nvSpPr>
            <p:spPr bwMode="auto">
              <a:xfrm rot="16200000">
                <a:off x="608672" y="3322833"/>
                <a:ext cx="354588"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a:t>
                </a:r>
              </a:p>
            </p:txBody>
          </p:sp>
          <p:sp>
            <p:nvSpPr>
              <p:cNvPr id="94" name="Isosceles Triangle 93">
                <a:extLst>
                  <a:ext uri="{FF2B5EF4-FFF2-40B4-BE49-F238E27FC236}">
                    <a16:creationId xmlns:a16="http://schemas.microsoft.com/office/drawing/2014/main" id="{2D5664F1-B68F-4555-9BA8-CC1B3DF75A7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5" name="Group 94">
              <a:extLst>
                <a:ext uri="{FF2B5EF4-FFF2-40B4-BE49-F238E27FC236}">
                  <a16:creationId xmlns:a16="http://schemas.microsoft.com/office/drawing/2014/main" id="{DED58F22-C561-44CE-BBB5-572B756EA502}"/>
                </a:ext>
              </a:extLst>
            </p:cNvPr>
            <p:cNvGrpSpPr/>
            <p:nvPr/>
          </p:nvGrpSpPr>
          <p:grpSpPr>
            <a:xfrm>
              <a:off x="5559781" y="3930536"/>
              <a:ext cx="338554" cy="758619"/>
              <a:chOff x="647487" y="3048001"/>
              <a:chExt cx="313868" cy="838200"/>
            </a:xfrm>
          </p:grpSpPr>
          <p:sp>
            <p:nvSpPr>
              <p:cNvPr id="96" name="Rectangle 24">
                <a:extLst>
                  <a:ext uri="{FF2B5EF4-FFF2-40B4-BE49-F238E27FC236}">
                    <a16:creationId xmlns:a16="http://schemas.microsoft.com/office/drawing/2014/main" id="{1E57CE99-715C-49E2-814C-F64AEBE43FCE}"/>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7" name="Text Box 34">
                <a:extLst>
                  <a:ext uri="{FF2B5EF4-FFF2-40B4-BE49-F238E27FC236}">
                    <a16:creationId xmlns:a16="http://schemas.microsoft.com/office/drawing/2014/main" id="{0DB72407-342D-400C-AB80-9368E67D0BDA}"/>
                  </a:ext>
                </a:extLst>
              </p:cNvPr>
              <p:cNvSpPr txBox="1">
                <a:spLocks noChangeArrowheads="1"/>
              </p:cNvSpPr>
              <p:nvPr/>
            </p:nvSpPr>
            <p:spPr bwMode="auto">
              <a:xfrm rot="16200000">
                <a:off x="638640" y="3310166"/>
                <a:ext cx="3315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B</a:t>
                </a:r>
              </a:p>
            </p:txBody>
          </p:sp>
          <p:sp>
            <p:nvSpPr>
              <p:cNvPr id="98" name="Isosceles Triangle 97">
                <a:extLst>
                  <a:ext uri="{FF2B5EF4-FFF2-40B4-BE49-F238E27FC236}">
                    <a16:creationId xmlns:a16="http://schemas.microsoft.com/office/drawing/2014/main" id="{65BAF953-EFB2-4A6F-8887-F8EBF8D29E22}"/>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9" name="Group 98">
              <a:extLst>
                <a:ext uri="{FF2B5EF4-FFF2-40B4-BE49-F238E27FC236}">
                  <a16:creationId xmlns:a16="http://schemas.microsoft.com/office/drawing/2014/main" id="{BA1F9EFD-B1FF-418D-9EFA-86CD298F7D1C}"/>
                </a:ext>
              </a:extLst>
            </p:cNvPr>
            <p:cNvGrpSpPr/>
            <p:nvPr/>
          </p:nvGrpSpPr>
          <p:grpSpPr>
            <a:xfrm>
              <a:off x="7180381" y="3245414"/>
              <a:ext cx="466901" cy="1473809"/>
              <a:chOff x="6356677" y="660683"/>
              <a:chExt cx="517918" cy="1236842"/>
            </a:xfrm>
          </p:grpSpPr>
          <p:sp>
            <p:nvSpPr>
              <p:cNvPr id="100" name="Freeform: Shape 99">
                <a:extLst>
                  <a:ext uri="{FF2B5EF4-FFF2-40B4-BE49-F238E27FC236}">
                    <a16:creationId xmlns:a16="http://schemas.microsoft.com/office/drawing/2014/main" id="{7439CB42-749C-4A37-A95E-3A1797C827C3}"/>
                  </a:ext>
                </a:extLst>
              </p:cNvPr>
              <p:cNvSpPr/>
              <p:nvPr/>
            </p:nvSpPr>
            <p:spPr>
              <a:xfrm rot="5400000">
                <a:off x="5997153" y="1020207"/>
                <a:ext cx="1236842" cy="517793"/>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01" name="Rectangle 100">
                <a:extLst>
                  <a:ext uri="{FF2B5EF4-FFF2-40B4-BE49-F238E27FC236}">
                    <a16:creationId xmlns:a16="http://schemas.microsoft.com/office/drawing/2014/main" id="{95A5B69C-08E7-49AD-B983-1E209625B0FF}"/>
                  </a:ext>
                </a:extLst>
              </p:cNvPr>
              <p:cNvSpPr/>
              <p:nvPr/>
            </p:nvSpPr>
            <p:spPr>
              <a:xfrm rot="16200000">
                <a:off x="6435594" y="1064616"/>
                <a:ext cx="468313" cy="409688"/>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2" name="Group 101">
              <a:extLst>
                <a:ext uri="{FF2B5EF4-FFF2-40B4-BE49-F238E27FC236}">
                  <a16:creationId xmlns:a16="http://schemas.microsoft.com/office/drawing/2014/main" id="{6B4E55DB-2D0F-4F93-9920-80C56CFE89B7}"/>
                </a:ext>
              </a:extLst>
            </p:cNvPr>
            <p:cNvGrpSpPr/>
            <p:nvPr/>
          </p:nvGrpSpPr>
          <p:grpSpPr>
            <a:xfrm>
              <a:off x="8012602" y="3569892"/>
              <a:ext cx="338554" cy="883225"/>
              <a:chOff x="625865" y="3048001"/>
              <a:chExt cx="313868" cy="841091"/>
            </a:xfrm>
          </p:grpSpPr>
          <p:sp>
            <p:nvSpPr>
              <p:cNvPr id="103" name="Rectangle 24">
                <a:extLst>
                  <a:ext uri="{FF2B5EF4-FFF2-40B4-BE49-F238E27FC236}">
                    <a16:creationId xmlns:a16="http://schemas.microsoft.com/office/drawing/2014/main" id="{3835D643-B8AE-424A-9B19-E18201E26271}"/>
                  </a:ext>
                </a:extLst>
              </p:cNvPr>
              <p:cNvSpPr>
                <a:spLocks noChangeArrowheads="1"/>
              </p:cNvSpPr>
              <p:nvPr/>
            </p:nvSpPr>
            <p:spPr bwMode="auto">
              <a:xfrm>
                <a:off x="668499" y="3048001"/>
                <a:ext cx="228600" cy="838200"/>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04" name="Text Box 34">
                <a:extLst>
                  <a:ext uri="{FF2B5EF4-FFF2-40B4-BE49-F238E27FC236}">
                    <a16:creationId xmlns:a16="http://schemas.microsoft.com/office/drawing/2014/main" id="{8AEC4830-DDC4-4486-9E3C-8986793EB900}"/>
                  </a:ext>
                </a:extLst>
              </p:cNvPr>
              <p:cNvSpPr txBox="1">
                <a:spLocks noChangeArrowheads="1"/>
              </p:cNvSpPr>
              <p:nvPr/>
            </p:nvSpPr>
            <p:spPr bwMode="auto">
              <a:xfrm rot="16200000">
                <a:off x="393472" y="3342831"/>
                <a:ext cx="778654"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ALUout</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05" name="Isosceles Triangle 104">
                <a:extLst>
                  <a:ext uri="{FF2B5EF4-FFF2-40B4-BE49-F238E27FC236}">
                    <a16:creationId xmlns:a16="http://schemas.microsoft.com/office/drawing/2014/main" id="{9F1101BC-0713-4D36-8DAA-28EB455430FF}"/>
                  </a:ext>
                </a:extLst>
              </p:cNvPr>
              <p:cNvSpPr/>
              <p:nvPr/>
            </p:nvSpPr>
            <p:spPr>
              <a:xfrm>
                <a:off x="688732" y="3769423"/>
                <a:ext cx="188135" cy="116778"/>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sp>
          <p:nvSpPr>
            <p:cNvPr id="112" name="TextBox 111">
              <a:extLst>
                <a:ext uri="{FF2B5EF4-FFF2-40B4-BE49-F238E27FC236}">
                  <a16:creationId xmlns:a16="http://schemas.microsoft.com/office/drawing/2014/main" id="{C4EE316F-AD69-4A2B-8AE8-929A5D379D24}"/>
                </a:ext>
              </a:extLst>
            </p:cNvPr>
            <p:cNvSpPr txBox="1"/>
            <p:nvPr/>
          </p:nvSpPr>
          <p:spPr>
            <a:xfrm>
              <a:off x="6620238" y="4110753"/>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3" name="TextBox 112">
              <a:extLst>
                <a:ext uri="{FF2B5EF4-FFF2-40B4-BE49-F238E27FC236}">
                  <a16:creationId xmlns:a16="http://schemas.microsoft.com/office/drawing/2014/main" id="{EE78B011-706E-492F-8B27-74AFEA6D4862}"/>
                </a:ext>
              </a:extLst>
            </p:cNvPr>
            <p:cNvSpPr txBox="1"/>
            <p:nvPr/>
          </p:nvSpPr>
          <p:spPr>
            <a:xfrm>
              <a:off x="6620238" y="442531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4" name="TextBox 113">
              <a:extLst>
                <a:ext uri="{FF2B5EF4-FFF2-40B4-BE49-F238E27FC236}">
                  <a16:creationId xmlns:a16="http://schemas.microsoft.com/office/drawing/2014/main" id="{C33264F6-9851-4447-A1D9-5AD63C6458F3}"/>
                </a:ext>
              </a:extLst>
            </p:cNvPr>
            <p:cNvSpPr txBox="1"/>
            <p:nvPr/>
          </p:nvSpPr>
          <p:spPr>
            <a:xfrm>
              <a:off x="6624480" y="4749695"/>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2</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5" name="TextBox 114">
              <a:extLst>
                <a:ext uri="{FF2B5EF4-FFF2-40B4-BE49-F238E27FC236}">
                  <a16:creationId xmlns:a16="http://schemas.microsoft.com/office/drawing/2014/main" id="{3DE7A8C6-B857-4448-B395-1DA0C140F98B}"/>
                </a:ext>
              </a:extLst>
            </p:cNvPr>
            <p:cNvSpPr txBox="1"/>
            <p:nvPr/>
          </p:nvSpPr>
          <p:spPr>
            <a:xfrm>
              <a:off x="6617352" y="5212797"/>
              <a:ext cx="260812" cy="369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3</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17" name="Oval 116">
              <a:extLst>
                <a:ext uri="{FF2B5EF4-FFF2-40B4-BE49-F238E27FC236}">
                  <a16:creationId xmlns:a16="http://schemas.microsoft.com/office/drawing/2014/main" id="{F8971536-ACBF-41D0-B307-7DE1BEF1AA64}"/>
                </a:ext>
              </a:extLst>
            </p:cNvPr>
            <p:cNvSpPr/>
            <p:nvPr/>
          </p:nvSpPr>
          <p:spPr>
            <a:xfrm>
              <a:off x="7177252" y="5355672"/>
              <a:ext cx="653539" cy="705080"/>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 Ctrl</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8" name="Oval 117">
              <a:extLst>
                <a:ext uri="{FF2B5EF4-FFF2-40B4-BE49-F238E27FC236}">
                  <a16:creationId xmlns:a16="http://schemas.microsoft.com/office/drawing/2014/main" id="{FA104729-4AB3-44CB-A746-6CA01BB678C4}"/>
                </a:ext>
              </a:extLst>
            </p:cNvPr>
            <p:cNvSpPr/>
            <p:nvPr/>
          </p:nvSpPr>
          <p:spPr>
            <a:xfrm>
              <a:off x="6777314" y="2132426"/>
              <a:ext cx="794005"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Shift left 2</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nvGrpSpPr>
            <p:cNvPr id="37" name="Group 36">
              <a:extLst>
                <a:ext uri="{FF2B5EF4-FFF2-40B4-BE49-F238E27FC236}">
                  <a16:creationId xmlns:a16="http://schemas.microsoft.com/office/drawing/2014/main" id="{C22D20CC-BDE9-4080-9F47-728122A8720F}"/>
                </a:ext>
              </a:extLst>
            </p:cNvPr>
            <p:cNvGrpSpPr/>
            <p:nvPr/>
          </p:nvGrpSpPr>
          <p:grpSpPr>
            <a:xfrm>
              <a:off x="967450" y="3123661"/>
              <a:ext cx="301753" cy="685800"/>
              <a:chOff x="474159" y="3044484"/>
              <a:chExt cx="301753" cy="685800"/>
            </a:xfrm>
          </p:grpSpPr>
          <p:sp>
            <p:nvSpPr>
              <p:cNvPr id="38" name="AutoShape 10">
                <a:extLst>
                  <a:ext uri="{FF2B5EF4-FFF2-40B4-BE49-F238E27FC236}">
                    <a16:creationId xmlns:a16="http://schemas.microsoft.com/office/drawing/2014/main" id="{E9B4D547-3AD9-49D8-BB97-0A84FF483B27}"/>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TextBox 38">
                <a:extLst>
                  <a:ext uri="{FF2B5EF4-FFF2-40B4-BE49-F238E27FC236}">
                    <a16:creationId xmlns:a16="http://schemas.microsoft.com/office/drawing/2014/main" id="{F254BCDE-D0EC-4B4D-A434-1F8B3D941BE2}"/>
                  </a:ext>
                </a:extLst>
              </p:cNvPr>
              <p:cNvSpPr txBox="1"/>
              <p:nvPr/>
            </p:nvSpPr>
            <p:spPr>
              <a:xfrm>
                <a:off x="474226" y="30723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40" name="TextBox 39">
                <a:extLst>
                  <a:ext uri="{FF2B5EF4-FFF2-40B4-BE49-F238E27FC236}">
                    <a16:creationId xmlns:a16="http://schemas.microsoft.com/office/drawing/2014/main" id="{75C15B69-2850-41A0-849B-6C03FAF9014F}"/>
                  </a:ext>
                </a:extLst>
              </p:cNvPr>
              <p:cNvSpPr txBox="1"/>
              <p:nvPr/>
            </p:nvSpPr>
            <p:spPr>
              <a:xfrm>
                <a:off x="474159" y="3319336"/>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71" name="Group 70">
              <a:extLst>
                <a:ext uri="{FF2B5EF4-FFF2-40B4-BE49-F238E27FC236}">
                  <a16:creationId xmlns:a16="http://schemas.microsoft.com/office/drawing/2014/main" id="{49084B67-86A4-45FF-848E-03781A1934FB}"/>
                </a:ext>
              </a:extLst>
            </p:cNvPr>
            <p:cNvGrpSpPr/>
            <p:nvPr/>
          </p:nvGrpSpPr>
          <p:grpSpPr>
            <a:xfrm>
              <a:off x="300169" y="2947639"/>
              <a:ext cx="338554" cy="831588"/>
              <a:chOff x="617538" y="3194865"/>
              <a:chExt cx="313868" cy="691336"/>
            </a:xfrm>
          </p:grpSpPr>
          <p:sp>
            <p:nvSpPr>
              <p:cNvPr id="72" name="Rectangle 24">
                <a:extLst>
                  <a:ext uri="{FF2B5EF4-FFF2-40B4-BE49-F238E27FC236}">
                    <a16:creationId xmlns:a16="http://schemas.microsoft.com/office/drawing/2014/main" id="{C502A347-D1F0-41BE-9656-B81B743FE8E9}"/>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3" name="Text Box 34">
                <a:extLst>
                  <a:ext uri="{FF2B5EF4-FFF2-40B4-BE49-F238E27FC236}">
                    <a16:creationId xmlns:a16="http://schemas.microsoft.com/office/drawing/2014/main" id="{33CC57E3-64BF-4B5A-8A44-F98012CFE051}"/>
                  </a:ext>
                </a:extLst>
              </p:cNvPr>
              <p:cNvSpPr txBox="1">
                <a:spLocks noChangeArrowheads="1"/>
              </p:cNvSpPr>
              <p:nvPr/>
            </p:nvSpPr>
            <p:spPr bwMode="auto">
              <a:xfrm rot="16200000">
                <a:off x="607091" y="3332733"/>
                <a:ext cx="3347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74" name="Isosceles Triangle 73">
                <a:extLst>
                  <a:ext uri="{FF2B5EF4-FFF2-40B4-BE49-F238E27FC236}">
                    <a16:creationId xmlns:a16="http://schemas.microsoft.com/office/drawing/2014/main" id="{B344310C-1A59-4273-9BB5-530D62F2906D}"/>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124" name="Straight Arrow Connector 123">
              <a:extLst>
                <a:ext uri="{FF2B5EF4-FFF2-40B4-BE49-F238E27FC236}">
                  <a16:creationId xmlns:a16="http://schemas.microsoft.com/office/drawing/2014/main" id="{1EFD4A53-E5C5-42A6-AE2C-BCF7FEF8F670}"/>
                </a:ext>
              </a:extLst>
            </p:cNvPr>
            <p:cNvCxnSpPr>
              <a:cxnSpLocks/>
            </p:cNvCxnSpPr>
            <p:nvPr/>
          </p:nvCxnSpPr>
          <p:spPr>
            <a:xfrm>
              <a:off x="1236241" y="3484321"/>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12D3DEAB-6EB0-40CB-B10E-F515B58CB926}"/>
                </a:ext>
              </a:extLst>
            </p:cNvPr>
            <p:cNvGrpSpPr/>
            <p:nvPr/>
          </p:nvGrpSpPr>
          <p:grpSpPr>
            <a:xfrm>
              <a:off x="8621142" y="2162945"/>
              <a:ext cx="304306" cy="864340"/>
              <a:chOff x="-105663" y="4317464"/>
              <a:chExt cx="304306" cy="864340"/>
            </a:xfrm>
          </p:grpSpPr>
          <p:sp>
            <p:nvSpPr>
              <p:cNvPr id="126" name="AutoShape 10">
                <a:extLst>
                  <a:ext uri="{FF2B5EF4-FFF2-40B4-BE49-F238E27FC236}">
                    <a16:creationId xmlns:a16="http://schemas.microsoft.com/office/drawing/2014/main" id="{CFE8580A-BE58-4CF7-B778-541E1AB37FDC}"/>
                  </a:ext>
                </a:extLst>
              </p:cNvPr>
              <p:cNvSpPr>
                <a:spLocks noChangeArrowheads="1"/>
              </p:cNvSpPr>
              <p:nvPr/>
            </p:nvSpPr>
            <p:spPr bwMode="auto">
              <a:xfrm rot="16200000">
                <a:off x="-350447" y="4635334"/>
                <a:ext cx="86434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7" name="TextBox 126">
                <a:extLst>
                  <a:ext uri="{FF2B5EF4-FFF2-40B4-BE49-F238E27FC236}">
                    <a16:creationId xmlns:a16="http://schemas.microsoft.com/office/drawing/2014/main" id="{8975028B-6F10-4B9A-B15B-BF11BEC4FCB2}"/>
                  </a:ext>
                </a:extLst>
              </p:cNvPr>
              <p:cNvSpPr txBox="1"/>
              <p:nvPr/>
            </p:nvSpPr>
            <p:spPr>
              <a:xfrm>
                <a:off x="-103043" y="435907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2</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28" name="TextBox 127">
                <a:extLst>
                  <a:ext uri="{FF2B5EF4-FFF2-40B4-BE49-F238E27FC236}">
                    <a16:creationId xmlns:a16="http://schemas.microsoft.com/office/drawing/2014/main" id="{E4A6FD6B-E24C-4A53-BF7C-2D0467421D54}"/>
                  </a:ext>
                </a:extLst>
              </p:cNvPr>
              <p:cNvSpPr txBox="1"/>
              <p:nvPr/>
            </p:nvSpPr>
            <p:spPr>
              <a:xfrm>
                <a:off x="-105663" y="4562083"/>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29" name="TextBox 128">
                <a:extLst>
                  <a:ext uri="{FF2B5EF4-FFF2-40B4-BE49-F238E27FC236}">
                    <a16:creationId xmlns:a16="http://schemas.microsoft.com/office/drawing/2014/main" id="{AA968244-003A-43D2-A93C-81380260880A}"/>
                  </a:ext>
                </a:extLst>
              </p:cNvPr>
              <p:cNvSpPr txBox="1"/>
              <p:nvPr/>
            </p:nvSpPr>
            <p:spPr>
              <a:xfrm>
                <a:off x="-105093" y="477041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cxnSp>
          <p:nvCxnSpPr>
            <p:cNvPr id="133" name="Connector: Elbow 132">
              <a:extLst>
                <a:ext uri="{FF2B5EF4-FFF2-40B4-BE49-F238E27FC236}">
                  <a16:creationId xmlns:a16="http://schemas.microsoft.com/office/drawing/2014/main" id="{A139F24D-1CAD-41B0-8959-568AB07E23C6}"/>
                </a:ext>
              </a:extLst>
            </p:cNvPr>
            <p:cNvCxnSpPr>
              <a:stCxn id="128" idx="3"/>
              <a:endCxn id="73" idx="0"/>
            </p:cNvCxnSpPr>
            <p:nvPr/>
          </p:nvCxnSpPr>
          <p:spPr>
            <a:xfrm flipH="1">
              <a:off x="300168" y="2592230"/>
              <a:ext cx="8622660" cy="710018"/>
            </a:xfrm>
            <a:prstGeom prst="bentConnector5">
              <a:avLst>
                <a:gd name="adj1" fmla="val -2450"/>
                <a:gd name="adj2" fmla="val -259135"/>
                <a:gd name="adj3" fmla="val 10265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79D25D38-FDEB-44F8-92A2-E191F29ADCE9}"/>
                </a:ext>
              </a:extLst>
            </p:cNvPr>
            <p:cNvSpPr/>
            <p:nvPr/>
          </p:nvSpPr>
          <p:spPr>
            <a:xfrm>
              <a:off x="668137" y="3260382"/>
              <a:ext cx="116566" cy="11656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141" name="Straight Arrow Connector 140">
              <a:extLst>
                <a:ext uri="{FF2B5EF4-FFF2-40B4-BE49-F238E27FC236}">
                  <a16:creationId xmlns:a16="http://schemas.microsoft.com/office/drawing/2014/main" id="{8C9BA0ED-F2D1-43EF-848F-BE7FC10FFE0B}"/>
                </a:ext>
              </a:extLst>
            </p:cNvPr>
            <p:cNvCxnSpPr>
              <a:cxnSpLocks/>
            </p:cNvCxnSpPr>
            <p:nvPr/>
          </p:nvCxnSpPr>
          <p:spPr>
            <a:xfrm>
              <a:off x="615009" y="3318665"/>
              <a:ext cx="3999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BDC7A9A7-9594-44AA-B81A-4B3DDDF4E68B}"/>
                </a:ext>
              </a:extLst>
            </p:cNvPr>
            <p:cNvCxnSpPr>
              <a:cxnSpLocks/>
            </p:cNvCxnSpPr>
            <p:nvPr/>
          </p:nvCxnSpPr>
          <p:spPr>
            <a:xfrm flipV="1">
              <a:off x="738349" y="2836375"/>
              <a:ext cx="5653419" cy="462983"/>
            </a:xfrm>
            <a:prstGeom prst="bentConnector3">
              <a:avLst>
                <a:gd name="adj1" fmla="val -95"/>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116D86A0-8E3A-43BF-A123-1E8DF7A7F616}"/>
                </a:ext>
              </a:extLst>
            </p:cNvPr>
            <p:cNvGrpSpPr/>
            <p:nvPr/>
          </p:nvGrpSpPr>
          <p:grpSpPr>
            <a:xfrm>
              <a:off x="2579255" y="3466561"/>
              <a:ext cx="395693" cy="865574"/>
              <a:chOff x="2655455" y="3466561"/>
              <a:chExt cx="395693" cy="865574"/>
            </a:xfrm>
          </p:grpSpPr>
          <p:cxnSp>
            <p:nvCxnSpPr>
              <p:cNvPr id="157" name="Straight Arrow Connector 156">
                <a:extLst>
                  <a:ext uri="{FF2B5EF4-FFF2-40B4-BE49-F238E27FC236}">
                    <a16:creationId xmlns:a16="http://schemas.microsoft.com/office/drawing/2014/main" id="{65A7D804-DCC0-4090-8830-AE95FBACFB0A}"/>
                  </a:ext>
                </a:extLst>
              </p:cNvPr>
              <p:cNvCxnSpPr>
                <a:cxnSpLocks/>
              </p:cNvCxnSpPr>
              <p:nvPr/>
            </p:nvCxnSpPr>
            <p:spPr>
              <a:xfrm>
                <a:off x="2655455" y="3840987"/>
                <a:ext cx="15680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C240CD9-7FC2-44B1-998B-A84978386E23}"/>
                  </a:ext>
                </a:extLst>
              </p:cNvPr>
              <p:cNvCxnSpPr>
                <a:cxnSpLocks/>
              </p:cNvCxnSpPr>
              <p:nvPr/>
            </p:nvCxnSpPr>
            <p:spPr>
              <a:xfrm>
                <a:off x="2812256" y="3466561"/>
                <a:ext cx="0" cy="8655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0C7A0B82-FC81-4D80-8612-1E8FABC33251}"/>
                  </a:ext>
                </a:extLst>
              </p:cNvPr>
              <p:cNvCxnSpPr>
                <a:cxnSpLocks/>
              </p:cNvCxnSpPr>
              <p:nvPr/>
            </p:nvCxnSpPr>
            <p:spPr>
              <a:xfrm>
                <a:off x="2794377" y="3496646"/>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2920314-CBCF-4851-BB24-1AF53BE1FEC8}"/>
                  </a:ext>
                </a:extLst>
              </p:cNvPr>
              <p:cNvCxnSpPr>
                <a:cxnSpLocks/>
              </p:cNvCxnSpPr>
              <p:nvPr/>
            </p:nvCxnSpPr>
            <p:spPr>
              <a:xfrm>
                <a:off x="2794377" y="4314684"/>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AutoShape 10">
              <a:extLst>
                <a:ext uri="{FF2B5EF4-FFF2-40B4-BE49-F238E27FC236}">
                  <a16:creationId xmlns:a16="http://schemas.microsoft.com/office/drawing/2014/main" id="{6110FE06-F8E5-4AF5-B867-355F54C82371}"/>
                </a:ext>
              </a:extLst>
            </p:cNvPr>
            <p:cNvSpPr>
              <a:spLocks noChangeArrowheads="1"/>
            </p:cNvSpPr>
            <p:nvPr/>
          </p:nvSpPr>
          <p:spPr bwMode="auto">
            <a:xfrm rot="16200000">
              <a:off x="3572680" y="4435328"/>
              <a:ext cx="399389"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cxnSp>
          <p:nvCxnSpPr>
            <p:cNvPr id="167" name="Straight Arrow Connector 166">
              <a:extLst>
                <a:ext uri="{FF2B5EF4-FFF2-40B4-BE49-F238E27FC236}">
                  <a16:creationId xmlns:a16="http://schemas.microsoft.com/office/drawing/2014/main" id="{1BAC865F-BD41-49E2-9F64-7012E2DEB9EF}"/>
                </a:ext>
              </a:extLst>
            </p:cNvPr>
            <p:cNvCxnSpPr>
              <a:cxnSpLocks/>
            </p:cNvCxnSpPr>
            <p:nvPr/>
          </p:nvCxnSpPr>
          <p:spPr>
            <a:xfrm>
              <a:off x="3217839" y="4471702"/>
              <a:ext cx="4470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F07BB648-70A7-44DC-9834-4CEFA9845D76}"/>
                </a:ext>
              </a:extLst>
            </p:cNvPr>
            <p:cNvGrpSpPr/>
            <p:nvPr/>
          </p:nvGrpSpPr>
          <p:grpSpPr>
            <a:xfrm>
              <a:off x="751703" y="3587457"/>
              <a:ext cx="256771" cy="2669908"/>
              <a:chOff x="3410384" y="4557173"/>
              <a:chExt cx="256771" cy="2669908"/>
            </a:xfrm>
          </p:grpSpPr>
          <p:cxnSp>
            <p:nvCxnSpPr>
              <p:cNvPr id="177" name="Straight Arrow Connector 176">
                <a:extLst>
                  <a:ext uri="{FF2B5EF4-FFF2-40B4-BE49-F238E27FC236}">
                    <a16:creationId xmlns:a16="http://schemas.microsoft.com/office/drawing/2014/main" id="{58C5CAF3-52A7-474D-9864-A2E1CB9138EA}"/>
                  </a:ext>
                </a:extLst>
              </p:cNvPr>
              <p:cNvCxnSpPr>
                <a:cxnSpLocks/>
              </p:cNvCxnSpPr>
              <p:nvPr/>
            </p:nvCxnSpPr>
            <p:spPr>
              <a:xfrm>
                <a:off x="3410384" y="4576591"/>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1F7016D-6E80-4998-BD25-5C390D1D0F85}"/>
                  </a:ext>
                </a:extLst>
              </p:cNvPr>
              <p:cNvCxnSpPr>
                <a:cxnSpLocks/>
              </p:cNvCxnSpPr>
              <p:nvPr/>
            </p:nvCxnSpPr>
            <p:spPr>
              <a:xfrm>
                <a:off x="3431815" y="4557173"/>
                <a:ext cx="0" cy="26699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a:extLst>
                <a:ext uri="{FF2B5EF4-FFF2-40B4-BE49-F238E27FC236}">
                  <a16:creationId xmlns:a16="http://schemas.microsoft.com/office/drawing/2014/main" id="{6C539A21-9837-4E23-907B-B3D9E5C4A9FD}"/>
                </a:ext>
              </a:extLst>
            </p:cNvPr>
            <p:cNvCxnSpPr>
              <a:cxnSpLocks/>
            </p:cNvCxnSpPr>
            <p:nvPr/>
          </p:nvCxnSpPr>
          <p:spPr>
            <a:xfrm>
              <a:off x="751703" y="6257365"/>
              <a:ext cx="7766028"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08C8B0AC-F262-4696-B549-C066E6906B14}"/>
                </a:ext>
              </a:extLst>
            </p:cNvPr>
            <p:cNvGrpSpPr/>
            <p:nvPr/>
          </p:nvGrpSpPr>
          <p:grpSpPr>
            <a:xfrm>
              <a:off x="3383057" y="4632211"/>
              <a:ext cx="293623" cy="1676108"/>
              <a:chOff x="3373532" y="4557173"/>
              <a:chExt cx="293623" cy="1751146"/>
            </a:xfrm>
          </p:grpSpPr>
          <p:grpSp>
            <p:nvGrpSpPr>
              <p:cNvPr id="174" name="Group 173">
                <a:extLst>
                  <a:ext uri="{FF2B5EF4-FFF2-40B4-BE49-F238E27FC236}">
                    <a16:creationId xmlns:a16="http://schemas.microsoft.com/office/drawing/2014/main" id="{7BA52D5E-38BC-4F59-8C9D-738844F26A6D}"/>
                  </a:ext>
                </a:extLst>
              </p:cNvPr>
              <p:cNvGrpSpPr/>
              <p:nvPr/>
            </p:nvGrpSpPr>
            <p:grpSpPr>
              <a:xfrm>
                <a:off x="3410384" y="4557173"/>
                <a:ext cx="256771" cy="1700192"/>
                <a:chOff x="3410384" y="4557173"/>
                <a:chExt cx="256771" cy="1700192"/>
              </a:xfrm>
            </p:grpSpPr>
            <p:cxnSp>
              <p:nvCxnSpPr>
                <p:cNvPr id="171" name="Straight Arrow Connector 170">
                  <a:extLst>
                    <a:ext uri="{FF2B5EF4-FFF2-40B4-BE49-F238E27FC236}">
                      <a16:creationId xmlns:a16="http://schemas.microsoft.com/office/drawing/2014/main" id="{85E78CF7-4A75-463D-8280-25E92BBD2F22}"/>
                    </a:ext>
                  </a:extLst>
                </p:cNvPr>
                <p:cNvCxnSpPr>
                  <a:cxnSpLocks/>
                </p:cNvCxnSpPr>
                <p:nvPr/>
              </p:nvCxnSpPr>
              <p:spPr>
                <a:xfrm>
                  <a:off x="3410384" y="4576591"/>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15207B-6E39-4EA1-A892-57CEEC5081C3}"/>
                    </a:ext>
                  </a:extLst>
                </p:cNvPr>
                <p:cNvCxnSpPr>
                  <a:cxnSpLocks/>
                </p:cNvCxnSpPr>
                <p:nvPr/>
              </p:nvCxnSpPr>
              <p:spPr>
                <a:xfrm>
                  <a:off x="3431815" y="4557173"/>
                  <a:ext cx="0" cy="17001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Oval 187">
                <a:extLst>
                  <a:ext uri="{FF2B5EF4-FFF2-40B4-BE49-F238E27FC236}">
                    <a16:creationId xmlns:a16="http://schemas.microsoft.com/office/drawing/2014/main" id="{57AE898D-1815-4432-B643-63059119F6FD}"/>
                  </a:ext>
                </a:extLst>
              </p:cNvPr>
              <p:cNvSpPr/>
              <p:nvPr/>
            </p:nvSpPr>
            <p:spPr>
              <a:xfrm>
                <a:off x="3373532" y="6191753"/>
                <a:ext cx="116566" cy="11656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nvGrpSpPr>
            <p:cNvPr id="190" name="Group 189">
              <a:extLst>
                <a:ext uri="{FF2B5EF4-FFF2-40B4-BE49-F238E27FC236}">
                  <a16:creationId xmlns:a16="http://schemas.microsoft.com/office/drawing/2014/main" id="{DEE8EC45-E699-4FA6-AB03-F295D2C38F8B}"/>
                </a:ext>
              </a:extLst>
            </p:cNvPr>
            <p:cNvGrpSpPr/>
            <p:nvPr/>
          </p:nvGrpSpPr>
          <p:grpSpPr>
            <a:xfrm>
              <a:off x="1246001" y="4156759"/>
              <a:ext cx="256771" cy="1953316"/>
              <a:chOff x="3410384" y="4557173"/>
              <a:chExt cx="256771" cy="1953316"/>
            </a:xfrm>
          </p:grpSpPr>
          <p:cxnSp>
            <p:nvCxnSpPr>
              <p:cNvPr id="191" name="Straight Arrow Connector 190">
                <a:extLst>
                  <a:ext uri="{FF2B5EF4-FFF2-40B4-BE49-F238E27FC236}">
                    <a16:creationId xmlns:a16="http://schemas.microsoft.com/office/drawing/2014/main" id="{2EE0FF88-95A4-42C2-9884-7FEFF6B73FBF}"/>
                  </a:ext>
                </a:extLst>
              </p:cNvPr>
              <p:cNvCxnSpPr>
                <a:cxnSpLocks/>
              </p:cNvCxnSpPr>
              <p:nvPr/>
            </p:nvCxnSpPr>
            <p:spPr>
              <a:xfrm>
                <a:off x="3410384" y="4576591"/>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94459F1-0F8A-41EA-A76B-8E63DAEA0596}"/>
                  </a:ext>
                </a:extLst>
              </p:cNvPr>
              <p:cNvCxnSpPr>
                <a:cxnSpLocks/>
              </p:cNvCxnSpPr>
              <p:nvPr/>
            </p:nvCxnSpPr>
            <p:spPr>
              <a:xfrm>
                <a:off x="3431815" y="4557173"/>
                <a:ext cx="0" cy="19533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5" name="Straight Arrow Connector 194">
              <a:extLst>
                <a:ext uri="{FF2B5EF4-FFF2-40B4-BE49-F238E27FC236}">
                  <a16:creationId xmlns:a16="http://schemas.microsoft.com/office/drawing/2014/main" id="{8CA7F927-3268-484C-BCB1-37CF644DBADE}"/>
                </a:ext>
              </a:extLst>
            </p:cNvPr>
            <p:cNvCxnSpPr>
              <a:cxnSpLocks/>
            </p:cNvCxnSpPr>
            <p:nvPr/>
          </p:nvCxnSpPr>
          <p:spPr>
            <a:xfrm>
              <a:off x="1244263" y="6110075"/>
              <a:ext cx="511100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C9CD3B07-6A8D-4EB0-9AA7-3180A0C38C15}"/>
                </a:ext>
              </a:extLst>
            </p:cNvPr>
            <p:cNvCxnSpPr>
              <a:cxnSpLocks/>
              <a:endCxn id="117" idx="3"/>
            </p:cNvCxnSpPr>
            <p:nvPr/>
          </p:nvCxnSpPr>
          <p:spPr>
            <a:xfrm>
              <a:off x="3288506" y="5938401"/>
              <a:ext cx="3984455" cy="1909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057E3E0-76DE-4069-8B4B-A7500A6FF5F6}"/>
                </a:ext>
              </a:extLst>
            </p:cNvPr>
            <p:cNvCxnSpPr>
              <a:cxnSpLocks/>
            </p:cNvCxnSpPr>
            <p:nvPr/>
          </p:nvCxnSpPr>
          <p:spPr>
            <a:xfrm>
              <a:off x="3314249" y="2592230"/>
              <a:ext cx="0" cy="285364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F2185A37-CC3A-4ADE-B991-094BD5020D68}"/>
                </a:ext>
              </a:extLst>
            </p:cNvPr>
            <p:cNvCxnSpPr>
              <a:cxnSpLocks/>
            </p:cNvCxnSpPr>
            <p:nvPr/>
          </p:nvCxnSpPr>
          <p:spPr>
            <a:xfrm>
              <a:off x="3893482" y="4533304"/>
              <a:ext cx="2567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1271CDD-A995-4EBA-AE9A-22A1ED4EBF86}"/>
                </a:ext>
              </a:extLst>
            </p:cNvPr>
            <p:cNvCxnSpPr>
              <a:cxnSpLocks/>
            </p:cNvCxnSpPr>
            <p:nvPr/>
          </p:nvCxnSpPr>
          <p:spPr>
            <a:xfrm>
              <a:off x="3884403" y="4156759"/>
              <a:ext cx="2881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AD29466A-9C94-4E4C-86B7-A351A9ABFFDA}"/>
                </a:ext>
              </a:extLst>
            </p:cNvPr>
            <p:cNvCxnSpPr>
              <a:cxnSpLocks/>
            </p:cNvCxnSpPr>
            <p:nvPr/>
          </p:nvCxnSpPr>
          <p:spPr>
            <a:xfrm>
              <a:off x="3217839" y="3589933"/>
              <a:ext cx="87993"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1C0D955B-99AD-42C2-A967-E966012394D5}"/>
                </a:ext>
              </a:extLst>
            </p:cNvPr>
            <p:cNvCxnSpPr>
              <a:cxnSpLocks/>
            </p:cNvCxnSpPr>
            <p:nvPr/>
          </p:nvCxnSpPr>
          <p:spPr>
            <a:xfrm>
              <a:off x="3211444" y="3458739"/>
              <a:ext cx="9388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DCA29720-CBE4-44AD-9645-90A670F99071}"/>
                </a:ext>
              </a:extLst>
            </p:cNvPr>
            <p:cNvCxnSpPr>
              <a:cxnSpLocks/>
            </p:cNvCxnSpPr>
            <p:nvPr/>
          </p:nvCxnSpPr>
          <p:spPr>
            <a:xfrm>
              <a:off x="3232138" y="3740530"/>
              <a:ext cx="9388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98B3548A-2371-42F8-880F-3AE7F76C87C5}"/>
                </a:ext>
              </a:extLst>
            </p:cNvPr>
            <p:cNvCxnSpPr>
              <a:cxnSpLocks/>
            </p:cNvCxnSpPr>
            <p:nvPr/>
          </p:nvCxnSpPr>
          <p:spPr>
            <a:xfrm>
              <a:off x="3314249" y="4223304"/>
              <a:ext cx="3361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0376A552-B2EE-4D28-B470-8609D2B4710D}"/>
                </a:ext>
              </a:extLst>
            </p:cNvPr>
            <p:cNvGrpSpPr/>
            <p:nvPr/>
          </p:nvGrpSpPr>
          <p:grpSpPr>
            <a:xfrm>
              <a:off x="3441340" y="3740530"/>
              <a:ext cx="209042" cy="314239"/>
              <a:chOff x="3517540" y="3740530"/>
              <a:chExt cx="209042" cy="314239"/>
            </a:xfrm>
          </p:grpSpPr>
          <p:cxnSp>
            <p:nvCxnSpPr>
              <p:cNvPr id="224" name="Straight Arrow Connector 223">
                <a:extLst>
                  <a:ext uri="{FF2B5EF4-FFF2-40B4-BE49-F238E27FC236}">
                    <a16:creationId xmlns:a16="http://schemas.microsoft.com/office/drawing/2014/main" id="{A322A9E4-3662-44FA-AB64-323BFC17EF3E}"/>
                  </a:ext>
                </a:extLst>
              </p:cNvPr>
              <p:cNvCxnSpPr>
                <a:cxnSpLocks/>
              </p:cNvCxnSpPr>
              <p:nvPr/>
            </p:nvCxnSpPr>
            <p:spPr>
              <a:xfrm>
                <a:off x="3517540" y="4054769"/>
                <a:ext cx="2090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1A3E70CF-2E2C-48F2-8587-BCC43C936FF3}"/>
                  </a:ext>
                </a:extLst>
              </p:cNvPr>
              <p:cNvCxnSpPr>
                <a:cxnSpLocks/>
              </p:cNvCxnSpPr>
              <p:nvPr/>
            </p:nvCxnSpPr>
            <p:spPr>
              <a:xfrm>
                <a:off x="3536590" y="3740530"/>
                <a:ext cx="0" cy="31423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2" name="Straight Arrow Connector 231">
              <a:extLst>
                <a:ext uri="{FF2B5EF4-FFF2-40B4-BE49-F238E27FC236}">
                  <a16:creationId xmlns:a16="http://schemas.microsoft.com/office/drawing/2014/main" id="{C6CD51E8-875B-4BA7-815A-BBE3FDBAEA2B}"/>
                </a:ext>
              </a:extLst>
            </p:cNvPr>
            <p:cNvCxnSpPr>
              <a:cxnSpLocks/>
            </p:cNvCxnSpPr>
            <p:nvPr/>
          </p:nvCxnSpPr>
          <p:spPr>
            <a:xfrm>
              <a:off x="3558201" y="2839104"/>
              <a:ext cx="0" cy="890175"/>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8519201B-2A91-4915-9F8F-8D5CFBBD7EE7}"/>
                </a:ext>
              </a:extLst>
            </p:cNvPr>
            <p:cNvCxnSpPr>
              <a:cxnSpLocks/>
            </p:cNvCxnSpPr>
            <p:nvPr/>
          </p:nvCxnSpPr>
          <p:spPr>
            <a:xfrm>
              <a:off x="3701542" y="2839104"/>
              <a:ext cx="0" cy="60843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F1C346A0-8E6D-4EE9-B6D6-78473AFF9F5D}"/>
                </a:ext>
              </a:extLst>
            </p:cNvPr>
            <p:cNvCxnSpPr>
              <a:cxnSpLocks/>
            </p:cNvCxnSpPr>
            <p:nvPr/>
          </p:nvCxnSpPr>
          <p:spPr>
            <a:xfrm>
              <a:off x="3217839" y="3254206"/>
              <a:ext cx="851717"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52C027E-B69E-4F9F-8CE0-37F436F4C9C4}"/>
                </a:ext>
              </a:extLst>
            </p:cNvPr>
            <p:cNvCxnSpPr>
              <a:cxnSpLocks/>
            </p:cNvCxnSpPr>
            <p:nvPr/>
          </p:nvCxnSpPr>
          <p:spPr>
            <a:xfrm>
              <a:off x="4053504" y="2204560"/>
              <a:ext cx="0" cy="1049646"/>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D2DFBA3-AAD6-428D-94A2-A02E9C2608D9}"/>
                </a:ext>
              </a:extLst>
            </p:cNvPr>
            <p:cNvCxnSpPr>
              <a:cxnSpLocks/>
              <a:endCxn id="106" idx="2"/>
            </p:cNvCxnSpPr>
            <p:nvPr/>
          </p:nvCxnSpPr>
          <p:spPr>
            <a:xfrm>
              <a:off x="3305832" y="5417987"/>
              <a:ext cx="86359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3DECA29A-660A-4E19-AB04-CCF446FED619}"/>
                </a:ext>
              </a:extLst>
            </p:cNvPr>
            <p:cNvSpPr txBox="1"/>
            <p:nvPr/>
          </p:nvSpPr>
          <p:spPr>
            <a:xfrm>
              <a:off x="3403239" y="5051374"/>
              <a:ext cx="86203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Calibri"/>
                  <a:ea typeface="微软雅黑"/>
                  <a:cs typeface="+mn-cs"/>
                </a:rPr>
                <a:t>Inst[15-0]</a:t>
              </a:r>
              <a:endParaRPr kumimoji="0" lang="ko-KR" altLang="en-US" sz="1600" b="0" i="0" u="none" strike="noStrike" kern="1200" cap="none" spc="-100" normalizeH="0" baseline="0" noProof="0" dirty="0">
                <a:ln>
                  <a:noFill/>
                </a:ln>
                <a:solidFill>
                  <a:srgbClr val="000000"/>
                </a:solidFill>
                <a:effectLst/>
                <a:uLnTx/>
                <a:uFillTx/>
                <a:latin typeface="Calibri"/>
                <a:cs typeface="+mn-cs"/>
              </a:endParaRPr>
            </a:p>
          </p:txBody>
        </p:sp>
        <p:cxnSp>
          <p:nvCxnSpPr>
            <p:cNvPr id="248" name="Straight Arrow Connector 247">
              <a:extLst>
                <a:ext uri="{FF2B5EF4-FFF2-40B4-BE49-F238E27FC236}">
                  <a16:creationId xmlns:a16="http://schemas.microsoft.com/office/drawing/2014/main" id="{3CE54D20-2BA7-4391-AB5F-28FE195199CE}"/>
                </a:ext>
              </a:extLst>
            </p:cNvPr>
            <p:cNvCxnSpPr>
              <a:cxnSpLocks/>
            </p:cNvCxnSpPr>
            <p:nvPr/>
          </p:nvCxnSpPr>
          <p:spPr>
            <a:xfrm>
              <a:off x="3306511" y="5338179"/>
              <a:ext cx="0" cy="60843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2610DDBC-35FC-43DA-B549-FFA474679FC5}"/>
                </a:ext>
              </a:extLst>
            </p:cNvPr>
            <p:cNvSpPr txBox="1"/>
            <p:nvPr/>
          </p:nvSpPr>
          <p:spPr>
            <a:xfrm>
              <a:off x="3433675" y="5614601"/>
              <a:ext cx="77066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Calibri"/>
                  <a:ea typeface="微软雅黑"/>
                  <a:cs typeface="+mn-cs"/>
                </a:rPr>
                <a:t>Inst[5-0]</a:t>
              </a:r>
              <a:endParaRPr kumimoji="0" lang="ko-KR" altLang="en-US" sz="1600" b="0" i="0" u="none" strike="noStrike" kern="1200" cap="none" spc="-100" normalizeH="0" baseline="0" noProof="0" dirty="0">
                <a:ln>
                  <a:noFill/>
                </a:ln>
                <a:solidFill>
                  <a:srgbClr val="000000"/>
                </a:solidFill>
                <a:effectLst/>
                <a:uLnTx/>
                <a:uFillTx/>
                <a:latin typeface="Calibri"/>
                <a:cs typeface="+mn-cs"/>
              </a:endParaRPr>
            </a:p>
          </p:txBody>
        </p:sp>
        <p:cxnSp>
          <p:nvCxnSpPr>
            <p:cNvPr id="250" name="Straight Arrow Connector 249">
              <a:extLst>
                <a:ext uri="{FF2B5EF4-FFF2-40B4-BE49-F238E27FC236}">
                  <a16:creationId xmlns:a16="http://schemas.microsoft.com/office/drawing/2014/main" id="{DEBB6AFB-C207-488C-9215-2EC4E421C9FA}"/>
                </a:ext>
              </a:extLst>
            </p:cNvPr>
            <p:cNvCxnSpPr>
              <a:cxnSpLocks/>
              <a:endCxn id="107" idx="2"/>
            </p:cNvCxnSpPr>
            <p:nvPr/>
          </p:nvCxnSpPr>
          <p:spPr>
            <a:xfrm>
              <a:off x="5008590" y="5406087"/>
              <a:ext cx="4506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9222175C-1F19-4F9C-8979-9504FDB07D59}"/>
                </a:ext>
              </a:extLst>
            </p:cNvPr>
            <p:cNvGrpSpPr/>
            <p:nvPr/>
          </p:nvGrpSpPr>
          <p:grpSpPr>
            <a:xfrm>
              <a:off x="4169426" y="5065447"/>
              <a:ext cx="835110" cy="705080"/>
              <a:chOff x="4245626" y="5065447"/>
              <a:chExt cx="835110" cy="705080"/>
            </a:xfrm>
          </p:grpSpPr>
          <p:sp>
            <p:nvSpPr>
              <p:cNvPr id="106" name="Oval 105">
                <a:extLst>
                  <a:ext uri="{FF2B5EF4-FFF2-40B4-BE49-F238E27FC236}">
                    <a16:creationId xmlns:a16="http://schemas.microsoft.com/office/drawing/2014/main" id="{6E81B65E-1820-453B-A97D-20CF1E7AFA67}"/>
                  </a:ext>
                </a:extLst>
              </p:cNvPr>
              <p:cNvSpPr/>
              <p:nvPr/>
            </p:nvSpPr>
            <p:spPr>
              <a:xfrm>
                <a:off x="4245626" y="5065447"/>
                <a:ext cx="835110"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52" name="Rectangle 251">
                <a:extLst>
                  <a:ext uri="{FF2B5EF4-FFF2-40B4-BE49-F238E27FC236}">
                    <a16:creationId xmlns:a16="http://schemas.microsoft.com/office/drawing/2014/main" id="{A636E6FA-D808-493E-9804-005A72B0974A}"/>
                  </a:ext>
                </a:extLst>
              </p:cNvPr>
              <p:cNvSpPr/>
              <p:nvPr/>
            </p:nvSpPr>
            <p:spPr>
              <a:xfrm>
                <a:off x="4368861" y="5118009"/>
                <a:ext cx="568874" cy="553998"/>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8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256" name="Group 255">
              <a:extLst>
                <a:ext uri="{FF2B5EF4-FFF2-40B4-BE49-F238E27FC236}">
                  <a16:creationId xmlns:a16="http://schemas.microsoft.com/office/drawing/2014/main" id="{F930DE57-C475-4D44-B341-77D5CFE05ABE}"/>
                </a:ext>
              </a:extLst>
            </p:cNvPr>
            <p:cNvGrpSpPr/>
            <p:nvPr/>
          </p:nvGrpSpPr>
          <p:grpSpPr>
            <a:xfrm>
              <a:off x="4927172" y="5316483"/>
              <a:ext cx="393056" cy="467395"/>
              <a:chOff x="2679347" y="3163596"/>
              <a:chExt cx="393056" cy="467395"/>
            </a:xfrm>
          </p:grpSpPr>
          <p:cxnSp>
            <p:nvCxnSpPr>
              <p:cNvPr id="257" name="Straight Connector 256">
                <a:extLst>
                  <a:ext uri="{FF2B5EF4-FFF2-40B4-BE49-F238E27FC236}">
                    <a16:creationId xmlns:a16="http://schemas.microsoft.com/office/drawing/2014/main" id="{B6874A68-8252-471D-91C8-A664ABE547B8}"/>
                  </a:ext>
                </a:extLst>
              </p:cNvPr>
              <p:cNvCxnSpPr>
                <a:cxnSpLocks/>
              </p:cNvCxnSpPr>
              <p:nvPr/>
            </p:nvCxnSpPr>
            <p:spPr>
              <a:xfrm flipH="1">
                <a:off x="2800164" y="3163596"/>
                <a:ext cx="76639" cy="185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F082F1A2-CB27-411D-85EB-1A5B3C679621}"/>
                  </a:ext>
                </a:extLst>
              </p:cNvPr>
              <p:cNvSpPr txBox="1"/>
              <p:nvPr/>
            </p:nvSpPr>
            <p:spPr>
              <a:xfrm>
                <a:off x="2679347" y="3292437"/>
                <a:ext cx="39305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Calibri"/>
                    <a:ea typeface="微软雅黑"/>
                    <a:cs typeface="+mn-cs"/>
                  </a:rPr>
                  <a:t>32</a:t>
                </a: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grpSp>
        <p:grpSp>
          <p:nvGrpSpPr>
            <p:cNvPr id="260" name="Group 259">
              <a:extLst>
                <a:ext uri="{FF2B5EF4-FFF2-40B4-BE49-F238E27FC236}">
                  <a16:creationId xmlns:a16="http://schemas.microsoft.com/office/drawing/2014/main" id="{EF6610DB-5530-4610-8517-0EF28AD6ECC6}"/>
                </a:ext>
              </a:extLst>
            </p:cNvPr>
            <p:cNvGrpSpPr/>
            <p:nvPr/>
          </p:nvGrpSpPr>
          <p:grpSpPr>
            <a:xfrm>
              <a:off x="5459233" y="5053547"/>
              <a:ext cx="759250" cy="705080"/>
              <a:chOff x="5400961" y="5053547"/>
              <a:chExt cx="759250" cy="705080"/>
            </a:xfrm>
          </p:grpSpPr>
          <p:sp>
            <p:nvSpPr>
              <p:cNvPr id="107" name="Oval 106">
                <a:extLst>
                  <a:ext uri="{FF2B5EF4-FFF2-40B4-BE49-F238E27FC236}">
                    <a16:creationId xmlns:a16="http://schemas.microsoft.com/office/drawing/2014/main" id="{19B4EDAC-EF97-4019-B3C7-A8D79D99C5C6}"/>
                  </a:ext>
                </a:extLst>
              </p:cNvPr>
              <p:cNvSpPr/>
              <p:nvPr/>
            </p:nvSpPr>
            <p:spPr>
              <a:xfrm>
                <a:off x="5400961" y="5053547"/>
                <a:ext cx="759250" cy="705080"/>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59" name="Rectangle 258">
                <a:extLst>
                  <a:ext uri="{FF2B5EF4-FFF2-40B4-BE49-F238E27FC236}">
                    <a16:creationId xmlns:a16="http://schemas.microsoft.com/office/drawing/2014/main" id="{A1B366C5-1414-4F7B-A9E9-1B9DD48FF100}"/>
                  </a:ext>
                </a:extLst>
              </p:cNvPr>
              <p:cNvSpPr/>
              <p:nvPr/>
            </p:nvSpPr>
            <p:spPr>
              <a:xfrm>
                <a:off x="5552238" y="5127417"/>
                <a:ext cx="451598" cy="553998"/>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 2</a:t>
                </a:r>
                <a:endParaRPr kumimoji="0" lang="ko-KR" altLang="en-US" sz="18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cxnSp>
          <p:nvCxnSpPr>
            <p:cNvPr id="261" name="Straight Arrow Connector 260">
              <a:extLst>
                <a:ext uri="{FF2B5EF4-FFF2-40B4-BE49-F238E27FC236}">
                  <a16:creationId xmlns:a16="http://schemas.microsoft.com/office/drawing/2014/main" id="{E15A76D6-5536-47A0-BF94-C242764E21A6}"/>
                </a:ext>
              </a:extLst>
            </p:cNvPr>
            <p:cNvCxnSpPr>
              <a:cxnSpLocks/>
            </p:cNvCxnSpPr>
            <p:nvPr/>
          </p:nvCxnSpPr>
          <p:spPr>
            <a:xfrm>
              <a:off x="5300814" y="3500911"/>
              <a:ext cx="2881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B3BB67CE-E79B-4CC0-8883-64426A84C059}"/>
                </a:ext>
              </a:extLst>
            </p:cNvPr>
            <p:cNvCxnSpPr>
              <a:cxnSpLocks/>
            </p:cNvCxnSpPr>
            <p:nvPr/>
          </p:nvCxnSpPr>
          <p:spPr>
            <a:xfrm>
              <a:off x="5313994" y="4266069"/>
              <a:ext cx="2881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0EF009E-B622-4104-8083-158D7FB388A0}"/>
                </a:ext>
              </a:extLst>
            </p:cNvPr>
            <p:cNvCxnSpPr>
              <a:cxnSpLocks/>
            </p:cNvCxnSpPr>
            <p:nvPr/>
          </p:nvCxnSpPr>
          <p:spPr>
            <a:xfrm>
              <a:off x="5833464" y="4303073"/>
              <a:ext cx="8354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6EFF9B0-CEC3-49F6-A142-06BA170B550F}"/>
                </a:ext>
              </a:extLst>
            </p:cNvPr>
            <p:cNvCxnSpPr>
              <a:cxnSpLocks/>
            </p:cNvCxnSpPr>
            <p:nvPr/>
          </p:nvCxnSpPr>
          <p:spPr>
            <a:xfrm>
              <a:off x="6355269" y="4303073"/>
              <a:ext cx="0" cy="18364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DE898064-380D-4F63-BE52-D56B982905F3}"/>
                </a:ext>
              </a:extLst>
            </p:cNvPr>
            <p:cNvCxnSpPr>
              <a:cxnSpLocks/>
            </p:cNvCxnSpPr>
            <p:nvPr/>
          </p:nvCxnSpPr>
          <p:spPr>
            <a:xfrm>
              <a:off x="6218483" y="5404058"/>
              <a:ext cx="4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3" name="Group 292">
              <a:extLst>
                <a:ext uri="{FF2B5EF4-FFF2-40B4-BE49-F238E27FC236}">
                  <a16:creationId xmlns:a16="http://schemas.microsoft.com/office/drawing/2014/main" id="{B3094595-FF0C-43B7-BAA9-D4E6741D70F4}"/>
                </a:ext>
              </a:extLst>
            </p:cNvPr>
            <p:cNvGrpSpPr/>
            <p:nvPr/>
          </p:nvGrpSpPr>
          <p:grpSpPr>
            <a:xfrm>
              <a:off x="5188142" y="4892781"/>
              <a:ext cx="1480750" cy="567820"/>
              <a:chOff x="5264342" y="4892781"/>
              <a:chExt cx="1480750" cy="567820"/>
            </a:xfrm>
          </p:grpSpPr>
          <p:sp>
            <p:nvSpPr>
              <p:cNvPr id="281" name="Oval 280">
                <a:extLst>
                  <a:ext uri="{FF2B5EF4-FFF2-40B4-BE49-F238E27FC236}">
                    <a16:creationId xmlns:a16="http://schemas.microsoft.com/office/drawing/2014/main" id="{AABB64DB-8E74-47D7-8C03-B67DFDE7F3E1}"/>
                  </a:ext>
                </a:extLst>
              </p:cNvPr>
              <p:cNvSpPr/>
              <p:nvPr/>
            </p:nvSpPr>
            <p:spPr>
              <a:xfrm>
                <a:off x="5264342" y="5363788"/>
                <a:ext cx="101147" cy="968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cxnSp>
            <p:nvCxnSpPr>
              <p:cNvPr id="286" name="Straight Connector 285">
                <a:extLst>
                  <a:ext uri="{FF2B5EF4-FFF2-40B4-BE49-F238E27FC236}">
                    <a16:creationId xmlns:a16="http://schemas.microsoft.com/office/drawing/2014/main" id="{2522D386-9DBB-49A1-B623-3D2C95C89B77}"/>
                  </a:ext>
                </a:extLst>
              </p:cNvPr>
              <p:cNvCxnSpPr>
                <a:cxnSpLocks/>
                <a:endCxn id="281" idx="0"/>
              </p:cNvCxnSpPr>
              <p:nvPr/>
            </p:nvCxnSpPr>
            <p:spPr>
              <a:xfrm>
                <a:off x="5314916" y="4892781"/>
                <a:ext cx="0" cy="4710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F44CA7FA-A0FE-4143-B17A-34EBD1B0E73D}"/>
                  </a:ext>
                </a:extLst>
              </p:cNvPr>
              <p:cNvCxnSpPr>
                <a:cxnSpLocks/>
              </p:cNvCxnSpPr>
              <p:nvPr/>
            </p:nvCxnSpPr>
            <p:spPr>
              <a:xfrm>
                <a:off x="5310111" y="4922411"/>
                <a:ext cx="14349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4" name="Straight Arrow Connector 293">
              <a:extLst>
                <a:ext uri="{FF2B5EF4-FFF2-40B4-BE49-F238E27FC236}">
                  <a16:creationId xmlns:a16="http://schemas.microsoft.com/office/drawing/2014/main" id="{7F436427-614E-4F3B-BB7A-8C9070023B42}"/>
                </a:ext>
              </a:extLst>
            </p:cNvPr>
            <p:cNvCxnSpPr>
              <a:cxnSpLocks/>
            </p:cNvCxnSpPr>
            <p:nvPr/>
          </p:nvCxnSpPr>
          <p:spPr>
            <a:xfrm>
              <a:off x="6218483" y="4591478"/>
              <a:ext cx="4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4FFEF6CF-06B0-4004-AE0B-9347F3DF1997}"/>
                </a:ext>
              </a:extLst>
            </p:cNvPr>
            <p:cNvSpPr txBox="1"/>
            <p:nvPr/>
          </p:nvSpPr>
          <p:spPr>
            <a:xfrm>
              <a:off x="5946876" y="4388032"/>
              <a:ext cx="31451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4</a:t>
              </a:r>
              <a:endParaRPr kumimoji="0" lang="ko-KR" altLang="en-US" sz="2000" b="0" i="0" u="none" strike="noStrike" kern="1200" cap="none" spc="0" normalizeH="0" baseline="0" noProof="0" dirty="0">
                <a:ln>
                  <a:noFill/>
                </a:ln>
                <a:solidFill>
                  <a:srgbClr val="000000"/>
                </a:solidFill>
                <a:effectLst/>
                <a:uLnTx/>
                <a:uFillTx/>
                <a:latin typeface="Calibri"/>
                <a:cs typeface="+mn-cs"/>
              </a:endParaRPr>
            </a:p>
          </p:txBody>
        </p:sp>
        <p:cxnSp>
          <p:nvCxnSpPr>
            <p:cNvPr id="297" name="Straight Arrow Connector 296">
              <a:extLst>
                <a:ext uri="{FF2B5EF4-FFF2-40B4-BE49-F238E27FC236}">
                  <a16:creationId xmlns:a16="http://schemas.microsoft.com/office/drawing/2014/main" id="{07533304-8CB9-4FD8-B0B3-BAA0AA82BD6E}"/>
                </a:ext>
              </a:extLst>
            </p:cNvPr>
            <p:cNvCxnSpPr>
              <a:cxnSpLocks/>
              <a:endCxn id="70" idx="1"/>
            </p:cNvCxnSpPr>
            <p:nvPr/>
          </p:nvCxnSpPr>
          <p:spPr>
            <a:xfrm>
              <a:off x="5815952" y="3490722"/>
              <a:ext cx="804830" cy="16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DEC6F303-B9E3-4E3F-B388-C933BE5F98C7}"/>
                </a:ext>
              </a:extLst>
            </p:cNvPr>
            <p:cNvCxnSpPr>
              <a:cxnSpLocks/>
            </p:cNvCxnSpPr>
            <p:nvPr/>
          </p:nvCxnSpPr>
          <p:spPr>
            <a:xfrm>
              <a:off x="6889573" y="3415186"/>
              <a:ext cx="2881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B43ADA38-C23A-42F7-8086-3BE37BE0E5BC}"/>
                </a:ext>
              </a:extLst>
            </p:cNvPr>
            <p:cNvCxnSpPr>
              <a:cxnSpLocks/>
            </p:cNvCxnSpPr>
            <p:nvPr/>
          </p:nvCxnSpPr>
          <p:spPr>
            <a:xfrm>
              <a:off x="6921924" y="4512187"/>
              <a:ext cx="2881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C048BDA-7F02-489F-8C0D-4D0E1A967955}"/>
                </a:ext>
              </a:extLst>
            </p:cNvPr>
            <p:cNvCxnSpPr>
              <a:cxnSpLocks/>
            </p:cNvCxnSpPr>
            <p:nvPr/>
          </p:nvCxnSpPr>
          <p:spPr>
            <a:xfrm>
              <a:off x="7641223" y="3989023"/>
              <a:ext cx="427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10D89EA-18D9-42C6-A2FF-01694D40FD67}"/>
                </a:ext>
              </a:extLst>
            </p:cNvPr>
            <p:cNvCxnSpPr>
              <a:cxnSpLocks/>
            </p:cNvCxnSpPr>
            <p:nvPr/>
          </p:nvCxnSpPr>
          <p:spPr>
            <a:xfrm>
              <a:off x="8490173" y="2822809"/>
              <a:ext cx="0" cy="34297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5" name="Group 304">
              <a:extLst>
                <a:ext uri="{FF2B5EF4-FFF2-40B4-BE49-F238E27FC236}">
                  <a16:creationId xmlns:a16="http://schemas.microsoft.com/office/drawing/2014/main" id="{C505312B-30A3-41B7-8F0D-53D356214240}"/>
                </a:ext>
              </a:extLst>
            </p:cNvPr>
            <p:cNvGrpSpPr/>
            <p:nvPr/>
          </p:nvGrpSpPr>
          <p:grpSpPr>
            <a:xfrm>
              <a:off x="7702040" y="2596833"/>
              <a:ext cx="992188" cy="1443665"/>
              <a:chOff x="3373532" y="4557173"/>
              <a:chExt cx="992188" cy="1751146"/>
            </a:xfrm>
          </p:grpSpPr>
          <p:grpSp>
            <p:nvGrpSpPr>
              <p:cNvPr id="306" name="Group 305">
                <a:extLst>
                  <a:ext uri="{FF2B5EF4-FFF2-40B4-BE49-F238E27FC236}">
                    <a16:creationId xmlns:a16="http://schemas.microsoft.com/office/drawing/2014/main" id="{709547AE-A813-4CFA-95F2-1887165468AC}"/>
                  </a:ext>
                </a:extLst>
              </p:cNvPr>
              <p:cNvGrpSpPr/>
              <p:nvPr/>
            </p:nvGrpSpPr>
            <p:grpSpPr>
              <a:xfrm>
                <a:off x="3411916" y="4557173"/>
                <a:ext cx="953804" cy="1700192"/>
                <a:chOff x="3411916" y="4557173"/>
                <a:chExt cx="953804" cy="1700192"/>
              </a:xfrm>
            </p:grpSpPr>
            <p:cxnSp>
              <p:nvCxnSpPr>
                <p:cNvPr id="308" name="Straight Arrow Connector 307">
                  <a:extLst>
                    <a:ext uri="{FF2B5EF4-FFF2-40B4-BE49-F238E27FC236}">
                      <a16:creationId xmlns:a16="http://schemas.microsoft.com/office/drawing/2014/main" id="{390FD70F-6ACF-4C56-913A-C6F994C51D6E}"/>
                    </a:ext>
                  </a:extLst>
                </p:cNvPr>
                <p:cNvCxnSpPr>
                  <a:cxnSpLocks/>
                </p:cNvCxnSpPr>
                <p:nvPr/>
              </p:nvCxnSpPr>
              <p:spPr>
                <a:xfrm>
                  <a:off x="3411916" y="4591853"/>
                  <a:ext cx="9538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813844B-4111-4D56-B295-1EE21589615F}"/>
                    </a:ext>
                  </a:extLst>
                </p:cNvPr>
                <p:cNvCxnSpPr>
                  <a:cxnSpLocks/>
                </p:cNvCxnSpPr>
                <p:nvPr/>
              </p:nvCxnSpPr>
              <p:spPr>
                <a:xfrm>
                  <a:off x="3431815" y="4557173"/>
                  <a:ext cx="0" cy="17001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7" name="Oval 306">
                <a:extLst>
                  <a:ext uri="{FF2B5EF4-FFF2-40B4-BE49-F238E27FC236}">
                    <a16:creationId xmlns:a16="http://schemas.microsoft.com/office/drawing/2014/main" id="{A1BA307B-FA0C-4D8E-A457-A05809717CDD}"/>
                  </a:ext>
                </a:extLst>
              </p:cNvPr>
              <p:cNvSpPr/>
              <p:nvPr/>
            </p:nvSpPr>
            <p:spPr>
              <a:xfrm>
                <a:off x="3373532" y="6191753"/>
                <a:ext cx="116566" cy="11656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cxnSp>
          <p:nvCxnSpPr>
            <p:cNvPr id="312" name="Straight Arrow Connector 311">
              <a:extLst>
                <a:ext uri="{FF2B5EF4-FFF2-40B4-BE49-F238E27FC236}">
                  <a16:creationId xmlns:a16="http://schemas.microsoft.com/office/drawing/2014/main" id="{CC41DAA1-A246-4DB8-A77F-BA7AEADDD10B}"/>
                </a:ext>
              </a:extLst>
            </p:cNvPr>
            <p:cNvCxnSpPr>
              <a:cxnSpLocks/>
            </p:cNvCxnSpPr>
            <p:nvPr/>
          </p:nvCxnSpPr>
          <p:spPr>
            <a:xfrm>
              <a:off x="8465344" y="2851012"/>
              <a:ext cx="2380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7DE1F1BD-8BFE-413F-AA30-FC8A74D00421}"/>
                </a:ext>
              </a:extLst>
            </p:cNvPr>
            <p:cNvCxnSpPr>
              <a:cxnSpLocks/>
            </p:cNvCxnSpPr>
            <p:nvPr/>
          </p:nvCxnSpPr>
          <p:spPr>
            <a:xfrm>
              <a:off x="8308371" y="3985906"/>
              <a:ext cx="18180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5C756326-CB3A-46D4-8E35-16048DF65554}"/>
                </a:ext>
              </a:extLst>
            </p:cNvPr>
            <p:cNvCxnSpPr>
              <a:cxnSpLocks/>
            </p:cNvCxnSpPr>
            <p:nvPr/>
          </p:nvCxnSpPr>
          <p:spPr>
            <a:xfrm>
              <a:off x="7557338" y="2411725"/>
              <a:ext cx="114209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794C11F2-F807-4973-8D75-86DFDE09ADB1}"/>
                </a:ext>
              </a:extLst>
            </p:cNvPr>
            <p:cNvCxnSpPr>
              <a:cxnSpLocks/>
            </p:cNvCxnSpPr>
            <p:nvPr/>
          </p:nvCxnSpPr>
          <p:spPr>
            <a:xfrm>
              <a:off x="6336529" y="3245413"/>
              <a:ext cx="3178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219DA810-83BB-47D3-9A47-C9414795FE07}"/>
                </a:ext>
              </a:extLst>
            </p:cNvPr>
            <p:cNvCxnSpPr>
              <a:cxnSpLocks/>
            </p:cNvCxnSpPr>
            <p:nvPr/>
          </p:nvCxnSpPr>
          <p:spPr>
            <a:xfrm>
              <a:off x="6364148" y="2822809"/>
              <a:ext cx="0" cy="4313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85E81BA4-9532-4B41-A8A1-E32839041E10}"/>
                </a:ext>
              </a:extLst>
            </p:cNvPr>
            <p:cNvCxnSpPr>
              <a:cxnSpLocks/>
            </p:cNvCxnSpPr>
            <p:nvPr/>
          </p:nvCxnSpPr>
          <p:spPr>
            <a:xfrm>
              <a:off x="3305832" y="2603365"/>
              <a:ext cx="34652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2677049D-00C7-48E4-9EEB-706F4106129B}"/>
                </a:ext>
              </a:extLst>
            </p:cNvPr>
            <p:cNvSpPr txBox="1"/>
            <p:nvPr/>
          </p:nvSpPr>
          <p:spPr>
            <a:xfrm>
              <a:off x="5459134" y="2255952"/>
              <a:ext cx="86203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Calibri"/>
                  <a:ea typeface="微软雅黑"/>
                  <a:cs typeface="+mn-cs"/>
                </a:rPr>
                <a:t>Inst[25-0]</a:t>
              </a:r>
              <a:endParaRPr kumimoji="0" lang="ko-KR" altLang="en-US" sz="1600" b="0" i="0" u="none" strike="noStrike" kern="1200" cap="none" spc="-100" normalizeH="0" baseline="0" noProof="0" dirty="0">
                <a:ln>
                  <a:noFill/>
                </a:ln>
                <a:solidFill>
                  <a:srgbClr val="000000"/>
                </a:solidFill>
                <a:effectLst/>
                <a:uLnTx/>
                <a:uFillTx/>
                <a:latin typeface="Calibri"/>
                <a:cs typeface="+mn-cs"/>
              </a:endParaRPr>
            </a:p>
          </p:txBody>
        </p:sp>
        <p:grpSp>
          <p:nvGrpSpPr>
            <p:cNvPr id="341" name="Group 340">
              <a:extLst>
                <a:ext uri="{FF2B5EF4-FFF2-40B4-BE49-F238E27FC236}">
                  <a16:creationId xmlns:a16="http://schemas.microsoft.com/office/drawing/2014/main" id="{C4F2F910-CCCC-4815-9D8D-90820C747582}"/>
                </a:ext>
              </a:extLst>
            </p:cNvPr>
            <p:cNvGrpSpPr/>
            <p:nvPr/>
          </p:nvGrpSpPr>
          <p:grpSpPr>
            <a:xfrm>
              <a:off x="7640146" y="2030097"/>
              <a:ext cx="393056" cy="476249"/>
              <a:chOff x="2635547" y="2872565"/>
              <a:chExt cx="393056" cy="476249"/>
            </a:xfrm>
          </p:grpSpPr>
          <p:cxnSp>
            <p:nvCxnSpPr>
              <p:cNvPr id="342" name="Straight Connector 341">
                <a:extLst>
                  <a:ext uri="{FF2B5EF4-FFF2-40B4-BE49-F238E27FC236}">
                    <a16:creationId xmlns:a16="http://schemas.microsoft.com/office/drawing/2014/main" id="{00AF4C64-DACC-4856-916D-049BD05966BF}"/>
                  </a:ext>
                </a:extLst>
              </p:cNvPr>
              <p:cNvCxnSpPr>
                <a:cxnSpLocks/>
              </p:cNvCxnSpPr>
              <p:nvPr/>
            </p:nvCxnSpPr>
            <p:spPr>
              <a:xfrm flipH="1">
                <a:off x="2800164" y="3163596"/>
                <a:ext cx="76639" cy="1852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7BDC9340-0990-437F-B2A6-B50CE1E25D86}"/>
                  </a:ext>
                </a:extLst>
              </p:cNvPr>
              <p:cNvSpPr txBox="1"/>
              <p:nvPr/>
            </p:nvSpPr>
            <p:spPr>
              <a:xfrm>
                <a:off x="2635547" y="2872565"/>
                <a:ext cx="39305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Calibri"/>
                    <a:ea typeface="微软雅黑"/>
                    <a:cs typeface="+mn-cs"/>
                  </a:rPr>
                  <a:t>28</a:t>
                </a: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grpSp>
        <p:grpSp>
          <p:nvGrpSpPr>
            <p:cNvPr id="351" name="Group 350">
              <a:extLst>
                <a:ext uri="{FF2B5EF4-FFF2-40B4-BE49-F238E27FC236}">
                  <a16:creationId xmlns:a16="http://schemas.microsoft.com/office/drawing/2014/main" id="{EA577C73-7C87-4543-B2F6-AC8191B284DF}"/>
                </a:ext>
              </a:extLst>
            </p:cNvPr>
            <p:cNvGrpSpPr/>
            <p:nvPr/>
          </p:nvGrpSpPr>
          <p:grpSpPr>
            <a:xfrm>
              <a:off x="6351448" y="2016531"/>
              <a:ext cx="1919197" cy="819844"/>
              <a:chOff x="6364148" y="2016531"/>
              <a:chExt cx="1919197" cy="819844"/>
            </a:xfrm>
          </p:grpSpPr>
          <p:cxnSp>
            <p:nvCxnSpPr>
              <p:cNvPr id="345" name="Straight Arrow Connector 344">
                <a:extLst>
                  <a:ext uri="{FF2B5EF4-FFF2-40B4-BE49-F238E27FC236}">
                    <a16:creationId xmlns:a16="http://schemas.microsoft.com/office/drawing/2014/main" id="{EC988FAC-F142-4B26-ADBF-1834E2B4CB63}"/>
                  </a:ext>
                </a:extLst>
              </p:cNvPr>
              <p:cNvCxnSpPr>
                <a:cxnSpLocks/>
              </p:cNvCxnSpPr>
              <p:nvPr/>
            </p:nvCxnSpPr>
            <p:spPr>
              <a:xfrm>
                <a:off x="6384345" y="2030097"/>
                <a:ext cx="0" cy="806278"/>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0984885C-C2D3-4BFD-90FA-2C9FC844BB67}"/>
                  </a:ext>
                </a:extLst>
              </p:cNvPr>
              <p:cNvCxnSpPr>
                <a:cxnSpLocks/>
              </p:cNvCxnSpPr>
              <p:nvPr/>
            </p:nvCxnSpPr>
            <p:spPr>
              <a:xfrm flipH="1">
                <a:off x="6364148" y="2024933"/>
                <a:ext cx="1919197"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07DFBF9-7764-4791-A401-9D9AD5216041}"/>
                  </a:ext>
                </a:extLst>
              </p:cNvPr>
              <p:cNvCxnSpPr>
                <a:cxnSpLocks/>
              </p:cNvCxnSpPr>
              <p:nvPr/>
            </p:nvCxnSpPr>
            <p:spPr>
              <a:xfrm>
                <a:off x="8279590" y="2016531"/>
                <a:ext cx="0" cy="39103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2" name="TextBox 351">
              <a:extLst>
                <a:ext uri="{FF2B5EF4-FFF2-40B4-BE49-F238E27FC236}">
                  <a16:creationId xmlns:a16="http://schemas.microsoft.com/office/drawing/2014/main" id="{AE47E1F1-C18A-4BFE-8D3A-C323983D4D8C}"/>
                </a:ext>
              </a:extLst>
            </p:cNvPr>
            <p:cNvSpPr txBox="1"/>
            <p:nvPr/>
          </p:nvSpPr>
          <p:spPr>
            <a:xfrm>
              <a:off x="7601788" y="1685594"/>
              <a:ext cx="88838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Calibri"/>
                  <a:ea typeface="微软雅黑"/>
                  <a:cs typeface="+mn-cs"/>
                </a:rPr>
                <a:t>PC[31-28]</a:t>
              </a:r>
              <a:endParaRPr kumimoji="0" lang="ko-KR" altLang="en-US" sz="1600" b="0" i="0" u="none" strike="noStrike" kern="1200" cap="none" spc="-100" normalizeH="0" baseline="0" noProof="0" dirty="0">
                <a:ln>
                  <a:noFill/>
                </a:ln>
                <a:solidFill>
                  <a:srgbClr val="000000"/>
                </a:solidFill>
                <a:effectLst/>
                <a:uLnTx/>
                <a:uFillTx/>
                <a:latin typeface="Calibri"/>
                <a:cs typeface="+mn-cs"/>
              </a:endParaRPr>
            </a:p>
          </p:txBody>
        </p:sp>
        <p:sp>
          <p:nvSpPr>
            <p:cNvPr id="353" name="TextBox 352">
              <a:extLst>
                <a:ext uri="{FF2B5EF4-FFF2-40B4-BE49-F238E27FC236}">
                  <a16:creationId xmlns:a16="http://schemas.microsoft.com/office/drawing/2014/main" id="{F187A93F-1429-4AE3-B8CA-E66ADC31330B}"/>
                </a:ext>
              </a:extLst>
            </p:cNvPr>
            <p:cNvSpPr txBox="1"/>
            <p:nvPr/>
          </p:nvSpPr>
          <p:spPr>
            <a:xfrm>
              <a:off x="4023501" y="2284421"/>
              <a:ext cx="95340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Calibri"/>
                  <a:ea typeface="微软雅黑"/>
                  <a:cs typeface="+mn-cs"/>
                </a:rPr>
                <a:t>Inst[31-26]</a:t>
              </a:r>
              <a:endParaRPr kumimoji="0" lang="ko-KR" altLang="en-US" sz="1600" b="0" i="0" u="none" strike="noStrike" kern="1200" cap="none" spc="-100" normalizeH="0" baseline="0" noProof="0" dirty="0">
                <a:ln>
                  <a:noFill/>
                </a:ln>
                <a:solidFill>
                  <a:srgbClr val="000000"/>
                </a:solidFill>
                <a:effectLst/>
                <a:uLnTx/>
                <a:uFillTx/>
                <a:latin typeface="Calibri"/>
                <a:cs typeface="+mn-cs"/>
              </a:endParaRPr>
            </a:p>
          </p:txBody>
        </p:sp>
      </p:grpSp>
      <p:cxnSp>
        <p:nvCxnSpPr>
          <p:cNvPr id="377" name="Straight Arrow Connector 376">
            <a:extLst>
              <a:ext uri="{FF2B5EF4-FFF2-40B4-BE49-F238E27FC236}">
                <a16:creationId xmlns:a16="http://schemas.microsoft.com/office/drawing/2014/main" id="{1468C778-08A6-4167-AD0E-254403E41237}"/>
              </a:ext>
            </a:extLst>
          </p:cNvPr>
          <p:cNvCxnSpPr>
            <a:cxnSpLocks/>
          </p:cNvCxnSpPr>
          <p:nvPr/>
        </p:nvCxnSpPr>
        <p:spPr>
          <a:xfrm flipV="1">
            <a:off x="9028022" y="4423258"/>
            <a:ext cx="0" cy="93241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8" name="AutoShape 133">
            <a:extLst>
              <a:ext uri="{FF2B5EF4-FFF2-40B4-BE49-F238E27FC236}">
                <a16:creationId xmlns:a16="http://schemas.microsoft.com/office/drawing/2014/main" id="{5F69FD74-6E8A-4AEE-9102-F5D6A1A26C70}"/>
              </a:ext>
            </a:extLst>
          </p:cNvPr>
          <p:cNvSpPr>
            <a:spLocks noChangeArrowheads="1"/>
          </p:cNvSpPr>
          <p:nvPr/>
        </p:nvSpPr>
        <p:spPr bwMode="auto">
          <a:xfrm>
            <a:off x="2249229" y="936962"/>
            <a:ext cx="381000" cy="428357"/>
          </a:xfrm>
          <a:prstGeom prst="moon">
            <a:avLst>
              <a:gd name="adj" fmla="val 77083"/>
            </a:avLst>
          </a:prstGeom>
          <a:noFill/>
          <a:ln w="381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grpSp>
        <p:nvGrpSpPr>
          <p:cNvPr id="426" name="Group 425">
            <a:extLst>
              <a:ext uri="{FF2B5EF4-FFF2-40B4-BE49-F238E27FC236}">
                <a16:creationId xmlns:a16="http://schemas.microsoft.com/office/drawing/2014/main" id="{7558D2F5-11CF-4053-921C-752630F6ACB4}"/>
              </a:ext>
            </a:extLst>
          </p:cNvPr>
          <p:cNvGrpSpPr/>
          <p:nvPr/>
        </p:nvGrpSpPr>
        <p:grpSpPr>
          <a:xfrm>
            <a:off x="1930401" y="1151141"/>
            <a:ext cx="318829" cy="1796499"/>
            <a:chOff x="406400" y="1151140"/>
            <a:chExt cx="318829" cy="1796499"/>
          </a:xfrm>
        </p:grpSpPr>
        <p:cxnSp>
          <p:nvCxnSpPr>
            <p:cNvPr id="379" name="Straight Arrow Connector 378">
              <a:extLst>
                <a:ext uri="{FF2B5EF4-FFF2-40B4-BE49-F238E27FC236}">
                  <a16:creationId xmlns:a16="http://schemas.microsoft.com/office/drawing/2014/main" id="{4A1A2A71-2084-4DEA-853B-17B7D2567499}"/>
                </a:ext>
              </a:extLst>
            </p:cNvPr>
            <p:cNvCxnSpPr>
              <a:cxnSpLocks/>
            </p:cNvCxnSpPr>
            <p:nvPr/>
          </p:nvCxnSpPr>
          <p:spPr>
            <a:xfrm>
              <a:off x="428788" y="1151140"/>
              <a:ext cx="0" cy="17964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35206D5C-F297-4AC0-B0D0-059E2E20C81F}"/>
                </a:ext>
              </a:extLst>
            </p:cNvPr>
            <p:cNvCxnSpPr>
              <a:cxnSpLocks/>
              <a:endCxn id="378" idx="1"/>
            </p:cNvCxnSpPr>
            <p:nvPr/>
          </p:nvCxnSpPr>
          <p:spPr>
            <a:xfrm>
              <a:off x="406400" y="1151140"/>
              <a:ext cx="318829"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94" name="AutoShape 136">
            <a:extLst>
              <a:ext uri="{FF2B5EF4-FFF2-40B4-BE49-F238E27FC236}">
                <a16:creationId xmlns:a16="http://schemas.microsoft.com/office/drawing/2014/main" id="{031F33CD-BD9B-416D-B34E-BFB8727A7C65}"/>
              </a:ext>
            </a:extLst>
          </p:cNvPr>
          <p:cNvSpPr>
            <a:spLocks noChangeArrowheads="1"/>
          </p:cNvSpPr>
          <p:nvPr/>
        </p:nvSpPr>
        <p:spPr bwMode="auto">
          <a:xfrm flipH="1">
            <a:off x="3163465" y="856518"/>
            <a:ext cx="304800" cy="304800"/>
          </a:xfrm>
          <a:prstGeom prst="flowChartDelay">
            <a:avLst/>
          </a:prstGeom>
          <a:noFill/>
          <a:ln w="381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grpSp>
        <p:nvGrpSpPr>
          <p:cNvPr id="402" name="Group 401">
            <a:extLst>
              <a:ext uri="{FF2B5EF4-FFF2-40B4-BE49-F238E27FC236}">
                <a16:creationId xmlns:a16="http://schemas.microsoft.com/office/drawing/2014/main" id="{043D8F4E-A217-4355-9ADB-36F3CC3B88DD}"/>
              </a:ext>
            </a:extLst>
          </p:cNvPr>
          <p:cNvGrpSpPr/>
          <p:nvPr/>
        </p:nvGrpSpPr>
        <p:grpSpPr>
          <a:xfrm>
            <a:off x="3482341" y="920409"/>
            <a:ext cx="5688827" cy="2728933"/>
            <a:chOff x="1958340" y="938338"/>
            <a:chExt cx="5688827" cy="2728933"/>
          </a:xfrm>
        </p:grpSpPr>
        <p:cxnSp>
          <p:nvCxnSpPr>
            <p:cNvPr id="391" name="Straight Arrow Connector 390">
              <a:extLst>
                <a:ext uri="{FF2B5EF4-FFF2-40B4-BE49-F238E27FC236}">
                  <a16:creationId xmlns:a16="http://schemas.microsoft.com/office/drawing/2014/main" id="{EE559AAB-D79E-45F1-9B74-B786BCBEB2E0}"/>
                </a:ext>
              </a:extLst>
            </p:cNvPr>
            <p:cNvCxnSpPr>
              <a:cxnSpLocks/>
            </p:cNvCxnSpPr>
            <p:nvPr/>
          </p:nvCxnSpPr>
          <p:spPr>
            <a:xfrm flipH="1">
              <a:off x="1958340" y="938338"/>
              <a:ext cx="5688827"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D1750E9D-49E9-49B0-8113-3ED002D97439}"/>
                </a:ext>
              </a:extLst>
            </p:cNvPr>
            <p:cNvCxnSpPr>
              <a:cxnSpLocks/>
            </p:cNvCxnSpPr>
            <p:nvPr/>
          </p:nvCxnSpPr>
          <p:spPr>
            <a:xfrm>
              <a:off x="7629087" y="938338"/>
              <a:ext cx="0" cy="2728933"/>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99" name="TextBox 398">
            <a:extLst>
              <a:ext uri="{FF2B5EF4-FFF2-40B4-BE49-F238E27FC236}">
                <a16:creationId xmlns:a16="http://schemas.microsoft.com/office/drawing/2014/main" id="{1646DC5F-0986-40F1-B246-90E83CCE6B10}"/>
              </a:ext>
            </a:extLst>
          </p:cNvPr>
          <p:cNvSpPr txBox="1"/>
          <p:nvPr/>
        </p:nvSpPr>
        <p:spPr>
          <a:xfrm>
            <a:off x="8655741" y="3483023"/>
            <a:ext cx="54220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1" u="none" strike="noStrike" kern="1200" cap="none" spc="0" normalizeH="0" baseline="0" noProof="0" dirty="0">
                <a:ln>
                  <a:noFill/>
                </a:ln>
                <a:solidFill>
                  <a:srgbClr val="C00000"/>
                </a:solidFill>
                <a:effectLst/>
                <a:uLnTx/>
                <a:uFillTx/>
                <a:latin typeface="Calibri"/>
                <a:ea typeface="微软雅黑"/>
                <a:cs typeface="+mn-cs"/>
              </a:rPr>
              <a:t>zero</a:t>
            </a:r>
            <a:endParaRPr kumimoji="0" lang="ko-KR" altLang="en-US" sz="1600" b="1" i="1" u="none" strike="noStrike" kern="1200" cap="none" spc="0" normalizeH="0" baseline="0" noProof="0" dirty="0">
              <a:ln>
                <a:noFill/>
              </a:ln>
              <a:solidFill>
                <a:srgbClr val="C00000"/>
              </a:solidFill>
              <a:effectLst/>
              <a:uLnTx/>
              <a:uFillTx/>
              <a:latin typeface="Calibri"/>
              <a:cs typeface="+mn-cs"/>
            </a:endParaRPr>
          </a:p>
        </p:txBody>
      </p:sp>
      <p:grpSp>
        <p:nvGrpSpPr>
          <p:cNvPr id="408" name="Group 407">
            <a:extLst>
              <a:ext uri="{FF2B5EF4-FFF2-40B4-BE49-F238E27FC236}">
                <a16:creationId xmlns:a16="http://schemas.microsoft.com/office/drawing/2014/main" id="{AAB3253C-01DF-4398-A312-414C77E79B15}"/>
              </a:ext>
            </a:extLst>
          </p:cNvPr>
          <p:cNvGrpSpPr/>
          <p:nvPr/>
        </p:nvGrpSpPr>
        <p:grpSpPr>
          <a:xfrm>
            <a:off x="3482341" y="881393"/>
            <a:ext cx="1774775" cy="228862"/>
            <a:chOff x="1958340" y="881393"/>
            <a:chExt cx="1774775" cy="228862"/>
          </a:xfrm>
        </p:grpSpPr>
        <p:cxnSp>
          <p:nvCxnSpPr>
            <p:cNvPr id="403" name="Straight Arrow Connector 402">
              <a:extLst>
                <a:ext uri="{FF2B5EF4-FFF2-40B4-BE49-F238E27FC236}">
                  <a16:creationId xmlns:a16="http://schemas.microsoft.com/office/drawing/2014/main" id="{DA20AB62-29FF-4D00-BC26-D12416B8DF83}"/>
                </a:ext>
              </a:extLst>
            </p:cNvPr>
            <p:cNvCxnSpPr>
              <a:cxnSpLocks/>
            </p:cNvCxnSpPr>
            <p:nvPr/>
          </p:nvCxnSpPr>
          <p:spPr>
            <a:xfrm flipH="1">
              <a:off x="1958340" y="1110255"/>
              <a:ext cx="1774775"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7" name="Rectangle 141">
              <a:extLst>
                <a:ext uri="{FF2B5EF4-FFF2-40B4-BE49-F238E27FC236}">
                  <a16:creationId xmlns:a16="http://schemas.microsoft.com/office/drawing/2014/main" id="{EFB7FF04-D4DC-4674-B917-8310B1E0AFD0}"/>
                </a:ext>
              </a:extLst>
            </p:cNvPr>
            <p:cNvSpPr>
              <a:spLocks noChangeArrowheads="1"/>
            </p:cNvSpPr>
            <p:nvPr/>
          </p:nvSpPr>
          <p:spPr bwMode="auto">
            <a:xfrm>
              <a:off x="2831201" y="881393"/>
              <a:ext cx="685800" cy="18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PCWriteCond</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nvGrpSpPr>
          <p:cNvPr id="409" name="Group 408">
            <a:extLst>
              <a:ext uri="{FF2B5EF4-FFF2-40B4-BE49-F238E27FC236}">
                <a16:creationId xmlns:a16="http://schemas.microsoft.com/office/drawing/2014/main" id="{621CC455-A649-411D-8682-568C6837B82D}"/>
              </a:ext>
            </a:extLst>
          </p:cNvPr>
          <p:cNvGrpSpPr/>
          <p:nvPr/>
        </p:nvGrpSpPr>
        <p:grpSpPr>
          <a:xfrm>
            <a:off x="2578101" y="1072204"/>
            <a:ext cx="2603049" cy="237644"/>
            <a:chOff x="1281375" y="872611"/>
            <a:chExt cx="2603049" cy="237644"/>
          </a:xfrm>
        </p:grpSpPr>
        <p:cxnSp>
          <p:nvCxnSpPr>
            <p:cNvPr id="410" name="Straight Arrow Connector 409">
              <a:extLst>
                <a:ext uri="{FF2B5EF4-FFF2-40B4-BE49-F238E27FC236}">
                  <a16:creationId xmlns:a16="http://schemas.microsoft.com/office/drawing/2014/main" id="{7DBFDA84-9605-4404-B6FB-4C80689C4DFB}"/>
                </a:ext>
              </a:extLst>
            </p:cNvPr>
            <p:cNvCxnSpPr>
              <a:cxnSpLocks/>
            </p:cNvCxnSpPr>
            <p:nvPr/>
          </p:nvCxnSpPr>
          <p:spPr>
            <a:xfrm flipH="1">
              <a:off x="1281375" y="1110255"/>
              <a:ext cx="2451741"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1" name="Rectangle 141">
              <a:extLst>
                <a:ext uri="{FF2B5EF4-FFF2-40B4-BE49-F238E27FC236}">
                  <a16:creationId xmlns:a16="http://schemas.microsoft.com/office/drawing/2014/main" id="{4ACB1C25-9D48-4406-8330-175EE7B998A8}"/>
                </a:ext>
              </a:extLst>
            </p:cNvPr>
            <p:cNvSpPr>
              <a:spLocks noChangeArrowheads="1"/>
            </p:cNvSpPr>
            <p:nvPr/>
          </p:nvSpPr>
          <p:spPr bwMode="auto">
            <a:xfrm>
              <a:off x="3198624" y="872611"/>
              <a:ext cx="685800" cy="18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PCWrite</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cxnSp>
        <p:nvCxnSpPr>
          <p:cNvPr id="417" name="Straight Arrow Connector 416">
            <a:extLst>
              <a:ext uri="{FF2B5EF4-FFF2-40B4-BE49-F238E27FC236}">
                <a16:creationId xmlns:a16="http://schemas.microsoft.com/office/drawing/2014/main" id="{472679C0-61AF-43DA-B3C7-3D873B036FCA}"/>
              </a:ext>
            </a:extLst>
          </p:cNvPr>
          <p:cNvCxnSpPr>
            <a:cxnSpLocks/>
            <a:stCxn id="394" idx="3"/>
          </p:cNvCxnSpPr>
          <p:nvPr/>
        </p:nvCxnSpPr>
        <p:spPr>
          <a:xfrm flipH="1">
            <a:off x="2575397" y="1008918"/>
            <a:ext cx="588068"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7" name="Rectangle 426">
            <a:extLst>
              <a:ext uri="{FF2B5EF4-FFF2-40B4-BE49-F238E27FC236}">
                <a16:creationId xmlns:a16="http://schemas.microsoft.com/office/drawing/2014/main" id="{B0D67E7C-C165-4C76-AEAB-1E51F2F2F057}"/>
              </a:ext>
            </a:extLst>
          </p:cNvPr>
          <p:cNvSpPr/>
          <p:nvPr/>
        </p:nvSpPr>
        <p:spPr>
          <a:xfrm>
            <a:off x="1992755" y="843409"/>
            <a:ext cx="3012683" cy="476441"/>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PC Update</a:t>
            </a:r>
          </a:p>
        </p:txBody>
      </p:sp>
      <p:grpSp>
        <p:nvGrpSpPr>
          <p:cNvPr id="503" name="Group 502">
            <a:extLst>
              <a:ext uri="{FF2B5EF4-FFF2-40B4-BE49-F238E27FC236}">
                <a16:creationId xmlns:a16="http://schemas.microsoft.com/office/drawing/2014/main" id="{2E8994DE-00C6-4AA1-ABD7-62962255B95F}"/>
              </a:ext>
            </a:extLst>
          </p:cNvPr>
          <p:cNvGrpSpPr/>
          <p:nvPr/>
        </p:nvGrpSpPr>
        <p:grpSpPr>
          <a:xfrm>
            <a:off x="2609852" y="1299847"/>
            <a:ext cx="2484647" cy="1897866"/>
            <a:chOff x="1085851" y="1299847"/>
            <a:chExt cx="2484647" cy="1897866"/>
          </a:xfrm>
        </p:grpSpPr>
        <p:cxnSp>
          <p:nvCxnSpPr>
            <p:cNvPr id="381" name="Straight Arrow Connector 380">
              <a:extLst>
                <a:ext uri="{FF2B5EF4-FFF2-40B4-BE49-F238E27FC236}">
                  <a16:creationId xmlns:a16="http://schemas.microsoft.com/office/drawing/2014/main" id="{645F1E5C-4BDE-4CFC-8340-59BE3072F9F5}"/>
                </a:ext>
              </a:extLst>
            </p:cNvPr>
            <p:cNvCxnSpPr>
              <a:cxnSpLocks/>
            </p:cNvCxnSpPr>
            <p:nvPr/>
          </p:nvCxnSpPr>
          <p:spPr>
            <a:xfrm>
              <a:off x="1106229" y="1537490"/>
              <a:ext cx="0" cy="16602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35039AE4-BAC3-446B-852C-2BB89E1CF96D}"/>
                </a:ext>
              </a:extLst>
            </p:cNvPr>
            <p:cNvGrpSpPr/>
            <p:nvPr/>
          </p:nvGrpSpPr>
          <p:grpSpPr>
            <a:xfrm>
              <a:off x="1085851" y="1299847"/>
              <a:ext cx="2484647" cy="237643"/>
              <a:chOff x="1399776" y="872612"/>
              <a:chExt cx="2484647" cy="237643"/>
            </a:xfrm>
          </p:grpSpPr>
          <p:cxnSp>
            <p:nvCxnSpPr>
              <p:cNvPr id="430" name="Straight Arrow Connector 429">
                <a:extLst>
                  <a:ext uri="{FF2B5EF4-FFF2-40B4-BE49-F238E27FC236}">
                    <a16:creationId xmlns:a16="http://schemas.microsoft.com/office/drawing/2014/main" id="{19377671-F176-4B46-8E51-A59B409971E4}"/>
                  </a:ext>
                </a:extLst>
              </p:cNvPr>
              <p:cNvCxnSpPr>
                <a:cxnSpLocks/>
              </p:cNvCxnSpPr>
              <p:nvPr/>
            </p:nvCxnSpPr>
            <p:spPr>
              <a:xfrm flipH="1">
                <a:off x="1399776" y="1110255"/>
                <a:ext cx="2413772"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1" name="Rectangle 141">
                <a:extLst>
                  <a:ext uri="{FF2B5EF4-FFF2-40B4-BE49-F238E27FC236}">
                    <a16:creationId xmlns:a16="http://schemas.microsoft.com/office/drawing/2014/main" id="{3A059B51-95B0-4221-A8A7-B2805917A005}"/>
                  </a:ext>
                </a:extLst>
              </p:cNvPr>
              <p:cNvSpPr>
                <a:spLocks noChangeArrowheads="1"/>
              </p:cNvSpPr>
              <p:nvPr/>
            </p:nvSpPr>
            <p:spPr bwMode="auto">
              <a:xfrm>
                <a:off x="3416820" y="872612"/>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IorD</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518" name="Group 517">
            <a:extLst>
              <a:ext uri="{FF2B5EF4-FFF2-40B4-BE49-F238E27FC236}">
                <a16:creationId xmlns:a16="http://schemas.microsoft.com/office/drawing/2014/main" id="{F0975055-195E-45F7-8EA3-5C49BF292CB1}"/>
              </a:ext>
            </a:extLst>
          </p:cNvPr>
          <p:cNvGrpSpPr/>
          <p:nvPr/>
        </p:nvGrpSpPr>
        <p:grpSpPr>
          <a:xfrm>
            <a:off x="3174826" y="1491091"/>
            <a:ext cx="1860739" cy="1524821"/>
            <a:chOff x="1650825" y="1491090"/>
            <a:chExt cx="1860739" cy="1524821"/>
          </a:xfrm>
        </p:grpSpPr>
        <p:grpSp>
          <p:nvGrpSpPr>
            <p:cNvPr id="434" name="Group 433">
              <a:extLst>
                <a:ext uri="{FF2B5EF4-FFF2-40B4-BE49-F238E27FC236}">
                  <a16:creationId xmlns:a16="http://schemas.microsoft.com/office/drawing/2014/main" id="{C2F9A9FD-9E69-4A71-9158-1D91B70693F6}"/>
                </a:ext>
              </a:extLst>
            </p:cNvPr>
            <p:cNvGrpSpPr/>
            <p:nvPr/>
          </p:nvGrpSpPr>
          <p:grpSpPr>
            <a:xfrm>
              <a:off x="1650825" y="1491090"/>
              <a:ext cx="1860739" cy="229288"/>
              <a:chOff x="1872380" y="880967"/>
              <a:chExt cx="1860739" cy="229288"/>
            </a:xfrm>
          </p:grpSpPr>
          <p:cxnSp>
            <p:nvCxnSpPr>
              <p:cNvPr id="435" name="Straight Arrow Connector 434">
                <a:extLst>
                  <a:ext uri="{FF2B5EF4-FFF2-40B4-BE49-F238E27FC236}">
                    <a16:creationId xmlns:a16="http://schemas.microsoft.com/office/drawing/2014/main" id="{D22DE5AA-7412-4465-B5EB-802D7B34731D}"/>
                  </a:ext>
                </a:extLst>
              </p:cNvPr>
              <p:cNvCxnSpPr>
                <a:cxnSpLocks/>
              </p:cNvCxnSpPr>
              <p:nvPr/>
            </p:nvCxnSpPr>
            <p:spPr>
              <a:xfrm flipH="1">
                <a:off x="1872380" y="1110255"/>
                <a:ext cx="1860739"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6" name="Rectangle 141">
                <a:extLst>
                  <a:ext uri="{FF2B5EF4-FFF2-40B4-BE49-F238E27FC236}">
                    <a16:creationId xmlns:a16="http://schemas.microsoft.com/office/drawing/2014/main" id="{4961EB7F-FB74-4753-BA1B-1DA7211D6108}"/>
                  </a:ext>
                </a:extLst>
              </p:cNvPr>
              <p:cNvSpPr>
                <a:spLocks noChangeArrowheads="1"/>
              </p:cNvSpPr>
              <p:nvPr/>
            </p:nvSpPr>
            <p:spPr bwMode="auto">
              <a:xfrm>
                <a:off x="2973923" y="880967"/>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MemRead</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cxnSp>
          <p:nvCxnSpPr>
            <p:cNvPr id="382" name="Straight Arrow Connector 381">
              <a:extLst>
                <a:ext uri="{FF2B5EF4-FFF2-40B4-BE49-F238E27FC236}">
                  <a16:creationId xmlns:a16="http://schemas.microsoft.com/office/drawing/2014/main" id="{83261F55-649A-4600-8970-20A9866E8F89}"/>
                </a:ext>
              </a:extLst>
            </p:cNvPr>
            <p:cNvCxnSpPr>
              <a:cxnSpLocks/>
            </p:cNvCxnSpPr>
            <p:nvPr/>
          </p:nvCxnSpPr>
          <p:spPr>
            <a:xfrm>
              <a:off x="1668844" y="1720378"/>
              <a:ext cx="0" cy="12955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9" name="Group 518">
            <a:extLst>
              <a:ext uri="{FF2B5EF4-FFF2-40B4-BE49-F238E27FC236}">
                <a16:creationId xmlns:a16="http://schemas.microsoft.com/office/drawing/2014/main" id="{D711035A-4385-49F9-B566-D2BDB347F262}"/>
              </a:ext>
            </a:extLst>
          </p:cNvPr>
          <p:cNvGrpSpPr/>
          <p:nvPr/>
        </p:nvGrpSpPr>
        <p:grpSpPr>
          <a:xfrm>
            <a:off x="3482340" y="1652622"/>
            <a:ext cx="1651564" cy="1369799"/>
            <a:chOff x="1958340" y="1652621"/>
            <a:chExt cx="1651564" cy="1369799"/>
          </a:xfrm>
        </p:grpSpPr>
        <p:cxnSp>
          <p:nvCxnSpPr>
            <p:cNvPr id="383" name="Straight Arrow Connector 382">
              <a:extLst>
                <a:ext uri="{FF2B5EF4-FFF2-40B4-BE49-F238E27FC236}">
                  <a16:creationId xmlns:a16="http://schemas.microsoft.com/office/drawing/2014/main" id="{ED1D843A-83DE-41D2-B0D2-ACB4CE916843}"/>
                </a:ext>
              </a:extLst>
            </p:cNvPr>
            <p:cNvCxnSpPr>
              <a:cxnSpLocks/>
            </p:cNvCxnSpPr>
            <p:nvPr/>
          </p:nvCxnSpPr>
          <p:spPr>
            <a:xfrm>
              <a:off x="1968527" y="1854871"/>
              <a:ext cx="0" cy="11675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40" name="Group 439">
              <a:extLst>
                <a:ext uri="{FF2B5EF4-FFF2-40B4-BE49-F238E27FC236}">
                  <a16:creationId xmlns:a16="http://schemas.microsoft.com/office/drawing/2014/main" id="{1AC9AAE3-E73C-43FA-903C-412B03424661}"/>
                </a:ext>
              </a:extLst>
            </p:cNvPr>
            <p:cNvGrpSpPr/>
            <p:nvPr/>
          </p:nvGrpSpPr>
          <p:grpSpPr>
            <a:xfrm>
              <a:off x="1958340" y="1652621"/>
              <a:ext cx="1651564" cy="221035"/>
              <a:chOff x="1890875" y="897370"/>
              <a:chExt cx="1651564" cy="221035"/>
            </a:xfrm>
          </p:grpSpPr>
          <p:cxnSp>
            <p:nvCxnSpPr>
              <p:cNvPr id="441" name="Straight Arrow Connector 440">
                <a:extLst>
                  <a:ext uri="{FF2B5EF4-FFF2-40B4-BE49-F238E27FC236}">
                    <a16:creationId xmlns:a16="http://schemas.microsoft.com/office/drawing/2014/main" id="{49438359-312D-4840-8565-DB57519EA493}"/>
                  </a:ext>
                </a:extLst>
              </p:cNvPr>
              <p:cNvCxnSpPr>
                <a:cxnSpLocks/>
              </p:cNvCxnSpPr>
              <p:nvPr/>
            </p:nvCxnSpPr>
            <p:spPr>
              <a:xfrm flipH="1">
                <a:off x="1890875" y="1118405"/>
                <a:ext cx="1651564"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2" name="Rectangle 141">
                <a:extLst>
                  <a:ext uri="{FF2B5EF4-FFF2-40B4-BE49-F238E27FC236}">
                    <a16:creationId xmlns:a16="http://schemas.microsoft.com/office/drawing/2014/main" id="{11FC752F-F9A9-4A99-8234-B03B85CCC58A}"/>
                  </a:ext>
                </a:extLst>
              </p:cNvPr>
              <p:cNvSpPr>
                <a:spLocks noChangeArrowheads="1"/>
              </p:cNvSpPr>
              <p:nvPr/>
            </p:nvSpPr>
            <p:spPr bwMode="auto">
              <a:xfrm>
                <a:off x="2684902" y="897370"/>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MemWrite</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513" name="Group 512">
            <a:extLst>
              <a:ext uri="{FF2B5EF4-FFF2-40B4-BE49-F238E27FC236}">
                <a16:creationId xmlns:a16="http://schemas.microsoft.com/office/drawing/2014/main" id="{E6051A38-39BE-4EFB-A477-CB0437D808D1}"/>
              </a:ext>
            </a:extLst>
          </p:cNvPr>
          <p:cNvGrpSpPr/>
          <p:nvPr/>
        </p:nvGrpSpPr>
        <p:grpSpPr>
          <a:xfrm>
            <a:off x="4567097" y="1972760"/>
            <a:ext cx="775001" cy="1148842"/>
            <a:chOff x="3043096" y="1972760"/>
            <a:chExt cx="775001" cy="1148842"/>
          </a:xfrm>
        </p:grpSpPr>
        <p:cxnSp>
          <p:nvCxnSpPr>
            <p:cNvPr id="385" name="Straight Arrow Connector 384">
              <a:extLst>
                <a:ext uri="{FF2B5EF4-FFF2-40B4-BE49-F238E27FC236}">
                  <a16:creationId xmlns:a16="http://schemas.microsoft.com/office/drawing/2014/main" id="{04126BB0-1055-4581-AE80-699D63C8A80B}"/>
                </a:ext>
              </a:extLst>
            </p:cNvPr>
            <p:cNvCxnSpPr>
              <a:cxnSpLocks/>
            </p:cNvCxnSpPr>
            <p:nvPr/>
          </p:nvCxnSpPr>
          <p:spPr>
            <a:xfrm>
              <a:off x="3061339" y="2186897"/>
              <a:ext cx="0" cy="9347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60" name="Group 459">
              <a:extLst>
                <a:ext uri="{FF2B5EF4-FFF2-40B4-BE49-F238E27FC236}">
                  <a16:creationId xmlns:a16="http://schemas.microsoft.com/office/drawing/2014/main" id="{2E94C0EC-CE6B-4942-AE76-D90C215F4AA4}"/>
                </a:ext>
              </a:extLst>
            </p:cNvPr>
            <p:cNvGrpSpPr/>
            <p:nvPr/>
          </p:nvGrpSpPr>
          <p:grpSpPr>
            <a:xfrm>
              <a:off x="3043096" y="1972760"/>
              <a:ext cx="775001" cy="214137"/>
              <a:chOff x="2925842" y="909866"/>
              <a:chExt cx="775001" cy="214137"/>
            </a:xfrm>
          </p:grpSpPr>
          <p:cxnSp>
            <p:nvCxnSpPr>
              <p:cNvPr id="461" name="Straight Arrow Connector 460">
                <a:extLst>
                  <a:ext uri="{FF2B5EF4-FFF2-40B4-BE49-F238E27FC236}">
                    <a16:creationId xmlns:a16="http://schemas.microsoft.com/office/drawing/2014/main" id="{A9139E8D-8B71-43FC-A680-F8CC80BBA47A}"/>
                  </a:ext>
                </a:extLst>
              </p:cNvPr>
              <p:cNvCxnSpPr>
                <a:cxnSpLocks/>
              </p:cNvCxnSpPr>
              <p:nvPr/>
            </p:nvCxnSpPr>
            <p:spPr>
              <a:xfrm flipH="1">
                <a:off x="2925842" y="1124003"/>
                <a:ext cx="775001"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2" name="Rectangle 141">
                <a:extLst>
                  <a:ext uri="{FF2B5EF4-FFF2-40B4-BE49-F238E27FC236}">
                    <a16:creationId xmlns:a16="http://schemas.microsoft.com/office/drawing/2014/main" id="{5EAB0455-AC39-40C3-8E6F-F521AB87D481}"/>
                  </a:ext>
                </a:extLst>
              </p:cNvPr>
              <p:cNvSpPr>
                <a:spLocks noChangeArrowheads="1"/>
              </p:cNvSpPr>
              <p:nvPr/>
            </p:nvSpPr>
            <p:spPr bwMode="auto">
              <a:xfrm>
                <a:off x="3078490" y="909866"/>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IRWrite</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512" name="Group 511">
            <a:extLst>
              <a:ext uri="{FF2B5EF4-FFF2-40B4-BE49-F238E27FC236}">
                <a16:creationId xmlns:a16="http://schemas.microsoft.com/office/drawing/2014/main" id="{ADC91197-B60D-4C74-AAE7-6802DC0750CA}"/>
              </a:ext>
            </a:extLst>
          </p:cNvPr>
          <p:cNvGrpSpPr/>
          <p:nvPr/>
        </p:nvGrpSpPr>
        <p:grpSpPr>
          <a:xfrm>
            <a:off x="4888494" y="2053820"/>
            <a:ext cx="510493" cy="1982552"/>
            <a:chOff x="3364493" y="2053820"/>
            <a:chExt cx="510493" cy="1982552"/>
          </a:xfrm>
        </p:grpSpPr>
        <p:cxnSp>
          <p:nvCxnSpPr>
            <p:cNvPr id="386" name="Straight Arrow Connector 385">
              <a:extLst>
                <a:ext uri="{FF2B5EF4-FFF2-40B4-BE49-F238E27FC236}">
                  <a16:creationId xmlns:a16="http://schemas.microsoft.com/office/drawing/2014/main" id="{71B492E6-C892-4288-A51F-FBC08EDD3EE2}"/>
                </a:ext>
              </a:extLst>
            </p:cNvPr>
            <p:cNvCxnSpPr>
              <a:cxnSpLocks/>
            </p:cNvCxnSpPr>
            <p:nvPr/>
          </p:nvCxnSpPr>
          <p:spPr>
            <a:xfrm>
              <a:off x="3874986" y="2053820"/>
              <a:ext cx="0" cy="1982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8" name="Rectangle 141">
              <a:extLst>
                <a:ext uri="{FF2B5EF4-FFF2-40B4-BE49-F238E27FC236}">
                  <a16:creationId xmlns:a16="http://schemas.microsoft.com/office/drawing/2014/main" id="{77CFBEB1-09BA-4B14-A70F-BA9EF8AF62B4}"/>
                </a:ext>
              </a:extLst>
            </p:cNvPr>
            <p:cNvSpPr>
              <a:spLocks noChangeArrowheads="1"/>
            </p:cNvSpPr>
            <p:nvPr/>
          </p:nvSpPr>
          <p:spPr bwMode="auto">
            <a:xfrm>
              <a:off x="3364493" y="2285109"/>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RegDst</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nvGrpSpPr>
          <p:cNvPr id="515" name="Group 514">
            <a:extLst>
              <a:ext uri="{FF2B5EF4-FFF2-40B4-BE49-F238E27FC236}">
                <a16:creationId xmlns:a16="http://schemas.microsoft.com/office/drawing/2014/main" id="{A9B2C666-9139-4D3D-87E8-E78199F9B315}"/>
              </a:ext>
            </a:extLst>
          </p:cNvPr>
          <p:cNvGrpSpPr/>
          <p:nvPr/>
        </p:nvGrpSpPr>
        <p:grpSpPr>
          <a:xfrm>
            <a:off x="6038290" y="1739768"/>
            <a:ext cx="521403" cy="1305950"/>
            <a:chOff x="4514289" y="1739768"/>
            <a:chExt cx="521403" cy="1305950"/>
          </a:xfrm>
        </p:grpSpPr>
        <p:cxnSp>
          <p:nvCxnSpPr>
            <p:cNvPr id="387" name="Straight Arrow Connector 386">
              <a:extLst>
                <a:ext uri="{FF2B5EF4-FFF2-40B4-BE49-F238E27FC236}">
                  <a16:creationId xmlns:a16="http://schemas.microsoft.com/office/drawing/2014/main" id="{C3C5B30E-D72F-46EA-BB5A-CA0896B49505}"/>
                </a:ext>
              </a:extLst>
            </p:cNvPr>
            <p:cNvCxnSpPr>
              <a:cxnSpLocks/>
            </p:cNvCxnSpPr>
            <p:nvPr/>
          </p:nvCxnSpPr>
          <p:spPr>
            <a:xfrm>
              <a:off x="4998186" y="1972709"/>
              <a:ext cx="0" cy="107300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14" name="Group 513">
              <a:extLst>
                <a:ext uri="{FF2B5EF4-FFF2-40B4-BE49-F238E27FC236}">
                  <a16:creationId xmlns:a16="http://schemas.microsoft.com/office/drawing/2014/main" id="{23413F2E-9B10-44BC-AB73-03F78DB0C29C}"/>
                </a:ext>
              </a:extLst>
            </p:cNvPr>
            <p:cNvGrpSpPr/>
            <p:nvPr/>
          </p:nvGrpSpPr>
          <p:grpSpPr>
            <a:xfrm>
              <a:off x="4514289" y="1739768"/>
              <a:ext cx="521403" cy="232711"/>
              <a:chOff x="4514289" y="1739768"/>
              <a:chExt cx="521403" cy="232711"/>
            </a:xfrm>
          </p:grpSpPr>
          <p:cxnSp>
            <p:nvCxnSpPr>
              <p:cNvPr id="470" name="Straight Arrow Connector 469">
                <a:extLst>
                  <a:ext uri="{FF2B5EF4-FFF2-40B4-BE49-F238E27FC236}">
                    <a16:creationId xmlns:a16="http://schemas.microsoft.com/office/drawing/2014/main" id="{7A6C0DE4-C9CC-49AB-B4C7-62B96C6DBA33}"/>
                  </a:ext>
                </a:extLst>
              </p:cNvPr>
              <p:cNvCxnSpPr>
                <a:cxnSpLocks/>
              </p:cNvCxnSpPr>
              <p:nvPr/>
            </p:nvCxnSpPr>
            <p:spPr>
              <a:xfrm flipH="1">
                <a:off x="4514289" y="1972479"/>
                <a:ext cx="501779"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1" name="Rectangle 141">
                <a:extLst>
                  <a:ext uri="{FF2B5EF4-FFF2-40B4-BE49-F238E27FC236}">
                    <a16:creationId xmlns:a16="http://schemas.microsoft.com/office/drawing/2014/main" id="{A9E96963-8814-4465-BB5D-6AD7E5464EA0}"/>
                  </a:ext>
                </a:extLst>
              </p:cNvPr>
              <p:cNvSpPr>
                <a:spLocks noChangeArrowheads="1"/>
              </p:cNvSpPr>
              <p:nvPr/>
            </p:nvSpPr>
            <p:spPr bwMode="auto">
              <a:xfrm>
                <a:off x="4568089" y="1739768"/>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RegWrite</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480" name="Group 479">
            <a:extLst>
              <a:ext uri="{FF2B5EF4-FFF2-40B4-BE49-F238E27FC236}">
                <a16:creationId xmlns:a16="http://schemas.microsoft.com/office/drawing/2014/main" id="{42035DDC-BEC3-44F4-A750-76BEFB4597B6}"/>
              </a:ext>
            </a:extLst>
          </p:cNvPr>
          <p:cNvGrpSpPr/>
          <p:nvPr/>
        </p:nvGrpSpPr>
        <p:grpSpPr>
          <a:xfrm>
            <a:off x="6142413" y="1511455"/>
            <a:ext cx="2039534" cy="1577436"/>
            <a:chOff x="4618413" y="1511455"/>
            <a:chExt cx="2039534" cy="1577436"/>
          </a:xfrm>
        </p:grpSpPr>
        <p:cxnSp>
          <p:nvCxnSpPr>
            <p:cNvPr id="388" name="Straight Arrow Connector 387">
              <a:extLst>
                <a:ext uri="{FF2B5EF4-FFF2-40B4-BE49-F238E27FC236}">
                  <a16:creationId xmlns:a16="http://schemas.microsoft.com/office/drawing/2014/main" id="{A6649087-F453-470B-AAE9-747E9BF125AB}"/>
                </a:ext>
              </a:extLst>
            </p:cNvPr>
            <p:cNvCxnSpPr>
              <a:cxnSpLocks/>
            </p:cNvCxnSpPr>
            <p:nvPr/>
          </p:nvCxnSpPr>
          <p:spPr>
            <a:xfrm>
              <a:off x="6657947" y="1720378"/>
              <a:ext cx="0" cy="13685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75" name="Group 474">
              <a:extLst>
                <a:ext uri="{FF2B5EF4-FFF2-40B4-BE49-F238E27FC236}">
                  <a16:creationId xmlns:a16="http://schemas.microsoft.com/office/drawing/2014/main" id="{EA604DFE-5565-4548-B311-33386EDA829A}"/>
                </a:ext>
              </a:extLst>
            </p:cNvPr>
            <p:cNvGrpSpPr/>
            <p:nvPr/>
          </p:nvGrpSpPr>
          <p:grpSpPr>
            <a:xfrm>
              <a:off x="4618413" y="1511455"/>
              <a:ext cx="2021711" cy="232711"/>
              <a:chOff x="2925845" y="891292"/>
              <a:chExt cx="2021711" cy="232711"/>
            </a:xfrm>
          </p:grpSpPr>
          <p:cxnSp>
            <p:nvCxnSpPr>
              <p:cNvPr id="476" name="Straight Arrow Connector 475">
                <a:extLst>
                  <a:ext uri="{FF2B5EF4-FFF2-40B4-BE49-F238E27FC236}">
                    <a16:creationId xmlns:a16="http://schemas.microsoft.com/office/drawing/2014/main" id="{06B74658-2386-4A8D-91DA-831B78E0C0FE}"/>
                  </a:ext>
                </a:extLst>
              </p:cNvPr>
              <p:cNvCxnSpPr>
                <a:cxnSpLocks/>
              </p:cNvCxnSpPr>
              <p:nvPr/>
            </p:nvCxnSpPr>
            <p:spPr>
              <a:xfrm flipH="1">
                <a:off x="2925845" y="1124003"/>
                <a:ext cx="2021711"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7" name="Rectangle 141">
                <a:extLst>
                  <a:ext uri="{FF2B5EF4-FFF2-40B4-BE49-F238E27FC236}">
                    <a16:creationId xmlns:a16="http://schemas.microsoft.com/office/drawing/2014/main" id="{288D1F3A-9C39-4938-AA26-C0B6356CFB20}"/>
                  </a:ext>
                </a:extLst>
              </p:cNvPr>
              <p:cNvSpPr>
                <a:spLocks noChangeArrowheads="1"/>
              </p:cNvSpPr>
              <p:nvPr/>
            </p:nvSpPr>
            <p:spPr bwMode="auto">
              <a:xfrm>
                <a:off x="2979643" y="891292"/>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ALUSrcA</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481" name="Group 480">
            <a:extLst>
              <a:ext uri="{FF2B5EF4-FFF2-40B4-BE49-F238E27FC236}">
                <a16:creationId xmlns:a16="http://schemas.microsoft.com/office/drawing/2014/main" id="{8B694AB5-9B29-40AF-98E3-AFE827275197}"/>
              </a:ext>
            </a:extLst>
          </p:cNvPr>
          <p:cNvGrpSpPr/>
          <p:nvPr/>
        </p:nvGrpSpPr>
        <p:grpSpPr>
          <a:xfrm>
            <a:off x="6168403" y="1326450"/>
            <a:ext cx="2152669" cy="2795572"/>
            <a:chOff x="4618412" y="1511455"/>
            <a:chExt cx="2152669" cy="2795572"/>
          </a:xfrm>
        </p:grpSpPr>
        <p:cxnSp>
          <p:nvCxnSpPr>
            <p:cNvPr id="482" name="Straight Arrow Connector 481">
              <a:extLst>
                <a:ext uri="{FF2B5EF4-FFF2-40B4-BE49-F238E27FC236}">
                  <a16:creationId xmlns:a16="http://schemas.microsoft.com/office/drawing/2014/main" id="{70EF2D07-CA7B-44A5-A8D0-12805A048993}"/>
                </a:ext>
              </a:extLst>
            </p:cNvPr>
            <p:cNvCxnSpPr>
              <a:cxnSpLocks/>
            </p:cNvCxnSpPr>
            <p:nvPr/>
          </p:nvCxnSpPr>
          <p:spPr>
            <a:xfrm>
              <a:off x="6749483" y="1726372"/>
              <a:ext cx="0" cy="25806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83" name="Group 482">
              <a:extLst>
                <a:ext uri="{FF2B5EF4-FFF2-40B4-BE49-F238E27FC236}">
                  <a16:creationId xmlns:a16="http://schemas.microsoft.com/office/drawing/2014/main" id="{B1243B9D-81E3-48F6-B00D-28C2EE55FCCE}"/>
                </a:ext>
              </a:extLst>
            </p:cNvPr>
            <p:cNvGrpSpPr/>
            <p:nvPr/>
          </p:nvGrpSpPr>
          <p:grpSpPr>
            <a:xfrm>
              <a:off x="4618412" y="1511455"/>
              <a:ext cx="2152669" cy="232711"/>
              <a:chOff x="2925844" y="891292"/>
              <a:chExt cx="2152669" cy="232711"/>
            </a:xfrm>
          </p:grpSpPr>
          <p:cxnSp>
            <p:nvCxnSpPr>
              <p:cNvPr id="484" name="Straight Arrow Connector 483">
                <a:extLst>
                  <a:ext uri="{FF2B5EF4-FFF2-40B4-BE49-F238E27FC236}">
                    <a16:creationId xmlns:a16="http://schemas.microsoft.com/office/drawing/2014/main" id="{20E9B513-6DB3-4E54-BE32-F7AA1FA2555E}"/>
                  </a:ext>
                </a:extLst>
              </p:cNvPr>
              <p:cNvCxnSpPr>
                <a:cxnSpLocks/>
              </p:cNvCxnSpPr>
              <p:nvPr/>
            </p:nvCxnSpPr>
            <p:spPr>
              <a:xfrm flipH="1">
                <a:off x="2925844" y="1124003"/>
                <a:ext cx="2152669"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5" name="Rectangle 141">
                <a:extLst>
                  <a:ext uri="{FF2B5EF4-FFF2-40B4-BE49-F238E27FC236}">
                    <a16:creationId xmlns:a16="http://schemas.microsoft.com/office/drawing/2014/main" id="{3C2486D1-590C-4C86-BFF8-D81EF5879F10}"/>
                  </a:ext>
                </a:extLst>
              </p:cNvPr>
              <p:cNvSpPr>
                <a:spLocks noChangeArrowheads="1"/>
              </p:cNvSpPr>
              <p:nvPr/>
            </p:nvSpPr>
            <p:spPr bwMode="auto">
              <a:xfrm>
                <a:off x="2979643" y="891292"/>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ALUSrcB</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489" name="Group 488">
            <a:extLst>
              <a:ext uri="{FF2B5EF4-FFF2-40B4-BE49-F238E27FC236}">
                <a16:creationId xmlns:a16="http://schemas.microsoft.com/office/drawing/2014/main" id="{624CD53A-C5A0-4F53-9F2B-A25CBB4F1E0D}"/>
              </a:ext>
            </a:extLst>
          </p:cNvPr>
          <p:cNvGrpSpPr/>
          <p:nvPr/>
        </p:nvGrpSpPr>
        <p:grpSpPr>
          <a:xfrm>
            <a:off x="6140772" y="1155437"/>
            <a:ext cx="2707941" cy="4264323"/>
            <a:chOff x="4618413" y="1511455"/>
            <a:chExt cx="2707941" cy="4264323"/>
          </a:xfrm>
        </p:grpSpPr>
        <p:cxnSp>
          <p:nvCxnSpPr>
            <p:cNvPr id="490" name="Straight Arrow Connector 489">
              <a:extLst>
                <a:ext uri="{FF2B5EF4-FFF2-40B4-BE49-F238E27FC236}">
                  <a16:creationId xmlns:a16="http://schemas.microsoft.com/office/drawing/2014/main" id="{6D3A782B-3997-403A-B668-FEB9A196C1E8}"/>
                </a:ext>
              </a:extLst>
            </p:cNvPr>
            <p:cNvCxnSpPr>
              <a:cxnSpLocks/>
            </p:cNvCxnSpPr>
            <p:nvPr/>
          </p:nvCxnSpPr>
          <p:spPr>
            <a:xfrm>
              <a:off x="7326354" y="1741555"/>
              <a:ext cx="0" cy="40342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91" name="Group 490">
              <a:extLst>
                <a:ext uri="{FF2B5EF4-FFF2-40B4-BE49-F238E27FC236}">
                  <a16:creationId xmlns:a16="http://schemas.microsoft.com/office/drawing/2014/main" id="{27B46445-B788-477D-8E45-0188139490A2}"/>
                </a:ext>
              </a:extLst>
            </p:cNvPr>
            <p:cNvGrpSpPr/>
            <p:nvPr/>
          </p:nvGrpSpPr>
          <p:grpSpPr>
            <a:xfrm>
              <a:off x="4618413" y="1511455"/>
              <a:ext cx="2707941" cy="232711"/>
              <a:chOff x="2925845" y="891292"/>
              <a:chExt cx="2707941" cy="232711"/>
            </a:xfrm>
          </p:grpSpPr>
          <p:cxnSp>
            <p:nvCxnSpPr>
              <p:cNvPr id="492" name="Straight Arrow Connector 491">
                <a:extLst>
                  <a:ext uri="{FF2B5EF4-FFF2-40B4-BE49-F238E27FC236}">
                    <a16:creationId xmlns:a16="http://schemas.microsoft.com/office/drawing/2014/main" id="{0E9D3F0B-BCB0-498A-A905-18FD842354CB}"/>
                  </a:ext>
                </a:extLst>
              </p:cNvPr>
              <p:cNvCxnSpPr>
                <a:cxnSpLocks/>
              </p:cNvCxnSpPr>
              <p:nvPr/>
            </p:nvCxnSpPr>
            <p:spPr>
              <a:xfrm flipH="1">
                <a:off x="2925845" y="1124003"/>
                <a:ext cx="2707941"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3" name="Rectangle 141">
                <a:extLst>
                  <a:ext uri="{FF2B5EF4-FFF2-40B4-BE49-F238E27FC236}">
                    <a16:creationId xmlns:a16="http://schemas.microsoft.com/office/drawing/2014/main" id="{764F32CB-9352-4E61-965D-6C6DC5945A74}"/>
                  </a:ext>
                </a:extLst>
              </p:cNvPr>
              <p:cNvSpPr>
                <a:spLocks noChangeArrowheads="1"/>
              </p:cNvSpPr>
              <p:nvPr/>
            </p:nvSpPr>
            <p:spPr bwMode="auto">
              <a:xfrm>
                <a:off x="2979643" y="891292"/>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ALUOp</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502" name="Group 501">
            <a:extLst>
              <a:ext uri="{FF2B5EF4-FFF2-40B4-BE49-F238E27FC236}">
                <a16:creationId xmlns:a16="http://schemas.microsoft.com/office/drawing/2014/main" id="{1E3B9FCA-D55C-435F-91D6-AECA83944C3A}"/>
              </a:ext>
            </a:extLst>
          </p:cNvPr>
          <p:cNvGrpSpPr/>
          <p:nvPr/>
        </p:nvGrpSpPr>
        <p:grpSpPr>
          <a:xfrm>
            <a:off x="6038290" y="968258"/>
            <a:ext cx="4325076" cy="1313187"/>
            <a:chOff x="4514290" y="968257"/>
            <a:chExt cx="4325076" cy="1313187"/>
          </a:xfrm>
        </p:grpSpPr>
        <p:cxnSp>
          <p:nvCxnSpPr>
            <p:cNvPr id="389" name="Straight Arrow Connector 388">
              <a:extLst>
                <a:ext uri="{FF2B5EF4-FFF2-40B4-BE49-F238E27FC236}">
                  <a16:creationId xmlns:a16="http://schemas.microsoft.com/office/drawing/2014/main" id="{2CCCB5E9-DC70-446B-A7B7-D07654F9816B}"/>
                </a:ext>
              </a:extLst>
            </p:cNvPr>
            <p:cNvCxnSpPr>
              <a:cxnSpLocks/>
            </p:cNvCxnSpPr>
            <p:nvPr/>
          </p:nvCxnSpPr>
          <p:spPr>
            <a:xfrm>
              <a:off x="8831912" y="1195176"/>
              <a:ext cx="0" cy="10862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498" name="Group 497">
              <a:extLst>
                <a:ext uri="{FF2B5EF4-FFF2-40B4-BE49-F238E27FC236}">
                  <a16:creationId xmlns:a16="http://schemas.microsoft.com/office/drawing/2014/main" id="{4C5718EB-E1B0-49EA-8DBC-5320B18B0E52}"/>
                </a:ext>
              </a:extLst>
            </p:cNvPr>
            <p:cNvGrpSpPr/>
            <p:nvPr/>
          </p:nvGrpSpPr>
          <p:grpSpPr>
            <a:xfrm>
              <a:off x="4514290" y="968257"/>
              <a:ext cx="4325076" cy="232711"/>
              <a:chOff x="2925844" y="891292"/>
              <a:chExt cx="4325076" cy="232711"/>
            </a:xfrm>
          </p:grpSpPr>
          <p:cxnSp>
            <p:nvCxnSpPr>
              <p:cNvPr id="499" name="Straight Arrow Connector 498">
                <a:extLst>
                  <a:ext uri="{FF2B5EF4-FFF2-40B4-BE49-F238E27FC236}">
                    <a16:creationId xmlns:a16="http://schemas.microsoft.com/office/drawing/2014/main" id="{670E729D-DAFE-4975-A514-46D268108FD0}"/>
                  </a:ext>
                </a:extLst>
              </p:cNvPr>
              <p:cNvCxnSpPr>
                <a:cxnSpLocks/>
              </p:cNvCxnSpPr>
              <p:nvPr/>
            </p:nvCxnSpPr>
            <p:spPr>
              <a:xfrm flipH="1">
                <a:off x="2925844" y="1124003"/>
                <a:ext cx="4325076"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0" name="Rectangle 141">
                <a:extLst>
                  <a:ext uri="{FF2B5EF4-FFF2-40B4-BE49-F238E27FC236}">
                    <a16:creationId xmlns:a16="http://schemas.microsoft.com/office/drawing/2014/main" id="{643AF036-45AC-46E9-933E-862751102E97}"/>
                  </a:ext>
                </a:extLst>
              </p:cNvPr>
              <p:cNvSpPr>
                <a:spLocks noChangeArrowheads="1"/>
              </p:cNvSpPr>
              <p:nvPr/>
            </p:nvSpPr>
            <p:spPr bwMode="auto">
              <a:xfrm>
                <a:off x="2979643" y="891292"/>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PCSource</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grpSp>
      <p:grpSp>
        <p:nvGrpSpPr>
          <p:cNvPr id="511" name="Group 510">
            <a:extLst>
              <a:ext uri="{FF2B5EF4-FFF2-40B4-BE49-F238E27FC236}">
                <a16:creationId xmlns:a16="http://schemas.microsoft.com/office/drawing/2014/main" id="{46F8458D-82A1-4D7C-85F4-BB0605AA1780}"/>
              </a:ext>
            </a:extLst>
          </p:cNvPr>
          <p:cNvGrpSpPr/>
          <p:nvPr/>
        </p:nvGrpSpPr>
        <p:grpSpPr>
          <a:xfrm>
            <a:off x="4181655" y="1822757"/>
            <a:ext cx="1161350" cy="3182755"/>
            <a:chOff x="2657655" y="1822756"/>
            <a:chExt cx="1161350" cy="3182755"/>
          </a:xfrm>
        </p:grpSpPr>
        <p:cxnSp>
          <p:nvCxnSpPr>
            <p:cNvPr id="384" name="Straight Arrow Connector 383">
              <a:extLst>
                <a:ext uri="{FF2B5EF4-FFF2-40B4-BE49-F238E27FC236}">
                  <a16:creationId xmlns:a16="http://schemas.microsoft.com/office/drawing/2014/main" id="{D3D02359-CA41-4CA3-88F8-618A9DB95C57}"/>
                </a:ext>
              </a:extLst>
            </p:cNvPr>
            <p:cNvCxnSpPr>
              <a:cxnSpLocks/>
            </p:cNvCxnSpPr>
            <p:nvPr/>
          </p:nvCxnSpPr>
          <p:spPr>
            <a:xfrm>
              <a:off x="2675373" y="2024148"/>
              <a:ext cx="0" cy="2960011"/>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51" name="Group 450">
              <a:extLst>
                <a:ext uri="{FF2B5EF4-FFF2-40B4-BE49-F238E27FC236}">
                  <a16:creationId xmlns:a16="http://schemas.microsoft.com/office/drawing/2014/main" id="{B76FB6DB-447C-4215-9CBD-26C18B3E40E2}"/>
                </a:ext>
              </a:extLst>
            </p:cNvPr>
            <p:cNvGrpSpPr/>
            <p:nvPr/>
          </p:nvGrpSpPr>
          <p:grpSpPr>
            <a:xfrm>
              <a:off x="2675373" y="1822756"/>
              <a:ext cx="1143632" cy="226633"/>
              <a:chOff x="2557211" y="897370"/>
              <a:chExt cx="1143632" cy="226633"/>
            </a:xfrm>
          </p:grpSpPr>
          <p:cxnSp>
            <p:nvCxnSpPr>
              <p:cNvPr id="452" name="Straight Arrow Connector 451">
                <a:extLst>
                  <a:ext uri="{FF2B5EF4-FFF2-40B4-BE49-F238E27FC236}">
                    <a16:creationId xmlns:a16="http://schemas.microsoft.com/office/drawing/2014/main" id="{79CB64A9-FE6C-40B0-9F6E-5DB3B3B00CEC}"/>
                  </a:ext>
                </a:extLst>
              </p:cNvPr>
              <p:cNvCxnSpPr>
                <a:cxnSpLocks/>
              </p:cNvCxnSpPr>
              <p:nvPr/>
            </p:nvCxnSpPr>
            <p:spPr>
              <a:xfrm flipH="1" flipV="1">
                <a:off x="2557211" y="1118405"/>
                <a:ext cx="1143632" cy="5598"/>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3" name="Rectangle 141">
                <a:extLst>
                  <a:ext uri="{FF2B5EF4-FFF2-40B4-BE49-F238E27FC236}">
                    <a16:creationId xmlns:a16="http://schemas.microsoft.com/office/drawing/2014/main" id="{1536E8A0-FD87-4DDF-8B3A-5E1C37E9F1CF}"/>
                  </a:ext>
                </a:extLst>
              </p:cNvPr>
              <p:cNvSpPr>
                <a:spLocks noChangeArrowheads="1"/>
              </p:cNvSpPr>
              <p:nvPr/>
            </p:nvSpPr>
            <p:spPr bwMode="auto">
              <a:xfrm>
                <a:off x="2684902" y="897370"/>
                <a:ext cx="467603" cy="17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1pPr>
                <a:lvl2pPr marL="742950" indent="-28575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2pPr>
                <a:lvl3pPr marL="11430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3pPr>
                <a:lvl4pPr marL="16002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4pPr>
                <a:lvl5pPr marL="2057400" indent="-228600" defTabSz="904875">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5pPr>
                <a:lvl6pPr marL="25146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6pPr>
                <a:lvl7pPr marL="29718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7pPr>
                <a:lvl8pPr marL="34290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8pPr>
                <a:lvl9pPr marL="3886200" indent="-228600" defTabSz="904875" eaLnBrk="0" fontAlgn="base" hangingPunct="0">
                  <a:spcBef>
                    <a:spcPct val="0"/>
                  </a:spcBef>
                  <a:spcAft>
                    <a:spcPct val="0"/>
                  </a:spcAft>
                  <a:tabLst>
                    <a:tab pos="452438" algn="l"/>
                    <a:tab pos="904875" algn="l"/>
                    <a:tab pos="1357313" algn="l"/>
                  </a:tabLst>
                  <a:defRPr>
                    <a:solidFill>
                      <a:schemeClr val="tx1"/>
                    </a:solidFill>
                    <a:latin typeface="Calibri" panose="020F0502020204030204" pitchFamily="34" charset="0"/>
                    <a:cs typeface="Arial" panose="020B0604020202020204" pitchFamily="34" charset="0"/>
                  </a:defRPr>
                </a:lvl9pPr>
              </a:lstStyle>
              <a:p>
                <a:pPr marL="0" marR="0" lvl="0" indent="0" algn="l" defTabSz="904875" rtl="0" eaLnBrk="1" fontAlgn="auto" latinLnBrk="0" hangingPunct="1">
                  <a:lnSpc>
                    <a:spcPts val="1800"/>
                  </a:lnSpc>
                  <a:spcBef>
                    <a:spcPts val="600"/>
                  </a:spcBef>
                  <a:spcAft>
                    <a:spcPts val="600"/>
                  </a:spcAft>
                  <a:buClrTx/>
                  <a:buSzTx/>
                  <a:buFontTx/>
                  <a:buNone/>
                  <a:tabLst>
                    <a:tab pos="452438" algn="l"/>
                    <a:tab pos="904875" algn="l"/>
                    <a:tab pos="1357313" algn="l"/>
                  </a:tabLst>
                  <a:defRPr/>
                </a:pPr>
                <a:r>
                  <a:rPr kumimoji="0" lang="en-US" altLang="en-US" sz="1200" b="1" i="1" u="none" strike="noStrike" kern="1200" cap="none" spc="0" normalizeH="0" baseline="0" noProof="0" dirty="0" err="1">
                    <a:ln>
                      <a:noFill/>
                    </a:ln>
                    <a:solidFill>
                      <a:srgbClr val="C00000"/>
                    </a:solidFill>
                    <a:effectLst/>
                    <a:uLnTx/>
                    <a:uFillTx/>
                    <a:latin typeface="Calibri" panose="020F0502020204030204" pitchFamily="34" charset="0"/>
                    <a:ea typeface="微软雅黑"/>
                    <a:cs typeface="Arial" panose="020B0604020202020204" pitchFamily="34" charset="0"/>
                  </a:rPr>
                  <a:t>MemtoReg</a:t>
                </a:r>
                <a:endParaRPr kumimoji="0" lang="en-US" altLang="en-US" sz="1200" b="1" i="1" u="none" strike="noStrike" kern="1200" cap="none" spc="0" normalizeH="0" baseline="0" noProof="0" dirty="0">
                  <a:ln>
                    <a:noFill/>
                  </a:ln>
                  <a:solidFill>
                    <a:srgbClr val="C00000"/>
                  </a:solidFill>
                  <a:effectLst/>
                  <a:uLnTx/>
                  <a:uFillTx/>
                  <a:latin typeface="Calibri" panose="020F0502020204030204" pitchFamily="34" charset="0"/>
                  <a:ea typeface="微软雅黑"/>
                  <a:cs typeface="Arial" panose="020B0604020202020204" pitchFamily="34" charset="0"/>
                </a:endParaRPr>
              </a:p>
            </p:txBody>
          </p:sp>
        </p:grpSp>
        <p:cxnSp>
          <p:nvCxnSpPr>
            <p:cNvPr id="504" name="Straight Arrow Connector 503">
              <a:extLst>
                <a:ext uri="{FF2B5EF4-FFF2-40B4-BE49-F238E27FC236}">
                  <a16:creationId xmlns:a16="http://schemas.microsoft.com/office/drawing/2014/main" id="{DD9440B6-729F-4D21-8D73-41945BE84F4E}"/>
                </a:ext>
              </a:extLst>
            </p:cNvPr>
            <p:cNvCxnSpPr>
              <a:cxnSpLocks/>
            </p:cNvCxnSpPr>
            <p:nvPr/>
          </p:nvCxnSpPr>
          <p:spPr>
            <a:xfrm flipV="1">
              <a:off x="3749782" y="4705345"/>
              <a:ext cx="0" cy="3001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B73A351F-1538-4115-9AA5-739936A272AA}"/>
                </a:ext>
              </a:extLst>
            </p:cNvPr>
            <p:cNvCxnSpPr>
              <a:cxnSpLocks/>
            </p:cNvCxnSpPr>
            <p:nvPr/>
          </p:nvCxnSpPr>
          <p:spPr>
            <a:xfrm flipH="1">
              <a:off x="2657655" y="4988684"/>
              <a:ext cx="1112447" cy="0"/>
            </a:xfrm>
            <a:prstGeom prst="straightConnector1">
              <a:avLst/>
            </a:prstGeom>
            <a:ln w="381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0" name="Rectangle 519">
            <a:extLst>
              <a:ext uri="{FF2B5EF4-FFF2-40B4-BE49-F238E27FC236}">
                <a16:creationId xmlns:a16="http://schemas.microsoft.com/office/drawing/2014/main" id="{B97F08A5-9858-421A-B502-34D729AB308E}"/>
              </a:ext>
            </a:extLst>
          </p:cNvPr>
          <p:cNvSpPr/>
          <p:nvPr/>
        </p:nvSpPr>
        <p:spPr>
          <a:xfrm>
            <a:off x="3114406" y="1575830"/>
            <a:ext cx="1846034" cy="31081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Mem control</a:t>
            </a:r>
          </a:p>
        </p:txBody>
      </p:sp>
      <p:sp>
        <p:nvSpPr>
          <p:cNvPr id="521" name="Rectangle 520">
            <a:extLst>
              <a:ext uri="{FF2B5EF4-FFF2-40B4-BE49-F238E27FC236}">
                <a16:creationId xmlns:a16="http://schemas.microsoft.com/office/drawing/2014/main" id="{464B26A9-7D89-4C72-BC8A-29F7F1E6FFDE}"/>
              </a:ext>
            </a:extLst>
          </p:cNvPr>
          <p:cNvSpPr/>
          <p:nvPr/>
        </p:nvSpPr>
        <p:spPr>
          <a:xfrm>
            <a:off x="5944253" y="1829946"/>
            <a:ext cx="1072859" cy="550033"/>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Reg control</a:t>
            </a:r>
          </a:p>
        </p:txBody>
      </p:sp>
      <p:sp>
        <p:nvSpPr>
          <p:cNvPr id="523" name="Rectangle 522">
            <a:extLst>
              <a:ext uri="{FF2B5EF4-FFF2-40B4-BE49-F238E27FC236}">
                <a16:creationId xmlns:a16="http://schemas.microsoft.com/office/drawing/2014/main" id="{F5A65115-D802-4BC9-88CF-768916F02088}"/>
              </a:ext>
            </a:extLst>
          </p:cNvPr>
          <p:cNvSpPr/>
          <p:nvPr/>
        </p:nvSpPr>
        <p:spPr>
          <a:xfrm>
            <a:off x="6175137" y="1018488"/>
            <a:ext cx="1846034" cy="734595"/>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Mux control</a:t>
            </a:r>
          </a:p>
        </p:txBody>
      </p:sp>
      <p:sp>
        <p:nvSpPr>
          <p:cNvPr id="455" name="Oval 454">
            <a:extLst>
              <a:ext uri="{FF2B5EF4-FFF2-40B4-BE49-F238E27FC236}">
                <a16:creationId xmlns:a16="http://schemas.microsoft.com/office/drawing/2014/main" id="{F4861D0C-0ED1-4492-B5E8-4452BBD442FC}"/>
              </a:ext>
            </a:extLst>
          </p:cNvPr>
          <p:cNvSpPr/>
          <p:nvPr/>
        </p:nvSpPr>
        <p:spPr>
          <a:xfrm>
            <a:off x="4991671" y="961386"/>
            <a:ext cx="1163742" cy="1258253"/>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Control unit</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35" name="Rectangle 234">
            <a:extLst>
              <a:ext uri="{FF2B5EF4-FFF2-40B4-BE49-F238E27FC236}">
                <a16:creationId xmlns:a16="http://schemas.microsoft.com/office/drawing/2014/main" id="{889A573D-312B-4D5C-B11B-498664441238}"/>
              </a:ext>
            </a:extLst>
          </p:cNvPr>
          <p:cNvSpPr/>
          <p:nvPr/>
        </p:nvSpPr>
        <p:spPr>
          <a:xfrm>
            <a:off x="8394757" y="4741096"/>
            <a:ext cx="1072859" cy="550033"/>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ALU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1"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control</a:t>
            </a:r>
          </a:p>
        </p:txBody>
      </p:sp>
    </p:spTree>
    <p:extLst>
      <p:ext uri="{BB962C8B-B14F-4D97-AF65-F5344CB8AC3E}">
        <p14:creationId xmlns:p14="http://schemas.microsoft.com/office/powerpoint/2010/main" val="12397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wipe(up)">
                                      <p:cBhvr>
                                        <p:cTn id="7" dur="250"/>
                                        <p:tgtEl>
                                          <p:spTgt spid="489"/>
                                        </p:tgtEl>
                                      </p:cBhvr>
                                    </p:animEffect>
                                  </p:childTnLst>
                                </p:cTn>
                              </p:par>
                              <p:par>
                                <p:cTn id="8" presetID="22" presetClass="entr" presetSubtype="4" fill="hold" nodeType="withEffect">
                                  <p:stCondLst>
                                    <p:cond delay="0"/>
                                  </p:stCondLst>
                                  <p:childTnLst>
                                    <p:set>
                                      <p:cBhvr>
                                        <p:cTn id="9" dur="1" fill="hold">
                                          <p:stCondLst>
                                            <p:cond delay="0"/>
                                          </p:stCondLst>
                                        </p:cTn>
                                        <p:tgtEl>
                                          <p:spTgt spid="377"/>
                                        </p:tgtEl>
                                        <p:attrNameLst>
                                          <p:attrName>style.visibility</p:attrName>
                                        </p:attrNameLst>
                                      </p:cBhvr>
                                      <p:to>
                                        <p:strVal val="visible"/>
                                      </p:to>
                                    </p:set>
                                    <p:animEffect transition="in" filter="wipe(down)">
                                      <p:cBhvr>
                                        <p:cTn id="10" dur="250"/>
                                        <p:tgtEl>
                                          <p:spTgt spid="377"/>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250"/>
                                        <p:tgtEl>
                                          <p:spTgt spid="23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94"/>
                                        </p:tgtEl>
                                        <p:attrNameLst>
                                          <p:attrName>style.visibility</p:attrName>
                                        </p:attrNameLst>
                                      </p:cBhvr>
                                      <p:to>
                                        <p:strVal val="visible"/>
                                      </p:to>
                                    </p:set>
                                    <p:animEffect transition="in" filter="fade">
                                      <p:cBhvr>
                                        <p:cTn id="19" dur="250"/>
                                        <p:tgtEl>
                                          <p:spTgt spid="3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8"/>
                                        </p:tgtEl>
                                        <p:attrNameLst>
                                          <p:attrName>style.visibility</p:attrName>
                                        </p:attrNameLst>
                                      </p:cBhvr>
                                      <p:to>
                                        <p:strVal val="visible"/>
                                      </p:to>
                                    </p:set>
                                    <p:animEffect transition="in" filter="fade">
                                      <p:cBhvr>
                                        <p:cTn id="22" dur="250"/>
                                        <p:tgtEl>
                                          <p:spTgt spid="378"/>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399"/>
                                        </p:tgtEl>
                                        <p:attrNameLst>
                                          <p:attrName>style.visibility</p:attrName>
                                        </p:attrNameLst>
                                      </p:cBhvr>
                                      <p:to>
                                        <p:strVal val="visible"/>
                                      </p:to>
                                    </p:set>
                                    <p:animEffect transition="in" filter="fade">
                                      <p:cBhvr>
                                        <p:cTn id="26" dur="250"/>
                                        <p:tgtEl>
                                          <p:spTgt spid="399"/>
                                        </p:tgtEl>
                                      </p:cBhvr>
                                    </p:animEffect>
                                  </p:childTnLst>
                                </p:cTn>
                              </p:par>
                              <p:par>
                                <p:cTn id="27" presetID="22" presetClass="entr" presetSubtype="2" fill="hold" nodeType="withEffect">
                                  <p:stCondLst>
                                    <p:cond delay="0"/>
                                  </p:stCondLst>
                                  <p:childTnLst>
                                    <p:set>
                                      <p:cBhvr>
                                        <p:cTn id="28" dur="1" fill="hold">
                                          <p:stCondLst>
                                            <p:cond delay="0"/>
                                          </p:stCondLst>
                                        </p:cTn>
                                        <p:tgtEl>
                                          <p:spTgt spid="402"/>
                                        </p:tgtEl>
                                        <p:attrNameLst>
                                          <p:attrName>style.visibility</p:attrName>
                                        </p:attrNameLst>
                                      </p:cBhvr>
                                      <p:to>
                                        <p:strVal val="visible"/>
                                      </p:to>
                                    </p:set>
                                    <p:animEffect transition="in" filter="wipe(right)">
                                      <p:cBhvr>
                                        <p:cTn id="29" dur="250"/>
                                        <p:tgtEl>
                                          <p:spTgt spid="402"/>
                                        </p:tgtEl>
                                      </p:cBhvr>
                                    </p:animEffect>
                                  </p:childTnLst>
                                </p:cTn>
                              </p:par>
                              <p:par>
                                <p:cTn id="30" presetID="22" presetClass="entr" presetSubtype="2" fill="hold" nodeType="withEffect">
                                  <p:stCondLst>
                                    <p:cond delay="0"/>
                                  </p:stCondLst>
                                  <p:childTnLst>
                                    <p:set>
                                      <p:cBhvr>
                                        <p:cTn id="31" dur="1" fill="hold">
                                          <p:stCondLst>
                                            <p:cond delay="0"/>
                                          </p:stCondLst>
                                        </p:cTn>
                                        <p:tgtEl>
                                          <p:spTgt spid="408"/>
                                        </p:tgtEl>
                                        <p:attrNameLst>
                                          <p:attrName>style.visibility</p:attrName>
                                        </p:attrNameLst>
                                      </p:cBhvr>
                                      <p:to>
                                        <p:strVal val="visible"/>
                                      </p:to>
                                    </p:set>
                                    <p:animEffect transition="in" filter="wipe(right)">
                                      <p:cBhvr>
                                        <p:cTn id="32" dur="250"/>
                                        <p:tgtEl>
                                          <p:spTgt spid="408"/>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417"/>
                                        </p:tgtEl>
                                        <p:attrNameLst>
                                          <p:attrName>style.visibility</p:attrName>
                                        </p:attrNameLst>
                                      </p:cBhvr>
                                      <p:to>
                                        <p:strVal val="visible"/>
                                      </p:to>
                                    </p:set>
                                    <p:animEffect transition="in" filter="wipe(right)">
                                      <p:cBhvr>
                                        <p:cTn id="36" dur="250"/>
                                        <p:tgtEl>
                                          <p:spTgt spid="417"/>
                                        </p:tgtEl>
                                      </p:cBhvr>
                                    </p:animEffect>
                                  </p:childTnLst>
                                </p:cTn>
                              </p:par>
                              <p:par>
                                <p:cTn id="37" presetID="22" presetClass="entr" presetSubtype="2" fill="hold" nodeType="withEffect">
                                  <p:stCondLst>
                                    <p:cond delay="0"/>
                                  </p:stCondLst>
                                  <p:childTnLst>
                                    <p:set>
                                      <p:cBhvr>
                                        <p:cTn id="38" dur="1" fill="hold">
                                          <p:stCondLst>
                                            <p:cond delay="0"/>
                                          </p:stCondLst>
                                        </p:cTn>
                                        <p:tgtEl>
                                          <p:spTgt spid="409"/>
                                        </p:tgtEl>
                                        <p:attrNameLst>
                                          <p:attrName>style.visibility</p:attrName>
                                        </p:attrNameLst>
                                      </p:cBhvr>
                                      <p:to>
                                        <p:strVal val="visible"/>
                                      </p:to>
                                    </p:set>
                                    <p:animEffect transition="in" filter="wipe(right)">
                                      <p:cBhvr>
                                        <p:cTn id="39" dur="250"/>
                                        <p:tgtEl>
                                          <p:spTgt spid="409"/>
                                        </p:tgtEl>
                                      </p:cBhvr>
                                    </p:animEffect>
                                  </p:childTnLst>
                                </p:cTn>
                              </p:par>
                            </p:childTnLst>
                          </p:cTn>
                        </p:par>
                        <p:par>
                          <p:cTn id="40" fill="hold">
                            <p:stCondLst>
                              <p:cond delay="750"/>
                            </p:stCondLst>
                            <p:childTnLst>
                              <p:par>
                                <p:cTn id="41" presetID="22" presetClass="entr" presetSubtype="1" fill="hold" nodeType="afterEffect">
                                  <p:stCondLst>
                                    <p:cond delay="0"/>
                                  </p:stCondLst>
                                  <p:childTnLst>
                                    <p:set>
                                      <p:cBhvr>
                                        <p:cTn id="42" dur="1" fill="hold">
                                          <p:stCondLst>
                                            <p:cond delay="0"/>
                                          </p:stCondLst>
                                        </p:cTn>
                                        <p:tgtEl>
                                          <p:spTgt spid="426"/>
                                        </p:tgtEl>
                                        <p:attrNameLst>
                                          <p:attrName>style.visibility</p:attrName>
                                        </p:attrNameLst>
                                      </p:cBhvr>
                                      <p:to>
                                        <p:strVal val="visible"/>
                                      </p:to>
                                    </p:set>
                                    <p:animEffect transition="in" filter="wipe(up)">
                                      <p:cBhvr>
                                        <p:cTn id="43" dur="250"/>
                                        <p:tgtEl>
                                          <p:spTgt spid="42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27"/>
                                        </p:tgtEl>
                                        <p:attrNameLst>
                                          <p:attrName>style.visibility</p:attrName>
                                        </p:attrNameLst>
                                      </p:cBhvr>
                                      <p:to>
                                        <p:strVal val="visible"/>
                                      </p:to>
                                    </p:set>
                                    <p:animEffect transition="in" filter="fade">
                                      <p:cBhvr>
                                        <p:cTn id="47" dur="250"/>
                                        <p:tgtEl>
                                          <p:spTgt spid="4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19"/>
                                        </p:tgtEl>
                                        <p:attrNameLst>
                                          <p:attrName>style.visibility</p:attrName>
                                        </p:attrNameLst>
                                      </p:cBhvr>
                                      <p:to>
                                        <p:strVal val="visible"/>
                                      </p:to>
                                    </p:set>
                                    <p:animEffect transition="in" filter="wipe(up)">
                                      <p:cBhvr>
                                        <p:cTn id="52" dur="250"/>
                                        <p:tgtEl>
                                          <p:spTgt spid="519"/>
                                        </p:tgtEl>
                                      </p:cBhvr>
                                    </p:animEffect>
                                  </p:childTnLst>
                                </p:cTn>
                              </p:par>
                              <p:par>
                                <p:cTn id="53" presetID="22" presetClass="entr" presetSubtype="1" fill="hold" nodeType="withEffect">
                                  <p:stCondLst>
                                    <p:cond delay="0"/>
                                  </p:stCondLst>
                                  <p:childTnLst>
                                    <p:set>
                                      <p:cBhvr>
                                        <p:cTn id="54" dur="1" fill="hold">
                                          <p:stCondLst>
                                            <p:cond delay="0"/>
                                          </p:stCondLst>
                                        </p:cTn>
                                        <p:tgtEl>
                                          <p:spTgt spid="518"/>
                                        </p:tgtEl>
                                        <p:attrNameLst>
                                          <p:attrName>style.visibility</p:attrName>
                                        </p:attrNameLst>
                                      </p:cBhvr>
                                      <p:to>
                                        <p:strVal val="visible"/>
                                      </p:to>
                                    </p:set>
                                    <p:animEffect transition="in" filter="wipe(up)">
                                      <p:cBhvr>
                                        <p:cTn id="55" dur="250"/>
                                        <p:tgtEl>
                                          <p:spTgt spid="518"/>
                                        </p:tgtEl>
                                      </p:cBhvr>
                                    </p:animEffect>
                                  </p:childTnLst>
                                </p:cTn>
                              </p:par>
                            </p:childTnLst>
                          </p:cTn>
                        </p:par>
                        <p:par>
                          <p:cTn id="56" fill="hold">
                            <p:stCondLst>
                              <p:cond delay="250"/>
                            </p:stCondLst>
                            <p:childTnLst>
                              <p:par>
                                <p:cTn id="57" presetID="10" presetClass="entr" presetSubtype="0" fill="hold" grpId="0" nodeType="afterEffect">
                                  <p:stCondLst>
                                    <p:cond delay="0"/>
                                  </p:stCondLst>
                                  <p:childTnLst>
                                    <p:set>
                                      <p:cBhvr>
                                        <p:cTn id="58" dur="1" fill="hold">
                                          <p:stCondLst>
                                            <p:cond delay="0"/>
                                          </p:stCondLst>
                                        </p:cTn>
                                        <p:tgtEl>
                                          <p:spTgt spid="520"/>
                                        </p:tgtEl>
                                        <p:attrNameLst>
                                          <p:attrName>style.visibility</p:attrName>
                                        </p:attrNameLst>
                                      </p:cBhvr>
                                      <p:to>
                                        <p:strVal val="visible"/>
                                      </p:to>
                                    </p:set>
                                    <p:animEffect transition="in" filter="fade">
                                      <p:cBhvr>
                                        <p:cTn id="59" dur="250"/>
                                        <p:tgtEl>
                                          <p:spTgt spid="5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up)">
                                      <p:cBhvr>
                                        <p:cTn id="64" dur="250"/>
                                        <p:tgtEl>
                                          <p:spTgt spid="515"/>
                                        </p:tgtEl>
                                      </p:cBhvr>
                                    </p:animEffect>
                                  </p:childTnLst>
                                </p:cTn>
                              </p:par>
                              <p:par>
                                <p:cTn id="65" presetID="22" presetClass="entr" presetSubtype="1" fill="hold" nodeType="withEffect">
                                  <p:stCondLst>
                                    <p:cond delay="0"/>
                                  </p:stCondLst>
                                  <p:childTnLst>
                                    <p:set>
                                      <p:cBhvr>
                                        <p:cTn id="66" dur="1" fill="hold">
                                          <p:stCondLst>
                                            <p:cond delay="0"/>
                                          </p:stCondLst>
                                        </p:cTn>
                                        <p:tgtEl>
                                          <p:spTgt spid="513"/>
                                        </p:tgtEl>
                                        <p:attrNameLst>
                                          <p:attrName>style.visibility</p:attrName>
                                        </p:attrNameLst>
                                      </p:cBhvr>
                                      <p:to>
                                        <p:strVal val="visible"/>
                                      </p:to>
                                    </p:set>
                                    <p:animEffect transition="in" filter="wipe(up)">
                                      <p:cBhvr>
                                        <p:cTn id="67" dur="250"/>
                                        <p:tgtEl>
                                          <p:spTgt spid="513"/>
                                        </p:tgtEl>
                                      </p:cBhvr>
                                    </p:animEffect>
                                  </p:childTnLst>
                                </p:cTn>
                              </p:par>
                            </p:childTnLst>
                          </p:cTn>
                        </p:par>
                        <p:par>
                          <p:cTn id="68" fill="hold">
                            <p:stCondLst>
                              <p:cond delay="250"/>
                            </p:stCondLst>
                            <p:childTnLst>
                              <p:par>
                                <p:cTn id="69" presetID="10" presetClass="entr" presetSubtype="0" fill="hold" grpId="0" nodeType="afterEffect">
                                  <p:stCondLst>
                                    <p:cond delay="0"/>
                                  </p:stCondLst>
                                  <p:childTnLst>
                                    <p:set>
                                      <p:cBhvr>
                                        <p:cTn id="70" dur="1" fill="hold">
                                          <p:stCondLst>
                                            <p:cond delay="0"/>
                                          </p:stCondLst>
                                        </p:cTn>
                                        <p:tgtEl>
                                          <p:spTgt spid="521"/>
                                        </p:tgtEl>
                                        <p:attrNameLst>
                                          <p:attrName>style.visibility</p:attrName>
                                        </p:attrNameLst>
                                      </p:cBhvr>
                                      <p:to>
                                        <p:strVal val="visible"/>
                                      </p:to>
                                    </p:set>
                                    <p:animEffect transition="in" filter="fade">
                                      <p:cBhvr>
                                        <p:cTn id="71" dur="250"/>
                                        <p:tgtEl>
                                          <p:spTgt spid="52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03"/>
                                        </p:tgtEl>
                                        <p:attrNameLst>
                                          <p:attrName>style.visibility</p:attrName>
                                        </p:attrNameLst>
                                      </p:cBhvr>
                                      <p:to>
                                        <p:strVal val="visible"/>
                                      </p:to>
                                    </p:set>
                                    <p:animEffect transition="in" filter="wipe(up)">
                                      <p:cBhvr>
                                        <p:cTn id="76" dur="250"/>
                                        <p:tgtEl>
                                          <p:spTgt spid="503"/>
                                        </p:tgtEl>
                                      </p:cBhvr>
                                    </p:animEffect>
                                  </p:childTnLst>
                                </p:cTn>
                              </p:par>
                              <p:par>
                                <p:cTn id="77" presetID="22" presetClass="entr" presetSubtype="1" fill="hold" nodeType="withEffect">
                                  <p:stCondLst>
                                    <p:cond delay="0"/>
                                  </p:stCondLst>
                                  <p:childTnLst>
                                    <p:set>
                                      <p:cBhvr>
                                        <p:cTn id="78" dur="1" fill="hold">
                                          <p:stCondLst>
                                            <p:cond delay="0"/>
                                          </p:stCondLst>
                                        </p:cTn>
                                        <p:tgtEl>
                                          <p:spTgt spid="511"/>
                                        </p:tgtEl>
                                        <p:attrNameLst>
                                          <p:attrName>style.visibility</p:attrName>
                                        </p:attrNameLst>
                                      </p:cBhvr>
                                      <p:to>
                                        <p:strVal val="visible"/>
                                      </p:to>
                                    </p:set>
                                    <p:animEffect transition="in" filter="wipe(up)">
                                      <p:cBhvr>
                                        <p:cTn id="79" dur="250"/>
                                        <p:tgtEl>
                                          <p:spTgt spid="511"/>
                                        </p:tgtEl>
                                      </p:cBhvr>
                                    </p:animEffect>
                                  </p:childTnLst>
                                </p:cTn>
                              </p:par>
                              <p:par>
                                <p:cTn id="80" presetID="22" presetClass="entr" presetSubtype="1" fill="hold" nodeType="withEffect">
                                  <p:stCondLst>
                                    <p:cond delay="0"/>
                                  </p:stCondLst>
                                  <p:childTnLst>
                                    <p:set>
                                      <p:cBhvr>
                                        <p:cTn id="81" dur="1" fill="hold">
                                          <p:stCondLst>
                                            <p:cond delay="0"/>
                                          </p:stCondLst>
                                        </p:cTn>
                                        <p:tgtEl>
                                          <p:spTgt spid="512"/>
                                        </p:tgtEl>
                                        <p:attrNameLst>
                                          <p:attrName>style.visibility</p:attrName>
                                        </p:attrNameLst>
                                      </p:cBhvr>
                                      <p:to>
                                        <p:strVal val="visible"/>
                                      </p:to>
                                    </p:set>
                                    <p:animEffect transition="in" filter="wipe(up)">
                                      <p:cBhvr>
                                        <p:cTn id="82" dur="250"/>
                                        <p:tgtEl>
                                          <p:spTgt spid="512"/>
                                        </p:tgtEl>
                                      </p:cBhvr>
                                    </p:animEffect>
                                  </p:childTnLst>
                                </p:cTn>
                              </p:par>
                              <p:par>
                                <p:cTn id="83" presetID="22" presetClass="entr" presetSubtype="1" fill="hold" nodeType="withEffect">
                                  <p:stCondLst>
                                    <p:cond delay="0"/>
                                  </p:stCondLst>
                                  <p:childTnLst>
                                    <p:set>
                                      <p:cBhvr>
                                        <p:cTn id="84" dur="1" fill="hold">
                                          <p:stCondLst>
                                            <p:cond delay="0"/>
                                          </p:stCondLst>
                                        </p:cTn>
                                        <p:tgtEl>
                                          <p:spTgt spid="481"/>
                                        </p:tgtEl>
                                        <p:attrNameLst>
                                          <p:attrName>style.visibility</p:attrName>
                                        </p:attrNameLst>
                                      </p:cBhvr>
                                      <p:to>
                                        <p:strVal val="visible"/>
                                      </p:to>
                                    </p:set>
                                    <p:animEffect transition="in" filter="wipe(up)">
                                      <p:cBhvr>
                                        <p:cTn id="85" dur="250"/>
                                        <p:tgtEl>
                                          <p:spTgt spid="481"/>
                                        </p:tgtEl>
                                      </p:cBhvr>
                                    </p:animEffect>
                                  </p:childTnLst>
                                </p:cTn>
                              </p:par>
                              <p:par>
                                <p:cTn id="86" presetID="22" presetClass="entr" presetSubtype="1" fill="hold" nodeType="withEffect">
                                  <p:stCondLst>
                                    <p:cond delay="0"/>
                                  </p:stCondLst>
                                  <p:childTnLst>
                                    <p:set>
                                      <p:cBhvr>
                                        <p:cTn id="87" dur="1" fill="hold">
                                          <p:stCondLst>
                                            <p:cond delay="0"/>
                                          </p:stCondLst>
                                        </p:cTn>
                                        <p:tgtEl>
                                          <p:spTgt spid="480"/>
                                        </p:tgtEl>
                                        <p:attrNameLst>
                                          <p:attrName>style.visibility</p:attrName>
                                        </p:attrNameLst>
                                      </p:cBhvr>
                                      <p:to>
                                        <p:strVal val="visible"/>
                                      </p:to>
                                    </p:set>
                                    <p:animEffect transition="in" filter="wipe(up)">
                                      <p:cBhvr>
                                        <p:cTn id="88" dur="250"/>
                                        <p:tgtEl>
                                          <p:spTgt spid="480"/>
                                        </p:tgtEl>
                                      </p:cBhvr>
                                    </p:animEffect>
                                  </p:childTnLst>
                                </p:cTn>
                              </p:par>
                              <p:par>
                                <p:cTn id="89" presetID="22" presetClass="entr" presetSubtype="1" fill="hold" nodeType="withEffect">
                                  <p:stCondLst>
                                    <p:cond delay="0"/>
                                  </p:stCondLst>
                                  <p:childTnLst>
                                    <p:set>
                                      <p:cBhvr>
                                        <p:cTn id="90" dur="1" fill="hold">
                                          <p:stCondLst>
                                            <p:cond delay="0"/>
                                          </p:stCondLst>
                                        </p:cTn>
                                        <p:tgtEl>
                                          <p:spTgt spid="502"/>
                                        </p:tgtEl>
                                        <p:attrNameLst>
                                          <p:attrName>style.visibility</p:attrName>
                                        </p:attrNameLst>
                                      </p:cBhvr>
                                      <p:to>
                                        <p:strVal val="visible"/>
                                      </p:to>
                                    </p:set>
                                    <p:animEffect transition="in" filter="wipe(up)">
                                      <p:cBhvr>
                                        <p:cTn id="91" dur="250"/>
                                        <p:tgtEl>
                                          <p:spTgt spid="502"/>
                                        </p:tgtEl>
                                      </p:cBhvr>
                                    </p:animEffect>
                                  </p:childTnLst>
                                </p:cTn>
                              </p:par>
                            </p:childTnLst>
                          </p:cTn>
                        </p:par>
                        <p:par>
                          <p:cTn id="92" fill="hold">
                            <p:stCondLst>
                              <p:cond delay="250"/>
                            </p:stCondLst>
                            <p:childTnLst>
                              <p:par>
                                <p:cTn id="93" presetID="10" presetClass="entr" presetSubtype="0" fill="hold" grpId="0" nodeType="afterEffect">
                                  <p:stCondLst>
                                    <p:cond delay="0"/>
                                  </p:stCondLst>
                                  <p:childTnLst>
                                    <p:set>
                                      <p:cBhvr>
                                        <p:cTn id="94" dur="1" fill="hold">
                                          <p:stCondLst>
                                            <p:cond delay="0"/>
                                          </p:stCondLst>
                                        </p:cTn>
                                        <p:tgtEl>
                                          <p:spTgt spid="523"/>
                                        </p:tgtEl>
                                        <p:attrNameLst>
                                          <p:attrName>style.visibility</p:attrName>
                                        </p:attrNameLst>
                                      </p:cBhvr>
                                      <p:to>
                                        <p:strVal val="visible"/>
                                      </p:to>
                                    </p:set>
                                    <p:animEffect transition="in" filter="fade">
                                      <p:cBhvr>
                                        <p:cTn id="95" dur="25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P spid="394" grpId="0" animBg="1"/>
      <p:bldP spid="399" grpId="0"/>
      <p:bldP spid="427" grpId="0" animBg="1"/>
      <p:bldP spid="520" grpId="0" animBg="1"/>
      <p:bldP spid="521" grpId="0" animBg="1"/>
      <p:bldP spid="523" grpId="0" animBg="1"/>
      <p:bldP spid="23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9143-93C0-469D-B740-506BF5A1A665}"/>
              </a:ext>
            </a:extLst>
          </p:cNvPr>
          <p:cNvSpPr>
            <a:spLocks noGrp="1"/>
          </p:cNvSpPr>
          <p:nvPr>
            <p:ph type="title"/>
          </p:nvPr>
        </p:nvSpPr>
        <p:spPr/>
        <p:txBody>
          <a:bodyPr/>
          <a:lstStyle/>
          <a:p>
            <a:r>
              <a:rPr lang="en-US" altLang="en-US" dirty="0"/>
              <a:t>Multicycle </a:t>
            </a:r>
            <a:r>
              <a:rPr lang="en-US" altLang="en-US" dirty="0">
                <a:solidFill>
                  <a:srgbClr val="0070C0"/>
                </a:solidFill>
              </a:rPr>
              <a:t>Advantages</a:t>
            </a:r>
            <a:r>
              <a:rPr lang="en-US" altLang="en-US" dirty="0"/>
              <a:t> &amp; </a:t>
            </a:r>
            <a:r>
              <a:rPr lang="en-US" altLang="en-US" dirty="0">
                <a:solidFill>
                  <a:srgbClr val="C00000"/>
                </a:solidFill>
              </a:rPr>
              <a:t>Disadvantages</a:t>
            </a:r>
            <a:endParaRPr lang="ko-KR" altLang="en-US" dirty="0"/>
          </a:p>
        </p:txBody>
      </p:sp>
      <p:sp>
        <p:nvSpPr>
          <p:cNvPr id="3" name="Content Placeholder 2">
            <a:extLst>
              <a:ext uri="{FF2B5EF4-FFF2-40B4-BE49-F238E27FC236}">
                <a16:creationId xmlns:a16="http://schemas.microsoft.com/office/drawing/2014/main" id="{2C55A1A9-72BC-44CD-A4EA-7303B25FAB15}"/>
              </a:ext>
            </a:extLst>
          </p:cNvPr>
          <p:cNvSpPr>
            <a:spLocks noGrp="1"/>
          </p:cNvSpPr>
          <p:nvPr>
            <p:ph idx="1"/>
          </p:nvPr>
        </p:nvSpPr>
        <p:spPr>
          <a:xfrm>
            <a:off x="313267" y="2902982"/>
            <a:ext cx="11599333" cy="3307317"/>
          </a:xfrm>
        </p:spPr>
        <p:txBody>
          <a:bodyPr/>
          <a:lstStyle/>
          <a:p>
            <a:pPr marL="0" indent="0">
              <a:buNone/>
            </a:pPr>
            <a:r>
              <a:rPr lang="en-US" altLang="ko-KR" b="1" dirty="0">
                <a:solidFill>
                  <a:srgbClr val="0070C0"/>
                </a:solidFill>
              </a:rPr>
              <a:t>+)</a:t>
            </a:r>
            <a:r>
              <a:rPr lang="en-US" altLang="ko-KR" dirty="0"/>
              <a:t> Uses the clock cycle efficiently – each clock cycle considers the instruction “step” (not the longest instruction like what single cycle needs to do)</a:t>
            </a:r>
          </a:p>
          <a:p>
            <a:pPr marL="0" indent="0">
              <a:buNone/>
            </a:pPr>
            <a:r>
              <a:rPr lang="en-US" altLang="ko-KR" b="1" dirty="0">
                <a:solidFill>
                  <a:srgbClr val="0070C0"/>
                </a:solidFill>
              </a:rPr>
              <a:t>+)</a:t>
            </a:r>
            <a:r>
              <a:rPr lang="en-US" altLang="ko-KR" dirty="0"/>
              <a:t> Multicycle allows to use functional units more than once per instruction (across different cycles)</a:t>
            </a:r>
          </a:p>
          <a:p>
            <a:pPr marL="0" indent="0">
              <a:buNone/>
            </a:pPr>
            <a:r>
              <a:rPr lang="en-US" altLang="ko-KR" b="1" dirty="0">
                <a:solidFill>
                  <a:srgbClr val="C00000"/>
                </a:solidFill>
              </a:rPr>
              <a:t>-)</a:t>
            </a:r>
            <a:r>
              <a:rPr lang="en-US" altLang="ko-KR" dirty="0"/>
              <a:t> But, it requires additional internal state registers, more </a:t>
            </a:r>
            <a:r>
              <a:rPr lang="en-US" altLang="ko-KR" dirty="0" err="1"/>
              <a:t>muxes</a:t>
            </a:r>
            <a:r>
              <a:rPr lang="en-US" altLang="ko-KR" dirty="0"/>
              <a:t>, and complicated (FSM) control</a:t>
            </a:r>
            <a:endParaRPr lang="ko-KR" altLang="en-US" dirty="0"/>
          </a:p>
        </p:txBody>
      </p:sp>
      <p:sp>
        <p:nvSpPr>
          <p:cNvPr id="101" name="文本占位符 100">
            <a:extLst>
              <a:ext uri="{FF2B5EF4-FFF2-40B4-BE49-F238E27FC236}">
                <a16:creationId xmlns:a16="http://schemas.microsoft.com/office/drawing/2014/main" id="{98B7F183-4482-B428-B7DE-8ABFDB2E54A6}"/>
              </a:ext>
            </a:extLst>
          </p:cNvPr>
          <p:cNvSpPr>
            <a:spLocks noGrp="1"/>
          </p:cNvSpPr>
          <p:nvPr>
            <p:ph type="body" sz="quarter" idx="10"/>
          </p:nvPr>
        </p:nvSpPr>
        <p:spPr/>
        <p:txBody>
          <a:bodyPr/>
          <a:lstStyle/>
          <a:p>
            <a:endParaRPr lang="zh-CN" altLang="en-US"/>
          </a:p>
        </p:txBody>
      </p:sp>
      <p:grpSp>
        <p:nvGrpSpPr>
          <p:cNvPr id="4" name="Group 3">
            <a:extLst>
              <a:ext uri="{FF2B5EF4-FFF2-40B4-BE49-F238E27FC236}">
                <a16:creationId xmlns:a16="http://schemas.microsoft.com/office/drawing/2014/main" id="{7DC6EE7C-DE04-45FB-8BA7-36489CD4F132}"/>
              </a:ext>
            </a:extLst>
          </p:cNvPr>
          <p:cNvGrpSpPr/>
          <p:nvPr/>
        </p:nvGrpSpPr>
        <p:grpSpPr>
          <a:xfrm>
            <a:off x="1524001" y="908972"/>
            <a:ext cx="9269505" cy="1932868"/>
            <a:chOff x="0" y="959772"/>
            <a:chExt cx="9269505" cy="1932868"/>
          </a:xfrm>
        </p:grpSpPr>
        <p:grpSp>
          <p:nvGrpSpPr>
            <p:cNvPr id="5" name="Group 4">
              <a:extLst>
                <a:ext uri="{FF2B5EF4-FFF2-40B4-BE49-F238E27FC236}">
                  <a16:creationId xmlns:a16="http://schemas.microsoft.com/office/drawing/2014/main" id="{3B6F71A8-BA47-48EF-A2FF-75692FADF809}"/>
                </a:ext>
              </a:extLst>
            </p:cNvPr>
            <p:cNvGrpSpPr/>
            <p:nvPr/>
          </p:nvGrpSpPr>
          <p:grpSpPr>
            <a:xfrm>
              <a:off x="0" y="959772"/>
              <a:ext cx="9269505" cy="1471615"/>
              <a:chOff x="0" y="3871397"/>
              <a:chExt cx="9269505" cy="1471615"/>
            </a:xfrm>
          </p:grpSpPr>
          <p:sp>
            <p:nvSpPr>
              <p:cNvPr id="17" name="Text Box 22">
                <a:extLst>
                  <a:ext uri="{FF2B5EF4-FFF2-40B4-BE49-F238E27FC236}">
                    <a16:creationId xmlns:a16="http://schemas.microsoft.com/office/drawing/2014/main" id="{E51950EA-9052-42E5-BB12-ED218A9E549A}"/>
                  </a:ext>
                </a:extLst>
              </p:cNvPr>
              <p:cNvSpPr txBox="1">
                <a:spLocks noChangeArrowheads="1"/>
              </p:cNvSpPr>
              <p:nvPr/>
            </p:nvSpPr>
            <p:spPr bwMode="auto">
              <a:xfrm>
                <a:off x="720849" y="3891624"/>
                <a:ext cx="8306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1</a:t>
                </a:r>
              </a:p>
            </p:txBody>
          </p:sp>
          <p:sp>
            <p:nvSpPr>
              <p:cNvPr id="18" name="Text Box 22">
                <a:extLst>
                  <a:ext uri="{FF2B5EF4-FFF2-40B4-BE49-F238E27FC236}">
                    <a16:creationId xmlns:a16="http://schemas.microsoft.com/office/drawing/2014/main" id="{3055F017-2175-413F-93B7-7D5EF0501808}"/>
                  </a:ext>
                </a:extLst>
              </p:cNvPr>
              <p:cNvSpPr txBox="1">
                <a:spLocks noChangeArrowheads="1"/>
              </p:cNvSpPr>
              <p:nvPr/>
            </p:nvSpPr>
            <p:spPr bwMode="auto">
              <a:xfrm>
                <a:off x="1518599" y="389162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2</a:t>
                </a:r>
              </a:p>
            </p:txBody>
          </p:sp>
          <p:sp>
            <p:nvSpPr>
              <p:cNvPr id="19" name="Text Box 22">
                <a:extLst>
                  <a:ext uri="{FF2B5EF4-FFF2-40B4-BE49-F238E27FC236}">
                    <a16:creationId xmlns:a16="http://schemas.microsoft.com/office/drawing/2014/main" id="{39AFB409-3D98-4EC6-A203-68C38F170589}"/>
                  </a:ext>
                </a:extLst>
              </p:cNvPr>
              <p:cNvSpPr txBox="1">
                <a:spLocks noChangeArrowheads="1"/>
              </p:cNvSpPr>
              <p:nvPr/>
            </p:nvSpPr>
            <p:spPr bwMode="auto">
              <a:xfrm>
                <a:off x="2262242" y="389162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a:ln>
                      <a:noFill/>
                    </a:ln>
                    <a:solidFill>
                      <a:srgbClr val="143D88"/>
                    </a:solidFill>
                    <a:effectLst/>
                    <a:uLnTx/>
                    <a:uFillTx/>
                    <a:latin typeface="Bell Gothic Std Black" panose="020B0706020202040204" pitchFamily="34" charset="0"/>
                    <a:ea typeface="微软雅黑"/>
                    <a:cs typeface="Arial" panose="020B0604020202020204" pitchFamily="34" charset="0"/>
                  </a:rPr>
                  <a:t>3</a:t>
                </a:r>
                <a:endPar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endParaRPr>
              </a:p>
            </p:txBody>
          </p:sp>
          <p:sp>
            <p:nvSpPr>
              <p:cNvPr id="20" name="Text Box 22">
                <a:extLst>
                  <a:ext uri="{FF2B5EF4-FFF2-40B4-BE49-F238E27FC236}">
                    <a16:creationId xmlns:a16="http://schemas.microsoft.com/office/drawing/2014/main" id="{E1985C91-E247-4CBE-A4BD-BD804B891B81}"/>
                  </a:ext>
                </a:extLst>
              </p:cNvPr>
              <p:cNvSpPr txBox="1">
                <a:spLocks noChangeArrowheads="1"/>
              </p:cNvSpPr>
              <p:nvPr/>
            </p:nvSpPr>
            <p:spPr bwMode="auto">
              <a:xfrm>
                <a:off x="2997950" y="389065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4</a:t>
                </a:r>
              </a:p>
            </p:txBody>
          </p:sp>
          <p:sp>
            <p:nvSpPr>
              <p:cNvPr id="21" name="Text Box 22">
                <a:extLst>
                  <a:ext uri="{FF2B5EF4-FFF2-40B4-BE49-F238E27FC236}">
                    <a16:creationId xmlns:a16="http://schemas.microsoft.com/office/drawing/2014/main" id="{90461938-8AFC-465B-A5D6-F23CE696D0A9}"/>
                  </a:ext>
                </a:extLst>
              </p:cNvPr>
              <p:cNvSpPr txBox="1">
                <a:spLocks noChangeArrowheads="1"/>
              </p:cNvSpPr>
              <p:nvPr/>
            </p:nvSpPr>
            <p:spPr bwMode="auto">
              <a:xfrm>
                <a:off x="3733656" y="3890654"/>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5</a:t>
                </a:r>
              </a:p>
            </p:txBody>
          </p:sp>
          <p:sp>
            <p:nvSpPr>
              <p:cNvPr id="22" name="Text Box 22">
                <a:extLst>
                  <a:ext uri="{FF2B5EF4-FFF2-40B4-BE49-F238E27FC236}">
                    <a16:creationId xmlns:a16="http://schemas.microsoft.com/office/drawing/2014/main" id="{A90A8862-D3CC-43FF-8554-877A8818DFD2}"/>
                  </a:ext>
                </a:extLst>
              </p:cNvPr>
              <p:cNvSpPr txBox="1">
                <a:spLocks noChangeArrowheads="1"/>
              </p:cNvSpPr>
              <p:nvPr/>
            </p:nvSpPr>
            <p:spPr bwMode="auto">
              <a:xfrm>
                <a:off x="4487969" y="387236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6</a:t>
                </a:r>
              </a:p>
            </p:txBody>
          </p:sp>
          <p:sp>
            <p:nvSpPr>
              <p:cNvPr id="23" name="Text Box 22">
                <a:extLst>
                  <a:ext uri="{FF2B5EF4-FFF2-40B4-BE49-F238E27FC236}">
                    <a16:creationId xmlns:a16="http://schemas.microsoft.com/office/drawing/2014/main" id="{0EC86066-AD07-4772-A810-A306D294B0C4}"/>
                  </a:ext>
                </a:extLst>
              </p:cNvPr>
              <p:cNvSpPr txBox="1">
                <a:spLocks noChangeArrowheads="1"/>
              </p:cNvSpPr>
              <p:nvPr/>
            </p:nvSpPr>
            <p:spPr bwMode="auto">
              <a:xfrm>
                <a:off x="5223676" y="387139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7</a:t>
                </a:r>
              </a:p>
            </p:txBody>
          </p:sp>
          <p:sp>
            <p:nvSpPr>
              <p:cNvPr id="24" name="Text Box 22">
                <a:extLst>
                  <a:ext uri="{FF2B5EF4-FFF2-40B4-BE49-F238E27FC236}">
                    <a16:creationId xmlns:a16="http://schemas.microsoft.com/office/drawing/2014/main" id="{3C025139-9F0C-41EE-A0C5-97046FFA95E6}"/>
                  </a:ext>
                </a:extLst>
              </p:cNvPr>
              <p:cNvSpPr txBox="1">
                <a:spLocks noChangeArrowheads="1"/>
              </p:cNvSpPr>
              <p:nvPr/>
            </p:nvSpPr>
            <p:spPr bwMode="auto">
              <a:xfrm>
                <a:off x="5959383" y="387139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8</a:t>
                </a:r>
              </a:p>
            </p:txBody>
          </p:sp>
          <p:sp>
            <p:nvSpPr>
              <p:cNvPr id="25" name="Text Box 22">
                <a:extLst>
                  <a:ext uri="{FF2B5EF4-FFF2-40B4-BE49-F238E27FC236}">
                    <a16:creationId xmlns:a16="http://schemas.microsoft.com/office/drawing/2014/main" id="{3A04915A-2B6D-4888-B984-EA3742EFD41E}"/>
                  </a:ext>
                </a:extLst>
              </p:cNvPr>
              <p:cNvSpPr txBox="1">
                <a:spLocks noChangeArrowheads="1"/>
              </p:cNvSpPr>
              <p:nvPr/>
            </p:nvSpPr>
            <p:spPr bwMode="auto">
              <a:xfrm>
                <a:off x="6697180" y="3872367"/>
                <a:ext cx="7238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9</a:t>
                </a:r>
              </a:p>
            </p:txBody>
          </p:sp>
          <p:sp>
            <p:nvSpPr>
              <p:cNvPr id="26" name="Text Box 22">
                <a:extLst>
                  <a:ext uri="{FF2B5EF4-FFF2-40B4-BE49-F238E27FC236}">
                    <a16:creationId xmlns:a16="http://schemas.microsoft.com/office/drawing/2014/main" id="{ED072339-4129-4E5C-9DF1-03A45C6FDAA4}"/>
                  </a:ext>
                </a:extLst>
              </p:cNvPr>
              <p:cNvSpPr txBox="1">
                <a:spLocks noChangeArrowheads="1"/>
              </p:cNvSpPr>
              <p:nvPr/>
            </p:nvSpPr>
            <p:spPr bwMode="auto">
              <a:xfrm>
                <a:off x="7437851" y="3872367"/>
                <a:ext cx="8280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Cycle</a:t>
                </a:r>
                <a:r>
                  <a:rPr kumimoji="0" lang="en-US" altLang="en-US" sz="1600" b="0" i="1"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Arial" panose="020B0604020202020204" pitchFamily="34" charset="0"/>
                  </a:rPr>
                  <a:t>10</a:t>
                </a:r>
              </a:p>
            </p:txBody>
          </p:sp>
          <p:grpSp>
            <p:nvGrpSpPr>
              <p:cNvPr id="27" name="Group 26">
                <a:extLst>
                  <a:ext uri="{FF2B5EF4-FFF2-40B4-BE49-F238E27FC236}">
                    <a16:creationId xmlns:a16="http://schemas.microsoft.com/office/drawing/2014/main" id="{DB9E0B75-3A07-4AE0-B6E9-36029AE1B9D8}"/>
                  </a:ext>
                </a:extLst>
              </p:cNvPr>
              <p:cNvGrpSpPr/>
              <p:nvPr/>
            </p:nvGrpSpPr>
            <p:grpSpPr>
              <a:xfrm>
                <a:off x="0" y="4037880"/>
                <a:ext cx="684803" cy="782346"/>
                <a:chOff x="0" y="3936282"/>
                <a:chExt cx="684803" cy="782346"/>
              </a:xfrm>
            </p:grpSpPr>
            <p:sp>
              <p:nvSpPr>
                <p:cNvPr id="99" name="Cube 98">
                  <a:extLst>
                    <a:ext uri="{FF2B5EF4-FFF2-40B4-BE49-F238E27FC236}">
                      <a16:creationId xmlns:a16="http://schemas.microsoft.com/office/drawing/2014/main" id="{C1D7BFCC-28E6-4FCC-80C4-DEDABAA78049}"/>
                    </a:ext>
                  </a:extLst>
                </p:cNvPr>
                <p:cNvSpPr/>
                <p:nvPr/>
              </p:nvSpPr>
              <p:spPr>
                <a:xfrm>
                  <a:off x="108637" y="4312548"/>
                  <a:ext cx="564941" cy="406080"/>
                </a:xfrm>
                <a:prstGeom prst="cube">
                  <a:avLst>
                    <a:gd name="adj" fmla="val 50287"/>
                  </a:avLst>
                </a:prstGeom>
                <a:solidFill>
                  <a:schemeClr val="bg1">
                    <a:lumMod val="65000"/>
                  </a:schemeClr>
                </a:solidFill>
                <a:ln w="19050">
                  <a:solidFill>
                    <a:schemeClr val="tx1"/>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100" name="TextBox 99">
                  <a:extLst>
                    <a:ext uri="{FF2B5EF4-FFF2-40B4-BE49-F238E27FC236}">
                      <a16:creationId xmlns:a16="http://schemas.microsoft.com/office/drawing/2014/main" id="{3307B3D9-6E6D-4A11-9E26-0EE0F5F2B500}"/>
                    </a:ext>
                  </a:extLst>
                </p:cNvPr>
                <p:cNvSpPr txBox="1"/>
                <p:nvPr/>
              </p:nvSpPr>
              <p:spPr>
                <a:xfrm>
                  <a:off x="0" y="3936282"/>
                  <a:ext cx="68480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Clock</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28" name="Group 27">
                <a:extLst>
                  <a:ext uri="{FF2B5EF4-FFF2-40B4-BE49-F238E27FC236}">
                    <a16:creationId xmlns:a16="http://schemas.microsoft.com/office/drawing/2014/main" id="{1A47351A-CBC4-4605-925E-A71DC76EE7A1}"/>
                  </a:ext>
                </a:extLst>
              </p:cNvPr>
              <p:cNvGrpSpPr/>
              <p:nvPr/>
            </p:nvGrpSpPr>
            <p:grpSpPr>
              <a:xfrm>
                <a:off x="633034" y="4252955"/>
                <a:ext cx="135035" cy="400400"/>
                <a:chOff x="633034" y="4151357"/>
                <a:chExt cx="135035" cy="400400"/>
              </a:xfrm>
            </p:grpSpPr>
            <p:sp>
              <p:nvSpPr>
                <p:cNvPr id="97" name="Line 12">
                  <a:extLst>
                    <a:ext uri="{FF2B5EF4-FFF2-40B4-BE49-F238E27FC236}">
                      <a16:creationId xmlns:a16="http://schemas.microsoft.com/office/drawing/2014/main" id="{7694D770-F69D-43F0-B21C-8131F637AE77}"/>
                    </a:ext>
                  </a:extLst>
                </p:cNvPr>
                <p:cNvSpPr>
                  <a:spLocks noChangeShapeType="1"/>
                </p:cNvSpPr>
                <p:nvPr/>
              </p:nvSpPr>
              <p:spPr bwMode="auto">
                <a:xfrm>
                  <a:off x="633034" y="4535383"/>
                  <a:ext cx="13503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8" name="Line 13">
                  <a:extLst>
                    <a:ext uri="{FF2B5EF4-FFF2-40B4-BE49-F238E27FC236}">
                      <a16:creationId xmlns:a16="http://schemas.microsoft.com/office/drawing/2014/main" id="{76FA550F-10A7-4482-B683-DC0AD01726B0}"/>
                    </a:ext>
                  </a:extLst>
                </p:cNvPr>
                <p:cNvSpPr>
                  <a:spLocks noChangeShapeType="1"/>
                </p:cNvSpPr>
                <p:nvPr/>
              </p:nvSpPr>
              <p:spPr bwMode="auto">
                <a:xfrm>
                  <a:off x="764849" y="415135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9" name="Group 28">
                <a:extLst>
                  <a:ext uri="{FF2B5EF4-FFF2-40B4-BE49-F238E27FC236}">
                    <a16:creationId xmlns:a16="http://schemas.microsoft.com/office/drawing/2014/main" id="{8197CCBA-4AD9-4F29-B845-D5CD515C38D0}"/>
                  </a:ext>
                </a:extLst>
              </p:cNvPr>
              <p:cNvGrpSpPr/>
              <p:nvPr/>
            </p:nvGrpSpPr>
            <p:grpSpPr>
              <a:xfrm>
                <a:off x="764849" y="4246605"/>
                <a:ext cx="742690" cy="406750"/>
                <a:chOff x="764849" y="4145007"/>
                <a:chExt cx="742690" cy="406750"/>
              </a:xfrm>
            </p:grpSpPr>
            <p:sp>
              <p:nvSpPr>
                <p:cNvPr id="93" name="Line 14">
                  <a:extLst>
                    <a:ext uri="{FF2B5EF4-FFF2-40B4-BE49-F238E27FC236}">
                      <a16:creationId xmlns:a16="http://schemas.microsoft.com/office/drawing/2014/main" id="{1E6D83F3-6CCD-4CAB-B8FB-E01EC11943CD}"/>
                    </a:ext>
                  </a:extLst>
                </p:cNvPr>
                <p:cNvSpPr>
                  <a:spLocks noChangeShapeType="1"/>
                </p:cNvSpPr>
                <p:nvPr/>
              </p:nvSpPr>
              <p:spPr bwMode="auto">
                <a:xfrm>
                  <a:off x="764849" y="41612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4" name="Line 15">
                  <a:extLst>
                    <a:ext uri="{FF2B5EF4-FFF2-40B4-BE49-F238E27FC236}">
                      <a16:creationId xmlns:a16="http://schemas.microsoft.com/office/drawing/2014/main" id="{8E790996-4D84-4550-816B-FB37D1967B3D}"/>
                    </a:ext>
                  </a:extLst>
                </p:cNvPr>
                <p:cNvSpPr>
                  <a:spLocks noChangeShapeType="1"/>
                </p:cNvSpPr>
                <p:nvPr/>
              </p:nvSpPr>
              <p:spPr bwMode="auto">
                <a:xfrm>
                  <a:off x="1136194" y="4151357"/>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5" name="Line 16">
                  <a:extLst>
                    <a:ext uri="{FF2B5EF4-FFF2-40B4-BE49-F238E27FC236}">
                      <a16:creationId xmlns:a16="http://schemas.microsoft.com/office/drawing/2014/main" id="{18DFDC9D-9314-4CE4-8DAF-DB95CEF4C98E}"/>
                    </a:ext>
                  </a:extLst>
                </p:cNvPr>
                <p:cNvSpPr>
                  <a:spLocks noChangeShapeType="1"/>
                </p:cNvSpPr>
                <p:nvPr/>
              </p:nvSpPr>
              <p:spPr bwMode="auto">
                <a:xfrm>
                  <a:off x="1136194" y="453235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6" name="Line 17">
                  <a:extLst>
                    <a:ext uri="{FF2B5EF4-FFF2-40B4-BE49-F238E27FC236}">
                      <a16:creationId xmlns:a16="http://schemas.microsoft.com/office/drawing/2014/main" id="{91C57F9C-47F7-40DB-A2FD-E62F8D385072}"/>
                    </a:ext>
                  </a:extLst>
                </p:cNvPr>
                <p:cNvSpPr>
                  <a:spLocks noChangeShapeType="1"/>
                </p:cNvSpPr>
                <p:nvPr/>
              </p:nvSpPr>
              <p:spPr bwMode="auto">
                <a:xfrm>
                  <a:off x="1504810" y="4145007"/>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0" name="Straight Connector 29">
                <a:extLst>
                  <a:ext uri="{FF2B5EF4-FFF2-40B4-BE49-F238E27FC236}">
                    <a16:creationId xmlns:a16="http://schemas.microsoft.com/office/drawing/2014/main" id="{6D30EA40-D376-4E53-AF62-91C3A31B0337}"/>
                  </a:ext>
                </a:extLst>
              </p:cNvPr>
              <p:cNvCxnSpPr>
                <a:cxnSpLocks/>
              </p:cNvCxnSpPr>
              <p:nvPr/>
            </p:nvCxnSpPr>
            <p:spPr>
              <a:xfrm flipV="1">
                <a:off x="764850" y="3901915"/>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C350A4-DB7E-4010-9F89-0F30EDF84D06}"/>
                  </a:ext>
                </a:extLst>
              </p:cNvPr>
              <p:cNvCxnSpPr>
                <a:cxnSpLocks/>
              </p:cNvCxnSpPr>
              <p:nvPr/>
            </p:nvCxnSpPr>
            <p:spPr>
              <a:xfrm flipV="1">
                <a:off x="1506651" y="3901915"/>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0A4B6B7-1D90-4266-9E8C-53F0E2FA4A15}"/>
                  </a:ext>
                </a:extLst>
              </p:cNvPr>
              <p:cNvGrpSpPr/>
              <p:nvPr/>
            </p:nvGrpSpPr>
            <p:grpSpPr>
              <a:xfrm>
                <a:off x="1503978" y="4231151"/>
                <a:ext cx="745423" cy="404952"/>
                <a:chOff x="1503978" y="4129553"/>
                <a:chExt cx="745423" cy="404952"/>
              </a:xfrm>
            </p:grpSpPr>
            <p:sp>
              <p:nvSpPr>
                <p:cNvPr id="89" name="Line 14">
                  <a:extLst>
                    <a:ext uri="{FF2B5EF4-FFF2-40B4-BE49-F238E27FC236}">
                      <a16:creationId xmlns:a16="http://schemas.microsoft.com/office/drawing/2014/main" id="{7B55D639-D817-40A2-934F-240D909F905D}"/>
                    </a:ext>
                  </a:extLst>
                </p:cNvPr>
                <p:cNvSpPr>
                  <a:spLocks noChangeShapeType="1"/>
                </p:cNvSpPr>
                <p:nvPr/>
              </p:nvSpPr>
              <p:spPr bwMode="auto">
                <a:xfrm>
                  <a:off x="1503978" y="414398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0" name="Line 15">
                  <a:extLst>
                    <a:ext uri="{FF2B5EF4-FFF2-40B4-BE49-F238E27FC236}">
                      <a16:creationId xmlns:a16="http://schemas.microsoft.com/office/drawing/2014/main" id="{3825965A-9D18-4D47-ADA6-15E0F774FC0F}"/>
                    </a:ext>
                  </a:extLst>
                </p:cNvPr>
                <p:cNvSpPr>
                  <a:spLocks noChangeShapeType="1"/>
                </p:cNvSpPr>
                <p:nvPr/>
              </p:nvSpPr>
              <p:spPr bwMode="auto">
                <a:xfrm>
                  <a:off x="1875324" y="413410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1" name="Line 16">
                  <a:extLst>
                    <a:ext uri="{FF2B5EF4-FFF2-40B4-BE49-F238E27FC236}">
                      <a16:creationId xmlns:a16="http://schemas.microsoft.com/office/drawing/2014/main" id="{34C87463-CB60-47B7-9473-F3FE6CCB5AE8}"/>
                    </a:ext>
                  </a:extLst>
                </p:cNvPr>
                <p:cNvSpPr>
                  <a:spLocks noChangeShapeType="1"/>
                </p:cNvSpPr>
                <p:nvPr/>
              </p:nvSpPr>
              <p:spPr bwMode="auto">
                <a:xfrm>
                  <a:off x="1875324" y="451510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2" name="Line 17">
                  <a:extLst>
                    <a:ext uri="{FF2B5EF4-FFF2-40B4-BE49-F238E27FC236}">
                      <a16:creationId xmlns:a16="http://schemas.microsoft.com/office/drawing/2014/main" id="{F5C0E012-8BD9-4233-8E68-988007CD8447}"/>
                    </a:ext>
                  </a:extLst>
                </p:cNvPr>
                <p:cNvSpPr>
                  <a:spLocks noChangeShapeType="1"/>
                </p:cNvSpPr>
                <p:nvPr/>
              </p:nvSpPr>
              <p:spPr bwMode="auto">
                <a:xfrm>
                  <a:off x="2249401" y="412955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3" name="Straight Connector 32">
                <a:extLst>
                  <a:ext uri="{FF2B5EF4-FFF2-40B4-BE49-F238E27FC236}">
                    <a16:creationId xmlns:a16="http://schemas.microsoft.com/office/drawing/2014/main" id="{7CC6EF1E-FF49-4C9F-9F0C-A54324AF9780}"/>
                  </a:ext>
                </a:extLst>
              </p:cNvPr>
              <p:cNvCxnSpPr/>
              <p:nvPr/>
            </p:nvCxnSpPr>
            <p:spPr>
              <a:xfrm flipV="1">
                <a:off x="2249402" y="389714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67816F8-8462-404B-9688-134B553636DD}"/>
                  </a:ext>
                </a:extLst>
              </p:cNvPr>
              <p:cNvGrpSpPr/>
              <p:nvPr/>
            </p:nvGrpSpPr>
            <p:grpSpPr>
              <a:xfrm>
                <a:off x="2247621" y="4231148"/>
                <a:ext cx="745423" cy="404952"/>
                <a:chOff x="2247621" y="4129550"/>
                <a:chExt cx="745423" cy="404952"/>
              </a:xfrm>
            </p:grpSpPr>
            <p:sp>
              <p:nvSpPr>
                <p:cNvPr id="85" name="Line 14">
                  <a:extLst>
                    <a:ext uri="{FF2B5EF4-FFF2-40B4-BE49-F238E27FC236}">
                      <a16:creationId xmlns:a16="http://schemas.microsoft.com/office/drawing/2014/main" id="{AB5AD196-20BD-40B9-938E-7D21E21F1678}"/>
                    </a:ext>
                  </a:extLst>
                </p:cNvPr>
                <p:cNvSpPr>
                  <a:spLocks noChangeShapeType="1"/>
                </p:cNvSpPr>
                <p:nvPr/>
              </p:nvSpPr>
              <p:spPr bwMode="auto">
                <a:xfrm>
                  <a:off x="2247621" y="414397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
                  <a:extLst>
                    <a:ext uri="{FF2B5EF4-FFF2-40B4-BE49-F238E27FC236}">
                      <a16:creationId xmlns:a16="http://schemas.microsoft.com/office/drawing/2014/main" id="{58CC3096-4624-47AD-A767-E36F73FC1D93}"/>
                    </a:ext>
                  </a:extLst>
                </p:cNvPr>
                <p:cNvSpPr>
                  <a:spLocks noChangeShapeType="1"/>
                </p:cNvSpPr>
                <p:nvPr/>
              </p:nvSpPr>
              <p:spPr bwMode="auto">
                <a:xfrm>
                  <a:off x="2618967" y="413410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7" name="Line 16">
                  <a:extLst>
                    <a:ext uri="{FF2B5EF4-FFF2-40B4-BE49-F238E27FC236}">
                      <a16:creationId xmlns:a16="http://schemas.microsoft.com/office/drawing/2014/main" id="{465458F4-E899-423B-8121-F537B62361EA}"/>
                    </a:ext>
                  </a:extLst>
                </p:cNvPr>
                <p:cNvSpPr>
                  <a:spLocks noChangeShapeType="1"/>
                </p:cNvSpPr>
                <p:nvPr/>
              </p:nvSpPr>
              <p:spPr bwMode="auto">
                <a:xfrm>
                  <a:off x="2618967" y="451510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7">
                  <a:extLst>
                    <a:ext uri="{FF2B5EF4-FFF2-40B4-BE49-F238E27FC236}">
                      <a16:creationId xmlns:a16="http://schemas.microsoft.com/office/drawing/2014/main" id="{58DB6A79-3299-43D5-BC90-1460BBF70083}"/>
                    </a:ext>
                  </a:extLst>
                </p:cNvPr>
                <p:cNvSpPr>
                  <a:spLocks noChangeShapeType="1"/>
                </p:cNvSpPr>
                <p:nvPr/>
              </p:nvSpPr>
              <p:spPr bwMode="auto">
                <a:xfrm>
                  <a:off x="2993044" y="412955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5" name="Straight Connector 34">
                <a:extLst>
                  <a:ext uri="{FF2B5EF4-FFF2-40B4-BE49-F238E27FC236}">
                    <a16:creationId xmlns:a16="http://schemas.microsoft.com/office/drawing/2014/main" id="{6CE95504-879F-4711-9B24-C618723954F1}"/>
                  </a:ext>
                </a:extLst>
              </p:cNvPr>
              <p:cNvCxnSpPr/>
              <p:nvPr/>
            </p:nvCxnSpPr>
            <p:spPr>
              <a:xfrm flipV="1">
                <a:off x="2993045" y="3897144"/>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7251A3F-77FF-48A9-942F-420E395E0FDD}"/>
                  </a:ext>
                </a:extLst>
              </p:cNvPr>
              <p:cNvGrpSpPr/>
              <p:nvPr/>
            </p:nvGrpSpPr>
            <p:grpSpPr>
              <a:xfrm>
                <a:off x="2983329" y="4230178"/>
                <a:ext cx="745423" cy="404952"/>
                <a:chOff x="2983329" y="4128580"/>
                <a:chExt cx="745423" cy="404952"/>
              </a:xfrm>
            </p:grpSpPr>
            <p:sp>
              <p:nvSpPr>
                <p:cNvPr id="81" name="Line 14">
                  <a:extLst>
                    <a:ext uri="{FF2B5EF4-FFF2-40B4-BE49-F238E27FC236}">
                      <a16:creationId xmlns:a16="http://schemas.microsoft.com/office/drawing/2014/main" id="{ADB85B04-7987-46BA-9DB9-DC4550A441CC}"/>
                    </a:ext>
                  </a:extLst>
                </p:cNvPr>
                <p:cNvSpPr>
                  <a:spLocks noChangeShapeType="1"/>
                </p:cNvSpPr>
                <p:nvPr/>
              </p:nvSpPr>
              <p:spPr bwMode="auto">
                <a:xfrm>
                  <a:off x="2983329"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5">
                  <a:extLst>
                    <a:ext uri="{FF2B5EF4-FFF2-40B4-BE49-F238E27FC236}">
                      <a16:creationId xmlns:a16="http://schemas.microsoft.com/office/drawing/2014/main" id="{AD3BD897-C7E1-4E53-8AD8-16D48B530579}"/>
                    </a:ext>
                  </a:extLst>
                </p:cNvPr>
                <p:cNvSpPr>
                  <a:spLocks noChangeShapeType="1"/>
                </p:cNvSpPr>
                <p:nvPr/>
              </p:nvSpPr>
              <p:spPr bwMode="auto">
                <a:xfrm>
                  <a:off x="3354675"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Line 16">
                  <a:extLst>
                    <a:ext uri="{FF2B5EF4-FFF2-40B4-BE49-F238E27FC236}">
                      <a16:creationId xmlns:a16="http://schemas.microsoft.com/office/drawing/2014/main" id="{2E46A988-E89E-4707-A06D-812DA998B003}"/>
                    </a:ext>
                  </a:extLst>
                </p:cNvPr>
                <p:cNvSpPr>
                  <a:spLocks noChangeShapeType="1"/>
                </p:cNvSpPr>
                <p:nvPr/>
              </p:nvSpPr>
              <p:spPr bwMode="auto">
                <a:xfrm>
                  <a:off x="3354675"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4" name="Line 17">
                  <a:extLst>
                    <a:ext uri="{FF2B5EF4-FFF2-40B4-BE49-F238E27FC236}">
                      <a16:creationId xmlns:a16="http://schemas.microsoft.com/office/drawing/2014/main" id="{C73A7E7F-6DA0-4A7A-B542-F7C77FD80D9A}"/>
                    </a:ext>
                  </a:extLst>
                </p:cNvPr>
                <p:cNvSpPr>
                  <a:spLocks noChangeShapeType="1"/>
                </p:cNvSpPr>
                <p:nvPr/>
              </p:nvSpPr>
              <p:spPr bwMode="auto">
                <a:xfrm>
                  <a:off x="3728752"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7" name="Straight Connector 36">
                <a:extLst>
                  <a:ext uri="{FF2B5EF4-FFF2-40B4-BE49-F238E27FC236}">
                    <a16:creationId xmlns:a16="http://schemas.microsoft.com/office/drawing/2014/main" id="{65965F09-EEBE-493D-A4BC-B6038635EFA0}"/>
                  </a:ext>
                </a:extLst>
              </p:cNvPr>
              <p:cNvCxnSpPr/>
              <p:nvPr/>
            </p:nvCxnSpPr>
            <p:spPr>
              <a:xfrm flipV="1">
                <a:off x="3728753" y="3896174"/>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337038F-5995-43C9-86D2-546ECD75F630}"/>
                  </a:ext>
                </a:extLst>
              </p:cNvPr>
              <p:cNvGrpSpPr/>
              <p:nvPr/>
            </p:nvGrpSpPr>
            <p:grpSpPr>
              <a:xfrm>
                <a:off x="3719035" y="4230178"/>
                <a:ext cx="745423" cy="404952"/>
                <a:chOff x="3719035" y="4128580"/>
                <a:chExt cx="745423" cy="404952"/>
              </a:xfrm>
            </p:grpSpPr>
            <p:sp>
              <p:nvSpPr>
                <p:cNvPr id="77" name="Line 14">
                  <a:extLst>
                    <a:ext uri="{FF2B5EF4-FFF2-40B4-BE49-F238E27FC236}">
                      <a16:creationId xmlns:a16="http://schemas.microsoft.com/office/drawing/2014/main" id="{F8253E24-2C14-4B96-A86C-EC0A7F0D6930}"/>
                    </a:ext>
                  </a:extLst>
                </p:cNvPr>
                <p:cNvSpPr>
                  <a:spLocks noChangeShapeType="1"/>
                </p:cNvSpPr>
                <p:nvPr/>
              </p:nvSpPr>
              <p:spPr bwMode="auto">
                <a:xfrm>
                  <a:off x="3719035" y="4143007"/>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5">
                  <a:extLst>
                    <a:ext uri="{FF2B5EF4-FFF2-40B4-BE49-F238E27FC236}">
                      <a16:creationId xmlns:a16="http://schemas.microsoft.com/office/drawing/2014/main" id="{BED72EC8-6AA5-4FBE-B830-FBABE53790D5}"/>
                    </a:ext>
                  </a:extLst>
                </p:cNvPr>
                <p:cNvSpPr>
                  <a:spLocks noChangeShapeType="1"/>
                </p:cNvSpPr>
                <p:nvPr/>
              </p:nvSpPr>
              <p:spPr bwMode="auto">
                <a:xfrm>
                  <a:off x="4090381" y="4133132"/>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6">
                  <a:extLst>
                    <a:ext uri="{FF2B5EF4-FFF2-40B4-BE49-F238E27FC236}">
                      <a16:creationId xmlns:a16="http://schemas.microsoft.com/office/drawing/2014/main" id="{FA4D278C-1A4A-4476-8CF8-F45D67201EDB}"/>
                    </a:ext>
                  </a:extLst>
                </p:cNvPr>
                <p:cNvSpPr>
                  <a:spLocks noChangeShapeType="1"/>
                </p:cNvSpPr>
                <p:nvPr/>
              </p:nvSpPr>
              <p:spPr bwMode="auto">
                <a:xfrm>
                  <a:off x="4090381" y="4514132"/>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7">
                  <a:extLst>
                    <a:ext uri="{FF2B5EF4-FFF2-40B4-BE49-F238E27FC236}">
                      <a16:creationId xmlns:a16="http://schemas.microsoft.com/office/drawing/2014/main" id="{A37FDC72-804C-4B4A-993B-FF971DC98519}"/>
                    </a:ext>
                  </a:extLst>
                </p:cNvPr>
                <p:cNvSpPr>
                  <a:spLocks noChangeShapeType="1"/>
                </p:cNvSpPr>
                <p:nvPr/>
              </p:nvSpPr>
              <p:spPr bwMode="auto">
                <a:xfrm>
                  <a:off x="4464458" y="4128580"/>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39" name="Straight Connector 38">
                <a:extLst>
                  <a:ext uri="{FF2B5EF4-FFF2-40B4-BE49-F238E27FC236}">
                    <a16:creationId xmlns:a16="http://schemas.microsoft.com/office/drawing/2014/main" id="{42E6D375-E3E5-41BB-9A66-E84FF1AA938A}"/>
                  </a:ext>
                </a:extLst>
              </p:cNvPr>
              <p:cNvCxnSpPr/>
              <p:nvPr/>
            </p:nvCxnSpPr>
            <p:spPr>
              <a:xfrm flipV="1">
                <a:off x="4464459" y="3896174"/>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0548B59-E041-4B97-8E2C-44011ED28CCA}"/>
                  </a:ext>
                </a:extLst>
              </p:cNvPr>
              <p:cNvGrpSpPr/>
              <p:nvPr/>
            </p:nvGrpSpPr>
            <p:grpSpPr>
              <a:xfrm>
                <a:off x="4473348" y="4211891"/>
                <a:ext cx="745423" cy="404952"/>
                <a:chOff x="4473348" y="4110293"/>
                <a:chExt cx="745423" cy="404952"/>
              </a:xfrm>
            </p:grpSpPr>
            <p:sp>
              <p:nvSpPr>
                <p:cNvPr id="73" name="Line 14">
                  <a:extLst>
                    <a:ext uri="{FF2B5EF4-FFF2-40B4-BE49-F238E27FC236}">
                      <a16:creationId xmlns:a16="http://schemas.microsoft.com/office/drawing/2014/main" id="{A806567B-6379-4658-8EEF-EF07E8FA6283}"/>
                    </a:ext>
                  </a:extLst>
                </p:cNvPr>
                <p:cNvSpPr>
                  <a:spLocks noChangeShapeType="1"/>
                </p:cNvSpPr>
                <p:nvPr/>
              </p:nvSpPr>
              <p:spPr bwMode="auto">
                <a:xfrm>
                  <a:off x="4473348"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5">
                  <a:extLst>
                    <a:ext uri="{FF2B5EF4-FFF2-40B4-BE49-F238E27FC236}">
                      <a16:creationId xmlns:a16="http://schemas.microsoft.com/office/drawing/2014/main" id="{14DDCFDC-C2E3-442C-8DD9-FD90F1E9813C}"/>
                    </a:ext>
                  </a:extLst>
                </p:cNvPr>
                <p:cNvSpPr>
                  <a:spLocks noChangeShapeType="1"/>
                </p:cNvSpPr>
                <p:nvPr/>
              </p:nvSpPr>
              <p:spPr bwMode="auto">
                <a:xfrm>
                  <a:off x="4844694"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6">
                  <a:extLst>
                    <a:ext uri="{FF2B5EF4-FFF2-40B4-BE49-F238E27FC236}">
                      <a16:creationId xmlns:a16="http://schemas.microsoft.com/office/drawing/2014/main" id="{83023A66-17B2-460B-B780-D897133D2D29}"/>
                    </a:ext>
                  </a:extLst>
                </p:cNvPr>
                <p:cNvSpPr>
                  <a:spLocks noChangeShapeType="1"/>
                </p:cNvSpPr>
                <p:nvPr/>
              </p:nvSpPr>
              <p:spPr bwMode="auto">
                <a:xfrm>
                  <a:off x="4844694"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7">
                  <a:extLst>
                    <a:ext uri="{FF2B5EF4-FFF2-40B4-BE49-F238E27FC236}">
                      <a16:creationId xmlns:a16="http://schemas.microsoft.com/office/drawing/2014/main" id="{4400136A-9EF1-48E5-A709-95D3686907D9}"/>
                    </a:ext>
                  </a:extLst>
                </p:cNvPr>
                <p:cNvSpPr>
                  <a:spLocks noChangeShapeType="1"/>
                </p:cNvSpPr>
                <p:nvPr/>
              </p:nvSpPr>
              <p:spPr bwMode="auto">
                <a:xfrm>
                  <a:off x="5218771"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1" name="Straight Connector 40">
                <a:extLst>
                  <a:ext uri="{FF2B5EF4-FFF2-40B4-BE49-F238E27FC236}">
                    <a16:creationId xmlns:a16="http://schemas.microsoft.com/office/drawing/2014/main" id="{395F7B77-A17F-4919-A6E1-8C9348D7129B}"/>
                  </a:ext>
                </a:extLst>
              </p:cNvPr>
              <p:cNvCxnSpPr/>
              <p:nvPr/>
            </p:nvCxnSpPr>
            <p:spPr>
              <a:xfrm flipV="1">
                <a:off x="5218772" y="387788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8CD7035-3E25-434C-BDA9-2C809C67984D}"/>
                  </a:ext>
                </a:extLst>
              </p:cNvPr>
              <p:cNvGrpSpPr/>
              <p:nvPr/>
            </p:nvGrpSpPr>
            <p:grpSpPr>
              <a:xfrm>
                <a:off x="5209055" y="4210921"/>
                <a:ext cx="745423" cy="404952"/>
                <a:chOff x="5209055" y="4109323"/>
                <a:chExt cx="745423" cy="404952"/>
              </a:xfrm>
            </p:grpSpPr>
            <p:sp>
              <p:nvSpPr>
                <p:cNvPr id="69" name="Line 14">
                  <a:extLst>
                    <a:ext uri="{FF2B5EF4-FFF2-40B4-BE49-F238E27FC236}">
                      <a16:creationId xmlns:a16="http://schemas.microsoft.com/office/drawing/2014/main" id="{B41FCC8A-8F6A-4DCF-8E8F-2743FE6B25E9}"/>
                    </a:ext>
                  </a:extLst>
                </p:cNvPr>
                <p:cNvSpPr>
                  <a:spLocks noChangeShapeType="1"/>
                </p:cNvSpPr>
                <p:nvPr/>
              </p:nvSpPr>
              <p:spPr bwMode="auto">
                <a:xfrm>
                  <a:off x="5209055"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5">
                  <a:extLst>
                    <a:ext uri="{FF2B5EF4-FFF2-40B4-BE49-F238E27FC236}">
                      <a16:creationId xmlns:a16="http://schemas.microsoft.com/office/drawing/2014/main" id="{4DC608E7-C725-4586-BBC0-46F517B8449D}"/>
                    </a:ext>
                  </a:extLst>
                </p:cNvPr>
                <p:cNvSpPr>
                  <a:spLocks noChangeShapeType="1"/>
                </p:cNvSpPr>
                <p:nvPr/>
              </p:nvSpPr>
              <p:spPr bwMode="auto">
                <a:xfrm>
                  <a:off x="5580401"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6">
                  <a:extLst>
                    <a:ext uri="{FF2B5EF4-FFF2-40B4-BE49-F238E27FC236}">
                      <a16:creationId xmlns:a16="http://schemas.microsoft.com/office/drawing/2014/main" id="{82D6D3D9-E814-451E-B831-26821F63B906}"/>
                    </a:ext>
                  </a:extLst>
                </p:cNvPr>
                <p:cNvSpPr>
                  <a:spLocks noChangeShapeType="1"/>
                </p:cNvSpPr>
                <p:nvPr/>
              </p:nvSpPr>
              <p:spPr bwMode="auto">
                <a:xfrm>
                  <a:off x="5580401"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7">
                  <a:extLst>
                    <a:ext uri="{FF2B5EF4-FFF2-40B4-BE49-F238E27FC236}">
                      <a16:creationId xmlns:a16="http://schemas.microsoft.com/office/drawing/2014/main" id="{98C33DA2-6B06-4DD2-A219-C1EFDF5EBE72}"/>
                    </a:ext>
                  </a:extLst>
                </p:cNvPr>
                <p:cNvSpPr>
                  <a:spLocks noChangeShapeType="1"/>
                </p:cNvSpPr>
                <p:nvPr/>
              </p:nvSpPr>
              <p:spPr bwMode="auto">
                <a:xfrm>
                  <a:off x="5954478"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3" name="Straight Connector 42">
                <a:extLst>
                  <a:ext uri="{FF2B5EF4-FFF2-40B4-BE49-F238E27FC236}">
                    <a16:creationId xmlns:a16="http://schemas.microsoft.com/office/drawing/2014/main" id="{5747C76C-15D3-4310-B2ED-6601AEA015A3}"/>
                  </a:ext>
                </a:extLst>
              </p:cNvPr>
              <p:cNvCxnSpPr/>
              <p:nvPr/>
            </p:nvCxnSpPr>
            <p:spPr>
              <a:xfrm flipV="1">
                <a:off x="5954479" y="387691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74E9BED-09ED-4996-A25D-911C33E75659}"/>
                  </a:ext>
                </a:extLst>
              </p:cNvPr>
              <p:cNvGrpSpPr/>
              <p:nvPr/>
            </p:nvGrpSpPr>
            <p:grpSpPr>
              <a:xfrm>
                <a:off x="5944762" y="4210921"/>
                <a:ext cx="745423" cy="404952"/>
                <a:chOff x="5944762" y="4109323"/>
                <a:chExt cx="745423" cy="404952"/>
              </a:xfrm>
            </p:grpSpPr>
            <p:sp>
              <p:nvSpPr>
                <p:cNvPr id="65" name="Line 14">
                  <a:extLst>
                    <a:ext uri="{FF2B5EF4-FFF2-40B4-BE49-F238E27FC236}">
                      <a16:creationId xmlns:a16="http://schemas.microsoft.com/office/drawing/2014/main" id="{77962F57-1CDA-426A-B73D-7BB4994657BF}"/>
                    </a:ext>
                  </a:extLst>
                </p:cNvPr>
                <p:cNvSpPr>
                  <a:spLocks noChangeShapeType="1"/>
                </p:cNvSpPr>
                <p:nvPr/>
              </p:nvSpPr>
              <p:spPr bwMode="auto">
                <a:xfrm>
                  <a:off x="5944762" y="412375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Line 15">
                  <a:extLst>
                    <a:ext uri="{FF2B5EF4-FFF2-40B4-BE49-F238E27FC236}">
                      <a16:creationId xmlns:a16="http://schemas.microsoft.com/office/drawing/2014/main" id="{CEFD42A0-BAC0-469E-91B1-1A392258FAA7}"/>
                    </a:ext>
                  </a:extLst>
                </p:cNvPr>
                <p:cNvSpPr>
                  <a:spLocks noChangeShapeType="1"/>
                </p:cNvSpPr>
                <p:nvPr/>
              </p:nvSpPr>
              <p:spPr bwMode="auto">
                <a:xfrm>
                  <a:off x="6316108" y="411387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7" name="Line 16">
                  <a:extLst>
                    <a:ext uri="{FF2B5EF4-FFF2-40B4-BE49-F238E27FC236}">
                      <a16:creationId xmlns:a16="http://schemas.microsoft.com/office/drawing/2014/main" id="{F7D5E62F-EC13-47D6-9B41-AA4E5441B4FE}"/>
                    </a:ext>
                  </a:extLst>
                </p:cNvPr>
                <p:cNvSpPr>
                  <a:spLocks noChangeShapeType="1"/>
                </p:cNvSpPr>
                <p:nvPr/>
              </p:nvSpPr>
              <p:spPr bwMode="auto">
                <a:xfrm>
                  <a:off x="6316108" y="449487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Line 17">
                  <a:extLst>
                    <a:ext uri="{FF2B5EF4-FFF2-40B4-BE49-F238E27FC236}">
                      <a16:creationId xmlns:a16="http://schemas.microsoft.com/office/drawing/2014/main" id="{D0ABA429-9ABA-4E99-A315-699FAFDCC742}"/>
                    </a:ext>
                  </a:extLst>
                </p:cNvPr>
                <p:cNvSpPr>
                  <a:spLocks noChangeShapeType="1"/>
                </p:cNvSpPr>
                <p:nvPr/>
              </p:nvSpPr>
              <p:spPr bwMode="auto">
                <a:xfrm>
                  <a:off x="6690185" y="410932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5" name="Straight Connector 44">
                <a:extLst>
                  <a:ext uri="{FF2B5EF4-FFF2-40B4-BE49-F238E27FC236}">
                    <a16:creationId xmlns:a16="http://schemas.microsoft.com/office/drawing/2014/main" id="{6D23046A-1812-4A10-A101-EEC1C86899CC}"/>
                  </a:ext>
                </a:extLst>
              </p:cNvPr>
              <p:cNvCxnSpPr/>
              <p:nvPr/>
            </p:nvCxnSpPr>
            <p:spPr>
              <a:xfrm flipV="1">
                <a:off x="6690186" y="387691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8FB0FB3C-A9BE-4A19-AAEA-A6C765833224}"/>
                  </a:ext>
                </a:extLst>
              </p:cNvPr>
              <p:cNvGrpSpPr/>
              <p:nvPr/>
            </p:nvGrpSpPr>
            <p:grpSpPr>
              <a:xfrm>
                <a:off x="6682559" y="4211891"/>
                <a:ext cx="745423" cy="404952"/>
                <a:chOff x="6682559" y="4110293"/>
                <a:chExt cx="745423" cy="404952"/>
              </a:xfrm>
            </p:grpSpPr>
            <p:sp>
              <p:nvSpPr>
                <p:cNvPr id="61" name="Line 14">
                  <a:extLst>
                    <a:ext uri="{FF2B5EF4-FFF2-40B4-BE49-F238E27FC236}">
                      <a16:creationId xmlns:a16="http://schemas.microsoft.com/office/drawing/2014/main" id="{6346EEE2-B9E9-4BAC-893F-9E01826D0624}"/>
                    </a:ext>
                  </a:extLst>
                </p:cNvPr>
                <p:cNvSpPr>
                  <a:spLocks noChangeShapeType="1"/>
                </p:cNvSpPr>
                <p:nvPr/>
              </p:nvSpPr>
              <p:spPr bwMode="auto">
                <a:xfrm>
                  <a:off x="6682559" y="4124720"/>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5">
                  <a:extLst>
                    <a:ext uri="{FF2B5EF4-FFF2-40B4-BE49-F238E27FC236}">
                      <a16:creationId xmlns:a16="http://schemas.microsoft.com/office/drawing/2014/main" id="{FB60432E-9407-456B-BB46-45374F7A5E48}"/>
                    </a:ext>
                  </a:extLst>
                </p:cNvPr>
                <p:cNvSpPr>
                  <a:spLocks noChangeShapeType="1"/>
                </p:cNvSpPr>
                <p:nvPr/>
              </p:nvSpPr>
              <p:spPr bwMode="auto">
                <a:xfrm>
                  <a:off x="7053905"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Line 16">
                  <a:extLst>
                    <a:ext uri="{FF2B5EF4-FFF2-40B4-BE49-F238E27FC236}">
                      <a16:creationId xmlns:a16="http://schemas.microsoft.com/office/drawing/2014/main" id="{AC3689A5-1785-48F2-8BC8-D88E4C7C65C7}"/>
                    </a:ext>
                  </a:extLst>
                </p:cNvPr>
                <p:cNvSpPr>
                  <a:spLocks noChangeShapeType="1"/>
                </p:cNvSpPr>
                <p:nvPr/>
              </p:nvSpPr>
              <p:spPr bwMode="auto">
                <a:xfrm>
                  <a:off x="7053905" y="4495845"/>
                  <a:ext cx="3713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4" name="Line 17">
                  <a:extLst>
                    <a:ext uri="{FF2B5EF4-FFF2-40B4-BE49-F238E27FC236}">
                      <a16:creationId xmlns:a16="http://schemas.microsoft.com/office/drawing/2014/main" id="{A50DA88D-05E0-4A92-9C1F-A01915A81055}"/>
                    </a:ext>
                  </a:extLst>
                </p:cNvPr>
                <p:cNvSpPr>
                  <a:spLocks noChangeShapeType="1"/>
                </p:cNvSpPr>
                <p:nvPr/>
              </p:nvSpPr>
              <p:spPr bwMode="auto">
                <a:xfrm>
                  <a:off x="7427982"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7" name="Straight Connector 46">
                <a:extLst>
                  <a:ext uri="{FF2B5EF4-FFF2-40B4-BE49-F238E27FC236}">
                    <a16:creationId xmlns:a16="http://schemas.microsoft.com/office/drawing/2014/main" id="{CDC53854-A63A-4DE0-AFD8-3891FF8C2EF0}"/>
                  </a:ext>
                </a:extLst>
              </p:cNvPr>
              <p:cNvCxnSpPr/>
              <p:nvPr/>
            </p:nvCxnSpPr>
            <p:spPr>
              <a:xfrm flipV="1">
                <a:off x="7427983" y="387788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242B9D0-01E0-485E-B3BD-83E24C31AA11}"/>
                  </a:ext>
                </a:extLst>
              </p:cNvPr>
              <p:cNvGrpSpPr/>
              <p:nvPr/>
            </p:nvGrpSpPr>
            <p:grpSpPr>
              <a:xfrm>
                <a:off x="7430037" y="4211891"/>
                <a:ext cx="835083" cy="404952"/>
                <a:chOff x="7430037" y="4110293"/>
                <a:chExt cx="835083" cy="404952"/>
              </a:xfrm>
            </p:grpSpPr>
            <p:sp>
              <p:nvSpPr>
                <p:cNvPr id="57" name="Line 14">
                  <a:extLst>
                    <a:ext uri="{FF2B5EF4-FFF2-40B4-BE49-F238E27FC236}">
                      <a16:creationId xmlns:a16="http://schemas.microsoft.com/office/drawing/2014/main" id="{6E9B2FA4-CB06-438C-9B41-1E7C80F38018}"/>
                    </a:ext>
                  </a:extLst>
                </p:cNvPr>
                <p:cNvSpPr>
                  <a:spLocks noChangeShapeType="1"/>
                </p:cNvSpPr>
                <p:nvPr/>
              </p:nvSpPr>
              <p:spPr bwMode="auto">
                <a:xfrm>
                  <a:off x="7430037" y="4124720"/>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5">
                  <a:extLst>
                    <a:ext uri="{FF2B5EF4-FFF2-40B4-BE49-F238E27FC236}">
                      <a16:creationId xmlns:a16="http://schemas.microsoft.com/office/drawing/2014/main" id="{AEDAEB55-EBB7-474D-83FC-3A3873516B10}"/>
                    </a:ext>
                  </a:extLst>
                </p:cNvPr>
                <p:cNvSpPr>
                  <a:spLocks noChangeShapeType="1"/>
                </p:cNvSpPr>
                <p:nvPr/>
              </p:nvSpPr>
              <p:spPr bwMode="auto">
                <a:xfrm>
                  <a:off x="7846048" y="4114845"/>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6">
                  <a:extLst>
                    <a:ext uri="{FF2B5EF4-FFF2-40B4-BE49-F238E27FC236}">
                      <a16:creationId xmlns:a16="http://schemas.microsoft.com/office/drawing/2014/main" id="{02347A41-E47B-4F43-A5DD-9FF388D961E6}"/>
                    </a:ext>
                  </a:extLst>
                </p:cNvPr>
                <p:cNvSpPr>
                  <a:spLocks noChangeShapeType="1"/>
                </p:cNvSpPr>
                <p:nvPr/>
              </p:nvSpPr>
              <p:spPr bwMode="auto">
                <a:xfrm>
                  <a:off x="7846048" y="4495845"/>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7">
                  <a:extLst>
                    <a:ext uri="{FF2B5EF4-FFF2-40B4-BE49-F238E27FC236}">
                      <a16:creationId xmlns:a16="http://schemas.microsoft.com/office/drawing/2014/main" id="{7C95678E-684E-4680-A4B1-1BB855E28656}"/>
                    </a:ext>
                  </a:extLst>
                </p:cNvPr>
                <p:cNvSpPr>
                  <a:spLocks noChangeShapeType="1"/>
                </p:cNvSpPr>
                <p:nvPr/>
              </p:nvSpPr>
              <p:spPr bwMode="auto">
                <a:xfrm>
                  <a:off x="8265120" y="4110293"/>
                  <a:ext cx="0" cy="400400"/>
                </a:xfrm>
                <a:prstGeom prst="line">
                  <a:avLst/>
                </a:prstGeom>
                <a:noFill/>
                <a:ln w="57150">
                  <a:solidFill>
                    <a:srgbClr val="143D88"/>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cxnSp>
            <p:nvCxnSpPr>
              <p:cNvPr id="49" name="Straight Connector 48">
                <a:extLst>
                  <a:ext uri="{FF2B5EF4-FFF2-40B4-BE49-F238E27FC236}">
                    <a16:creationId xmlns:a16="http://schemas.microsoft.com/office/drawing/2014/main" id="{F7C4C567-17B2-4D55-99E6-5089EBCB410F}"/>
                  </a:ext>
                </a:extLst>
              </p:cNvPr>
              <p:cNvCxnSpPr>
                <a:cxnSpLocks/>
              </p:cNvCxnSpPr>
              <p:nvPr/>
            </p:nvCxnSpPr>
            <p:spPr>
              <a:xfrm flipV="1">
                <a:off x="8265121" y="3877887"/>
                <a:ext cx="0" cy="333787"/>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907A478-72DF-4705-B1B5-DA7D31E9DC91}"/>
                  </a:ext>
                </a:extLst>
              </p:cNvPr>
              <p:cNvGrpSpPr/>
              <p:nvPr/>
            </p:nvGrpSpPr>
            <p:grpSpPr>
              <a:xfrm>
                <a:off x="8262060" y="4225348"/>
                <a:ext cx="858118" cy="400400"/>
                <a:chOff x="8262060" y="4123750"/>
                <a:chExt cx="858118" cy="400400"/>
              </a:xfrm>
            </p:grpSpPr>
            <p:sp>
              <p:nvSpPr>
                <p:cNvPr id="54" name="Line 14">
                  <a:extLst>
                    <a:ext uri="{FF2B5EF4-FFF2-40B4-BE49-F238E27FC236}">
                      <a16:creationId xmlns:a16="http://schemas.microsoft.com/office/drawing/2014/main" id="{50CE7AE0-D05B-4839-A610-72E10DBDD9A9}"/>
                    </a:ext>
                  </a:extLst>
                </p:cNvPr>
                <p:cNvSpPr>
                  <a:spLocks noChangeShapeType="1"/>
                </p:cNvSpPr>
                <p:nvPr/>
              </p:nvSpPr>
              <p:spPr bwMode="auto">
                <a:xfrm>
                  <a:off x="8262060" y="4142227"/>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15">
                  <a:extLst>
                    <a:ext uri="{FF2B5EF4-FFF2-40B4-BE49-F238E27FC236}">
                      <a16:creationId xmlns:a16="http://schemas.microsoft.com/office/drawing/2014/main" id="{2AEDCAE0-077F-4C14-8337-AD473452C3A8}"/>
                    </a:ext>
                  </a:extLst>
                </p:cNvPr>
                <p:cNvSpPr>
                  <a:spLocks noChangeShapeType="1"/>
                </p:cNvSpPr>
                <p:nvPr/>
              </p:nvSpPr>
              <p:spPr bwMode="auto">
                <a:xfrm>
                  <a:off x="8704167" y="4123750"/>
                  <a:ext cx="0" cy="400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16">
                  <a:extLst>
                    <a:ext uri="{FF2B5EF4-FFF2-40B4-BE49-F238E27FC236}">
                      <a16:creationId xmlns:a16="http://schemas.microsoft.com/office/drawing/2014/main" id="{5FB34D3E-CD3A-449E-B888-239ECE70E09D}"/>
                    </a:ext>
                  </a:extLst>
                </p:cNvPr>
                <p:cNvSpPr>
                  <a:spLocks noChangeShapeType="1"/>
                </p:cNvSpPr>
                <p:nvPr/>
              </p:nvSpPr>
              <p:spPr bwMode="auto">
                <a:xfrm>
                  <a:off x="8704167" y="4509723"/>
                  <a:ext cx="4160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51" name="Rectangle 50">
                <a:extLst>
                  <a:ext uri="{FF2B5EF4-FFF2-40B4-BE49-F238E27FC236}">
                    <a16:creationId xmlns:a16="http://schemas.microsoft.com/office/drawing/2014/main" id="{6845FC03-2C7C-4B92-B46B-0551D3808288}"/>
                  </a:ext>
                </a:extLst>
              </p:cNvPr>
              <p:cNvSpPr/>
              <p:nvPr/>
            </p:nvSpPr>
            <p:spPr>
              <a:xfrm>
                <a:off x="723078" y="4962364"/>
                <a:ext cx="3750269"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Load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52" name="Rectangle 51">
                <a:extLst>
                  <a:ext uri="{FF2B5EF4-FFF2-40B4-BE49-F238E27FC236}">
                    <a16:creationId xmlns:a16="http://schemas.microsoft.com/office/drawing/2014/main" id="{72F80DE5-A804-470A-9024-8A4EC7A1D02A}"/>
                  </a:ext>
                </a:extLst>
              </p:cNvPr>
              <p:cNvSpPr/>
              <p:nvPr/>
            </p:nvSpPr>
            <p:spPr>
              <a:xfrm>
                <a:off x="4473347" y="4962364"/>
                <a:ext cx="2951898"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Store</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53" name="Rectangle 52">
                <a:extLst>
                  <a:ext uri="{FF2B5EF4-FFF2-40B4-BE49-F238E27FC236}">
                    <a16:creationId xmlns:a16="http://schemas.microsoft.com/office/drawing/2014/main" id="{AC0395AF-21D0-4359-8779-87B44A7285D3}"/>
                  </a:ext>
                </a:extLst>
              </p:cNvPr>
              <p:cNvSpPr/>
              <p:nvPr/>
            </p:nvSpPr>
            <p:spPr>
              <a:xfrm>
                <a:off x="7425245" y="4962364"/>
                <a:ext cx="1844260" cy="380648"/>
              </a:xfrm>
              <a:prstGeom prst="rect">
                <a:avLst/>
              </a:prstGeom>
              <a:solidFill>
                <a:schemeClr val="bg1">
                  <a:lumMod val="50000"/>
                  <a:alpha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	ADD</a:t>
                </a:r>
                <a:endParaRPr kumimoji="0" lang="ko-KR" altLang="en-US" sz="2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6" name="Rectangle 5">
              <a:extLst>
                <a:ext uri="{FF2B5EF4-FFF2-40B4-BE49-F238E27FC236}">
                  <a16:creationId xmlns:a16="http://schemas.microsoft.com/office/drawing/2014/main" id="{94542471-C2B8-4CA8-B356-49B1CE6C026E}"/>
                </a:ext>
              </a:extLst>
            </p:cNvPr>
            <p:cNvSpPr/>
            <p:nvPr/>
          </p:nvSpPr>
          <p:spPr>
            <a:xfrm>
              <a:off x="1510388" y="2048583"/>
              <a:ext cx="734796" cy="38064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7" name="Rectangle 6">
              <a:extLst>
                <a:ext uri="{FF2B5EF4-FFF2-40B4-BE49-F238E27FC236}">
                  <a16:creationId xmlns:a16="http://schemas.microsoft.com/office/drawing/2014/main" id="{122B945A-926D-4B6B-9698-FAD3E1203572}"/>
                </a:ext>
              </a:extLst>
            </p:cNvPr>
            <p:cNvSpPr/>
            <p:nvPr/>
          </p:nvSpPr>
          <p:spPr>
            <a:xfrm>
              <a:off x="731433" y="2048583"/>
              <a:ext cx="773728" cy="380648"/>
            </a:xfrm>
            <a:prstGeom prst="rect">
              <a:avLst/>
            </a:prstGeom>
            <a:solidFill>
              <a:srgbClr val="FFF2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mn-cs"/>
                </a:rPr>
                <a:t>IFetch</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8" name="Rectangle 7">
              <a:extLst>
                <a:ext uri="{FF2B5EF4-FFF2-40B4-BE49-F238E27FC236}">
                  <a16:creationId xmlns:a16="http://schemas.microsoft.com/office/drawing/2014/main" id="{B6B9BD49-C801-437A-B712-B3A26E855AA2}"/>
                </a:ext>
              </a:extLst>
            </p:cNvPr>
            <p:cNvSpPr/>
            <p:nvPr/>
          </p:nvSpPr>
          <p:spPr>
            <a:xfrm>
              <a:off x="2990172" y="2048583"/>
              <a:ext cx="734796" cy="38064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9" name="Rectangle 8">
              <a:extLst>
                <a:ext uri="{FF2B5EF4-FFF2-40B4-BE49-F238E27FC236}">
                  <a16:creationId xmlns:a16="http://schemas.microsoft.com/office/drawing/2014/main" id="{AEE757F1-A27B-4B7C-AA26-FC05F3E7C50D}"/>
                </a:ext>
              </a:extLst>
            </p:cNvPr>
            <p:cNvSpPr/>
            <p:nvPr/>
          </p:nvSpPr>
          <p:spPr>
            <a:xfrm>
              <a:off x="2250411" y="2048583"/>
              <a:ext cx="734534" cy="38064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Exec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 name="Rectangle 9">
              <a:extLst>
                <a:ext uri="{FF2B5EF4-FFF2-40B4-BE49-F238E27FC236}">
                  <a16:creationId xmlns:a16="http://schemas.microsoft.com/office/drawing/2014/main" id="{E4959F28-B8D2-46B6-9326-6C9FF3AAC932}"/>
                </a:ext>
              </a:extLst>
            </p:cNvPr>
            <p:cNvSpPr/>
            <p:nvPr/>
          </p:nvSpPr>
          <p:spPr>
            <a:xfrm>
              <a:off x="3730196" y="2048583"/>
              <a:ext cx="734796" cy="38064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WB</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 name="Rectangle 10">
              <a:extLst>
                <a:ext uri="{FF2B5EF4-FFF2-40B4-BE49-F238E27FC236}">
                  <a16:creationId xmlns:a16="http://schemas.microsoft.com/office/drawing/2014/main" id="{49F19027-206A-4D6F-BE21-24B44B068D24}"/>
                </a:ext>
              </a:extLst>
            </p:cNvPr>
            <p:cNvSpPr/>
            <p:nvPr/>
          </p:nvSpPr>
          <p:spPr>
            <a:xfrm>
              <a:off x="5244096" y="2048583"/>
              <a:ext cx="734796"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Dec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 name="Rectangle 11">
              <a:extLst>
                <a:ext uri="{FF2B5EF4-FFF2-40B4-BE49-F238E27FC236}">
                  <a16:creationId xmlns:a16="http://schemas.microsoft.com/office/drawing/2014/main" id="{22A401E4-5AFE-49F9-80B1-A78A01AB65BD}"/>
                </a:ext>
              </a:extLst>
            </p:cNvPr>
            <p:cNvSpPr/>
            <p:nvPr/>
          </p:nvSpPr>
          <p:spPr>
            <a:xfrm>
              <a:off x="4465141" y="2048583"/>
              <a:ext cx="773728"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mn-cs"/>
                </a:rPr>
                <a:t>IFetch</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3" name="Rectangle 12">
              <a:extLst>
                <a:ext uri="{FF2B5EF4-FFF2-40B4-BE49-F238E27FC236}">
                  <a16:creationId xmlns:a16="http://schemas.microsoft.com/office/drawing/2014/main" id="{47083C1B-81D6-4C85-87C4-65637851D7C8}"/>
                </a:ext>
              </a:extLst>
            </p:cNvPr>
            <p:cNvSpPr/>
            <p:nvPr/>
          </p:nvSpPr>
          <p:spPr>
            <a:xfrm>
              <a:off x="5974594" y="2048583"/>
              <a:ext cx="734534"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Exec</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 name="TextBox 13">
              <a:extLst>
                <a:ext uri="{FF2B5EF4-FFF2-40B4-BE49-F238E27FC236}">
                  <a16:creationId xmlns:a16="http://schemas.microsoft.com/office/drawing/2014/main" id="{7D9D6D30-2C56-46F8-8383-E99507F8759A}"/>
                </a:ext>
              </a:extLst>
            </p:cNvPr>
            <p:cNvSpPr txBox="1"/>
            <p:nvPr/>
          </p:nvSpPr>
          <p:spPr>
            <a:xfrm>
              <a:off x="1765493" y="2492530"/>
              <a:ext cx="170585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FF6405"/>
                  </a:solidFill>
                  <a:effectLst/>
                  <a:uLnTx/>
                  <a:uFillTx/>
                  <a:latin typeface="Bell Gothic Std Black" panose="020B0706020202040204" pitchFamily="34" charset="0"/>
                  <a:ea typeface="微软雅黑"/>
                  <a:cs typeface="+mn-cs"/>
                </a:rPr>
                <a:t>Load (5 cycles)</a:t>
              </a:r>
              <a:endParaRPr kumimoji="0" lang="ko-KR" altLang="en-US" sz="2000" b="0" i="0" u="none" strike="noStrike" kern="1200" cap="none" spc="0" normalizeH="0" baseline="0" noProof="0" dirty="0">
                <a:ln>
                  <a:noFill/>
                </a:ln>
                <a:solidFill>
                  <a:srgbClr val="FF6405"/>
                </a:solidFill>
                <a:effectLst/>
                <a:uLnTx/>
                <a:uFillTx/>
                <a:latin typeface="Bell Gothic Std Black" panose="020B0706020202040204" pitchFamily="34" charset="0"/>
                <a:cs typeface="+mn-cs"/>
              </a:endParaRPr>
            </a:p>
          </p:txBody>
        </p:sp>
        <p:sp>
          <p:nvSpPr>
            <p:cNvPr id="15" name="TextBox 14">
              <a:extLst>
                <a:ext uri="{FF2B5EF4-FFF2-40B4-BE49-F238E27FC236}">
                  <a16:creationId xmlns:a16="http://schemas.microsoft.com/office/drawing/2014/main" id="{31A2700C-4609-4FD8-9A86-5AE254934816}"/>
                </a:ext>
              </a:extLst>
            </p:cNvPr>
            <p:cNvSpPr txBox="1"/>
            <p:nvPr/>
          </p:nvSpPr>
          <p:spPr>
            <a:xfrm>
              <a:off x="4956661" y="2488671"/>
              <a:ext cx="175766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8000"/>
                  </a:solidFill>
                  <a:effectLst/>
                  <a:uLnTx/>
                  <a:uFillTx/>
                  <a:latin typeface="Bell Gothic Std Black" panose="020B0706020202040204" pitchFamily="34" charset="0"/>
                  <a:ea typeface="微软雅黑"/>
                  <a:cs typeface="+mn-cs"/>
                </a:rPr>
                <a:t>Store (4 cycles)</a:t>
              </a:r>
              <a:endParaRPr kumimoji="0" lang="ko-KR" altLang="en-US" sz="2000" b="0" i="0" u="none" strike="noStrike" kern="1200" cap="none" spc="0" normalizeH="0" baseline="0" noProof="0" dirty="0">
                <a:ln>
                  <a:noFill/>
                </a:ln>
                <a:solidFill>
                  <a:srgbClr val="008000"/>
                </a:solidFill>
                <a:effectLst/>
                <a:uLnTx/>
                <a:uFillTx/>
                <a:latin typeface="Bell Gothic Std Black" panose="020B0706020202040204" pitchFamily="34" charset="0"/>
                <a:cs typeface="+mn-cs"/>
              </a:endParaRPr>
            </a:p>
          </p:txBody>
        </p:sp>
        <p:sp>
          <p:nvSpPr>
            <p:cNvPr id="16" name="Rectangle 15">
              <a:extLst>
                <a:ext uri="{FF2B5EF4-FFF2-40B4-BE49-F238E27FC236}">
                  <a16:creationId xmlns:a16="http://schemas.microsoft.com/office/drawing/2014/main" id="{94D8A058-1299-4851-8450-20FF2CA62A4B}"/>
                </a:ext>
              </a:extLst>
            </p:cNvPr>
            <p:cNvSpPr/>
            <p:nvPr/>
          </p:nvSpPr>
          <p:spPr>
            <a:xfrm>
              <a:off x="6709128" y="2048583"/>
              <a:ext cx="734534" cy="380648"/>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spTree>
    <p:extLst>
      <p:ext uri="{BB962C8B-B14F-4D97-AF65-F5344CB8AC3E}">
        <p14:creationId xmlns:p14="http://schemas.microsoft.com/office/powerpoint/2010/main" val="42378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0CE5-4534-4860-B51D-77DE343FF2DD}"/>
              </a:ext>
            </a:extLst>
          </p:cNvPr>
          <p:cNvSpPr>
            <a:spLocks noGrp="1"/>
          </p:cNvSpPr>
          <p:nvPr>
            <p:ph type="title"/>
          </p:nvPr>
        </p:nvSpPr>
        <p:spPr/>
        <p:txBody>
          <a:bodyPr/>
          <a:lstStyle/>
          <a:p>
            <a:r>
              <a:rPr lang="en-US" altLang="ko-KR" dirty="0"/>
              <a:t>Pipelining</a:t>
            </a:r>
            <a:endParaRPr lang="ko-KR" altLang="en-US" dirty="0"/>
          </a:p>
        </p:txBody>
      </p:sp>
      <p:sp>
        <p:nvSpPr>
          <p:cNvPr id="3" name="Text Placeholder 2">
            <a:extLst>
              <a:ext uri="{FF2B5EF4-FFF2-40B4-BE49-F238E27FC236}">
                <a16:creationId xmlns:a16="http://schemas.microsoft.com/office/drawing/2014/main" id="{C7B8FE33-0486-42AB-812F-77D0315C756F}"/>
              </a:ext>
            </a:extLst>
          </p:cNvPr>
          <p:cNvSpPr>
            <a:spLocks noGrp="1"/>
          </p:cNvSpPr>
          <p:nvPr>
            <p:ph type="body" idx="1"/>
          </p:nvPr>
        </p:nvSpPr>
        <p:spPr/>
        <p:txBody>
          <a:bodyPr/>
          <a:lstStyle/>
          <a:p>
            <a:pPr>
              <a:lnSpc>
                <a:spcPct val="60000"/>
              </a:lnSpc>
            </a:pPr>
            <a:r>
              <a:rPr lang="en-US" altLang="ko-KR" dirty="0"/>
              <a:t>Still multicycle is slow..</a:t>
            </a:r>
          </a:p>
          <a:p>
            <a:pPr>
              <a:lnSpc>
                <a:spcPct val="60000"/>
              </a:lnSpc>
            </a:pPr>
            <a:r>
              <a:rPr lang="en-US" altLang="ko-KR" dirty="0"/>
              <a:t>Need for SPEED!</a:t>
            </a:r>
          </a:p>
          <a:p>
            <a:pPr>
              <a:lnSpc>
                <a:spcPct val="60000"/>
              </a:lnSpc>
            </a:pPr>
            <a:r>
              <a:rPr lang="en-US" altLang="ko-KR" sz="1800" dirty="0"/>
              <a:t>(Throughput viewpoint, not latency)</a:t>
            </a:r>
            <a:endParaRPr lang="ko-KR" altLang="en-US" sz="1800" dirty="0"/>
          </a:p>
        </p:txBody>
      </p:sp>
      <p:sp>
        <p:nvSpPr>
          <p:cNvPr id="12" name="文本占位符 11">
            <a:extLst>
              <a:ext uri="{FF2B5EF4-FFF2-40B4-BE49-F238E27FC236}">
                <a16:creationId xmlns:a16="http://schemas.microsoft.com/office/drawing/2014/main" id="{AC704836-A1FE-D4C9-8491-B879C8759199}"/>
              </a:ext>
            </a:extLst>
          </p:cNvPr>
          <p:cNvSpPr>
            <a:spLocks noGrp="1"/>
          </p:cNvSpPr>
          <p:nvPr>
            <p:ph type="body" sz="quarter" idx="10"/>
          </p:nvPr>
        </p:nvSpPr>
        <p:spPr/>
        <p:txBody>
          <a:bodyPr/>
          <a:lstStyle/>
          <a:p>
            <a:endParaRPr lang="zh-CN" altLang="en-US"/>
          </a:p>
        </p:txBody>
      </p:sp>
      <p:grpSp>
        <p:nvGrpSpPr>
          <p:cNvPr id="8" name="Group 7">
            <a:extLst>
              <a:ext uri="{FF2B5EF4-FFF2-40B4-BE49-F238E27FC236}">
                <a16:creationId xmlns:a16="http://schemas.microsoft.com/office/drawing/2014/main" id="{7D2A2C47-3153-4ABC-8C79-522C048A5FE9}"/>
              </a:ext>
            </a:extLst>
          </p:cNvPr>
          <p:cNvGrpSpPr/>
          <p:nvPr/>
        </p:nvGrpSpPr>
        <p:grpSpPr>
          <a:xfrm>
            <a:off x="-1686473" y="3711695"/>
            <a:ext cx="4062925" cy="1354633"/>
            <a:chOff x="-1663194" y="3590924"/>
            <a:chExt cx="4062925" cy="1354633"/>
          </a:xfrm>
        </p:grpSpPr>
        <p:pic>
          <p:nvPicPr>
            <p:cNvPr id="2050" name="Picture 2" descr="Image result for bicycle cartoon icon">
              <a:extLst>
                <a:ext uri="{FF2B5EF4-FFF2-40B4-BE49-F238E27FC236}">
                  <a16:creationId xmlns:a16="http://schemas.microsoft.com/office/drawing/2014/main" id="{6BE47EE2-3354-44F5-9C08-38A26FC13AB3}"/>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5000" b="68241" l="10000" r="90000">
                          <a14:foregroundMark x1="10100" y1="52407" x2="10100" y2="53333"/>
                          <a14:foregroundMark x1="19200" y1="61944" x2="26300" y2="64722"/>
                          <a14:foregroundMark x1="25700" y1="68148" x2="23900" y2="68148"/>
                          <a14:foregroundMark x1="74200" y1="67130" x2="77300" y2="68333"/>
                          <a14:foregroundMark x1="89300" y1="51574" x2="89300" y2="55185"/>
                          <a14:foregroundMark x1="34500" y1="27778" x2="33200" y2="27222"/>
                          <a14:foregroundMark x1="72100" y1="25000" x2="71400" y2="25000"/>
                        </a14:backgroundRemoval>
                      </a14:imgEffect>
                    </a14:imgLayer>
                  </a14:imgProps>
                </a:ext>
                <a:ext uri="{28A0092B-C50C-407E-A947-70E740481C1C}">
                  <a14:useLocalDpi xmlns:a14="http://schemas.microsoft.com/office/drawing/2010/main" val="0"/>
                </a:ext>
              </a:extLst>
            </a:blip>
            <a:srcRect t="22592" b="29444"/>
            <a:stretch/>
          </p:blipFill>
          <p:spPr bwMode="auto">
            <a:xfrm>
              <a:off x="-215394" y="3590924"/>
              <a:ext cx="2615125" cy="13546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8DFB55-1071-4F37-BAAC-709D3D646494}"/>
                </a:ext>
              </a:extLst>
            </p:cNvPr>
            <p:cNvSpPr/>
            <p:nvPr/>
          </p:nvSpPr>
          <p:spPr>
            <a:xfrm>
              <a:off x="-1663194" y="4268240"/>
              <a:ext cx="1447800" cy="371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Multicycle</a:t>
              </a:r>
              <a:endParaRPr kumimoji="0" lang="ko-KR" altLang="en-US" sz="20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sp>
          <p:nvSpPr>
            <p:cNvPr id="7" name="Freeform: Shape 6">
              <a:extLst>
                <a:ext uri="{FF2B5EF4-FFF2-40B4-BE49-F238E27FC236}">
                  <a16:creationId xmlns:a16="http://schemas.microsoft.com/office/drawing/2014/main" id="{00D48C37-EEB6-4C0D-94A2-18F408758176}"/>
                </a:ext>
              </a:extLst>
            </p:cNvPr>
            <p:cNvSpPr/>
            <p:nvPr/>
          </p:nvSpPr>
          <p:spPr>
            <a:xfrm>
              <a:off x="-238125" y="4314794"/>
              <a:ext cx="295275" cy="123856"/>
            </a:xfrm>
            <a:custGeom>
              <a:avLst/>
              <a:gdLst>
                <a:gd name="connsiteX0" fmla="*/ 0 w 295275"/>
                <a:gd name="connsiteY0" fmla="*/ 123856 h 123856"/>
                <a:gd name="connsiteX1" fmla="*/ 142875 w 295275"/>
                <a:gd name="connsiteY1" fmla="*/ 31 h 123856"/>
                <a:gd name="connsiteX2" fmla="*/ 295275 w 295275"/>
                <a:gd name="connsiteY2" fmla="*/ 114331 h 123856"/>
              </a:gdLst>
              <a:ahLst/>
              <a:cxnLst>
                <a:cxn ang="0">
                  <a:pos x="connsiteX0" y="connsiteY0"/>
                </a:cxn>
                <a:cxn ang="0">
                  <a:pos x="connsiteX1" y="connsiteY1"/>
                </a:cxn>
                <a:cxn ang="0">
                  <a:pos x="connsiteX2" y="connsiteY2"/>
                </a:cxn>
              </a:cxnLst>
              <a:rect l="l" t="t" r="r" b="b"/>
              <a:pathLst>
                <a:path w="295275" h="123856">
                  <a:moveTo>
                    <a:pt x="0" y="123856"/>
                  </a:moveTo>
                  <a:cubicBezTo>
                    <a:pt x="46831" y="62737"/>
                    <a:pt x="93663" y="1618"/>
                    <a:pt x="142875" y="31"/>
                  </a:cubicBezTo>
                  <a:cubicBezTo>
                    <a:pt x="192087" y="-1556"/>
                    <a:pt x="243681" y="56387"/>
                    <a:pt x="295275" y="11433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nvGrpSpPr>
          <p:cNvPr id="13" name="Group 12">
            <a:extLst>
              <a:ext uri="{FF2B5EF4-FFF2-40B4-BE49-F238E27FC236}">
                <a16:creationId xmlns:a16="http://schemas.microsoft.com/office/drawing/2014/main" id="{56E4F6B3-20EE-4514-976A-1C9CF8210502}"/>
              </a:ext>
            </a:extLst>
          </p:cNvPr>
          <p:cNvGrpSpPr/>
          <p:nvPr/>
        </p:nvGrpSpPr>
        <p:grpSpPr>
          <a:xfrm>
            <a:off x="-1701895" y="5379612"/>
            <a:ext cx="5331907" cy="944563"/>
            <a:chOff x="-1707644" y="5258841"/>
            <a:chExt cx="5331907" cy="944563"/>
          </a:xfrm>
        </p:grpSpPr>
        <p:graphicFrame>
          <p:nvGraphicFramePr>
            <p:cNvPr id="4" name="Object 2">
              <a:extLst>
                <a:ext uri="{FF2B5EF4-FFF2-40B4-BE49-F238E27FC236}">
                  <a16:creationId xmlns:a16="http://schemas.microsoft.com/office/drawing/2014/main" id="{A93E35CB-A00D-49DB-821F-2253469AC34C}"/>
                </a:ext>
              </a:extLst>
            </p:cNvPr>
            <p:cNvGraphicFramePr>
              <a:graphicFrameLocks noChangeAspect="1"/>
            </p:cNvGraphicFramePr>
            <p:nvPr/>
          </p:nvGraphicFramePr>
          <p:xfrm>
            <a:off x="0" y="5258841"/>
            <a:ext cx="3624263" cy="944563"/>
          </p:xfrm>
          <a:graphic>
            <a:graphicData uri="http://schemas.openxmlformats.org/presentationml/2006/ole">
              <mc:AlternateContent xmlns:mc="http://schemas.openxmlformats.org/markup-compatibility/2006">
                <mc:Choice xmlns:v="urn:schemas-microsoft-com:vml" Requires="v">
                  <p:oleObj name="Clip" r:id="rId4" imgW="6545263" imgH="1706563" progId="">
                    <p:embed/>
                  </p:oleObj>
                </mc:Choice>
                <mc:Fallback>
                  <p:oleObj name="Clip" r:id="rId4" imgW="6545263" imgH="1706563" progId="">
                    <p:embed/>
                    <p:pic>
                      <p:nvPicPr>
                        <p:cNvPr id="4" name="Object 2">
                          <a:extLst>
                            <a:ext uri="{FF2B5EF4-FFF2-40B4-BE49-F238E27FC236}">
                              <a16:creationId xmlns:a16="http://schemas.microsoft.com/office/drawing/2014/main" id="{A93E35CB-A00D-49DB-821F-2253469AC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258841"/>
                          <a:ext cx="362426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8">
              <a:extLst>
                <a:ext uri="{FF2B5EF4-FFF2-40B4-BE49-F238E27FC236}">
                  <a16:creationId xmlns:a16="http://schemas.microsoft.com/office/drawing/2014/main" id="{C4677016-A210-430B-ACB0-CFEB17DF27A6}"/>
                </a:ext>
              </a:extLst>
            </p:cNvPr>
            <p:cNvGrpSpPr/>
            <p:nvPr/>
          </p:nvGrpSpPr>
          <p:grpSpPr>
            <a:xfrm>
              <a:off x="-1707644" y="5545384"/>
              <a:ext cx="1720344" cy="371475"/>
              <a:chOff x="-1510794" y="4420640"/>
              <a:chExt cx="1720344" cy="371475"/>
            </a:xfrm>
          </p:grpSpPr>
          <p:sp>
            <p:nvSpPr>
              <p:cNvPr id="10" name="Rectangle 9">
                <a:extLst>
                  <a:ext uri="{FF2B5EF4-FFF2-40B4-BE49-F238E27FC236}">
                    <a16:creationId xmlns:a16="http://schemas.microsoft.com/office/drawing/2014/main" id="{41913FBA-5E00-4B1F-B057-39E25FD02A44}"/>
                  </a:ext>
                </a:extLst>
              </p:cNvPr>
              <p:cNvSpPr/>
              <p:nvPr/>
            </p:nvSpPr>
            <p:spPr>
              <a:xfrm>
                <a:off x="-1510794" y="4420640"/>
                <a:ext cx="1447800" cy="371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Bell Gothic Std Black" panose="020B0706020202040204" pitchFamily="34" charset="0"/>
                    <a:ea typeface="微软雅黑"/>
                    <a:cs typeface="+mn-cs"/>
                  </a:rPr>
                  <a:t>Pipelining</a:t>
                </a:r>
                <a:endParaRPr kumimoji="0" lang="ko-KR" altLang="en-US" sz="2000" b="0" i="0" u="none" strike="noStrike" kern="1200" cap="none" spc="0" normalizeH="0" baseline="0" noProof="0" dirty="0">
                  <a:ln>
                    <a:noFill/>
                  </a:ln>
                  <a:solidFill>
                    <a:prstClr val="white"/>
                  </a:solidFill>
                  <a:effectLst/>
                  <a:uLnTx/>
                  <a:uFillTx/>
                  <a:latin typeface="Bell Gothic Std Black" panose="020B0706020202040204" pitchFamily="34" charset="0"/>
                  <a:cs typeface="+mn-cs"/>
                </a:endParaRPr>
              </a:p>
            </p:txBody>
          </p:sp>
          <p:sp>
            <p:nvSpPr>
              <p:cNvPr id="11" name="Freeform: Shape 10">
                <a:extLst>
                  <a:ext uri="{FF2B5EF4-FFF2-40B4-BE49-F238E27FC236}">
                    <a16:creationId xmlns:a16="http://schemas.microsoft.com/office/drawing/2014/main" id="{55EE82C3-D134-4C56-AEA8-17C323A51192}"/>
                  </a:ext>
                </a:extLst>
              </p:cNvPr>
              <p:cNvSpPr/>
              <p:nvPr/>
            </p:nvSpPr>
            <p:spPr>
              <a:xfrm>
                <a:off x="-85725" y="4467194"/>
                <a:ext cx="295275" cy="123856"/>
              </a:xfrm>
              <a:custGeom>
                <a:avLst/>
                <a:gdLst>
                  <a:gd name="connsiteX0" fmla="*/ 0 w 295275"/>
                  <a:gd name="connsiteY0" fmla="*/ 123856 h 123856"/>
                  <a:gd name="connsiteX1" fmla="*/ 142875 w 295275"/>
                  <a:gd name="connsiteY1" fmla="*/ 31 h 123856"/>
                  <a:gd name="connsiteX2" fmla="*/ 295275 w 295275"/>
                  <a:gd name="connsiteY2" fmla="*/ 114331 h 123856"/>
                </a:gdLst>
                <a:ahLst/>
                <a:cxnLst>
                  <a:cxn ang="0">
                    <a:pos x="connsiteX0" y="connsiteY0"/>
                  </a:cxn>
                  <a:cxn ang="0">
                    <a:pos x="connsiteX1" y="connsiteY1"/>
                  </a:cxn>
                  <a:cxn ang="0">
                    <a:pos x="connsiteX2" y="connsiteY2"/>
                  </a:cxn>
                </a:cxnLst>
                <a:rect l="l" t="t" r="r" b="b"/>
                <a:pathLst>
                  <a:path w="295275" h="123856">
                    <a:moveTo>
                      <a:pt x="0" y="123856"/>
                    </a:moveTo>
                    <a:cubicBezTo>
                      <a:pt x="46831" y="62737"/>
                      <a:pt x="93663" y="1618"/>
                      <a:pt x="142875" y="31"/>
                    </a:cubicBezTo>
                    <a:cubicBezTo>
                      <a:pt x="192087" y="-1556"/>
                      <a:pt x="243681" y="56387"/>
                      <a:pt x="295275" y="11433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grpSp>
    </p:spTree>
    <p:extLst>
      <p:ext uri="{BB962C8B-B14F-4D97-AF65-F5344CB8AC3E}">
        <p14:creationId xmlns:p14="http://schemas.microsoft.com/office/powerpoint/2010/main" val="36607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000"/>
                                        <p:tgtEl>
                                          <p:spTgt spid="8"/>
                                        </p:tgtEl>
                                        <p:attrNameLst>
                                          <p:attrName>ppt_x</p:attrName>
                                        </p:attrNameLst>
                                      </p:cBhvr>
                                      <p:tavLst>
                                        <p:tav tm="0">
                                          <p:val>
                                            <p:strVal val="ppt_x"/>
                                          </p:val>
                                        </p:tav>
                                        <p:tav tm="100000">
                                          <p:val>
                                            <p:strVal val="1+ppt_w/2"/>
                                          </p:val>
                                        </p:tav>
                                      </p:tavLst>
                                    </p:anim>
                                    <p:anim calcmode="lin" valueType="num">
                                      <p:cBhvr additive="base">
                                        <p:cTn id="7" dur="3000"/>
                                        <p:tgtEl>
                                          <p:spTgt spid="8"/>
                                        </p:tgtEl>
                                        <p:attrNameLst>
                                          <p:attrName>ppt_y</p:attrName>
                                        </p:attrNameLst>
                                      </p:cBhvr>
                                      <p:tavLst>
                                        <p:tav tm="0">
                                          <p:val>
                                            <p:strVal val="ppt_y"/>
                                          </p:val>
                                        </p:tav>
                                        <p:tav tm="100000">
                                          <p:val>
                                            <p:strVal val="ppt_y"/>
                                          </p:val>
                                        </p:tav>
                                      </p:tavLst>
                                    </p:anim>
                                    <p:set>
                                      <p:cBhvr>
                                        <p:cTn id="8" dur="1" fill="hold">
                                          <p:stCondLst>
                                            <p:cond delay="2999"/>
                                          </p:stCondLst>
                                        </p:cTn>
                                        <p:tgtEl>
                                          <p:spTgt spid="8"/>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1750"/>
                                        <p:tgtEl>
                                          <p:spTgt spid="13"/>
                                        </p:tgtEl>
                                        <p:attrNameLst>
                                          <p:attrName>ppt_x</p:attrName>
                                        </p:attrNameLst>
                                      </p:cBhvr>
                                      <p:tavLst>
                                        <p:tav tm="0">
                                          <p:val>
                                            <p:strVal val="ppt_x"/>
                                          </p:val>
                                        </p:tav>
                                        <p:tav tm="100000">
                                          <p:val>
                                            <p:strVal val="1+ppt_w/2"/>
                                          </p:val>
                                        </p:tav>
                                      </p:tavLst>
                                    </p:anim>
                                    <p:anim calcmode="lin" valueType="num">
                                      <p:cBhvr additive="base">
                                        <p:cTn id="11" dur="1750"/>
                                        <p:tgtEl>
                                          <p:spTgt spid="13"/>
                                        </p:tgtEl>
                                        <p:attrNameLst>
                                          <p:attrName>ppt_y</p:attrName>
                                        </p:attrNameLst>
                                      </p:cBhvr>
                                      <p:tavLst>
                                        <p:tav tm="0">
                                          <p:val>
                                            <p:strVal val="ppt_y"/>
                                          </p:val>
                                        </p:tav>
                                        <p:tav tm="100000">
                                          <p:val>
                                            <p:strVal val="ppt_y"/>
                                          </p:val>
                                        </p:tav>
                                      </p:tavLst>
                                    </p:anim>
                                    <p:set>
                                      <p:cBhvr>
                                        <p:cTn id="12" dur="1" fill="hold">
                                          <p:stCondLst>
                                            <p:cond delay="174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A9E998-DC69-43E9-B0D4-B03AE9C93E46}"/>
              </a:ext>
            </a:extLst>
          </p:cNvPr>
          <p:cNvSpPr>
            <a:spLocks noGrp="1"/>
          </p:cNvSpPr>
          <p:nvPr>
            <p:ph type="title"/>
          </p:nvPr>
        </p:nvSpPr>
        <p:spPr/>
        <p:txBody>
          <a:bodyPr/>
          <a:lstStyle/>
          <a:p>
            <a:r>
              <a:rPr lang="en-US" altLang="en-US" dirty="0"/>
              <a:t>Oil Transport Analogy for Strategy</a:t>
            </a:r>
            <a:endParaRPr lang="ko-KR" altLang="en-US" dirty="0"/>
          </a:p>
        </p:txBody>
      </p:sp>
      <p:sp>
        <p:nvSpPr>
          <p:cNvPr id="3" name="내용 개체 틀 2">
            <a:extLst>
              <a:ext uri="{FF2B5EF4-FFF2-40B4-BE49-F238E27FC236}">
                <a16:creationId xmlns:a16="http://schemas.microsoft.com/office/drawing/2014/main" id="{F951CB62-EB06-4324-B0D8-0857A1184B8C}"/>
              </a:ext>
            </a:extLst>
          </p:cNvPr>
          <p:cNvSpPr>
            <a:spLocks noGrp="1"/>
          </p:cNvSpPr>
          <p:nvPr>
            <p:ph idx="1"/>
          </p:nvPr>
        </p:nvSpPr>
        <p:spPr/>
        <p:txBody>
          <a:bodyPr/>
          <a:lstStyle/>
          <a:p>
            <a:r>
              <a:rPr lang="en-US" altLang="ko-KR" dirty="0">
                <a:ea typeface="굴림" panose="020B0600000101010101" pitchFamily="50" charset="-127"/>
              </a:rPr>
              <a:t>Plan A: Move 1,000,000 gallons of oil at a time</a:t>
            </a:r>
          </a:p>
          <a:p>
            <a:pPr lvl="1"/>
            <a:r>
              <a:rPr lang="en-US" altLang="ko-KR" dirty="0">
                <a:ea typeface="굴림" panose="020B0600000101010101" pitchFamily="50" charset="-127"/>
              </a:rPr>
              <a:t>Buy a tanker ship, then repeat:</a:t>
            </a:r>
          </a:p>
          <a:p>
            <a:pPr lvl="2"/>
            <a:r>
              <a:rPr lang="en-US" altLang="ko-KR" dirty="0">
                <a:ea typeface="굴림" panose="020B0600000101010101" pitchFamily="50" charset="-127"/>
              </a:rPr>
              <a:t>Fill with oil, sail for 30 days, empty, go back</a:t>
            </a:r>
          </a:p>
          <a:p>
            <a:r>
              <a:rPr lang="en-US" altLang="ko-KR" dirty="0">
                <a:ea typeface="굴림" panose="020B0600000101010101" pitchFamily="50" charset="-127"/>
              </a:rPr>
              <a:t>Plan B: Move 100 gallons of oil at a time</a:t>
            </a:r>
          </a:p>
          <a:p>
            <a:pPr lvl="1"/>
            <a:r>
              <a:rPr lang="en-US" altLang="ko-KR" dirty="0">
                <a:ea typeface="굴림" panose="020B0600000101010101" pitchFamily="50" charset="-127"/>
              </a:rPr>
              <a:t>Buy a speedboat, then repeat:</a:t>
            </a:r>
          </a:p>
          <a:p>
            <a:pPr lvl="2"/>
            <a:r>
              <a:rPr lang="en-US" altLang="ko-KR" dirty="0">
                <a:ea typeface="굴림" panose="020B0600000101010101" pitchFamily="50" charset="-127"/>
              </a:rPr>
              <a:t>Take barrel of oil, sail for 2 days, unload, go back</a:t>
            </a:r>
          </a:p>
          <a:p>
            <a:r>
              <a:rPr lang="en-US" altLang="ko-KR" dirty="0">
                <a:ea typeface="굴림" panose="020B0600000101010101" pitchFamily="50" charset="-127"/>
              </a:rPr>
              <a:t>Plan C:</a:t>
            </a:r>
          </a:p>
          <a:p>
            <a:endParaRPr lang="ko-KR" altLang="en-US" dirty="0"/>
          </a:p>
        </p:txBody>
      </p:sp>
      <p:sp>
        <p:nvSpPr>
          <p:cNvPr id="9" name="文本占位符 8">
            <a:extLst>
              <a:ext uri="{FF2B5EF4-FFF2-40B4-BE49-F238E27FC236}">
                <a16:creationId xmlns:a16="http://schemas.microsoft.com/office/drawing/2014/main" id="{BF8EA2B4-6CDB-5289-5BD0-B018FA40DFFC}"/>
              </a:ext>
            </a:extLst>
          </p:cNvPr>
          <p:cNvSpPr>
            <a:spLocks noGrp="1"/>
          </p:cNvSpPr>
          <p:nvPr>
            <p:ph type="body" sz="quarter" idx="10"/>
          </p:nvPr>
        </p:nvSpPr>
        <p:spPr/>
        <p:txBody>
          <a:bodyPr/>
          <a:lstStyle/>
          <a:p>
            <a:endParaRPr lang="zh-CN" altLang="en-US"/>
          </a:p>
        </p:txBody>
      </p:sp>
      <p:pic>
        <p:nvPicPr>
          <p:cNvPr id="4" name="Picture 4" descr="pipeline2">
            <a:extLst>
              <a:ext uri="{FF2B5EF4-FFF2-40B4-BE49-F238E27FC236}">
                <a16:creationId xmlns:a16="http://schemas.microsoft.com/office/drawing/2014/main" id="{5C191102-766E-4626-A448-D1A6BA0F5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591" y="3469593"/>
            <a:ext cx="373380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74F4000-F986-4FF7-A1C3-4EA154D638B8}"/>
              </a:ext>
            </a:extLst>
          </p:cNvPr>
          <p:cNvSpPr txBox="1"/>
          <p:nvPr/>
        </p:nvSpPr>
        <p:spPr>
          <a:xfrm>
            <a:off x="7027899" y="1328899"/>
            <a:ext cx="1880900" cy="523220"/>
          </a:xfrm>
          <a:prstGeom prst="rect">
            <a:avLst/>
          </a:prstGeom>
          <a:solidFill>
            <a:schemeClr val="tx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Calibri"/>
                <a:ea typeface="微软雅黑"/>
                <a:cs typeface="+mn-cs"/>
              </a:rPr>
              <a:t>Single-cycle</a:t>
            </a:r>
            <a:endParaRPr kumimoji="0" lang="ko-KR" altLang="en-US" sz="2800" b="0" i="0" u="none" strike="noStrike" kern="1200" cap="none" spc="0" normalizeH="0" baseline="0" noProof="0" dirty="0">
              <a:ln>
                <a:noFill/>
              </a:ln>
              <a:solidFill>
                <a:srgbClr val="FFFFFF"/>
              </a:solidFill>
              <a:effectLst/>
              <a:uLnTx/>
              <a:uFillTx/>
              <a:latin typeface="Calibri"/>
              <a:cs typeface="+mn-cs"/>
            </a:endParaRPr>
          </a:p>
        </p:txBody>
      </p:sp>
      <p:sp>
        <p:nvSpPr>
          <p:cNvPr id="6" name="TextBox 5">
            <a:extLst>
              <a:ext uri="{FF2B5EF4-FFF2-40B4-BE49-F238E27FC236}">
                <a16:creationId xmlns:a16="http://schemas.microsoft.com/office/drawing/2014/main" id="{508F261E-43FC-4DFC-BFE9-CE5B5CD8797A}"/>
              </a:ext>
            </a:extLst>
          </p:cNvPr>
          <p:cNvSpPr txBox="1"/>
          <p:nvPr/>
        </p:nvSpPr>
        <p:spPr>
          <a:xfrm>
            <a:off x="7027900" y="2553556"/>
            <a:ext cx="1797543" cy="523220"/>
          </a:xfrm>
          <a:prstGeom prst="rect">
            <a:avLst/>
          </a:prstGeom>
          <a:solidFill>
            <a:schemeClr val="tx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Calibri"/>
                <a:ea typeface="微软雅黑"/>
                <a:cs typeface="+mn-cs"/>
              </a:rPr>
              <a:t>Multi-cycle</a:t>
            </a:r>
            <a:endParaRPr kumimoji="0" lang="ko-KR" altLang="en-US" sz="2800" b="0" i="0" u="none" strike="noStrike" kern="1200" cap="none" spc="0" normalizeH="0" baseline="0" noProof="0" dirty="0">
              <a:ln>
                <a:noFill/>
              </a:ln>
              <a:solidFill>
                <a:srgbClr val="FFFFFF"/>
              </a:solidFill>
              <a:effectLst/>
              <a:uLnTx/>
              <a:uFillTx/>
              <a:latin typeface="Calibri"/>
              <a:cs typeface="+mn-cs"/>
            </a:endParaRPr>
          </a:p>
        </p:txBody>
      </p:sp>
      <p:sp>
        <p:nvSpPr>
          <p:cNvPr id="7" name="TextBox 6">
            <a:extLst>
              <a:ext uri="{FF2B5EF4-FFF2-40B4-BE49-F238E27FC236}">
                <a16:creationId xmlns:a16="http://schemas.microsoft.com/office/drawing/2014/main" id="{620ABF89-CC4A-42E9-BE05-FA2FE04C826F}"/>
              </a:ext>
            </a:extLst>
          </p:cNvPr>
          <p:cNvSpPr txBox="1"/>
          <p:nvPr/>
        </p:nvSpPr>
        <p:spPr>
          <a:xfrm>
            <a:off x="7027898" y="3778213"/>
            <a:ext cx="1350050" cy="523220"/>
          </a:xfrm>
          <a:prstGeom prst="rect">
            <a:avLst/>
          </a:prstGeom>
          <a:solidFill>
            <a:schemeClr val="tx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C00000"/>
                </a:solidFill>
                <a:effectLst/>
                <a:uLnTx/>
                <a:uFillTx/>
                <a:latin typeface="Calibri"/>
                <a:ea typeface="微软雅黑"/>
                <a:cs typeface="+mn-cs"/>
              </a:rPr>
              <a:t>Pipeline</a:t>
            </a:r>
            <a:endParaRPr kumimoji="0" lang="ko-KR" altLang="en-US" sz="2800" b="0" i="0" u="none" strike="noStrike" kern="1200" cap="none" spc="0" normalizeH="0" baseline="0" noProof="0" dirty="0">
              <a:ln>
                <a:noFill/>
              </a:ln>
              <a:solidFill>
                <a:srgbClr val="C00000"/>
              </a:solidFill>
              <a:effectLst/>
              <a:uLnTx/>
              <a:uFillTx/>
              <a:latin typeface="Calibri"/>
              <a:cs typeface="+mn-cs"/>
            </a:endParaRPr>
          </a:p>
        </p:txBody>
      </p:sp>
    </p:spTree>
    <p:extLst>
      <p:ext uri="{BB962C8B-B14F-4D97-AF65-F5344CB8AC3E}">
        <p14:creationId xmlns:p14="http://schemas.microsoft.com/office/powerpoint/2010/main" val="366242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D8FF-486C-4647-8F08-5F5E8C528102}"/>
              </a:ext>
            </a:extLst>
          </p:cNvPr>
          <p:cNvSpPr>
            <a:spLocks noGrp="1"/>
          </p:cNvSpPr>
          <p:nvPr>
            <p:ph type="title"/>
          </p:nvPr>
        </p:nvSpPr>
        <p:spPr/>
        <p:txBody>
          <a:bodyPr/>
          <a:lstStyle/>
          <a:p>
            <a:r>
              <a:rPr lang="en-US" altLang="ko-KR" sz="3600" dirty="0"/>
              <a:t>Student Cafeteria, KAIMARU Analogy</a:t>
            </a:r>
            <a:endParaRPr lang="ko-KR" altLang="en-US" sz="3600" dirty="0"/>
          </a:p>
        </p:txBody>
      </p:sp>
      <p:sp>
        <p:nvSpPr>
          <p:cNvPr id="10" name="内容占位符 9">
            <a:extLst>
              <a:ext uri="{FF2B5EF4-FFF2-40B4-BE49-F238E27FC236}">
                <a16:creationId xmlns:a16="http://schemas.microsoft.com/office/drawing/2014/main" id="{30A06A8A-8CA2-95A6-B191-58B609B6EDA1}"/>
              </a:ext>
            </a:extLst>
          </p:cNvPr>
          <p:cNvSpPr>
            <a:spLocks noGrp="1"/>
          </p:cNvSpPr>
          <p:nvPr>
            <p:ph idx="1"/>
          </p:nvPr>
        </p:nvSpPr>
        <p:spPr/>
        <p:txBody>
          <a:bodyPr/>
          <a:lstStyle/>
          <a:p>
            <a:endParaRPr lang="zh-CN" altLang="en-US" dirty="0"/>
          </a:p>
        </p:txBody>
      </p:sp>
      <p:sp>
        <p:nvSpPr>
          <p:cNvPr id="11" name="文本占位符 10">
            <a:extLst>
              <a:ext uri="{FF2B5EF4-FFF2-40B4-BE49-F238E27FC236}">
                <a16:creationId xmlns:a16="http://schemas.microsoft.com/office/drawing/2014/main" id="{2A95C6EC-BDB8-2DE8-875F-00451296BA1D}"/>
              </a:ext>
            </a:extLst>
          </p:cNvPr>
          <p:cNvSpPr>
            <a:spLocks noGrp="1"/>
          </p:cNvSpPr>
          <p:nvPr>
            <p:ph type="body" sz="quarter" idx="10"/>
          </p:nvPr>
        </p:nvSpPr>
        <p:spPr/>
        <p:txBody>
          <a:bodyPr/>
          <a:lstStyle/>
          <a:p>
            <a:endParaRPr lang="zh-CN" altLang="en-US"/>
          </a:p>
        </p:txBody>
      </p:sp>
      <p:sp>
        <p:nvSpPr>
          <p:cNvPr id="5" name="Rectangle 4">
            <a:extLst>
              <a:ext uri="{FF2B5EF4-FFF2-40B4-BE49-F238E27FC236}">
                <a16:creationId xmlns:a16="http://schemas.microsoft.com/office/drawing/2014/main" id="{2CFA0503-666A-4684-9237-EF8A6EA5C359}"/>
              </a:ext>
            </a:extLst>
          </p:cNvPr>
          <p:cNvSpPr/>
          <p:nvPr/>
        </p:nvSpPr>
        <p:spPr>
          <a:xfrm>
            <a:off x="4054107" y="2384905"/>
            <a:ext cx="4383285" cy="461665"/>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Multi cycle processor</a:t>
            </a:r>
          </a:p>
        </p:txBody>
      </p:sp>
      <p:grpSp>
        <p:nvGrpSpPr>
          <p:cNvPr id="15" name="Group 14">
            <a:extLst>
              <a:ext uri="{FF2B5EF4-FFF2-40B4-BE49-F238E27FC236}">
                <a16:creationId xmlns:a16="http://schemas.microsoft.com/office/drawing/2014/main" id="{3089A7D1-0C5A-44FA-925E-93ADC6F4B415}"/>
              </a:ext>
            </a:extLst>
          </p:cNvPr>
          <p:cNvGrpSpPr/>
          <p:nvPr/>
        </p:nvGrpSpPr>
        <p:grpSpPr>
          <a:xfrm>
            <a:off x="4271450" y="1017457"/>
            <a:ext cx="5891849" cy="1317869"/>
            <a:chOff x="1104174" y="928220"/>
            <a:chExt cx="5891849" cy="1317869"/>
          </a:xfrm>
        </p:grpSpPr>
        <p:sp>
          <p:nvSpPr>
            <p:cNvPr id="4" name="Rectangle 3">
              <a:extLst>
                <a:ext uri="{FF2B5EF4-FFF2-40B4-BE49-F238E27FC236}">
                  <a16:creationId xmlns:a16="http://schemas.microsoft.com/office/drawing/2014/main" id="{C3DB7C45-4BFC-468A-81AB-98047FE9CCEA}"/>
                </a:ext>
              </a:extLst>
            </p:cNvPr>
            <p:cNvSpPr/>
            <p:nvPr/>
          </p:nvSpPr>
          <p:spPr>
            <a:xfrm>
              <a:off x="1104174" y="1503139"/>
              <a:ext cx="5891849" cy="742950"/>
            </a:xfrm>
            <a:prstGeom prst="rect">
              <a:avLst/>
            </a:prstGeom>
            <a:solidFill>
              <a:schemeClr val="tx1">
                <a:lumMod val="75000"/>
                <a:lumOff val="25000"/>
              </a:schemeClr>
            </a:solidFill>
            <a:ln w="28575">
              <a:solidFill>
                <a:schemeClr val="tx1"/>
              </a:solidFill>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7" name="Group 6">
              <a:extLst>
                <a:ext uri="{FF2B5EF4-FFF2-40B4-BE49-F238E27FC236}">
                  <a16:creationId xmlns:a16="http://schemas.microsoft.com/office/drawing/2014/main" id="{D73CCCA8-98A1-4A3C-A824-0EB04A85405F}"/>
                </a:ext>
              </a:extLst>
            </p:cNvPr>
            <p:cNvGrpSpPr/>
            <p:nvPr/>
          </p:nvGrpSpPr>
          <p:grpSpPr>
            <a:xfrm>
              <a:off x="1407005" y="935544"/>
              <a:ext cx="762000" cy="1136078"/>
              <a:chOff x="1364651" y="1004786"/>
              <a:chExt cx="762000" cy="1136078"/>
            </a:xfrm>
          </p:grpSpPr>
          <p:pic>
            <p:nvPicPr>
              <p:cNvPr id="10244" name="Picture 4" descr="Image result for rice icon">
                <a:extLst>
                  <a:ext uri="{FF2B5EF4-FFF2-40B4-BE49-F238E27FC236}">
                    <a16:creationId xmlns:a16="http://schemas.microsoft.com/office/drawing/2014/main" id="{A756C5BF-8211-4A57-B8C7-EAE9EF6ECF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4651" y="1378864"/>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D8DDED-6DFB-4342-B15A-79005B6BD16A}"/>
                  </a:ext>
                </a:extLst>
              </p:cNvPr>
              <p:cNvSpPr txBox="1"/>
              <p:nvPr/>
            </p:nvSpPr>
            <p:spPr>
              <a:xfrm>
                <a:off x="1421009" y="1004786"/>
                <a:ext cx="70564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Rice</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grpSp>
          <p:nvGrpSpPr>
            <p:cNvPr id="12" name="Group 11">
              <a:extLst>
                <a:ext uri="{FF2B5EF4-FFF2-40B4-BE49-F238E27FC236}">
                  <a16:creationId xmlns:a16="http://schemas.microsoft.com/office/drawing/2014/main" id="{BCABE095-7852-4034-9D96-D1DFDC31B6AC}"/>
                </a:ext>
              </a:extLst>
            </p:cNvPr>
            <p:cNvGrpSpPr/>
            <p:nvPr/>
          </p:nvGrpSpPr>
          <p:grpSpPr>
            <a:xfrm>
              <a:off x="3553183" y="945004"/>
              <a:ext cx="1145335" cy="1161277"/>
              <a:chOff x="3414266" y="935543"/>
              <a:chExt cx="1145335" cy="1161277"/>
            </a:xfrm>
          </p:grpSpPr>
          <p:pic>
            <p:nvPicPr>
              <p:cNvPr id="10248" name="Picture 8" descr="Image result for kimchi icon">
                <a:extLst>
                  <a:ext uri="{FF2B5EF4-FFF2-40B4-BE49-F238E27FC236}">
                    <a16:creationId xmlns:a16="http://schemas.microsoft.com/office/drawing/2014/main" id="{D51DB3FB-3755-42A5-8A9D-665F0D0C2D4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3414266" y="1325566"/>
                <a:ext cx="1145335" cy="7712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601E4A2-4212-49A8-BF89-33BB34A639DE}"/>
                  </a:ext>
                </a:extLst>
              </p:cNvPr>
              <p:cNvSpPr txBox="1"/>
              <p:nvPr/>
            </p:nvSpPr>
            <p:spPr>
              <a:xfrm>
                <a:off x="3522318" y="935543"/>
                <a:ext cx="102303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Kimchi</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grpSp>
          <p:nvGrpSpPr>
            <p:cNvPr id="13" name="Group 12">
              <a:extLst>
                <a:ext uri="{FF2B5EF4-FFF2-40B4-BE49-F238E27FC236}">
                  <a16:creationId xmlns:a16="http://schemas.microsoft.com/office/drawing/2014/main" id="{77E92151-12D3-42DA-820B-18F927D200C2}"/>
                </a:ext>
              </a:extLst>
            </p:cNvPr>
            <p:cNvGrpSpPr/>
            <p:nvPr/>
          </p:nvGrpSpPr>
          <p:grpSpPr>
            <a:xfrm>
              <a:off x="2403601" y="944116"/>
              <a:ext cx="1023037" cy="1148248"/>
              <a:chOff x="2516483" y="933329"/>
              <a:chExt cx="1023037" cy="1148248"/>
            </a:xfrm>
          </p:grpSpPr>
          <p:pic>
            <p:nvPicPr>
              <p:cNvPr id="10250" name="Picture 10" descr="Image result for soup icon">
                <a:extLst>
                  <a:ext uri="{FF2B5EF4-FFF2-40B4-BE49-F238E27FC236}">
                    <a16:creationId xmlns:a16="http://schemas.microsoft.com/office/drawing/2014/main" id="{779953DB-69FC-401B-A9A1-BA384C26BFB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171" t="16335" r="2949" b="10518"/>
              <a:stretch/>
            </p:blipFill>
            <p:spPr bwMode="auto">
              <a:xfrm>
                <a:off x="2516483" y="1249013"/>
                <a:ext cx="1023037" cy="83256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5252B06-83FA-41F8-B372-048530BC1A4A}"/>
                  </a:ext>
                </a:extLst>
              </p:cNvPr>
              <p:cNvSpPr txBox="1"/>
              <p:nvPr/>
            </p:nvSpPr>
            <p:spPr>
              <a:xfrm>
                <a:off x="2626087" y="933329"/>
                <a:ext cx="811441"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Soup</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pic>
          <p:nvPicPr>
            <p:cNvPr id="10260" name="Picture 20" descr="Image result for milk icon">
              <a:extLst>
                <a:ext uri="{FF2B5EF4-FFF2-40B4-BE49-F238E27FC236}">
                  <a16:creationId xmlns:a16="http://schemas.microsoft.com/office/drawing/2014/main" id="{A530F3CC-AEF8-4FC4-AD01-3825A9EB1DA6}"/>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6077401" y="1068781"/>
              <a:ext cx="513180" cy="99301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B66B3E2-5578-4D67-90F8-56C81B42EDE3}"/>
                </a:ext>
              </a:extLst>
            </p:cNvPr>
            <p:cNvGrpSpPr/>
            <p:nvPr/>
          </p:nvGrpSpPr>
          <p:grpSpPr>
            <a:xfrm>
              <a:off x="4933115" y="928220"/>
              <a:ext cx="867429" cy="1232855"/>
              <a:chOff x="4933115" y="944195"/>
              <a:chExt cx="867429" cy="1232855"/>
            </a:xfrm>
          </p:grpSpPr>
          <p:pic>
            <p:nvPicPr>
              <p:cNvPr id="10262" name="Picture 22" descr="Image result for fried egg icon">
                <a:extLst>
                  <a:ext uri="{FF2B5EF4-FFF2-40B4-BE49-F238E27FC236}">
                    <a16:creationId xmlns:a16="http://schemas.microsoft.com/office/drawing/2014/main" id="{F0360071-0C37-4AAF-897E-06B01288163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4933115" y="1309621"/>
                <a:ext cx="867429" cy="86742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D2EB71E-B1B2-45FC-8C11-E1F3109DC915}"/>
                  </a:ext>
                </a:extLst>
              </p:cNvPr>
              <p:cNvSpPr txBox="1"/>
              <p:nvPr/>
            </p:nvSpPr>
            <p:spPr>
              <a:xfrm>
                <a:off x="5067449" y="944195"/>
                <a:ext cx="62677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0000"/>
                    </a:solidFill>
                    <a:effectLst/>
                    <a:uLnTx/>
                    <a:uFillTx/>
                    <a:latin typeface="Calibri"/>
                    <a:ea typeface="微软雅黑"/>
                    <a:cs typeface="+mn-cs"/>
                  </a:rPr>
                  <a:t>Egg</a:t>
                </a:r>
                <a:endParaRPr kumimoji="0" lang="ko-KR" altLang="en-US" sz="2400" b="0" i="0" u="none" strike="noStrike" kern="1200" cap="none" spc="0" normalizeH="0" baseline="0" noProof="0" dirty="0">
                  <a:ln>
                    <a:noFill/>
                  </a:ln>
                  <a:solidFill>
                    <a:srgbClr val="000000"/>
                  </a:solidFill>
                  <a:effectLst/>
                  <a:uLnTx/>
                  <a:uFillTx/>
                  <a:latin typeface="Calibri"/>
                  <a:cs typeface="+mn-cs"/>
                </a:endParaRPr>
              </a:p>
            </p:txBody>
          </p:sp>
        </p:grpSp>
      </p:grpSp>
      <p:grpSp>
        <p:nvGrpSpPr>
          <p:cNvPr id="20" name="Group 19">
            <a:extLst>
              <a:ext uri="{FF2B5EF4-FFF2-40B4-BE49-F238E27FC236}">
                <a16:creationId xmlns:a16="http://schemas.microsoft.com/office/drawing/2014/main" id="{693E7FC8-EC9B-46CD-9429-A8CAFC0EDC12}"/>
              </a:ext>
            </a:extLst>
          </p:cNvPr>
          <p:cNvGrpSpPr/>
          <p:nvPr/>
        </p:nvGrpSpPr>
        <p:grpSpPr>
          <a:xfrm>
            <a:off x="1623801" y="1264184"/>
            <a:ext cx="2454428" cy="1118216"/>
            <a:chOff x="166476" y="1264184"/>
            <a:chExt cx="2454428" cy="1118216"/>
          </a:xfrm>
        </p:grpSpPr>
        <p:pic>
          <p:nvPicPr>
            <p:cNvPr id="9" name="Picture 8">
              <a:extLst>
                <a:ext uri="{FF2B5EF4-FFF2-40B4-BE49-F238E27FC236}">
                  <a16:creationId xmlns:a16="http://schemas.microsoft.com/office/drawing/2014/main" id="{EAAEDC89-9E2A-43C9-9A27-1CB1E7AD14AC}"/>
                </a:ext>
              </a:extLst>
            </p:cNvPr>
            <p:cNvPicPr>
              <a:picLocks noChangeAspect="1"/>
            </p:cNvPicPr>
            <p:nvPr/>
          </p:nvPicPr>
          <p:blipFill>
            <a:blip r:embed="rId10"/>
            <a:stretch>
              <a:fillRect/>
            </a:stretch>
          </p:blipFill>
          <p:spPr>
            <a:xfrm>
              <a:off x="1656336" y="1264184"/>
              <a:ext cx="964568" cy="1118216"/>
            </a:xfrm>
            <a:prstGeom prst="rect">
              <a:avLst/>
            </a:prstGeom>
          </p:spPr>
        </p:pic>
        <p:pic>
          <p:nvPicPr>
            <p:cNvPr id="31" name="Picture 30">
              <a:extLst>
                <a:ext uri="{FF2B5EF4-FFF2-40B4-BE49-F238E27FC236}">
                  <a16:creationId xmlns:a16="http://schemas.microsoft.com/office/drawing/2014/main" id="{9B4AAA95-5019-4F64-BD54-D7CC151DFBC5}"/>
                </a:ext>
              </a:extLst>
            </p:cNvPr>
            <p:cNvPicPr>
              <a:picLocks noChangeAspect="1"/>
            </p:cNvPicPr>
            <p:nvPr/>
          </p:nvPicPr>
          <p:blipFill>
            <a:blip r:embed="rId10">
              <a:duotone>
                <a:schemeClr val="accent5">
                  <a:shade val="45000"/>
                  <a:satMod val="135000"/>
                </a:schemeClr>
                <a:prstClr val="white"/>
              </a:duotone>
            </a:blip>
            <a:stretch>
              <a:fillRect/>
            </a:stretch>
          </p:blipFill>
          <p:spPr>
            <a:xfrm>
              <a:off x="653526" y="1264184"/>
              <a:ext cx="964568" cy="1118216"/>
            </a:xfrm>
            <a:prstGeom prst="rect">
              <a:avLst/>
            </a:prstGeom>
          </p:spPr>
        </p:pic>
        <p:grpSp>
          <p:nvGrpSpPr>
            <p:cNvPr id="18" name="Group 17">
              <a:extLst>
                <a:ext uri="{FF2B5EF4-FFF2-40B4-BE49-F238E27FC236}">
                  <a16:creationId xmlns:a16="http://schemas.microsoft.com/office/drawing/2014/main" id="{CFAFAD1A-B326-4EB6-83A0-B2F9DA0E0BE4}"/>
                </a:ext>
              </a:extLst>
            </p:cNvPr>
            <p:cNvGrpSpPr/>
            <p:nvPr/>
          </p:nvGrpSpPr>
          <p:grpSpPr>
            <a:xfrm>
              <a:off x="166476" y="1823292"/>
              <a:ext cx="393563" cy="85784"/>
              <a:chOff x="2498606" y="3683000"/>
              <a:chExt cx="627980" cy="130294"/>
            </a:xfrm>
            <a:solidFill>
              <a:schemeClr val="tx1"/>
            </a:solidFill>
          </p:grpSpPr>
          <p:sp>
            <p:nvSpPr>
              <p:cNvPr id="17" name="Oval 16">
                <a:extLst>
                  <a:ext uri="{FF2B5EF4-FFF2-40B4-BE49-F238E27FC236}">
                    <a16:creationId xmlns:a16="http://schemas.microsoft.com/office/drawing/2014/main" id="{660D9527-B5DC-44B3-9064-6C46B1D1E2BC}"/>
                  </a:ext>
                </a:extLst>
              </p:cNvPr>
              <p:cNvSpPr/>
              <p:nvPr/>
            </p:nvSpPr>
            <p:spPr>
              <a:xfrm>
                <a:off x="2498606" y="3683000"/>
                <a:ext cx="130294" cy="1302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3" name="Oval 32">
                <a:extLst>
                  <a:ext uri="{FF2B5EF4-FFF2-40B4-BE49-F238E27FC236}">
                    <a16:creationId xmlns:a16="http://schemas.microsoft.com/office/drawing/2014/main" id="{ACD67228-95F2-462D-9D3A-FC8C63F95770}"/>
                  </a:ext>
                </a:extLst>
              </p:cNvPr>
              <p:cNvSpPr/>
              <p:nvPr/>
            </p:nvSpPr>
            <p:spPr>
              <a:xfrm>
                <a:off x="2747449" y="3683000"/>
                <a:ext cx="130294" cy="1302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34" name="Oval 33">
                <a:extLst>
                  <a:ext uri="{FF2B5EF4-FFF2-40B4-BE49-F238E27FC236}">
                    <a16:creationId xmlns:a16="http://schemas.microsoft.com/office/drawing/2014/main" id="{4009561A-733B-4D47-9AB3-28D05A4344A1}"/>
                  </a:ext>
                </a:extLst>
              </p:cNvPr>
              <p:cNvSpPr/>
              <p:nvPr/>
            </p:nvSpPr>
            <p:spPr>
              <a:xfrm>
                <a:off x="2996292" y="3683000"/>
                <a:ext cx="130294" cy="13029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grpSp>
      <p:pic>
        <p:nvPicPr>
          <p:cNvPr id="37" name="Picture 36">
            <a:extLst>
              <a:ext uri="{FF2B5EF4-FFF2-40B4-BE49-F238E27FC236}">
                <a16:creationId xmlns:a16="http://schemas.microsoft.com/office/drawing/2014/main" id="{C921E5B4-63D2-4FF7-A413-F66869815281}"/>
              </a:ext>
            </a:extLst>
          </p:cNvPr>
          <p:cNvPicPr>
            <a:picLocks noChangeAspect="1"/>
          </p:cNvPicPr>
          <p:nvPr/>
        </p:nvPicPr>
        <p:blipFill>
          <a:blip r:embed="rId10"/>
          <a:stretch>
            <a:fillRect/>
          </a:stretch>
        </p:blipFill>
        <p:spPr>
          <a:xfrm>
            <a:off x="3180336" y="2844947"/>
            <a:ext cx="964568" cy="1118216"/>
          </a:xfrm>
          <a:prstGeom prst="rect">
            <a:avLst/>
          </a:prstGeom>
        </p:spPr>
      </p:pic>
      <p:grpSp>
        <p:nvGrpSpPr>
          <p:cNvPr id="21" name="Group 20">
            <a:extLst>
              <a:ext uri="{FF2B5EF4-FFF2-40B4-BE49-F238E27FC236}">
                <a16:creationId xmlns:a16="http://schemas.microsoft.com/office/drawing/2014/main" id="{AB2B5354-0A21-4919-90D7-05B20B761C32}"/>
              </a:ext>
            </a:extLst>
          </p:cNvPr>
          <p:cNvGrpSpPr/>
          <p:nvPr/>
        </p:nvGrpSpPr>
        <p:grpSpPr>
          <a:xfrm>
            <a:off x="4371712" y="2845710"/>
            <a:ext cx="964568" cy="1118216"/>
            <a:chOff x="2847712" y="2845710"/>
            <a:chExt cx="964568" cy="1118216"/>
          </a:xfrm>
        </p:grpSpPr>
        <p:pic>
          <p:nvPicPr>
            <p:cNvPr id="40" name="Picture 39">
              <a:extLst>
                <a:ext uri="{FF2B5EF4-FFF2-40B4-BE49-F238E27FC236}">
                  <a16:creationId xmlns:a16="http://schemas.microsoft.com/office/drawing/2014/main" id="{6C5BED7E-8137-4509-B4E8-03B6EBC8917B}"/>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39" name="Picture 4" descr="Image result for rice icon">
              <a:extLst>
                <a:ext uri="{FF2B5EF4-FFF2-40B4-BE49-F238E27FC236}">
                  <a16:creationId xmlns:a16="http://schemas.microsoft.com/office/drawing/2014/main" id="{27FE7A82-EFC3-45AE-A68D-E8398FDA977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1E16045B-5767-4A74-B51B-6DA8DC784D84}"/>
              </a:ext>
            </a:extLst>
          </p:cNvPr>
          <p:cNvGrpSpPr/>
          <p:nvPr/>
        </p:nvGrpSpPr>
        <p:grpSpPr>
          <a:xfrm>
            <a:off x="5527353" y="2837240"/>
            <a:ext cx="964568" cy="1118216"/>
            <a:chOff x="4003353" y="2837240"/>
            <a:chExt cx="964568" cy="1118216"/>
          </a:xfrm>
        </p:grpSpPr>
        <p:grpSp>
          <p:nvGrpSpPr>
            <p:cNvPr id="67" name="Group 66">
              <a:extLst>
                <a:ext uri="{FF2B5EF4-FFF2-40B4-BE49-F238E27FC236}">
                  <a16:creationId xmlns:a16="http://schemas.microsoft.com/office/drawing/2014/main" id="{9E6EEC05-230A-4105-A5FF-7CB8CD458EF7}"/>
                </a:ext>
              </a:extLst>
            </p:cNvPr>
            <p:cNvGrpSpPr/>
            <p:nvPr/>
          </p:nvGrpSpPr>
          <p:grpSpPr>
            <a:xfrm>
              <a:off x="4003353" y="2837240"/>
              <a:ext cx="964568" cy="1118216"/>
              <a:chOff x="2847712" y="2845710"/>
              <a:chExt cx="964568" cy="1118216"/>
            </a:xfrm>
          </p:grpSpPr>
          <p:pic>
            <p:nvPicPr>
              <p:cNvPr id="68" name="Picture 67">
                <a:extLst>
                  <a:ext uri="{FF2B5EF4-FFF2-40B4-BE49-F238E27FC236}">
                    <a16:creationId xmlns:a16="http://schemas.microsoft.com/office/drawing/2014/main" id="{62C8A3CE-8AB6-4850-A40D-CD7E24CB3C34}"/>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69" name="Picture 4" descr="Image result for rice icon">
                <a:extLst>
                  <a:ext uri="{FF2B5EF4-FFF2-40B4-BE49-F238E27FC236}">
                    <a16:creationId xmlns:a16="http://schemas.microsoft.com/office/drawing/2014/main" id="{E0BC9D49-A977-48B3-8619-C7A924DCF54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10" descr="Image result for soup icon">
              <a:extLst>
                <a:ext uri="{FF2B5EF4-FFF2-40B4-BE49-F238E27FC236}">
                  <a16:creationId xmlns:a16="http://schemas.microsoft.com/office/drawing/2014/main" id="{0E8ED0A9-FD3C-4117-93F2-002559ECB25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F071CA12-6C32-4723-A2CB-1590ED6C9040}"/>
              </a:ext>
            </a:extLst>
          </p:cNvPr>
          <p:cNvGrpSpPr/>
          <p:nvPr/>
        </p:nvGrpSpPr>
        <p:grpSpPr>
          <a:xfrm>
            <a:off x="6735089" y="2837240"/>
            <a:ext cx="964568" cy="1118216"/>
            <a:chOff x="5211089" y="2837240"/>
            <a:chExt cx="964568" cy="1118216"/>
          </a:xfrm>
        </p:grpSpPr>
        <p:grpSp>
          <p:nvGrpSpPr>
            <p:cNvPr id="72" name="Group 71">
              <a:extLst>
                <a:ext uri="{FF2B5EF4-FFF2-40B4-BE49-F238E27FC236}">
                  <a16:creationId xmlns:a16="http://schemas.microsoft.com/office/drawing/2014/main" id="{6AA743B1-1639-4BA6-B2AC-95DF03DA1252}"/>
                </a:ext>
              </a:extLst>
            </p:cNvPr>
            <p:cNvGrpSpPr/>
            <p:nvPr/>
          </p:nvGrpSpPr>
          <p:grpSpPr>
            <a:xfrm>
              <a:off x="5211089" y="2837240"/>
              <a:ext cx="964568" cy="1118216"/>
              <a:chOff x="4003353" y="2837240"/>
              <a:chExt cx="964568" cy="1118216"/>
            </a:xfrm>
          </p:grpSpPr>
          <p:grpSp>
            <p:nvGrpSpPr>
              <p:cNvPr id="73" name="Group 72">
                <a:extLst>
                  <a:ext uri="{FF2B5EF4-FFF2-40B4-BE49-F238E27FC236}">
                    <a16:creationId xmlns:a16="http://schemas.microsoft.com/office/drawing/2014/main" id="{A6A95B1A-3050-46BA-8929-989F8318F186}"/>
                  </a:ext>
                </a:extLst>
              </p:cNvPr>
              <p:cNvGrpSpPr/>
              <p:nvPr/>
            </p:nvGrpSpPr>
            <p:grpSpPr>
              <a:xfrm>
                <a:off x="4003353" y="2837240"/>
                <a:ext cx="964568" cy="1118216"/>
                <a:chOff x="2847712" y="2845710"/>
                <a:chExt cx="964568" cy="1118216"/>
              </a:xfrm>
            </p:grpSpPr>
            <p:pic>
              <p:nvPicPr>
                <p:cNvPr id="75" name="Picture 74">
                  <a:extLst>
                    <a:ext uri="{FF2B5EF4-FFF2-40B4-BE49-F238E27FC236}">
                      <a16:creationId xmlns:a16="http://schemas.microsoft.com/office/drawing/2014/main" id="{44E4F565-70BF-438B-B396-8F2E43272B26}"/>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76" name="Picture 4" descr="Image result for rice icon">
                  <a:extLst>
                    <a:ext uri="{FF2B5EF4-FFF2-40B4-BE49-F238E27FC236}">
                      <a16:creationId xmlns:a16="http://schemas.microsoft.com/office/drawing/2014/main" id="{FF02CEB8-5750-45E6-BAE1-3D83EB980E1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10" descr="Image result for soup icon">
                <a:extLst>
                  <a:ext uri="{FF2B5EF4-FFF2-40B4-BE49-F238E27FC236}">
                    <a16:creationId xmlns:a16="http://schemas.microsoft.com/office/drawing/2014/main" id="{556BF4B7-F2E9-47DA-A2AC-FA994EF6792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8" descr="Image result for kimchi icon">
              <a:extLst>
                <a:ext uri="{FF2B5EF4-FFF2-40B4-BE49-F238E27FC236}">
                  <a16:creationId xmlns:a16="http://schemas.microsoft.com/office/drawing/2014/main" id="{CCDABDC7-1113-44A4-8C9A-C8DDC955C4C9}"/>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24EA509B-7EAD-46FA-BA20-D912F3E27987}"/>
              </a:ext>
            </a:extLst>
          </p:cNvPr>
          <p:cNvGrpSpPr/>
          <p:nvPr/>
        </p:nvGrpSpPr>
        <p:grpSpPr>
          <a:xfrm>
            <a:off x="7973039" y="2837240"/>
            <a:ext cx="964568" cy="1118216"/>
            <a:chOff x="6449039" y="2837240"/>
            <a:chExt cx="964568" cy="1118216"/>
          </a:xfrm>
        </p:grpSpPr>
        <p:grpSp>
          <p:nvGrpSpPr>
            <p:cNvPr id="79" name="Group 78">
              <a:extLst>
                <a:ext uri="{FF2B5EF4-FFF2-40B4-BE49-F238E27FC236}">
                  <a16:creationId xmlns:a16="http://schemas.microsoft.com/office/drawing/2014/main" id="{16A0224E-3115-4030-B5DD-2C6BD6CFD0C4}"/>
                </a:ext>
              </a:extLst>
            </p:cNvPr>
            <p:cNvGrpSpPr/>
            <p:nvPr/>
          </p:nvGrpSpPr>
          <p:grpSpPr>
            <a:xfrm>
              <a:off x="6449039" y="2837240"/>
              <a:ext cx="964568" cy="1118216"/>
              <a:chOff x="5211089" y="2837240"/>
              <a:chExt cx="964568" cy="1118216"/>
            </a:xfrm>
          </p:grpSpPr>
          <p:grpSp>
            <p:nvGrpSpPr>
              <p:cNvPr id="80" name="Group 79">
                <a:extLst>
                  <a:ext uri="{FF2B5EF4-FFF2-40B4-BE49-F238E27FC236}">
                    <a16:creationId xmlns:a16="http://schemas.microsoft.com/office/drawing/2014/main" id="{E74E5103-711B-42A9-9741-800B39795941}"/>
                  </a:ext>
                </a:extLst>
              </p:cNvPr>
              <p:cNvGrpSpPr/>
              <p:nvPr/>
            </p:nvGrpSpPr>
            <p:grpSpPr>
              <a:xfrm>
                <a:off x="5211089" y="2837240"/>
                <a:ext cx="964568" cy="1118216"/>
                <a:chOff x="4003353" y="2837240"/>
                <a:chExt cx="964568" cy="1118216"/>
              </a:xfrm>
            </p:grpSpPr>
            <p:grpSp>
              <p:nvGrpSpPr>
                <p:cNvPr id="82" name="Group 81">
                  <a:extLst>
                    <a:ext uri="{FF2B5EF4-FFF2-40B4-BE49-F238E27FC236}">
                      <a16:creationId xmlns:a16="http://schemas.microsoft.com/office/drawing/2014/main" id="{5A06FB99-8E76-451A-BB92-BA860707955E}"/>
                    </a:ext>
                  </a:extLst>
                </p:cNvPr>
                <p:cNvGrpSpPr/>
                <p:nvPr/>
              </p:nvGrpSpPr>
              <p:grpSpPr>
                <a:xfrm>
                  <a:off x="4003353" y="2837240"/>
                  <a:ext cx="964568" cy="1118216"/>
                  <a:chOff x="2847712" y="2845710"/>
                  <a:chExt cx="964568" cy="1118216"/>
                </a:xfrm>
              </p:grpSpPr>
              <p:pic>
                <p:nvPicPr>
                  <p:cNvPr id="84" name="Picture 83">
                    <a:extLst>
                      <a:ext uri="{FF2B5EF4-FFF2-40B4-BE49-F238E27FC236}">
                        <a16:creationId xmlns:a16="http://schemas.microsoft.com/office/drawing/2014/main" id="{749DE762-3C4F-49E0-9584-7A082A0D6FA6}"/>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85" name="Picture 4" descr="Image result for rice icon">
                    <a:extLst>
                      <a:ext uri="{FF2B5EF4-FFF2-40B4-BE49-F238E27FC236}">
                        <a16:creationId xmlns:a16="http://schemas.microsoft.com/office/drawing/2014/main" id="{89C6DFF8-8B4A-403B-BCC2-AB57EF38C62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10" descr="Image result for soup icon">
                  <a:extLst>
                    <a:ext uri="{FF2B5EF4-FFF2-40B4-BE49-F238E27FC236}">
                      <a16:creationId xmlns:a16="http://schemas.microsoft.com/office/drawing/2014/main" id="{53899DB1-EC4C-4746-A583-2E759F7FA91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8" descr="Image result for kimchi icon">
                <a:extLst>
                  <a:ext uri="{FF2B5EF4-FFF2-40B4-BE49-F238E27FC236}">
                    <a16:creationId xmlns:a16="http://schemas.microsoft.com/office/drawing/2014/main" id="{F504A6F3-E03B-4F12-A666-71C489D9B9AD}"/>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2" descr="Image result for fried egg icon">
              <a:extLst>
                <a:ext uri="{FF2B5EF4-FFF2-40B4-BE49-F238E27FC236}">
                  <a16:creationId xmlns:a16="http://schemas.microsoft.com/office/drawing/2014/main" id="{82307021-EA4A-4ECC-A410-E03868A1F66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9DE1DBF8-E9DB-4374-8D73-6CEB32D73EE4}"/>
              </a:ext>
            </a:extLst>
          </p:cNvPr>
          <p:cNvGrpSpPr/>
          <p:nvPr/>
        </p:nvGrpSpPr>
        <p:grpSpPr>
          <a:xfrm>
            <a:off x="9030422" y="2844947"/>
            <a:ext cx="964568" cy="1118216"/>
            <a:chOff x="7506422" y="2844947"/>
            <a:chExt cx="964568" cy="1118216"/>
          </a:xfrm>
        </p:grpSpPr>
        <p:grpSp>
          <p:nvGrpSpPr>
            <p:cNvPr id="96" name="Group 95">
              <a:extLst>
                <a:ext uri="{FF2B5EF4-FFF2-40B4-BE49-F238E27FC236}">
                  <a16:creationId xmlns:a16="http://schemas.microsoft.com/office/drawing/2014/main" id="{5E289BB7-6349-46CA-9C97-44BB13BF0DBF}"/>
                </a:ext>
              </a:extLst>
            </p:cNvPr>
            <p:cNvGrpSpPr/>
            <p:nvPr/>
          </p:nvGrpSpPr>
          <p:grpSpPr>
            <a:xfrm>
              <a:off x="7506422" y="2844947"/>
              <a:ext cx="964568" cy="1118216"/>
              <a:chOff x="6449039" y="2837240"/>
              <a:chExt cx="964568" cy="1118216"/>
            </a:xfrm>
          </p:grpSpPr>
          <p:grpSp>
            <p:nvGrpSpPr>
              <p:cNvPr id="97" name="Group 96">
                <a:extLst>
                  <a:ext uri="{FF2B5EF4-FFF2-40B4-BE49-F238E27FC236}">
                    <a16:creationId xmlns:a16="http://schemas.microsoft.com/office/drawing/2014/main" id="{278584FD-E00D-44E2-918C-38163E9095C6}"/>
                  </a:ext>
                </a:extLst>
              </p:cNvPr>
              <p:cNvGrpSpPr/>
              <p:nvPr/>
            </p:nvGrpSpPr>
            <p:grpSpPr>
              <a:xfrm>
                <a:off x="6449039" y="2837240"/>
                <a:ext cx="964568" cy="1118216"/>
                <a:chOff x="5211089" y="2837240"/>
                <a:chExt cx="964568" cy="1118216"/>
              </a:xfrm>
            </p:grpSpPr>
            <p:grpSp>
              <p:nvGrpSpPr>
                <p:cNvPr id="99" name="Group 98">
                  <a:extLst>
                    <a:ext uri="{FF2B5EF4-FFF2-40B4-BE49-F238E27FC236}">
                      <a16:creationId xmlns:a16="http://schemas.microsoft.com/office/drawing/2014/main" id="{BEED17F0-6799-46DD-B327-EBAD3492DE4C}"/>
                    </a:ext>
                  </a:extLst>
                </p:cNvPr>
                <p:cNvGrpSpPr/>
                <p:nvPr/>
              </p:nvGrpSpPr>
              <p:grpSpPr>
                <a:xfrm>
                  <a:off x="5211089" y="2837240"/>
                  <a:ext cx="964568" cy="1118216"/>
                  <a:chOff x="4003353" y="2837240"/>
                  <a:chExt cx="964568" cy="1118216"/>
                </a:xfrm>
              </p:grpSpPr>
              <p:grpSp>
                <p:nvGrpSpPr>
                  <p:cNvPr id="101" name="Group 100">
                    <a:extLst>
                      <a:ext uri="{FF2B5EF4-FFF2-40B4-BE49-F238E27FC236}">
                        <a16:creationId xmlns:a16="http://schemas.microsoft.com/office/drawing/2014/main" id="{A97F91B6-922A-4185-87BF-9F63EFA6EC43}"/>
                      </a:ext>
                    </a:extLst>
                  </p:cNvPr>
                  <p:cNvGrpSpPr/>
                  <p:nvPr/>
                </p:nvGrpSpPr>
                <p:grpSpPr>
                  <a:xfrm>
                    <a:off x="4003353" y="2837240"/>
                    <a:ext cx="964568" cy="1118216"/>
                    <a:chOff x="2847712" y="2845710"/>
                    <a:chExt cx="964568" cy="1118216"/>
                  </a:xfrm>
                </p:grpSpPr>
                <p:pic>
                  <p:nvPicPr>
                    <p:cNvPr id="103" name="Picture 102">
                      <a:extLst>
                        <a:ext uri="{FF2B5EF4-FFF2-40B4-BE49-F238E27FC236}">
                          <a16:creationId xmlns:a16="http://schemas.microsoft.com/office/drawing/2014/main" id="{5C919606-ED15-43AB-96F6-2927667A1660}"/>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04" name="Picture 4" descr="Image result for rice icon">
                      <a:extLst>
                        <a:ext uri="{FF2B5EF4-FFF2-40B4-BE49-F238E27FC236}">
                          <a16:creationId xmlns:a16="http://schemas.microsoft.com/office/drawing/2014/main" id="{6C5D8313-FA21-467E-A19E-9FEC042DF3D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 descr="Image result for soup icon">
                    <a:extLst>
                      <a:ext uri="{FF2B5EF4-FFF2-40B4-BE49-F238E27FC236}">
                        <a16:creationId xmlns:a16="http://schemas.microsoft.com/office/drawing/2014/main" id="{0A950F15-0A4B-493E-BCB9-CC3A1A741E4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0" name="Picture 8" descr="Image result for kimchi icon">
                  <a:extLst>
                    <a:ext uri="{FF2B5EF4-FFF2-40B4-BE49-F238E27FC236}">
                      <a16:creationId xmlns:a16="http://schemas.microsoft.com/office/drawing/2014/main" id="{567EA261-319C-40D7-884A-54771263A909}"/>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98" name="Picture 22" descr="Image result for fried egg icon">
                <a:extLst>
                  <a:ext uri="{FF2B5EF4-FFF2-40B4-BE49-F238E27FC236}">
                    <a16:creationId xmlns:a16="http://schemas.microsoft.com/office/drawing/2014/main" id="{8E26EABC-3E64-4F1B-A939-F450515884E4}"/>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5" name="Picture 20" descr="Image result for milk icon">
              <a:extLst>
                <a:ext uri="{FF2B5EF4-FFF2-40B4-BE49-F238E27FC236}">
                  <a16:creationId xmlns:a16="http://schemas.microsoft.com/office/drawing/2014/main" id="{AE0AC11E-A064-4676-B8E4-0B8AFB68E732}"/>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106">
            <a:extLst>
              <a:ext uri="{FF2B5EF4-FFF2-40B4-BE49-F238E27FC236}">
                <a16:creationId xmlns:a16="http://schemas.microsoft.com/office/drawing/2014/main" id="{FEF71336-1672-4FCE-8CD4-F69FA4C0FB3A}"/>
              </a:ext>
            </a:extLst>
          </p:cNvPr>
          <p:cNvPicPr>
            <a:picLocks noChangeAspect="1"/>
          </p:cNvPicPr>
          <p:nvPr/>
        </p:nvPicPr>
        <p:blipFill>
          <a:blip r:embed="rId10">
            <a:duotone>
              <a:schemeClr val="accent5">
                <a:shade val="45000"/>
                <a:satMod val="135000"/>
              </a:schemeClr>
              <a:prstClr val="white"/>
            </a:duotone>
          </a:blip>
          <a:stretch>
            <a:fillRect/>
          </a:stretch>
        </p:blipFill>
        <p:spPr>
          <a:xfrm>
            <a:off x="2106563" y="2869892"/>
            <a:ext cx="964568" cy="1118216"/>
          </a:xfrm>
          <a:prstGeom prst="rect">
            <a:avLst/>
          </a:prstGeom>
        </p:spPr>
      </p:pic>
      <p:grpSp>
        <p:nvGrpSpPr>
          <p:cNvPr id="108" name="Group 107">
            <a:extLst>
              <a:ext uri="{FF2B5EF4-FFF2-40B4-BE49-F238E27FC236}">
                <a16:creationId xmlns:a16="http://schemas.microsoft.com/office/drawing/2014/main" id="{B6E98493-7458-4274-9E7E-29D637ADFA01}"/>
              </a:ext>
            </a:extLst>
          </p:cNvPr>
          <p:cNvGrpSpPr/>
          <p:nvPr/>
        </p:nvGrpSpPr>
        <p:grpSpPr>
          <a:xfrm>
            <a:off x="4353845" y="2845710"/>
            <a:ext cx="964568" cy="1118216"/>
            <a:chOff x="2847712" y="2845710"/>
            <a:chExt cx="964568" cy="1118216"/>
          </a:xfrm>
        </p:grpSpPr>
        <p:pic>
          <p:nvPicPr>
            <p:cNvPr id="109" name="Picture 108">
              <a:extLst>
                <a:ext uri="{FF2B5EF4-FFF2-40B4-BE49-F238E27FC236}">
                  <a16:creationId xmlns:a16="http://schemas.microsoft.com/office/drawing/2014/main" id="{4D64BADD-D2EC-40B8-9D39-12D1214259B5}"/>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10" name="Picture 4" descr="Image result for rice icon">
              <a:extLst>
                <a:ext uri="{FF2B5EF4-FFF2-40B4-BE49-F238E27FC236}">
                  <a16:creationId xmlns:a16="http://schemas.microsoft.com/office/drawing/2014/main" id="{195CD922-2EA0-4AB2-BF4F-A2837027C8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D88FCBFE-481A-468B-BC42-E629EC8F596F}"/>
              </a:ext>
            </a:extLst>
          </p:cNvPr>
          <p:cNvGrpSpPr/>
          <p:nvPr/>
        </p:nvGrpSpPr>
        <p:grpSpPr>
          <a:xfrm>
            <a:off x="5509486" y="2837240"/>
            <a:ext cx="964568" cy="1118216"/>
            <a:chOff x="4003353" y="2837240"/>
            <a:chExt cx="964568" cy="1118216"/>
          </a:xfrm>
        </p:grpSpPr>
        <p:grpSp>
          <p:nvGrpSpPr>
            <p:cNvPr id="112" name="Group 111">
              <a:extLst>
                <a:ext uri="{FF2B5EF4-FFF2-40B4-BE49-F238E27FC236}">
                  <a16:creationId xmlns:a16="http://schemas.microsoft.com/office/drawing/2014/main" id="{6B4551C0-D242-48ED-A47A-FCE5B6468026}"/>
                </a:ext>
              </a:extLst>
            </p:cNvPr>
            <p:cNvGrpSpPr/>
            <p:nvPr/>
          </p:nvGrpSpPr>
          <p:grpSpPr>
            <a:xfrm>
              <a:off x="4003353" y="2837240"/>
              <a:ext cx="964568" cy="1118216"/>
              <a:chOff x="2847712" y="2845710"/>
              <a:chExt cx="964568" cy="1118216"/>
            </a:xfrm>
          </p:grpSpPr>
          <p:pic>
            <p:nvPicPr>
              <p:cNvPr id="114" name="Picture 113">
                <a:extLst>
                  <a:ext uri="{FF2B5EF4-FFF2-40B4-BE49-F238E27FC236}">
                    <a16:creationId xmlns:a16="http://schemas.microsoft.com/office/drawing/2014/main" id="{0DEDC331-48F3-4D60-8788-B96F6B4BEE85}"/>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15" name="Picture 4" descr="Image result for rice icon">
                <a:extLst>
                  <a:ext uri="{FF2B5EF4-FFF2-40B4-BE49-F238E27FC236}">
                    <a16:creationId xmlns:a16="http://schemas.microsoft.com/office/drawing/2014/main" id="{6C9A5A20-C884-49C2-B3B9-A61F0062BA8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13" name="Picture 10" descr="Image result for soup icon">
              <a:extLst>
                <a:ext uri="{FF2B5EF4-FFF2-40B4-BE49-F238E27FC236}">
                  <a16:creationId xmlns:a16="http://schemas.microsoft.com/office/drawing/2014/main" id="{550D2C0E-C0A9-453F-8821-4549E7B9B58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161EE5AC-BD7C-41B4-9E2A-97B51B0F5A34}"/>
              </a:ext>
            </a:extLst>
          </p:cNvPr>
          <p:cNvGrpSpPr/>
          <p:nvPr/>
        </p:nvGrpSpPr>
        <p:grpSpPr>
          <a:xfrm>
            <a:off x="6717222" y="2837240"/>
            <a:ext cx="964568" cy="1118216"/>
            <a:chOff x="5211089" y="2837240"/>
            <a:chExt cx="964568" cy="1118216"/>
          </a:xfrm>
        </p:grpSpPr>
        <p:grpSp>
          <p:nvGrpSpPr>
            <p:cNvPr id="117" name="Group 116">
              <a:extLst>
                <a:ext uri="{FF2B5EF4-FFF2-40B4-BE49-F238E27FC236}">
                  <a16:creationId xmlns:a16="http://schemas.microsoft.com/office/drawing/2014/main" id="{D93EC59A-89BE-490B-BFA9-0CCFD7AB8A70}"/>
                </a:ext>
              </a:extLst>
            </p:cNvPr>
            <p:cNvGrpSpPr/>
            <p:nvPr/>
          </p:nvGrpSpPr>
          <p:grpSpPr>
            <a:xfrm>
              <a:off x="5211089" y="2837240"/>
              <a:ext cx="964568" cy="1118216"/>
              <a:chOff x="4003353" y="2837240"/>
              <a:chExt cx="964568" cy="1118216"/>
            </a:xfrm>
          </p:grpSpPr>
          <p:grpSp>
            <p:nvGrpSpPr>
              <p:cNvPr id="119" name="Group 118">
                <a:extLst>
                  <a:ext uri="{FF2B5EF4-FFF2-40B4-BE49-F238E27FC236}">
                    <a16:creationId xmlns:a16="http://schemas.microsoft.com/office/drawing/2014/main" id="{4DF3DEFC-FED3-4828-A18B-8B0CC0435A76}"/>
                  </a:ext>
                </a:extLst>
              </p:cNvPr>
              <p:cNvGrpSpPr/>
              <p:nvPr/>
            </p:nvGrpSpPr>
            <p:grpSpPr>
              <a:xfrm>
                <a:off x="4003353" y="2837240"/>
                <a:ext cx="964568" cy="1118216"/>
                <a:chOff x="2847712" y="2845710"/>
                <a:chExt cx="964568" cy="1118216"/>
              </a:xfrm>
            </p:grpSpPr>
            <p:pic>
              <p:nvPicPr>
                <p:cNvPr id="121" name="Picture 120">
                  <a:extLst>
                    <a:ext uri="{FF2B5EF4-FFF2-40B4-BE49-F238E27FC236}">
                      <a16:creationId xmlns:a16="http://schemas.microsoft.com/office/drawing/2014/main" id="{F7A8EA85-43DC-4DC9-B4D8-EE2D7DEA125D}"/>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22" name="Picture 4" descr="Image result for rice icon">
                  <a:extLst>
                    <a:ext uri="{FF2B5EF4-FFF2-40B4-BE49-F238E27FC236}">
                      <a16:creationId xmlns:a16="http://schemas.microsoft.com/office/drawing/2014/main" id="{8935BC63-758D-46CA-9DB5-6C9FDE9F931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10" descr="Image result for soup icon">
                <a:extLst>
                  <a:ext uri="{FF2B5EF4-FFF2-40B4-BE49-F238E27FC236}">
                    <a16:creationId xmlns:a16="http://schemas.microsoft.com/office/drawing/2014/main" id="{CEB9019D-79CA-40BB-AD6B-86728DC2A82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18" name="Picture 8" descr="Image result for kimchi icon">
              <a:extLst>
                <a:ext uri="{FF2B5EF4-FFF2-40B4-BE49-F238E27FC236}">
                  <a16:creationId xmlns:a16="http://schemas.microsoft.com/office/drawing/2014/main" id="{FBC06038-F21E-4753-BA6F-84BF5D344040}"/>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DAB329DC-43ED-4F72-8F67-F0F1D7162065}"/>
              </a:ext>
            </a:extLst>
          </p:cNvPr>
          <p:cNvGrpSpPr/>
          <p:nvPr/>
        </p:nvGrpSpPr>
        <p:grpSpPr>
          <a:xfrm>
            <a:off x="7955172" y="2837240"/>
            <a:ext cx="964568" cy="1118216"/>
            <a:chOff x="6449039" y="2837240"/>
            <a:chExt cx="964568" cy="1118216"/>
          </a:xfrm>
        </p:grpSpPr>
        <p:grpSp>
          <p:nvGrpSpPr>
            <p:cNvPr id="124" name="Group 123">
              <a:extLst>
                <a:ext uri="{FF2B5EF4-FFF2-40B4-BE49-F238E27FC236}">
                  <a16:creationId xmlns:a16="http://schemas.microsoft.com/office/drawing/2014/main" id="{527CEA6D-619A-4AFD-B8A1-27E320D0313A}"/>
                </a:ext>
              </a:extLst>
            </p:cNvPr>
            <p:cNvGrpSpPr/>
            <p:nvPr/>
          </p:nvGrpSpPr>
          <p:grpSpPr>
            <a:xfrm>
              <a:off x="6449039" y="2837240"/>
              <a:ext cx="964568" cy="1118216"/>
              <a:chOff x="5211089" y="2837240"/>
              <a:chExt cx="964568" cy="1118216"/>
            </a:xfrm>
          </p:grpSpPr>
          <p:grpSp>
            <p:nvGrpSpPr>
              <p:cNvPr id="126" name="Group 125">
                <a:extLst>
                  <a:ext uri="{FF2B5EF4-FFF2-40B4-BE49-F238E27FC236}">
                    <a16:creationId xmlns:a16="http://schemas.microsoft.com/office/drawing/2014/main" id="{463ED485-DEA8-401F-90AF-345DEDC71EBE}"/>
                  </a:ext>
                </a:extLst>
              </p:cNvPr>
              <p:cNvGrpSpPr/>
              <p:nvPr/>
            </p:nvGrpSpPr>
            <p:grpSpPr>
              <a:xfrm>
                <a:off x="5211089" y="2837240"/>
                <a:ext cx="964568" cy="1118216"/>
                <a:chOff x="4003353" y="2837240"/>
                <a:chExt cx="964568" cy="1118216"/>
              </a:xfrm>
            </p:grpSpPr>
            <p:grpSp>
              <p:nvGrpSpPr>
                <p:cNvPr id="128" name="Group 127">
                  <a:extLst>
                    <a:ext uri="{FF2B5EF4-FFF2-40B4-BE49-F238E27FC236}">
                      <a16:creationId xmlns:a16="http://schemas.microsoft.com/office/drawing/2014/main" id="{7BBDDD8A-850C-4560-88A0-D5F6FB093590}"/>
                    </a:ext>
                  </a:extLst>
                </p:cNvPr>
                <p:cNvGrpSpPr/>
                <p:nvPr/>
              </p:nvGrpSpPr>
              <p:grpSpPr>
                <a:xfrm>
                  <a:off x="4003353" y="2837240"/>
                  <a:ext cx="964568" cy="1118216"/>
                  <a:chOff x="2847712" y="2845710"/>
                  <a:chExt cx="964568" cy="1118216"/>
                </a:xfrm>
              </p:grpSpPr>
              <p:pic>
                <p:nvPicPr>
                  <p:cNvPr id="130" name="Picture 129">
                    <a:extLst>
                      <a:ext uri="{FF2B5EF4-FFF2-40B4-BE49-F238E27FC236}">
                        <a16:creationId xmlns:a16="http://schemas.microsoft.com/office/drawing/2014/main" id="{638DC219-3BA6-4910-88D5-A687C3416DB7}"/>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31" name="Picture 4" descr="Image result for rice icon">
                    <a:extLst>
                      <a:ext uri="{FF2B5EF4-FFF2-40B4-BE49-F238E27FC236}">
                        <a16:creationId xmlns:a16="http://schemas.microsoft.com/office/drawing/2014/main" id="{73B5B08A-6046-42E8-9908-C3BC0D41D34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29" name="Picture 10" descr="Image result for soup icon">
                  <a:extLst>
                    <a:ext uri="{FF2B5EF4-FFF2-40B4-BE49-F238E27FC236}">
                      <a16:creationId xmlns:a16="http://schemas.microsoft.com/office/drawing/2014/main" id="{7F98773D-CF86-40D4-8FA9-574D5A650B1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27" name="Picture 8" descr="Image result for kimchi icon">
                <a:extLst>
                  <a:ext uri="{FF2B5EF4-FFF2-40B4-BE49-F238E27FC236}">
                    <a16:creationId xmlns:a16="http://schemas.microsoft.com/office/drawing/2014/main" id="{D05A5B58-13D6-4168-9B82-0F84F8B76BE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22" descr="Image result for fried egg icon">
              <a:extLst>
                <a:ext uri="{FF2B5EF4-FFF2-40B4-BE49-F238E27FC236}">
                  <a16:creationId xmlns:a16="http://schemas.microsoft.com/office/drawing/2014/main" id="{A87D3C0C-AF12-4D53-AABC-A84B0F45F6B9}"/>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D8124490-9CB3-449A-8DE3-C59BACBED47B}"/>
              </a:ext>
            </a:extLst>
          </p:cNvPr>
          <p:cNvGrpSpPr/>
          <p:nvPr/>
        </p:nvGrpSpPr>
        <p:grpSpPr>
          <a:xfrm>
            <a:off x="9012555" y="2844947"/>
            <a:ext cx="964568" cy="1118216"/>
            <a:chOff x="7506422" y="2844947"/>
            <a:chExt cx="964568" cy="1118216"/>
          </a:xfrm>
        </p:grpSpPr>
        <p:grpSp>
          <p:nvGrpSpPr>
            <p:cNvPr id="133" name="Group 132">
              <a:extLst>
                <a:ext uri="{FF2B5EF4-FFF2-40B4-BE49-F238E27FC236}">
                  <a16:creationId xmlns:a16="http://schemas.microsoft.com/office/drawing/2014/main" id="{10CA98C1-0AA0-472E-A743-C8BA18070D7E}"/>
                </a:ext>
              </a:extLst>
            </p:cNvPr>
            <p:cNvGrpSpPr/>
            <p:nvPr/>
          </p:nvGrpSpPr>
          <p:grpSpPr>
            <a:xfrm>
              <a:off x="7506422" y="2844947"/>
              <a:ext cx="964568" cy="1118216"/>
              <a:chOff x="6449039" y="2837240"/>
              <a:chExt cx="964568" cy="1118216"/>
            </a:xfrm>
          </p:grpSpPr>
          <p:grpSp>
            <p:nvGrpSpPr>
              <p:cNvPr id="135" name="Group 134">
                <a:extLst>
                  <a:ext uri="{FF2B5EF4-FFF2-40B4-BE49-F238E27FC236}">
                    <a16:creationId xmlns:a16="http://schemas.microsoft.com/office/drawing/2014/main" id="{9ED1A9E5-6295-469B-BB7F-90409691D821}"/>
                  </a:ext>
                </a:extLst>
              </p:cNvPr>
              <p:cNvGrpSpPr/>
              <p:nvPr/>
            </p:nvGrpSpPr>
            <p:grpSpPr>
              <a:xfrm>
                <a:off x="6449039" y="2837240"/>
                <a:ext cx="964568" cy="1118216"/>
                <a:chOff x="5211089" y="2837240"/>
                <a:chExt cx="964568" cy="1118216"/>
              </a:xfrm>
            </p:grpSpPr>
            <p:grpSp>
              <p:nvGrpSpPr>
                <p:cNvPr id="137" name="Group 136">
                  <a:extLst>
                    <a:ext uri="{FF2B5EF4-FFF2-40B4-BE49-F238E27FC236}">
                      <a16:creationId xmlns:a16="http://schemas.microsoft.com/office/drawing/2014/main" id="{B934F0B3-9363-467F-A776-D0E09DDD5B12}"/>
                    </a:ext>
                  </a:extLst>
                </p:cNvPr>
                <p:cNvGrpSpPr/>
                <p:nvPr/>
              </p:nvGrpSpPr>
              <p:grpSpPr>
                <a:xfrm>
                  <a:off x="5211089" y="2837240"/>
                  <a:ext cx="964568" cy="1118216"/>
                  <a:chOff x="4003353" y="2837240"/>
                  <a:chExt cx="964568" cy="1118216"/>
                </a:xfrm>
              </p:grpSpPr>
              <p:grpSp>
                <p:nvGrpSpPr>
                  <p:cNvPr id="139" name="Group 138">
                    <a:extLst>
                      <a:ext uri="{FF2B5EF4-FFF2-40B4-BE49-F238E27FC236}">
                        <a16:creationId xmlns:a16="http://schemas.microsoft.com/office/drawing/2014/main" id="{5BDE4212-5D26-4330-8EC5-C6DA944E94A0}"/>
                      </a:ext>
                    </a:extLst>
                  </p:cNvPr>
                  <p:cNvGrpSpPr/>
                  <p:nvPr/>
                </p:nvGrpSpPr>
                <p:grpSpPr>
                  <a:xfrm>
                    <a:off x="4003353" y="2837240"/>
                    <a:ext cx="964568" cy="1118216"/>
                    <a:chOff x="2847712" y="2845710"/>
                    <a:chExt cx="964568" cy="1118216"/>
                  </a:xfrm>
                </p:grpSpPr>
                <p:pic>
                  <p:nvPicPr>
                    <p:cNvPr id="141" name="Picture 140">
                      <a:extLst>
                        <a:ext uri="{FF2B5EF4-FFF2-40B4-BE49-F238E27FC236}">
                          <a16:creationId xmlns:a16="http://schemas.microsoft.com/office/drawing/2014/main" id="{C5A3C6A3-2198-4B6F-BD2C-46E663CE3ACC}"/>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42" name="Picture 4" descr="Image result for rice icon">
                      <a:extLst>
                        <a:ext uri="{FF2B5EF4-FFF2-40B4-BE49-F238E27FC236}">
                          <a16:creationId xmlns:a16="http://schemas.microsoft.com/office/drawing/2014/main" id="{0A571987-1787-40BD-B017-1BD774E34ED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10" descr="Image result for soup icon">
                    <a:extLst>
                      <a:ext uri="{FF2B5EF4-FFF2-40B4-BE49-F238E27FC236}">
                        <a16:creationId xmlns:a16="http://schemas.microsoft.com/office/drawing/2014/main" id="{D70704EF-6BFB-4484-807D-FA61D3840A8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38" name="Picture 8" descr="Image result for kimchi icon">
                  <a:extLst>
                    <a:ext uri="{FF2B5EF4-FFF2-40B4-BE49-F238E27FC236}">
                      <a16:creationId xmlns:a16="http://schemas.microsoft.com/office/drawing/2014/main" id="{2E7D9109-A4DC-4F28-B31B-AEE1590FB79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36" name="Picture 22" descr="Image result for fried egg icon">
                <a:extLst>
                  <a:ext uri="{FF2B5EF4-FFF2-40B4-BE49-F238E27FC236}">
                    <a16:creationId xmlns:a16="http://schemas.microsoft.com/office/drawing/2014/main" id="{711BDC67-B2F0-4683-8F5E-719A60AE1381}"/>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34" name="Picture 20" descr="Image result for milk icon">
              <a:extLst>
                <a:ext uri="{FF2B5EF4-FFF2-40B4-BE49-F238E27FC236}">
                  <a16:creationId xmlns:a16="http://schemas.microsoft.com/office/drawing/2014/main" id="{B41AEA2D-81BB-4B65-80AB-68BF81311A03}"/>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sp>
        <p:nvSpPr>
          <p:cNvPr id="146" name="Rectangle 145">
            <a:extLst>
              <a:ext uri="{FF2B5EF4-FFF2-40B4-BE49-F238E27FC236}">
                <a16:creationId xmlns:a16="http://schemas.microsoft.com/office/drawing/2014/main" id="{545B802B-D76A-4B52-83A3-ABF9F0809F45}"/>
              </a:ext>
            </a:extLst>
          </p:cNvPr>
          <p:cNvSpPr/>
          <p:nvPr/>
        </p:nvSpPr>
        <p:spPr>
          <a:xfrm>
            <a:off x="4084521" y="4176960"/>
            <a:ext cx="4383285" cy="461665"/>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400" b="1" i="0" u="none" strike="noStrike" kern="1200" cap="none" spc="0" normalizeH="0" baseline="0" noProof="0" dirty="0">
                <a:ln>
                  <a:noFill/>
                </a:ln>
                <a:solidFill>
                  <a:srgbClr val="000000"/>
                </a:solidFill>
                <a:effectLst/>
                <a:uLnTx/>
                <a:uFillTx/>
                <a:latin typeface="Calibri"/>
                <a:ea typeface="微软雅黑"/>
                <a:cs typeface="Arial" panose="020B0604020202020204" pitchFamily="34" charset="0"/>
              </a:rPr>
              <a:t>Pipeline processor</a:t>
            </a:r>
          </a:p>
        </p:txBody>
      </p:sp>
      <p:pic>
        <p:nvPicPr>
          <p:cNvPr id="154" name="Picture 153">
            <a:extLst>
              <a:ext uri="{FF2B5EF4-FFF2-40B4-BE49-F238E27FC236}">
                <a16:creationId xmlns:a16="http://schemas.microsoft.com/office/drawing/2014/main" id="{0A33BF4B-1887-4DE3-878D-559A21D61CD1}"/>
              </a:ext>
            </a:extLst>
          </p:cNvPr>
          <p:cNvPicPr>
            <a:picLocks noChangeAspect="1"/>
          </p:cNvPicPr>
          <p:nvPr/>
        </p:nvPicPr>
        <p:blipFill>
          <a:blip r:embed="rId10"/>
          <a:stretch>
            <a:fillRect/>
          </a:stretch>
        </p:blipFill>
        <p:spPr>
          <a:xfrm>
            <a:off x="3188470" y="4900034"/>
            <a:ext cx="964568" cy="1118216"/>
          </a:xfrm>
          <a:prstGeom prst="rect">
            <a:avLst/>
          </a:prstGeom>
        </p:spPr>
      </p:pic>
      <p:grpSp>
        <p:nvGrpSpPr>
          <p:cNvPr id="155" name="Group 154">
            <a:extLst>
              <a:ext uri="{FF2B5EF4-FFF2-40B4-BE49-F238E27FC236}">
                <a16:creationId xmlns:a16="http://schemas.microsoft.com/office/drawing/2014/main" id="{41237BCC-68C0-425A-AFF0-1B9692CDDCB1}"/>
              </a:ext>
            </a:extLst>
          </p:cNvPr>
          <p:cNvGrpSpPr/>
          <p:nvPr/>
        </p:nvGrpSpPr>
        <p:grpSpPr>
          <a:xfrm>
            <a:off x="4379846" y="4900797"/>
            <a:ext cx="964568" cy="1118216"/>
            <a:chOff x="2847712" y="2845710"/>
            <a:chExt cx="964568" cy="1118216"/>
          </a:xfrm>
        </p:grpSpPr>
        <p:pic>
          <p:nvPicPr>
            <p:cNvPr id="156" name="Picture 155">
              <a:extLst>
                <a:ext uri="{FF2B5EF4-FFF2-40B4-BE49-F238E27FC236}">
                  <a16:creationId xmlns:a16="http://schemas.microsoft.com/office/drawing/2014/main" id="{B67A7043-85C3-4730-AB5B-F2659BA2AFC8}"/>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57" name="Picture 4" descr="Image result for rice icon">
              <a:extLst>
                <a:ext uri="{FF2B5EF4-FFF2-40B4-BE49-F238E27FC236}">
                  <a16:creationId xmlns:a16="http://schemas.microsoft.com/office/drawing/2014/main" id="{D7813A4F-3988-41C7-8CA3-2E8224155CB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8" name="Group 157">
            <a:extLst>
              <a:ext uri="{FF2B5EF4-FFF2-40B4-BE49-F238E27FC236}">
                <a16:creationId xmlns:a16="http://schemas.microsoft.com/office/drawing/2014/main" id="{7E6D853E-7EEB-4B5A-8416-9A32F2BDE19C}"/>
              </a:ext>
            </a:extLst>
          </p:cNvPr>
          <p:cNvGrpSpPr/>
          <p:nvPr/>
        </p:nvGrpSpPr>
        <p:grpSpPr>
          <a:xfrm>
            <a:off x="5535487" y="4892327"/>
            <a:ext cx="964568" cy="1118216"/>
            <a:chOff x="4003353" y="2837240"/>
            <a:chExt cx="964568" cy="1118216"/>
          </a:xfrm>
        </p:grpSpPr>
        <p:grpSp>
          <p:nvGrpSpPr>
            <p:cNvPr id="159" name="Group 158">
              <a:extLst>
                <a:ext uri="{FF2B5EF4-FFF2-40B4-BE49-F238E27FC236}">
                  <a16:creationId xmlns:a16="http://schemas.microsoft.com/office/drawing/2014/main" id="{7B01EA1B-4439-4F88-BBF6-D0C7B17369F6}"/>
                </a:ext>
              </a:extLst>
            </p:cNvPr>
            <p:cNvGrpSpPr/>
            <p:nvPr/>
          </p:nvGrpSpPr>
          <p:grpSpPr>
            <a:xfrm>
              <a:off x="4003353" y="2837240"/>
              <a:ext cx="964568" cy="1118216"/>
              <a:chOff x="2847712" y="2845710"/>
              <a:chExt cx="964568" cy="1118216"/>
            </a:xfrm>
          </p:grpSpPr>
          <p:pic>
            <p:nvPicPr>
              <p:cNvPr id="161" name="Picture 160">
                <a:extLst>
                  <a:ext uri="{FF2B5EF4-FFF2-40B4-BE49-F238E27FC236}">
                    <a16:creationId xmlns:a16="http://schemas.microsoft.com/office/drawing/2014/main" id="{7ED8BED0-CF61-435E-9A3A-A2DC705DE7F6}"/>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62" name="Picture 4" descr="Image result for rice icon">
                <a:extLst>
                  <a:ext uri="{FF2B5EF4-FFF2-40B4-BE49-F238E27FC236}">
                    <a16:creationId xmlns:a16="http://schemas.microsoft.com/office/drawing/2014/main" id="{442FC9EC-E289-45A1-A18F-5D722ADA5B9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0" descr="Image result for soup icon">
              <a:extLst>
                <a:ext uri="{FF2B5EF4-FFF2-40B4-BE49-F238E27FC236}">
                  <a16:creationId xmlns:a16="http://schemas.microsoft.com/office/drawing/2014/main" id="{23AECAAA-B12A-48C6-A1C7-99760387B41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68885E20-395D-4A49-AE31-434E17336E2D}"/>
              </a:ext>
            </a:extLst>
          </p:cNvPr>
          <p:cNvGrpSpPr/>
          <p:nvPr/>
        </p:nvGrpSpPr>
        <p:grpSpPr>
          <a:xfrm>
            <a:off x="6743223" y="4892327"/>
            <a:ext cx="964568" cy="1118216"/>
            <a:chOff x="5211089" y="2837240"/>
            <a:chExt cx="964568" cy="1118216"/>
          </a:xfrm>
        </p:grpSpPr>
        <p:grpSp>
          <p:nvGrpSpPr>
            <p:cNvPr id="164" name="Group 163">
              <a:extLst>
                <a:ext uri="{FF2B5EF4-FFF2-40B4-BE49-F238E27FC236}">
                  <a16:creationId xmlns:a16="http://schemas.microsoft.com/office/drawing/2014/main" id="{04CBCD8D-3474-41EE-8ABC-44804ED7B31F}"/>
                </a:ext>
              </a:extLst>
            </p:cNvPr>
            <p:cNvGrpSpPr/>
            <p:nvPr/>
          </p:nvGrpSpPr>
          <p:grpSpPr>
            <a:xfrm>
              <a:off x="5211089" y="2837240"/>
              <a:ext cx="964568" cy="1118216"/>
              <a:chOff x="4003353" y="2837240"/>
              <a:chExt cx="964568" cy="1118216"/>
            </a:xfrm>
          </p:grpSpPr>
          <p:grpSp>
            <p:nvGrpSpPr>
              <p:cNvPr id="166" name="Group 165">
                <a:extLst>
                  <a:ext uri="{FF2B5EF4-FFF2-40B4-BE49-F238E27FC236}">
                    <a16:creationId xmlns:a16="http://schemas.microsoft.com/office/drawing/2014/main" id="{5BEEF4F6-52FE-4AE0-B33F-4D07388A4015}"/>
                  </a:ext>
                </a:extLst>
              </p:cNvPr>
              <p:cNvGrpSpPr/>
              <p:nvPr/>
            </p:nvGrpSpPr>
            <p:grpSpPr>
              <a:xfrm>
                <a:off x="4003353" y="2837240"/>
                <a:ext cx="964568" cy="1118216"/>
                <a:chOff x="2847712" y="2845710"/>
                <a:chExt cx="964568" cy="1118216"/>
              </a:xfrm>
            </p:grpSpPr>
            <p:pic>
              <p:nvPicPr>
                <p:cNvPr id="168" name="Picture 167">
                  <a:extLst>
                    <a:ext uri="{FF2B5EF4-FFF2-40B4-BE49-F238E27FC236}">
                      <a16:creationId xmlns:a16="http://schemas.microsoft.com/office/drawing/2014/main" id="{7913B460-D9E7-4B26-AB87-D1FF4AD5DB93}"/>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69" name="Picture 4" descr="Image result for rice icon">
                  <a:extLst>
                    <a:ext uri="{FF2B5EF4-FFF2-40B4-BE49-F238E27FC236}">
                      <a16:creationId xmlns:a16="http://schemas.microsoft.com/office/drawing/2014/main" id="{EF5D5434-460B-4D7F-9D24-477F3C940D4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67" name="Picture 10" descr="Image result for soup icon">
                <a:extLst>
                  <a:ext uri="{FF2B5EF4-FFF2-40B4-BE49-F238E27FC236}">
                    <a16:creationId xmlns:a16="http://schemas.microsoft.com/office/drawing/2014/main" id="{774C612E-3C9D-4A90-97DF-A58C8E8320D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65" name="Picture 8" descr="Image result for kimchi icon">
              <a:extLst>
                <a:ext uri="{FF2B5EF4-FFF2-40B4-BE49-F238E27FC236}">
                  <a16:creationId xmlns:a16="http://schemas.microsoft.com/office/drawing/2014/main" id="{E7A04C8D-3DE0-46F5-817A-F2DFFE06BE9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0" name="Group 169">
            <a:extLst>
              <a:ext uri="{FF2B5EF4-FFF2-40B4-BE49-F238E27FC236}">
                <a16:creationId xmlns:a16="http://schemas.microsoft.com/office/drawing/2014/main" id="{A2C86AB3-1851-42DC-A81F-32A7E08ED770}"/>
              </a:ext>
            </a:extLst>
          </p:cNvPr>
          <p:cNvGrpSpPr/>
          <p:nvPr/>
        </p:nvGrpSpPr>
        <p:grpSpPr>
          <a:xfrm>
            <a:off x="7981173" y="4892327"/>
            <a:ext cx="964568" cy="1118216"/>
            <a:chOff x="6449039" y="2837240"/>
            <a:chExt cx="964568" cy="1118216"/>
          </a:xfrm>
        </p:grpSpPr>
        <p:grpSp>
          <p:nvGrpSpPr>
            <p:cNvPr id="171" name="Group 170">
              <a:extLst>
                <a:ext uri="{FF2B5EF4-FFF2-40B4-BE49-F238E27FC236}">
                  <a16:creationId xmlns:a16="http://schemas.microsoft.com/office/drawing/2014/main" id="{D86D9C21-BD70-493B-807F-C0C9D90B6A39}"/>
                </a:ext>
              </a:extLst>
            </p:cNvPr>
            <p:cNvGrpSpPr/>
            <p:nvPr/>
          </p:nvGrpSpPr>
          <p:grpSpPr>
            <a:xfrm>
              <a:off x="6449039" y="2837240"/>
              <a:ext cx="964568" cy="1118216"/>
              <a:chOff x="5211089" y="2837240"/>
              <a:chExt cx="964568" cy="1118216"/>
            </a:xfrm>
          </p:grpSpPr>
          <p:grpSp>
            <p:nvGrpSpPr>
              <p:cNvPr id="173" name="Group 172">
                <a:extLst>
                  <a:ext uri="{FF2B5EF4-FFF2-40B4-BE49-F238E27FC236}">
                    <a16:creationId xmlns:a16="http://schemas.microsoft.com/office/drawing/2014/main" id="{F06182FB-4858-4C49-9B9D-EF37CAECD26A}"/>
                  </a:ext>
                </a:extLst>
              </p:cNvPr>
              <p:cNvGrpSpPr/>
              <p:nvPr/>
            </p:nvGrpSpPr>
            <p:grpSpPr>
              <a:xfrm>
                <a:off x="5211089" y="2837240"/>
                <a:ext cx="964568" cy="1118216"/>
                <a:chOff x="4003353" y="2837240"/>
                <a:chExt cx="964568" cy="1118216"/>
              </a:xfrm>
            </p:grpSpPr>
            <p:grpSp>
              <p:nvGrpSpPr>
                <p:cNvPr id="175" name="Group 174">
                  <a:extLst>
                    <a:ext uri="{FF2B5EF4-FFF2-40B4-BE49-F238E27FC236}">
                      <a16:creationId xmlns:a16="http://schemas.microsoft.com/office/drawing/2014/main" id="{3A8C2E61-1097-4377-8974-5AFCB9D7E7DD}"/>
                    </a:ext>
                  </a:extLst>
                </p:cNvPr>
                <p:cNvGrpSpPr/>
                <p:nvPr/>
              </p:nvGrpSpPr>
              <p:grpSpPr>
                <a:xfrm>
                  <a:off x="4003353" y="2837240"/>
                  <a:ext cx="964568" cy="1118216"/>
                  <a:chOff x="2847712" y="2845710"/>
                  <a:chExt cx="964568" cy="1118216"/>
                </a:xfrm>
              </p:grpSpPr>
              <p:pic>
                <p:nvPicPr>
                  <p:cNvPr id="177" name="Picture 176">
                    <a:extLst>
                      <a:ext uri="{FF2B5EF4-FFF2-40B4-BE49-F238E27FC236}">
                        <a16:creationId xmlns:a16="http://schemas.microsoft.com/office/drawing/2014/main" id="{CBF35A3F-F031-46F0-AF20-190A841449B6}"/>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78" name="Picture 4" descr="Image result for rice icon">
                    <a:extLst>
                      <a:ext uri="{FF2B5EF4-FFF2-40B4-BE49-F238E27FC236}">
                        <a16:creationId xmlns:a16="http://schemas.microsoft.com/office/drawing/2014/main" id="{203DBF1D-A3DE-41BC-B0F6-89FD33AEE99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76" name="Picture 10" descr="Image result for soup icon">
                  <a:extLst>
                    <a:ext uri="{FF2B5EF4-FFF2-40B4-BE49-F238E27FC236}">
                      <a16:creationId xmlns:a16="http://schemas.microsoft.com/office/drawing/2014/main" id="{FB12ED23-2B2E-459D-9049-840BE5B8A86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74" name="Picture 8" descr="Image result for kimchi icon">
                <a:extLst>
                  <a:ext uri="{FF2B5EF4-FFF2-40B4-BE49-F238E27FC236}">
                    <a16:creationId xmlns:a16="http://schemas.microsoft.com/office/drawing/2014/main" id="{C86F3178-1868-4B94-BBFE-20663DE8F32E}"/>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72" name="Picture 22" descr="Image result for fried egg icon">
              <a:extLst>
                <a:ext uri="{FF2B5EF4-FFF2-40B4-BE49-F238E27FC236}">
                  <a16:creationId xmlns:a16="http://schemas.microsoft.com/office/drawing/2014/main" id="{13FA2A5D-2F37-4240-87E3-91972DDB6F1D}"/>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43D32419-D800-4BA8-9063-A6AE83189A65}"/>
              </a:ext>
            </a:extLst>
          </p:cNvPr>
          <p:cNvGrpSpPr/>
          <p:nvPr/>
        </p:nvGrpSpPr>
        <p:grpSpPr>
          <a:xfrm>
            <a:off x="9038556" y="4900034"/>
            <a:ext cx="964568" cy="1118216"/>
            <a:chOff x="7506422" y="2844947"/>
            <a:chExt cx="964568" cy="1118216"/>
          </a:xfrm>
        </p:grpSpPr>
        <p:grpSp>
          <p:nvGrpSpPr>
            <p:cNvPr id="180" name="Group 179">
              <a:extLst>
                <a:ext uri="{FF2B5EF4-FFF2-40B4-BE49-F238E27FC236}">
                  <a16:creationId xmlns:a16="http://schemas.microsoft.com/office/drawing/2014/main" id="{2D463DAB-88B6-4E47-B729-E02BCE78A8BF}"/>
                </a:ext>
              </a:extLst>
            </p:cNvPr>
            <p:cNvGrpSpPr/>
            <p:nvPr/>
          </p:nvGrpSpPr>
          <p:grpSpPr>
            <a:xfrm>
              <a:off x="7506422" y="2844947"/>
              <a:ext cx="964568" cy="1118216"/>
              <a:chOff x="6449039" y="2837240"/>
              <a:chExt cx="964568" cy="1118216"/>
            </a:xfrm>
          </p:grpSpPr>
          <p:grpSp>
            <p:nvGrpSpPr>
              <p:cNvPr id="182" name="Group 181">
                <a:extLst>
                  <a:ext uri="{FF2B5EF4-FFF2-40B4-BE49-F238E27FC236}">
                    <a16:creationId xmlns:a16="http://schemas.microsoft.com/office/drawing/2014/main" id="{2890CB9B-130D-4488-8E5E-1CCE83924C44}"/>
                  </a:ext>
                </a:extLst>
              </p:cNvPr>
              <p:cNvGrpSpPr/>
              <p:nvPr/>
            </p:nvGrpSpPr>
            <p:grpSpPr>
              <a:xfrm>
                <a:off x="6449039" y="2837240"/>
                <a:ext cx="964568" cy="1118216"/>
                <a:chOff x="5211089" y="2837240"/>
                <a:chExt cx="964568" cy="1118216"/>
              </a:xfrm>
            </p:grpSpPr>
            <p:grpSp>
              <p:nvGrpSpPr>
                <p:cNvPr id="184" name="Group 183">
                  <a:extLst>
                    <a:ext uri="{FF2B5EF4-FFF2-40B4-BE49-F238E27FC236}">
                      <a16:creationId xmlns:a16="http://schemas.microsoft.com/office/drawing/2014/main" id="{E52CA6DC-DB47-4462-9AB1-0CC049078F3D}"/>
                    </a:ext>
                  </a:extLst>
                </p:cNvPr>
                <p:cNvGrpSpPr/>
                <p:nvPr/>
              </p:nvGrpSpPr>
              <p:grpSpPr>
                <a:xfrm>
                  <a:off x="5211089" y="2837240"/>
                  <a:ext cx="964568" cy="1118216"/>
                  <a:chOff x="4003353" y="2837240"/>
                  <a:chExt cx="964568" cy="1118216"/>
                </a:xfrm>
              </p:grpSpPr>
              <p:grpSp>
                <p:nvGrpSpPr>
                  <p:cNvPr id="186" name="Group 185">
                    <a:extLst>
                      <a:ext uri="{FF2B5EF4-FFF2-40B4-BE49-F238E27FC236}">
                        <a16:creationId xmlns:a16="http://schemas.microsoft.com/office/drawing/2014/main" id="{D63A59E9-0B2D-4182-BA0D-1AA4101790A0}"/>
                      </a:ext>
                    </a:extLst>
                  </p:cNvPr>
                  <p:cNvGrpSpPr/>
                  <p:nvPr/>
                </p:nvGrpSpPr>
                <p:grpSpPr>
                  <a:xfrm>
                    <a:off x="4003353" y="2837240"/>
                    <a:ext cx="964568" cy="1118216"/>
                    <a:chOff x="2847712" y="2845710"/>
                    <a:chExt cx="964568" cy="1118216"/>
                  </a:xfrm>
                </p:grpSpPr>
                <p:pic>
                  <p:nvPicPr>
                    <p:cNvPr id="188" name="Picture 187">
                      <a:extLst>
                        <a:ext uri="{FF2B5EF4-FFF2-40B4-BE49-F238E27FC236}">
                          <a16:creationId xmlns:a16="http://schemas.microsoft.com/office/drawing/2014/main" id="{69C7CFBA-F2F9-40E5-8187-874ABFADE62D}"/>
                        </a:ext>
                      </a:extLst>
                    </p:cNvPr>
                    <p:cNvPicPr>
                      <a:picLocks noChangeAspect="1"/>
                    </p:cNvPicPr>
                    <p:nvPr/>
                  </p:nvPicPr>
                  <p:blipFill>
                    <a:blip r:embed="rId10"/>
                    <a:stretch>
                      <a:fillRect/>
                    </a:stretch>
                  </p:blipFill>
                  <p:spPr>
                    <a:xfrm>
                      <a:off x="2847712" y="2845710"/>
                      <a:ext cx="964568" cy="1118216"/>
                    </a:xfrm>
                    <a:prstGeom prst="rect">
                      <a:avLst/>
                    </a:prstGeom>
                  </p:spPr>
                </p:pic>
                <p:pic>
                  <p:nvPicPr>
                    <p:cNvPr id="189" name="Picture 4" descr="Image result for rice icon">
                      <a:extLst>
                        <a:ext uri="{FF2B5EF4-FFF2-40B4-BE49-F238E27FC236}">
                          <a16:creationId xmlns:a16="http://schemas.microsoft.com/office/drawing/2014/main" id="{CB89E7F6-2349-4872-A8BB-B585C2DD32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87" name="Picture 10" descr="Image result for soup icon">
                    <a:extLst>
                      <a:ext uri="{FF2B5EF4-FFF2-40B4-BE49-F238E27FC236}">
                        <a16:creationId xmlns:a16="http://schemas.microsoft.com/office/drawing/2014/main" id="{64E217F5-51CD-47F2-A779-EF8176F0751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85" name="Picture 8" descr="Image result for kimchi icon">
                  <a:extLst>
                    <a:ext uri="{FF2B5EF4-FFF2-40B4-BE49-F238E27FC236}">
                      <a16:creationId xmlns:a16="http://schemas.microsoft.com/office/drawing/2014/main" id="{C01133C4-8E68-4445-88D5-A25DF35D9BF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83" name="Picture 22" descr="Image result for fried egg icon">
                <a:extLst>
                  <a:ext uri="{FF2B5EF4-FFF2-40B4-BE49-F238E27FC236}">
                    <a16:creationId xmlns:a16="http://schemas.microsoft.com/office/drawing/2014/main" id="{2AB72E12-CE2C-4979-BFE4-2F52EE941A30}"/>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81" name="Picture 20" descr="Image result for milk icon">
              <a:extLst>
                <a:ext uri="{FF2B5EF4-FFF2-40B4-BE49-F238E27FC236}">
                  <a16:creationId xmlns:a16="http://schemas.microsoft.com/office/drawing/2014/main" id="{1A8CB32C-7AC9-4BA4-BC9C-91D19962A65A}"/>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pic>
        <p:nvPicPr>
          <p:cNvPr id="190" name="Picture 189">
            <a:extLst>
              <a:ext uri="{FF2B5EF4-FFF2-40B4-BE49-F238E27FC236}">
                <a16:creationId xmlns:a16="http://schemas.microsoft.com/office/drawing/2014/main" id="{CB4A043B-CC9F-4310-ADE9-65E3218A5D18}"/>
              </a:ext>
            </a:extLst>
          </p:cNvPr>
          <p:cNvPicPr>
            <a:picLocks noChangeAspect="1"/>
          </p:cNvPicPr>
          <p:nvPr/>
        </p:nvPicPr>
        <p:blipFill>
          <a:blip r:embed="rId10">
            <a:duotone>
              <a:schemeClr val="accent5">
                <a:shade val="45000"/>
                <a:satMod val="135000"/>
              </a:schemeClr>
              <a:prstClr val="white"/>
            </a:duotone>
          </a:blip>
          <a:stretch>
            <a:fillRect/>
          </a:stretch>
        </p:blipFill>
        <p:spPr>
          <a:xfrm>
            <a:off x="2114697" y="4924979"/>
            <a:ext cx="964568" cy="1118216"/>
          </a:xfrm>
          <a:prstGeom prst="rect">
            <a:avLst/>
          </a:prstGeom>
        </p:spPr>
      </p:pic>
      <p:grpSp>
        <p:nvGrpSpPr>
          <p:cNvPr id="191" name="Group 190">
            <a:extLst>
              <a:ext uri="{FF2B5EF4-FFF2-40B4-BE49-F238E27FC236}">
                <a16:creationId xmlns:a16="http://schemas.microsoft.com/office/drawing/2014/main" id="{8C287ABD-BD55-429A-A575-16E201137845}"/>
              </a:ext>
            </a:extLst>
          </p:cNvPr>
          <p:cNvGrpSpPr/>
          <p:nvPr/>
        </p:nvGrpSpPr>
        <p:grpSpPr>
          <a:xfrm>
            <a:off x="4361979" y="4900797"/>
            <a:ext cx="964568" cy="1118216"/>
            <a:chOff x="2847712" y="2845710"/>
            <a:chExt cx="964568" cy="1118216"/>
          </a:xfrm>
        </p:grpSpPr>
        <p:pic>
          <p:nvPicPr>
            <p:cNvPr id="192" name="Picture 191">
              <a:extLst>
                <a:ext uri="{FF2B5EF4-FFF2-40B4-BE49-F238E27FC236}">
                  <a16:creationId xmlns:a16="http://schemas.microsoft.com/office/drawing/2014/main" id="{B87F3082-FD3E-4567-AAC2-5C08417D2665}"/>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93" name="Picture 4" descr="Image result for rice icon">
              <a:extLst>
                <a:ext uri="{FF2B5EF4-FFF2-40B4-BE49-F238E27FC236}">
                  <a16:creationId xmlns:a16="http://schemas.microsoft.com/office/drawing/2014/main" id="{BB5DFBFB-8064-4034-A1B0-97D45AA4BF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4" name="Group 193">
            <a:extLst>
              <a:ext uri="{FF2B5EF4-FFF2-40B4-BE49-F238E27FC236}">
                <a16:creationId xmlns:a16="http://schemas.microsoft.com/office/drawing/2014/main" id="{5C9C3FA1-3179-4B2C-BEA1-C739B988270E}"/>
              </a:ext>
            </a:extLst>
          </p:cNvPr>
          <p:cNvGrpSpPr/>
          <p:nvPr/>
        </p:nvGrpSpPr>
        <p:grpSpPr>
          <a:xfrm>
            <a:off x="5517620" y="4892327"/>
            <a:ext cx="964568" cy="1118216"/>
            <a:chOff x="4003353" y="2837240"/>
            <a:chExt cx="964568" cy="1118216"/>
          </a:xfrm>
        </p:grpSpPr>
        <p:grpSp>
          <p:nvGrpSpPr>
            <p:cNvPr id="195" name="Group 194">
              <a:extLst>
                <a:ext uri="{FF2B5EF4-FFF2-40B4-BE49-F238E27FC236}">
                  <a16:creationId xmlns:a16="http://schemas.microsoft.com/office/drawing/2014/main" id="{A0C869D4-26F6-40F4-8D53-AEA082031CD8}"/>
                </a:ext>
              </a:extLst>
            </p:cNvPr>
            <p:cNvGrpSpPr/>
            <p:nvPr/>
          </p:nvGrpSpPr>
          <p:grpSpPr>
            <a:xfrm>
              <a:off x="4003353" y="2837240"/>
              <a:ext cx="964568" cy="1118216"/>
              <a:chOff x="2847712" y="2845710"/>
              <a:chExt cx="964568" cy="1118216"/>
            </a:xfrm>
          </p:grpSpPr>
          <p:pic>
            <p:nvPicPr>
              <p:cNvPr id="197" name="Picture 196">
                <a:extLst>
                  <a:ext uri="{FF2B5EF4-FFF2-40B4-BE49-F238E27FC236}">
                    <a16:creationId xmlns:a16="http://schemas.microsoft.com/office/drawing/2014/main" id="{6686206F-EA08-4200-AE16-981D9CD9BF2E}"/>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198" name="Picture 4" descr="Image result for rice icon">
                <a:extLst>
                  <a:ext uri="{FF2B5EF4-FFF2-40B4-BE49-F238E27FC236}">
                    <a16:creationId xmlns:a16="http://schemas.microsoft.com/office/drawing/2014/main" id="{2C7F10F3-969F-447A-874C-788902E8936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196" name="Picture 10" descr="Image result for soup icon">
              <a:extLst>
                <a:ext uri="{FF2B5EF4-FFF2-40B4-BE49-F238E27FC236}">
                  <a16:creationId xmlns:a16="http://schemas.microsoft.com/office/drawing/2014/main" id="{572B5B7C-28E8-47BB-B997-84D5A390D0E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9" name="Group 198">
            <a:extLst>
              <a:ext uri="{FF2B5EF4-FFF2-40B4-BE49-F238E27FC236}">
                <a16:creationId xmlns:a16="http://schemas.microsoft.com/office/drawing/2014/main" id="{86C57993-3E2A-4F70-A454-2B6B0BEC0452}"/>
              </a:ext>
            </a:extLst>
          </p:cNvPr>
          <p:cNvGrpSpPr/>
          <p:nvPr/>
        </p:nvGrpSpPr>
        <p:grpSpPr>
          <a:xfrm>
            <a:off x="6725356" y="4892327"/>
            <a:ext cx="964568" cy="1118216"/>
            <a:chOff x="5211089" y="2837240"/>
            <a:chExt cx="964568" cy="1118216"/>
          </a:xfrm>
        </p:grpSpPr>
        <p:grpSp>
          <p:nvGrpSpPr>
            <p:cNvPr id="200" name="Group 199">
              <a:extLst>
                <a:ext uri="{FF2B5EF4-FFF2-40B4-BE49-F238E27FC236}">
                  <a16:creationId xmlns:a16="http://schemas.microsoft.com/office/drawing/2014/main" id="{CBB36B7E-3612-40BA-8660-CC12AA60598C}"/>
                </a:ext>
              </a:extLst>
            </p:cNvPr>
            <p:cNvGrpSpPr/>
            <p:nvPr/>
          </p:nvGrpSpPr>
          <p:grpSpPr>
            <a:xfrm>
              <a:off x="5211089" y="2837240"/>
              <a:ext cx="964568" cy="1118216"/>
              <a:chOff x="4003353" y="2837240"/>
              <a:chExt cx="964568" cy="1118216"/>
            </a:xfrm>
          </p:grpSpPr>
          <p:grpSp>
            <p:nvGrpSpPr>
              <p:cNvPr id="202" name="Group 201">
                <a:extLst>
                  <a:ext uri="{FF2B5EF4-FFF2-40B4-BE49-F238E27FC236}">
                    <a16:creationId xmlns:a16="http://schemas.microsoft.com/office/drawing/2014/main" id="{973D0FAE-BBD7-44D6-867C-01C274890715}"/>
                  </a:ext>
                </a:extLst>
              </p:cNvPr>
              <p:cNvGrpSpPr/>
              <p:nvPr/>
            </p:nvGrpSpPr>
            <p:grpSpPr>
              <a:xfrm>
                <a:off x="4003353" y="2837240"/>
                <a:ext cx="964568" cy="1118216"/>
                <a:chOff x="2847712" y="2845710"/>
                <a:chExt cx="964568" cy="1118216"/>
              </a:xfrm>
            </p:grpSpPr>
            <p:pic>
              <p:nvPicPr>
                <p:cNvPr id="204" name="Picture 203">
                  <a:extLst>
                    <a:ext uri="{FF2B5EF4-FFF2-40B4-BE49-F238E27FC236}">
                      <a16:creationId xmlns:a16="http://schemas.microsoft.com/office/drawing/2014/main" id="{1F90B441-7071-44AD-AC4D-1EA14B43EF76}"/>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205" name="Picture 4" descr="Image result for rice icon">
                  <a:extLst>
                    <a:ext uri="{FF2B5EF4-FFF2-40B4-BE49-F238E27FC236}">
                      <a16:creationId xmlns:a16="http://schemas.microsoft.com/office/drawing/2014/main" id="{0FA60B18-C5CD-40DA-BDEB-6C8A2FDE3C5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03" name="Picture 10" descr="Image result for soup icon">
                <a:extLst>
                  <a:ext uri="{FF2B5EF4-FFF2-40B4-BE49-F238E27FC236}">
                    <a16:creationId xmlns:a16="http://schemas.microsoft.com/office/drawing/2014/main" id="{C523DAB1-EF7D-42D5-B9A3-0671075ECE9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01" name="Picture 8" descr="Image result for kimchi icon">
              <a:extLst>
                <a:ext uri="{FF2B5EF4-FFF2-40B4-BE49-F238E27FC236}">
                  <a16:creationId xmlns:a16="http://schemas.microsoft.com/office/drawing/2014/main" id="{67AD586E-46E4-40A5-BE1C-332416DA8A55}"/>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 name="Group 205">
            <a:extLst>
              <a:ext uri="{FF2B5EF4-FFF2-40B4-BE49-F238E27FC236}">
                <a16:creationId xmlns:a16="http://schemas.microsoft.com/office/drawing/2014/main" id="{22C39DB4-A42D-4840-B9EA-D6EF1F894266}"/>
              </a:ext>
            </a:extLst>
          </p:cNvPr>
          <p:cNvGrpSpPr/>
          <p:nvPr/>
        </p:nvGrpSpPr>
        <p:grpSpPr>
          <a:xfrm>
            <a:off x="7963306" y="4892327"/>
            <a:ext cx="964568" cy="1118216"/>
            <a:chOff x="6449039" y="2837240"/>
            <a:chExt cx="964568" cy="1118216"/>
          </a:xfrm>
        </p:grpSpPr>
        <p:grpSp>
          <p:nvGrpSpPr>
            <p:cNvPr id="207" name="Group 206">
              <a:extLst>
                <a:ext uri="{FF2B5EF4-FFF2-40B4-BE49-F238E27FC236}">
                  <a16:creationId xmlns:a16="http://schemas.microsoft.com/office/drawing/2014/main" id="{CEE4A708-9CD1-4F8C-A227-1B5687414727}"/>
                </a:ext>
              </a:extLst>
            </p:cNvPr>
            <p:cNvGrpSpPr/>
            <p:nvPr/>
          </p:nvGrpSpPr>
          <p:grpSpPr>
            <a:xfrm>
              <a:off x="6449039" y="2837240"/>
              <a:ext cx="964568" cy="1118216"/>
              <a:chOff x="5211089" y="2837240"/>
              <a:chExt cx="964568" cy="1118216"/>
            </a:xfrm>
          </p:grpSpPr>
          <p:grpSp>
            <p:nvGrpSpPr>
              <p:cNvPr id="209" name="Group 208">
                <a:extLst>
                  <a:ext uri="{FF2B5EF4-FFF2-40B4-BE49-F238E27FC236}">
                    <a16:creationId xmlns:a16="http://schemas.microsoft.com/office/drawing/2014/main" id="{6FB46162-C23B-4F0C-A83A-B4AF2EF17621}"/>
                  </a:ext>
                </a:extLst>
              </p:cNvPr>
              <p:cNvGrpSpPr/>
              <p:nvPr/>
            </p:nvGrpSpPr>
            <p:grpSpPr>
              <a:xfrm>
                <a:off x="5211089" y="2837240"/>
                <a:ext cx="964568" cy="1118216"/>
                <a:chOff x="4003353" y="2837240"/>
                <a:chExt cx="964568" cy="1118216"/>
              </a:xfrm>
            </p:grpSpPr>
            <p:grpSp>
              <p:nvGrpSpPr>
                <p:cNvPr id="211" name="Group 210">
                  <a:extLst>
                    <a:ext uri="{FF2B5EF4-FFF2-40B4-BE49-F238E27FC236}">
                      <a16:creationId xmlns:a16="http://schemas.microsoft.com/office/drawing/2014/main" id="{7907DF49-9A51-4155-B222-7847267110F0}"/>
                    </a:ext>
                  </a:extLst>
                </p:cNvPr>
                <p:cNvGrpSpPr/>
                <p:nvPr/>
              </p:nvGrpSpPr>
              <p:grpSpPr>
                <a:xfrm>
                  <a:off x="4003353" y="2837240"/>
                  <a:ext cx="964568" cy="1118216"/>
                  <a:chOff x="2847712" y="2845710"/>
                  <a:chExt cx="964568" cy="1118216"/>
                </a:xfrm>
              </p:grpSpPr>
              <p:pic>
                <p:nvPicPr>
                  <p:cNvPr id="213" name="Picture 212">
                    <a:extLst>
                      <a:ext uri="{FF2B5EF4-FFF2-40B4-BE49-F238E27FC236}">
                        <a16:creationId xmlns:a16="http://schemas.microsoft.com/office/drawing/2014/main" id="{C40D61A0-23D6-40FB-9E8E-BF5CA9160052}"/>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214" name="Picture 4" descr="Image result for rice icon">
                    <a:extLst>
                      <a:ext uri="{FF2B5EF4-FFF2-40B4-BE49-F238E27FC236}">
                        <a16:creationId xmlns:a16="http://schemas.microsoft.com/office/drawing/2014/main" id="{94F42069-04FA-439B-A626-D4532CA8E93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12" name="Picture 10" descr="Image result for soup icon">
                  <a:extLst>
                    <a:ext uri="{FF2B5EF4-FFF2-40B4-BE49-F238E27FC236}">
                      <a16:creationId xmlns:a16="http://schemas.microsoft.com/office/drawing/2014/main" id="{6FAA5BC9-E4CE-49C7-AD4B-B23FA18238E4}"/>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10" name="Picture 8" descr="Image result for kimchi icon">
                <a:extLst>
                  <a:ext uri="{FF2B5EF4-FFF2-40B4-BE49-F238E27FC236}">
                    <a16:creationId xmlns:a16="http://schemas.microsoft.com/office/drawing/2014/main" id="{F79EE668-F41D-46E4-B862-873E082FE05B}"/>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8" name="Picture 22" descr="Image result for fried egg icon">
              <a:extLst>
                <a:ext uri="{FF2B5EF4-FFF2-40B4-BE49-F238E27FC236}">
                  <a16:creationId xmlns:a16="http://schemas.microsoft.com/office/drawing/2014/main" id="{E27793CD-1C4E-428E-A977-A395ACEB19D2}"/>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5" name="Group 214">
            <a:extLst>
              <a:ext uri="{FF2B5EF4-FFF2-40B4-BE49-F238E27FC236}">
                <a16:creationId xmlns:a16="http://schemas.microsoft.com/office/drawing/2014/main" id="{7131FD22-EF53-41BF-A67D-43B92366C851}"/>
              </a:ext>
            </a:extLst>
          </p:cNvPr>
          <p:cNvGrpSpPr/>
          <p:nvPr/>
        </p:nvGrpSpPr>
        <p:grpSpPr>
          <a:xfrm>
            <a:off x="9020689" y="4900034"/>
            <a:ext cx="964568" cy="1118216"/>
            <a:chOff x="7506422" y="2844947"/>
            <a:chExt cx="964568" cy="1118216"/>
          </a:xfrm>
        </p:grpSpPr>
        <p:grpSp>
          <p:nvGrpSpPr>
            <p:cNvPr id="216" name="Group 215">
              <a:extLst>
                <a:ext uri="{FF2B5EF4-FFF2-40B4-BE49-F238E27FC236}">
                  <a16:creationId xmlns:a16="http://schemas.microsoft.com/office/drawing/2014/main" id="{EE34FEE4-556B-4A6D-B724-1717E2649F20}"/>
                </a:ext>
              </a:extLst>
            </p:cNvPr>
            <p:cNvGrpSpPr/>
            <p:nvPr/>
          </p:nvGrpSpPr>
          <p:grpSpPr>
            <a:xfrm>
              <a:off x="7506422" y="2844947"/>
              <a:ext cx="964568" cy="1118216"/>
              <a:chOff x="6449039" y="2837240"/>
              <a:chExt cx="964568" cy="1118216"/>
            </a:xfrm>
          </p:grpSpPr>
          <p:grpSp>
            <p:nvGrpSpPr>
              <p:cNvPr id="218" name="Group 217">
                <a:extLst>
                  <a:ext uri="{FF2B5EF4-FFF2-40B4-BE49-F238E27FC236}">
                    <a16:creationId xmlns:a16="http://schemas.microsoft.com/office/drawing/2014/main" id="{636EFD28-054B-44E0-882F-326C22627A26}"/>
                  </a:ext>
                </a:extLst>
              </p:cNvPr>
              <p:cNvGrpSpPr/>
              <p:nvPr/>
            </p:nvGrpSpPr>
            <p:grpSpPr>
              <a:xfrm>
                <a:off x="6449039" y="2837240"/>
                <a:ext cx="964568" cy="1118216"/>
                <a:chOff x="5211089" y="2837240"/>
                <a:chExt cx="964568" cy="1118216"/>
              </a:xfrm>
            </p:grpSpPr>
            <p:grpSp>
              <p:nvGrpSpPr>
                <p:cNvPr id="220" name="Group 219">
                  <a:extLst>
                    <a:ext uri="{FF2B5EF4-FFF2-40B4-BE49-F238E27FC236}">
                      <a16:creationId xmlns:a16="http://schemas.microsoft.com/office/drawing/2014/main" id="{1CA22F35-B6D4-4543-8AF9-5EC120DCAC99}"/>
                    </a:ext>
                  </a:extLst>
                </p:cNvPr>
                <p:cNvGrpSpPr/>
                <p:nvPr/>
              </p:nvGrpSpPr>
              <p:grpSpPr>
                <a:xfrm>
                  <a:off x="5211089" y="2837240"/>
                  <a:ext cx="964568" cy="1118216"/>
                  <a:chOff x="4003353" y="2837240"/>
                  <a:chExt cx="964568" cy="1118216"/>
                </a:xfrm>
              </p:grpSpPr>
              <p:grpSp>
                <p:nvGrpSpPr>
                  <p:cNvPr id="222" name="Group 221">
                    <a:extLst>
                      <a:ext uri="{FF2B5EF4-FFF2-40B4-BE49-F238E27FC236}">
                        <a16:creationId xmlns:a16="http://schemas.microsoft.com/office/drawing/2014/main" id="{A1800315-7105-4EF3-9D67-3CEE911013B5}"/>
                      </a:ext>
                    </a:extLst>
                  </p:cNvPr>
                  <p:cNvGrpSpPr/>
                  <p:nvPr/>
                </p:nvGrpSpPr>
                <p:grpSpPr>
                  <a:xfrm>
                    <a:off x="4003353" y="2837240"/>
                    <a:ext cx="964568" cy="1118216"/>
                    <a:chOff x="2847712" y="2845710"/>
                    <a:chExt cx="964568" cy="1118216"/>
                  </a:xfrm>
                </p:grpSpPr>
                <p:pic>
                  <p:nvPicPr>
                    <p:cNvPr id="224" name="Picture 223">
                      <a:extLst>
                        <a:ext uri="{FF2B5EF4-FFF2-40B4-BE49-F238E27FC236}">
                          <a16:creationId xmlns:a16="http://schemas.microsoft.com/office/drawing/2014/main" id="{56E47AF1-886A-4E87-AC9B-8BF3E4C3D9AE}"/>
                        </a:ext>
                      </a:extLst>
                    </p:cNvPr>
                    <p:cNvPicPr>
                      <a:picLocks noChangeAspect="1"/>
                    </p:cNvPicPr>
                    <p:nvPr/>
                  </p:nvPicPr>
                  <p:blipFill>
                    <a:blip r:embed="rId10">
                      <a:duotone>
                        <a:schemeClr val="accent5">
                          <a:shade val="45000"/>
                          <a:satMod val="135000"/>
                        </a:schemeClr>
                        <a:prstClr val="white"/>
                      </a:duotone>
                    </a:blip>
                    <a:stretch>
                      <a:fillRect/>
                    </a:stretch>
                  </p:blipFill>
                  <p:spPr>
                    <a:xfrm>
                      <a:off x="2847712" y="2845710"/>
                      <a:ext cx="964568" cy="1118216"/>
                    </a:xfrm>
                    <a:prstGeom prst="rect">
                      <a:avLst/>
                    </a:prstGeom>
                  </p:spPr>
                </p:pic>
                <p:pic>
                  <p:nvPicPr>
                    <p:cNvPr id="225" name="Picture 4" descr="Image result for rice icon">
                      <a:extLst>
                        <a:ext uri="{FF2B5EF4-FFF2-40B4-BE49-F238E27FC236}">
                          <a16:creationId xmlns:a16="http://schemas.microsoft.com/office/drawing/2014/main" id="{557810C5-1ACF-445E-80DA-D3C989BE6D4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23" name="Picture 10" descr="Image result for soup icon">
                    <a:extLst>
                      <a:ext uri="{FF2B5EF4-FFF2-40B4-BE49-F238E27FC236}">
                        <a16:creationId xmlns:a16="http://schemas.microsoft.com/office/drawing/2014/main" id="{984AFBB1-8628-4716-9DC6-F35E0EDC82C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21" name="Picture 8" descr="Image result for kimchi icon">
                  <a:extLst>
                    <a:ext uri="{FF2B5EF4-FFF2-40B4-BE49-F238E27FC236}">
                      <a16:creationId xmlns:a16="http://schemas.microsoft.com/office/drawing/2014/main" id="{7417EC39-BE40-42E4-A091-1EDB5CFC12C9}"/>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19" name="Picture 22" descr="Image result for fried egg icon">
                <a:extLst>
                  <a:ext uri="{FF2B5EF4-FFF2-40B4-BE49-F238E27FC236}">
                    <a16:creationId xmlns:a16="http://schemas.microsoft.com/office/drawing/2014/main" id="{300F145F-AD0D-4A42-8A8F-7788971B8881}"/>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17" name="Picture 20" descr="Image result for milk icon">
              <a:extLst>
                <a:ext uri="{FF2B5EF4-FFF2-40B4-BE49-F238E27FC236}">
                  <a16:creationId xmlns:a16="http://schemas.microsoft.com/office/drawing/2014/main" id="{F2419CE6-E2A6-45F5-B9E1-D734F26D2F8A}"/>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pic>
        <p:nvPicPr>
          <p:cNvPr id="229" name="Picture 228">
            <a:extLst>
              <a:ext uri="{FF2B5EF4-FFF2-40B4-BE49-F238E27FC236}">
                <a16:creationId xmlns:a16="http://schemas.microsoft.com/office/drawing/2014/main" id="{5D0EB955-ABB5-4C07-BD3B-BA97436A0E7B}"/>
              </a:ext>
            </a:extLst>
          </p:cNvPr>
          <p:cNvPicPr>
            <a:picLocks noChangeAspect="1"/>
          </p:cNvPicPr>
          <p:nvPr/>
        </p:nvPicPr>
        <p:blipFill>
          <a:blip r:embed="rId10">
            <a:duotone>
              <a:schemeClr val="accent2">
                <a:shade val="45000"/>
                <a:satMod val="135000"/>
              </a:schemeClr>
              <a:prstClr val="white"/>
            </a:duotone>
          </a:blip>
          <a:stretch>
            <a:fillRect/>
          </a:stretch>
        </p:blipFill>
        <p:spPr>
          <a:xfrm>
            <a:off x="3188470" y="4903776"/>
            <a:ext cx="964568" cy="1118216"/>
          </a:xfrm>
          <a:prstGeom prst="rect">
            <a:avLst/>
          </a:prstGeom>
        </p:spPr>
      </p:pic>
      <p:grpSp>
        <p:nvGrpSpPr>
          <p:cNvPr id="230" name="Group 229">
            <a:extLst>
              <a:ext uri="{FF2B5EF4-FFF2-40B4-BE49-F238E27FC236}">
                <a16:creationId xmlns:a16="http://schemas.microsoft.com/office/drawing/2014/main" id="{28C18926-8AB4-4BAB-A3A7-887522DE1B70}"/>
              </a:ext>
            </a:extLst>
          </p:cNvPr>
          <p:cNvGrpSpPr/>
          <p:nvPr/>
        </p:nvGrpSpPr>
        <p:grpSpPr>
          <a:xfrm>
            <a:off x="4379846" y="4904539"/>
            <a:ext cx="964568" cy="1118216"/>
            <a:chOff x="2847712" y="2845710"/>
            <a:chExt cx="964568" cy="1118216"/>
          </a:xfrm>
        </p:grpSpPr>
        <p:pic>
          <p:nvPicPr>
            <p:cNvPr id="231" name="Picture 230">
              <a:extLst>
                <a:ext uri="{FF2B5EF4-FFF2-40B4-BE49-F238E27FC236}">
                  <a16:creationId xmlns:a16="http://schemas.microsoft.com/office/drawing/2014/main" id="{CFB2AC45-1552-4281-ABB9-9650A4E63491}"/>
                </a:ext>
              </a:extLst>
            </p:cNvPr>
            <p:cNvPicPr>
              <a:picLocks noChangeAspect="1"/>
            </p:cNvPicPr>
            <p:nvPr/>
          </p:nvPicPr>
          <p:blipFill>
            <a:blip r:embed="rId10">
              <a:duotone>
                <a:schemeClr val="accent2">
                  <a:shade val="45000"/>
                  <a:satMod val="135000"/>
                </a:schemeClr>
                <a:prstClr val="white"/>
              </a:duotone>
            </a:blip>
            <a:stretch>
              <a:fillRect/>
            </a:stretch>
          </p:blipFill>
          <p:spPr>
            <a:xfrm>
              <a:off x="2847712" y="2845710"/>
              <a:ext cx="964568" cy="1118216"/>
            </a:xfrm>
            <a:prstGeom prst="rect">
              <a:avLst/>
            </a:prstGeom>
          </p:spPr>
        </p:pic>
        <p:pic>
          <p:nvPicPr>
            <p:cNvPr id="232" name="Picture 4" descr="Image result for rice icon">
              <a:extLst>
                <a:ext uri="{FF2B5EF4-FFF2-40B4-BE49-F238E27FC236}">
                  <a16:creationId xmlns:a16="http://schemas.microsoft.com/office/drawing/2014/main" id="{4859B6F1-E8F0-4FCA-BB41-205E75939D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Group 232">
            <a:extLst>
              <a:ext uri="{FF2B5EF4-FFF2-40B4-BE49-F238E27FC236}">
                <a16:creationId xmlns:a16="http://schemas.microsoft.com/office/drawing/2014/main" id="{2A76E6AB-8FCE-4515-A652-4EB3D890EC8B}"/>
              </a:ext>
            </a:extLst>
          </p:cNvPr>
          <p:cNvGrpSpPr/>
          <p:nvPr/>
        </p:nvGrpSpPr>
        <p:grpSpPr>
          <a:xfrm>
            <a:off x="5535487" y="4896069"/>
            <a:ext cx="964568" cy="1118216"/>
            <a:chOff x="4003353" y="2837240"/>
            <a:chExt cx="964568" cy="1118216"/>
          </a:xfrm>
        </p:grpSpPr>
        <p:grpSp>
          <p:nvGrpSpPr>
            <p:cNvPr id="234" name="Group 233">
              <a:extLst>
                <a:ext uri="{FF2B5EF4-FFF2-40B4-BE49-F238E27FC236}">
                  <a16:creationId xmlns:a16="http://schemas.microsoft.com/office/drawing/2014/main" id="{E068DFB1-431A-4F6F-AAD9-26F844FE0306}"/>
                </a:ext>
              </a:extLst>
            </p:cNvPr>
            <p:cNvGrpSpPr/>
            <p:nvPr/>
          </p:nvGrpSpPr>
          <p:grpSpPr>
            <a:xfrm>
              <a:off x="4003353" y="2837240"/>
              <a:ext cx="964568" cy="1118216"/>
              <a:chOff x="2847712" y="2845710"/>
              <a:chExt cx="964568" cy="1118216"/>
            </a:xfrm>
          </p:grpSpPr>
          <p:pic>
            <p:nvPicPr>
              <p:cNvPr id="236" name="Picture 235">
                <a:extLst>
                  <a:ext uri="{FF2B5EF4-FFF2-40B4-BE49-F238E27FC236}">
                    <a16:creationId xmlns:a16="http://schemas.microsoft.com/office/drawing/2014/main" id="{AE5E24A7-6370-4DB8-8F84-CB78EF6DC350}"/>
                  </a:ext>
                </a:extLst>
              </p:cNvPr>
              <p:cNvPicPr>
                <a:picLocks noChangeAspect="1"/>
              </p:cNvPicPr>
              <p:nvPr/>
            </p:nvPicPr>
            <p:blipFill>
              <a:blip r:embed="rId10">
                <a:duotone>
                  <a:schemeClr val="accent2">
                    <a:shade val="45000"/>
                    <a:satMod val="135000"/>
                  </a:schemeClr>
                  <a:prstClr val="white"/>
                </a:duotone>
              </a:blip>
              <a:stretch>
                <a:fillRect/>
              </a:stretch>
            </p:blipFill>
            <p:spPr>
              <a:xfrm>
                <a:off x="2847712" y="2845710"/>
                <a:ext cx="964568" cy="1118216"/>
              </a:xfrm>
              <a:prstGeom prst="rect">
                <a:avLst/>
              </a:prstGeom>
            </p:spPr>
          </p:pic>
          <p:pic>
            <p:nvPicPr>
              <p:cNvPr id="237" name="Picture 4" descr="Image result for rice icon">
                <a:extLst>
                  <a:ext uri="{FF2B5EF4-FFF2-40B4-BE49-F238E27FC236}">
                    <a16:creationId xmlns:a16="http://schemas.microsoft.com/office/drawing/2014/main" id="{78A8A5EB-BE87-4EDE-BB13-C4ADBE7F113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10" descr="Image result for soup icon">
              <a:extLst>
                <a:ext uri="{FF2B5EF4-FFF2-40B4-BE49-F238E27FC236}">
                  <a16:creationId xmlns:a16="http://schemas.microsoft.com/office/drawing/2014/main" id="{75DE0FE5-2FA2-40CF-B73A-D066E7EBAE7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a:extLst>
              <a:ext uri="{FF2B5EF4-FFF2-40B4-BE49-F238E27FC236}">
                <a16:creationId xmlns:a16="http://schemas.microsoft.com/office/drawing/2014/main" id="{154F6A09-6D04-45F7-8F85-D2BA99071CB2}"/>
              </a:ext>
            </a:extLst>
          </p:cNvPr>
          <p:cNvGrpSpPr/>
          <p:nvPr/>
        </p:nvGrpSpPr>
        <p:grpSpPr>
          <a:xfrm>
            <a:off x="6743223" y="4896069"/>
            <a:ext cx="964568" cy="1118216"/>
            <a:chOff x="5211089" y="2837240"/>
            <a:chExt cx="964568" cy="1118216"/>
          </a:xfrm>
        </p:grpSpPr>
        <p:grpSp>
          <p:nvGrpSpPr>
            <p:cNvPr id="239" name="Group 238">
              <a:extLst>
                <a:ext uri="{FF2B5EF4-FFF2-40B4-BE49-F238E27FC236}">
                  <a16:creationId xmlns:a16="http://schemas.microsoft.com/office/drawing/2014/main" id="{BB4B6B91-AB8C-40FD-B0B4-E3B6EFF1292D}"/>
                </a:ext>
              </a:extLst>
            </p:cNvPr>
            <p:cNvGrpSpPr/>
            <p:nvPr/>
          </p:nvGrpSpPr>
          <p:grpSpPr>
            <a:xfrm>
              <a:off x="5211089" y="2837240"/>
              <a:ext cx="964568" cy="1118216"/>
              <a:chOff x="4003353" y="2837240"/>
              <a:chExt cx="964568" cy="1118216"/>
            </a:xfrm>
          </p:grpSpPr>
          <p:grpSp>
            <p:nvGrpSpPr>
              <p:cNvPr id="241" name="Group 240">
                <a:extLst>
                  <a:ext uri="{FF2B5EF4-FFF2-40B4-BE49-F238E27FC236}">
                    <a16:creationId xmlns:a16="http://schemas.microsoft.com/office/drawing/2014/main" id="{585BCEB6-2CD0-4367-8C00-5FDCCC4E34C6}"/>
                  </a:ext>
                </a:extLst>
              </p:cNvPr>
              <p:cNvGrpSpPr/>
              <p:nvPr/>
            </p:nvGrpSpPr>
            <p:grpSpPr>
              <a:xfrm>
                <a:off x="4003353" y="2837240"/>
                <a:ext cx="964568" cy="1118216"/>
                <a:chOff x="2847712" y="2845710"/>
                <a:chExt cx="964568" cy="1118216"/>
              </a:xfrm>
            </p:grpSpPr>
            <p:pic>
              <p:nvPicPr>
                <p:cNvPr id="243" name="Picture 242">
                  <a:extLst>
                    <a:ext uri="{FF2B5EF4-FFF2-40B4-BE49-F238E27FC236}">
                      <a16:creationId xmlns:a16="http://schemas.microsoft.com/office/drawing/2014/main" id="{7212CB39-852A-4B58-800A-D937A17994B5}"/>
                    </a:ext>
                  </a:extLst>
                </p:cNvPr>
                <p:cNvPicPr>
                  <a:picLocks noChangeAspect="1"/>
                </p:cNvPicPr>
                <p:nvPr/>
              </p:nvPicPr>
              <p:blipFill>
                <a:blip r:embed="rId10">
                  <a:duotone>
                    <a:schemeClr val="accent2">
                      <a:shade val="45000"/>
                      <a:satMod val="135000"/>
                    </a:schemeClr>
                    <a:prstClr val="white"/>
                  </a:duotone>
                </a:blip>
                <a:stretch>
                  <a:fillRect/>
                </a:stretch>
              </p:blipFill>
              <p:spPr>
                <a:xfrm>
                  <a:off x="2847712" y="2845710"/>
                  <a:ext cx="964568" cy="1118216"/>
                </a:xfrm>
                <a:prstGeom prst="rect">
                  <a:avLst/>
                </a:prstGeom>
              </p:spPr>
            </p:pic>
            <p:pic>
              <p:nvPicPr>
                <p:cNvPr id="244" name="Picture 4" descr="Image result for rice icon">
                  <a:extLst>
                    <a:ext uri="{FF2B5EF4-FFF2-40B4-BE49-F238E27FC236}">
                      <a16:creationId xmlns:a16="http://schemas.microsoft.com/office/drawing/2014/main" id="{9CED6AEA-5D17-45A4-9450-ECCC8308984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42" name="Picture 10" descr="Image result for soup icon">
                <a:extLst>
                  <a:ext uri="{FF2B5EF4-FFF2-40B4-BE49-F238E27FC236}">
                    <a16:creationId xmlns:a16="http://schemas.microsoft.com/office/drawing/2014/main" id="{099DAE2E-815C-4BD7-9CD5-1CE96CC0D49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40" name="Picture 8" descr="Image result for kimchi icon">
              <a:extLst>
                <a:ext uri="{FF2B5EF4-FFF2-40B4-BE49-F238E27FC236}">
                  <a16:creationId xmlns:a16="http://schemas.microsoft.com/office/drawing/2014/main" id="{133218F9-0077-4A23-97DE-9D23C5CA3A1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5" name="Group 244">
            <a:extLst>
              <a:ext uri="{FF2B5EF4-FFF2-40B4-BE49-F238E27FC236}">
                <a16:creationId xmlns:a16="http://schemas.microsoft.com/office/drawing/2014/main" id="{1C00C652-A3B8-4619-80CF-7F4DF3FB7671}"/>
              </a:ext>
            </a:extLst>
          </p:cNvPr>
          <p:cNvGrpSpPr/>
          <p:nvPr/>
        </p:nvGrpSpPr>
        <p:grpSpPr>
          <a:xfrm>
            <a:off x="7981173" y="4896069"/>
            <a:ext cx="964568" cy="1118216"/>
            <a:chOff x="6449039" y="2837240"/>
            <a:chExt cx="964568" cy="1118216"/>
          </a:xfrm>
        </p:grpSpPr>
        <p:grpSp>
          <p:nvGrpSpPr>
            <p:cNvPr id="246" name="Group 245">
              <a:extLst>
                <a:ext uri="{FF2B5EF4-FFF2-40B4-BE49-F238E27FC236}">
                  <a16:creationId xmlns:a16="http://schemas.microsoft.com/office/drawing/2014/main" id="{F489288D-8A19-4631-A4EF-26C063485E83}"/>
                </a:ext>
              </a:extLst>
            </p:cNvPr>
            <p:cNvGrpSpPr/>
            <p:nvPr/>
          </p:nvGrpSpPr>
          <p:grpSpPr>
            <a:xfrm>
              <a:off x="6449039" y="2837240"/>
              <a:ext cx="964568" cy="1118216"/>
              <a:chOff x="5211089" y="2837240"/>
              <a:chExt cx="964568" cy="1118216"/>
            </a:xfrm>
          </p:grpSpPr>
          <p:grpSp>
            <p:nvGrpSpPr>
              <p:cNvPr id="248" name="Group 247">
                <a:extLst>
                  <a:ext uri="{FF2B5EF4-FFF2-40B4-BE49-F238E27FC236}">
                    <a16:creationId xmlns:a16="http://schemas.microsoft.com/office/drawing/2014/main" id="{A27B0219-D065-4032-B722-05169F49268C}"/>
                  </a:ext>
                </a:extLst>
              </p:cNvPr>
              <p:cNvGrpSpPr/>
              <p:nvPr/>
            </p:nvGrpSpPr>
            <p:grpSpPr>
              <a:xfrm>
                <a:off x="5211089" y="2837240"/>
                <a:ext cx="964568" cy="1118216"/>
                <a:chOff x="4003353" y="2837240"/>
                <a:chExt cx="964568" cy="1118216"/>
              </a:xfrm>
            </p:grpSpPr>
            <p:grpSp>
              <p:nvGrpSpPr>
                <p:cNvPr id="250" name="Group 249">
                  <a:extLst>
                    <a:ext uri="{FF2B5EF4-FFF2-40B4-BE49-F238E27FC236}">
                      <a16:creationId xmlns:a16="http://schemas.microsoft.com/office/drawing/2014/main" id="{F0DA8B1D-3C02-4249-A008-C6F1138DA2D1}"/>
                    </a:ext>
                  </a:extLst>
                </p:cNvPr>
                <p:cNvGrpSpPr/>
                <p:nvPr/>
              </p:nvGrpSpPr>
              <p:grpSpPr>
                <a:xfrm>
                  <a:off x="4003353" y="2837240"/>
                  <a:ext cx="964568" cy="1118216"/>
                  <a:chOff x="2847712" y="2845710"/>
                  <a:chExt cx="964568" cy="1118216"/>
                </a:xfrm>
              </p:grpSpPr>
              <p:pic>
                <p:nvPicPr>
                  <p:cNvPr id="252" name="Picture 251">
                    <a:extLst>
                      <a:ext uri="{FF2B5EF4-FFF2-40B4-BE49-F238E27FC236}">
                        <a16:creationId xmlns:a16="http://schemas.microsoft.com/office/drawing/2014/main" id="{0EC9341A-F57F-4539-B5A5-CD323BA8C13A}"/>
                      </a:ext>
                    </a:extLst>
                  </p:cNvPr>
                  <p:cNvPicPr>
                    <a:picLocks noChangeAspect="1"/>
                  </p:cNvPicPr>
                  <p:nvPr/>
                </p:nvPicPr>
                <p:blipFill>
                  <a:blip r:embed="rId10">
                    <a:duotone>
                      <a:schemeClr val="accent2">
                        <a:shade val="45000"/>
                        <a:satMod val="135000"/>
                      </a:schemeClr>
                      <a:prstClr val="white"/>
                    </a:duotone>
                  </a:blip>
                  <a:stretch>
                    <a:fillRect/>
                  </a:stretch>
                </p:blipFill>
                <p:spPr>
                  <a:xfrm>
                    <a:off x="2847712" y="2845710"/>
                    <a:ext cx="964568" cy="1118216"/>
                  </a:xfrm>
                  <a:prstGeom prst="rect">
                    <a:avLst/>
                  </a:prstGeom>
                </p:spPr>
              </p:pic>
              <p:pic>
                <p:nvPicPr>
                  <p:cNvPr id="253" name="Picture 4" descr="Image result for rice icon">
                    <a:extLst>
                      <a:ext uri="{FF2B5EF4-FFF2-40B4-BE49-F238E27FC236}">
                        <a16:creationId xmlns:a16="http://schemas.microsoft.com/office/drawing/2014/main" id="{408E5209-2C61-4A06-9F6D-2D134CC75B3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51" name="Picture 10" descr="Image result for soup icon">
                  <a:extLst>
                    <a:ext uri="{FF2B5EF4-FFF2-40B4-BE49-F238E27FC236}">
                      <a16:creationId xmlns:a16="http://schemas.microsoft.com/office/drawing/2014/main" id="{8C797941-8E74-4286-964D-64515F45DE5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49" name="Picture 8" descr="Image result for kimchi icon">
                <a:extLst>
                  <a:ext uri="{FF2B5EF4-FFF2-40B4-BE49-F238E27FC236}">
                    <a16:creationId xmlns:a16="http://schemas.microsoft.com/office/drawing/2014/main" id="{D7741865-15F7-4559-8E20-B13B8613E5AB}"/>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47" name="Picture 22" descr="Image result for fried egg icon">
              <a:extLst>
                <a:ext uri="{FF2B5EF4-FFF2-40B4-BE49-F238E27FC236}">
                  <a16:creationId xmlns:a16="http://schemas.microsoft.com/office/drawing/2014/main" id="{82F80704-2A3F-4DD0-A0BA-D49220C978D2}"/>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a:extLst>
              <a:ext uri="{FF2B5EF4-FFF2-40B4-BE49-F238E27FC236}">
                <a16:creationId xmlns:a16="http://schemas.microsoft.com/office/drawing/2014/main" id="{54CB24AB-3E5E-4467-8EBA-FD82CA36F370}"/>
              </a:ext>
            </a:extLst>
          </p:cNvPr>
          <p:cNvGrpSpPr/>
          <p:nvPr/>
        </p:nvGrpSpPr>
        <p:grpSpPr>
          <a:xfrm>
            <a:off x="9038556" y="4903776"/>
            <a:ext cx="964568" cy="1118216"/>
            <a:chOff x="7506422" y="2844947"/>
            <a:chExt cx="964568" cy="1118216"/>
          </a:xfrm>
        </p:grpSpPr>
        <p:grpSp>
          <p:nvGrpSpPr>
            <p:cNvPr id="255" name="Group 254">
              <a:extLst>
                <a:ext uri="{FF2B5EF4-FFF2-40B4-BE49-F238E27FC236}">
                  <a16:creationId xmlns:a16="http://schemas.microsoft.com/office/drawing/2014/main" id="{B438A024-BA30-408D-AB5F-9B3C96FCAED7}"/>
                </a:ext>
              </a:extLst>
            </p:cNvPr>
            <p:cNvGrpSpPr/>
            <p:nvPr/>
          </p:nvGrpSpPr>
          <p:grpSpPr>
            <a:xfrm>
              <a:off x="7506422" y="2844947"/>
              <a:ext cx="964568" cy="1118216"/>
              <a:chOff x="6449039" y="2837240"/>
              <a:chExt cx="964568" cy="1118216"/>
            </a:xfrm>
          </p:grpSpPr>
          <p:grpSp>
            <p:nvGrpSpPr>
              <p:cNvPr id="257" name="Group 256">
                <a:extLst>
                  <a:ext uri="{FF2B5EF4-FFF2-40B4-BE49-F238E27FC236}">
                    <a16:creationId xmlns:a16="http://schemas.microsoft.com/office/drawing/2014/main" id="{E21B9349-A4FE-4239-9953-51963F1D76D4}"/>
                  </a:ext>
                </a:extLst>
              </p:cNvPr>
              <p:cNvGrpSpPr/>
              <p:nvPr/>
            </p:nvGrpSpPr>
            <p:grpSpPr>
              <a:xfrm>
                <a:off x="6449039" y="2837240"/>
                <a:ext cx="964568" cy="1118216"/>
                <a:chOff x="5211089" y="2837240"/>
                <a:chExt cx="964568" cy="1118216"/>
              </a:xfrm>
            </p:grpSpPr>
            <p:grpSp>
              <p:nvGrpSpPr>
                <p:cNvPr id="259" name="Group 258">
                  <a:extLst>
                    <a:ext uri="{FF2B5EF4-FFF2-40B4-BE49-F238E27FC236}">
                      <a16:creationId xmlns:a16="http://schemas.microsoft.com/office/drawing/2014/main" id="{FC400F22-63B3-49AC-9A3C-1BB9E3B1A113}"/>
                    </a:ext>
                  </a:extLst>
                </p:cNvPr>
                <p:cNvGrpSpPr/>
                <p:nvPr/>
              </p:nvGrpSpPr>
              <p:grpSpPr>
                <a:xfrm>
                  <a:off x="5211089" y="2837240"/>
                  <a:ext cx="964568" cy="1118216"/>
                  <a:chOff x="4003353" y="2837240"/>
                  <a:chExt cx="964568" cy="1118216"/>
                </a:xfrm>
              </p:grpSpPr>
              <p:grpSp>
                <p:nvGrpSpPr>
                  <p:cNvPr id="261" name="Group 260">
                    <a:extLst>
                      <a:ext uri="{FF2B5EF4-FFF2-40B4-BE49-F238E27FC236}">
                        <a16:creationId xmlns:a16="http://schemas.microsoft.com/office/drawing/2014/main" id="{ACA548EA-80CC-4919-A65F-5F9C02FE5322}"/>
                      </a:ext>
                    </a:extLst>
                  </p:cNvPr>
                  <p:cNvGrpSpPr/>
                  <p:nvPr/>
                </p:nvGrpSpPr>
                <p:grpSpPr>
                  <a:xfrm>
                    <a:off x="4003353" y="2837240"/>
                    <a:ext cx="964568" cy="1118216"/>
                    <a:chOff x="2847712" y="2845710"/>
                    <a:chExt cx="964568" cy="1118216"/>
                  </a:xfrm>
                </p:grpSpPr>
                <p:pic>
                  <p:nvPicPr>
                    <p:cNvPr id="263" name="Picture 262">
                      <a:extLst>
                        <a:ext uri="{FF2B5EF4-FFF2-40B4-BE49-F238E27FC236}">
                          <a16:creationId xmlns:a16="http://schemas.microsoft.com/office/drawing/2014/main" id="{8C4B8D67-71B1-412A-A9B1-463846DB3E1D}"/>
                        </a:ext>
                      </a:extLst>
                    </p:cNvPr>
                    <p:cNvPicPr>
                      <a:picLocks noChangeAspect="1"/>
                    </p:cNvPicPr>
                    <p:nvPr/>
                  </p:nvPicPr>
                  <p:blipFill>
                    <a:blip r:embed="rId10">
                      <a:duotone>
                        <a:schemeClr val="accent2">
                          <a:shade val="45000"/>
                          <a:satMod val="135000"/>
                        </a:schemeClr>
                        <a:prstClr val="white"/>
                      </a:duotone>
                    </a:blip>
                    <a:stretch>
                      <a:fillRect/>
                    </a:stretch>
                  </p:blipFill>
                  <p:spPr>
                    <a:xfrm>
                      <a:off x="2847712" y="2845710"/>
                      <a:ext cx="964568" cy="1118216"/>
                    </a:xfrm>
                    <a:prstGeom prst="rect">
                      <a:avLst/>
                    </a:prstGeom>
                  </p:spPr>
                </p:pic>
                <p:pic>
                  <p:nvPicPr>
                    <p:cNvPr id="264" name="Picture 4" descr="Image result for rice icon">
                      <a:extLst>
                        <a:ext uri="{FF2B5EF4-FFF2-40B4-BE49-F238E27FC236}">
                          <a16:creationId xmlns:a16="http://schemas.microsoft.com/office/drawing/2014/main" id="{3FF8AA6F-C214-4D89-8447-5F2CA79CDE8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62" name="Picture 10" descr="Image result for soup icon">
                    <a:extLst>
                      <a:ext uri="{FF2B5EF4-FFF2-40B4-BE49-F238E27FC236}">
                        <a16:creationId xmlns:a16="http://schemas.microsoft.com/office/drawing/2014/main" id="{E8529BA5-E616-4CD8-BF4E-A357574D394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60" name="Picture 8" descr="Image result for kimchi icon">
                  <a:extLst>
                    <a:ext uri="{FF2B5EF4-FFF2-40B4-BE49-F238E27FC236}">
                      <a16:creationId xmlns:a16="http://schemas.microsoft.com/office/drawing/2014/main" id="{80653325-2448-4C0B-8401-A0CA1619F2CC}"/>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258" name="Picture 22" descr="Image result for fried egg icon">
                <a:extLst>
                  <a:ext uri="{FF2B5EF4-FFF2-40B4-BE49-F238E27FC236}">
                    <a16:creationId xmlns:a16="http://schemas.microsoft.com/office/drawing/2014/main" id="{0D299A17-A259-4598-B947-66C96DB46A13}"/>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56" name="Picture 20" descr="Image result for milk icon">
              <a:extLst>
                <a:ext uri="{FF2B5EF4-FFF2-40B4-BE49-F238E27FC236}">
                  <a16:creationId xmlns:a16="http://schemas.microsoft.com/office/drawing/2014/main" id="{C6F74E32-A611-4F33-B781-572ACB54FF38}"/>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pic>
        <p:nvPicPr>
          <p:cNvPr id="303" name="Picture 302">
            <a:extLst>
              <a:ext uri="{FF2B5EF4-FFF2-40B4-BE49-F238E27FC236}">
                <a16:creationId xmlns:a16="http://schemas.microsoft.com/office/drawing/2014/main" id="{E8D5B3C8-A82B-4F7F-8694-3784842CACD2}"/>
              </a:ext>
            </a:extLst>
          </p:cNvPr>
          <p:cNvPicPr>
            <a:picLocks noChangeAspect="1"/>
          </p:cNvPicPr>
          <p:nvPr/>
        </p:nvPicPr>
        <p:blipFill>
          <a:blip r:embed="rId10">
            <a:duotone>
              <a:schemeClr val="accent6">
                <a:shade val="45000"/>
                <a:satMod val="135000"/>
              </a:schemeClr>
              <a:prstClr val="white"/>
            </a:duotone>
          </a:blip>
          <a:stretch>
            <a:fillRect/>
          </a:stretch>
        </p:blipFill>
        <p:spPr>
          <a:xfrm>
            <a:off x="3216438" y="4897670"/>
            <a:ext cx="964568" cy="1118216"/>
          </a:xfrm>
          <a:prstGeom prst="rect">
            <a:avLst/>
          </a:prstGeom>
        </p:spPr>
      </p:pic>
      <p:grpSp>
        <p:nvGrpSpPr>
          <p:cNvPr id="304" name="Group 303">
            <a:extLst>
              <a:ext uri="{FF2B5EF4-FFF2-40B4-BE49-F238E27FC236}">
                <a16:creationId xmlns:a16="http://schemas.microsoft.com/office/drawing/2014/main" id="{C802057D-6C5F-47E8-A70C-4877B53A8BAA}"/>
              </a:ext>
            </a:extLst>
          </p:cNvPr>
          <p:cNvGrpSpPr/>
          <p:nvPr/>
        </p:nvGrpSpPr>
        <p:grpSpPr>
          <a:xfrm>
            <a:off x="4374675" y="4906140"/>
            <a:ext cx="964568" cy="1118216"/>
            <a:chOff x="2847712" y="2845710"/>
            <a:chExt cx="964568" cy="1118216"/>
          </a:xfrm>
        </p:grpSpPr>
        <p:pic>
          <p:nvPicPr>
            <p:cNvPr id="305" name="Picture 304">
              <a:extLst>
                <a:ext uri="{FF2B5EF4-FFF2-40B4-BE49-F238E27FC236}">
                  <a16:creationId xmlns:a16="http://schemas.microsoft.com/office/drawing/2014/main" id="{3EF236B7-928C-448C-AB1A-200D5686FFA3}"/>
                </a:ext>
              </a:extLst>
            </p:cNvPr>
            <p:cNvPicPr>
              <a:picLocks noChangeAspect="1"/>
            </p:cNvPicPr>
            <p:nvPr/>
          </p:nvPicPr>
          <p:blipFill>
            <a:blip r:embed="rId10">
              <a:duotone>
                <a:schemeClr val="accent6">
                  <a:shade val="45000"/>
                  <a:satMod val="135000"/>
                </a:schemeClr>
                <a:prstClr val="white"/>
              </a:duotone>
            </a:blip>
            <a:stretch>
              <a:fillRect/>
            </a:stretch>
          </p:blipFill>
          <p:spPr>
            <a:xfrm>
              <a:off x="2847712" y="2845710"/>
              <a:ext cx="964568" cy="1118216"/>
            </a:xfrm>
            <a:prstGeom prst="rect">
              <a:avLst/>
            </a:prstGeom>
          </p:spPr>
        </p:pic>
        <p:pic>
          <p:nvPicPr>
            <p:cNvPr id="306" name="Picture 4" descr="Image result for rice icon">
              <a:extLst>
                <a:ext uri="{FF2B5EF4-FFF2-40B4-BE49-F238E27FC236}">
                  <a16:creationId xmlns:a16="http://schemas.microsoft.com/office/drawing/2014/main" id="{BBBBE8F3-8B97-47C4-B76D-F6E24CCF4AC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7" name="Group 306">
            <a:extLst>
              <a:ext uri="{FF2B5EF4-FFF2-40B4-BE49-F238E27FC236}">
                <a16:creationId xmlns:a16="http://schemas.microsoft.com/office/drawing/2014/main" id="{5BC399AA-8739-4BF6-A141-8C204922F6F3}"/>
              </a:ext>
            </a:extLst>
          </p:cNvPr>
          <p:cNvGrpSpPr/>
          <p:nvPr/>
        </p:nvGrpSpPr>
        <p:grpSpPr>
          <a:xfrm>
            <a:off x="5530316" y="4897670"/>
            <a:ext cx="964568" cy="1118216"/>
            <a:chOff x="4003353" y="2837240"/>
            <a:chExt cx="964568" cy="1118216"/>
          </a:xfrm>
        </p:grpSpPr>
        <p:grpSp>
          <p:nvGrpSpPr>
            <p:cNvPr id="308" name="Group 307">
              <a:extLst>
                <a:ext uri="{FF2B5EF4-FFF2-40B4-BE49-F238E27FC236}">
                  <a16:creationId xmlns:a16="http://schemas.microsoft.com/office/drawing/2014/main" id="{E9450C2E-DD63-46FD-86F6-3CD8823B6B03}"/>
                </a:ext>
              </a:extLst>
            </p:cNvPr>
            <p:cNvGrpSpPr/>
            <p:nvPr/>
          </p:nvGrpSpPr>
          <p:grpSpPr>
            <a:xfrm>
              <a:off x="4003353" y="2837240"/>
              <a:ext cx="964568" cy="1118216"/>
              <a:chOff x="2847712" y="2845710"/>
              <a:chExt cx="964568" cy="1118216"/>
            </a:xfrm>
          </p:grpSpPr>
          <p:pic>
            <p:nvPicPr>
              <p:cNvPr id="310" name="Picture 309">
                <a:extLst>
                  <a:ext uri="{FF2B5EF4-FFF2-40B4-BE49-F238E27FC236}">
                    <a16:creationId xmlns:a16="http://schemas.microsoft.com/office/drawing/2014/main" id="{0EBBA7C7-BC77-4C61-81F6-BE9033AB3801}"/>
                  </a:ext>
                </a:extLst>
              </p:cNvPr>
              <p:cNvPicPr>
                <a:picLocks noChangeAspect="1"/>
              </p:cNvPicPr>
              <p:nvPr/>
            </p:nvPicPr>
            <p:blipFill>
              <a:blip r:embed="rId10">
                <a:duotone>
                  <a:schemeClr val="accent6">
                    <a:shade val="45000"/>
                    <a:satMod val="135000"/>
                  </a:schemeClr>
                  <a:prstClr val="white"/>
                </a:duotone>
              </a:blip>
              <a:stretch>
                <a:fillRect/>
              </a:stretch>
            </p:blipFill>
            <p:spPr>
              <a:xfrm>
                <a:off x="2847712" y="2845710"/>
                <a:ext cx="964568" cy="1118216"/>
              </a:xfrm>
              <a:prstGeom prst="rect">
                <a:avLst/>
              </a:prstGeom>
            </p:spPr>
          </p:pic>
          <p:pic>
            <p:nvPicPr>
              <p:cNvPr id="311" name="Picture 4" descr="Image result for rice icon">
                <a:extLst>
                  <a:ext uri="{FF2B5EF4-FFF2-40B4-BE49-F238E27FC236}">
                    <a16:creationId xmlns:a16="http://schemas.microsoft.com/office/drawing/2014/main" id="{F1BB03E6-4E05-4CBE-900D-FB32AA8399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309" name="Picture 10" descr="Image result for soup icon">
              <a:extLst>
                <a:ext uri="{FF2B5EF4-FFF2-40B4-BE49-F238E27FC236}">
                  <a16:creationId xmlns:a16="http://schemas.microsoft.com/office/drawing/2014/main" id="{D1A2139A-6696-4770-9F0B-0015259A8BD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2" name="Group 311">
            <a:extLst>
              <a:ext uri="{FF2B5EF4-FFF2-40B4-BE49-F238E27FC236}">
                <a16:creationId xmlns:a16="http://schemas.microsoft.com/office/drawing/2014/main" id="{AA4A507A-8B2B-42D5-8CF1-FB9230F8D715}"/>
              </a:ext>
            </a:extLst>
          </p:cNvPr>
          <p:cNvGrpSpPr/>
          <p:nvPr/>
        </p:nvGrpSpPr>
        <p:grpSpPr>
          <a:xfrm>
            <a:off x="6738052" y="4897670"/>
            <a:ext cx="964568" cy="1118216"/>
            <a:chOff x="5211089" y="2837240"/>
            <a:chExt cx="964568" cy="1118216"/>
          </a:xfrm>
        </p:grpSpPr>
        <p:grpSp>
          <p:nvGrpSpPr>
            <p:cNvPr id="313" name="Group 312">
              <a:extLst>
                <a:ext uri="{FF2B5EF4-FFF2-40B4-BE49-F238E27FC236}">
                  <a16:creationId xmlns:a16="http://schemas.microsoft.com/office/drawing/2014/main" id="{51405B63-CAD8-400A-8738-65D6F1DC47AE}"/>
                </a:ext>
              </a:extLst>
            </p:cNvPr>
            <p:cNvGrpSpPr/>
            <p:nvPr/>
          </p:nvGrpSpPr>
          <p:grpSpPr>
            <a:xfrm>
              <a:off x="5211089" y="2837240"/>
              <a:ext cx="964568" cy="1118216"/>
              <a:chOff x="4003353" y="2837240"/>
              <a:chExt cx="964568" cy="1118216"/>
            </a:xfrm>
          </p:grpSpPr>
          <p:grpSp>
            <p:nvGrpSpPr>
              <p:cNvPr id="315" name="Group 314">
                <a:extLst>
                  <a:ext uri="{FF2B5EF4-FFF2-40B4-BE49-F238E27FC236}">
                    <a16:creationId xmlns:a16="http://schemas.microsoft.com/office/drawing/2014/main" id="{4E81E439-BFDB-4227-BDCA-4F8687C58FF7}"/>
                  </a:ext>
                </a:extLst>
              </p:cNvPr>
              <p:cNvGrpSpPr/>
              <p:nvPr/>
            </p:nvGrpSpPr>
            <p:grpSpPr>
              <a:xfrm>
                <a:off x="4003353" y="2837240"/>
                <a:ext cx="964568" cy="1118216"/>
                <a:chOff x="2847712" y="2845710"/>
                <a:chExt cx="964568" cy="1118216"/>
              </a:xfrm>
            </p:grpSpPr>
            <p:pic>
              <p:nvPicPr>
                <p:cNvPr id="317" name="Picture 316">
                  <a:extLst>
                    <a:ext uri="{FF2B5EF4-FFF2-40B4-BE49-F238E27FC236}">
                      <a16:creationId xmlns:a16="http://schemas.microsoft.com/office/drawing/2014/main" id="{D8EACAD3-98C8-4908-B63E-11C20EFACA76}"/>
                    </a:ext>
                  </a:extLst>
                </p:cNvPr>
                <p:cNvPicPr>
                  <a:picLocks noChangeAspect="1"/>
                </p:cNvPicPr>
                <p:nvPr/>
              </p:nvPicPr>
              <p:blipFill>
                <a:blip r:embed="rId10">
                  <a:duotone>
                    <a:schemeClr val="accent6">
                      <a:shade val="45000"/>
                      <a:satMod val="135000"/>
                    </a:schemeClr>
                    <a:prstClr val="white"/>
                  </a:duotone>
                </a:blip>
                <a:stretch>
                  <a:fillRect/>
                </a:stretch>
              </p:blipFill>
              <p:spPr>
                <a:xfrm>
                  <a:off x="2847712" y="2845710"/>
                  <a:ext cx="964568" cy="1118216"/>
                </a:xfrm>
                <a:prstGeom prst="rect">
                  <a:avLst/>
                </a:prstGeom>
              </p:spPr>
            </p:pic>
            <p:pic>
              <p:nvPicPr>
                <p:cNvPr id="318" name="Picture 4" descr="Image result for rice icon">
                  <a:extLst>
                    <a:ext uri="{FF2B5EF4-FFF2-40B4-BE49-F238E27FC236}">
                      <a16:creationId xmlns:a16="http://schemas.microsoft.com/office/drawing/2014/main" id="{6A68EAB6-6AA8-4211-B7E3-CA6F8795209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316" name="Picture 10" descr="Image result for soup icon">
                <a:extLst>
                  <a:ext uri="{FF2B5EF4-FFF2-40B4-BE49-F238E27FC236}">
                    <a16:creationId xmlns:a16="http://schemas.microsoft.com/office/drawing/2014/main" id="{12582DFB-6DBA-499F-AEC1-B27E0B07947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314" name="Picture 8" descr="Image result for kimchi icon">
              <a:extLst>
                <a:ext uri="{FF2B5EF4-FFF2-40B4-BE49-F238E27FC236}">
                  <a16:creationId xmlns:a16="http://schemas.microsoft.com/office/drawing/2014/main" id="{883072DA-5308-4E4D-A5AA-6C108A295017}"/>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 name="Group 318">
            <a:extLst>
              <a:ext uri="{FF2B5EF4-FFF2-40B4-BE49-F238E27FC236}">
                <a16:creationId xmlns:a16="http://schemas.microsoft.com/office/drawing/2014/main" id="{4157C5C6-D54B-4203-89AF-E31DD3BCB171}"/>
              </a:ext>
            </a:extLst>
          </p:cNvPr>
          <p:cNvGrpSpPr/>
          <p:nvPr/>
        </p:nvGrpSpPr>
        <p:grpSpPr>
          <a:xfrm>
            <a:off x="7976002" y="4897670"/>
            <a:ext cx="964568" cy="1118216"/>
            <a:chOff x="6449039" y="2837240"/>
            <a:chExt cx="964568" cy="1118216"/>
          </a:xfrm>
        </p:grpSpPr>
        <p:grpSp>
          <p:nvGrpSpPr>
            <p:cNvPr id="320" name="Group 319">
              <a:extLst>
                <a:ext uri="{FF2B5EF4-FFF2-40B4-BE49-F238E27FC236}">
                  <a16:creationId xmlns:a16="http://schemas.microsoft.com/office/drawing/2014/main" id="{7D6FEB5A-C2AD-4EDD-B7DD-E139F28CCB9F}"/>
                </a:ext>
              </a:extLst>
            </p:cNvPr>
            <p:cNvGrpSpPr/>
            <p:nvPr/>
          </p:nvGrpSpPr>
          <p:grpSpPr>
            <a:xfrm>
              <a:off x="6449039" y="2837240"/>
              <a:ext cx="964568" cy="1118216"/>
              <a:chOff x="5211089" y="2837240"/>
              <a:chExt cx="964568" cy="1118216"/>
            </a:xfrm>
          </p:grpSpPr>
          <p:grpSp>
            <p:nvGrpSpPr>
              <p:cNvPr id="322" name="Group 321">
                <a:extLst>
                  <a:ext uri="{FF2B5EF4-FFF2-40B4-BE49-F238E27FC236}">
                    <a16:creationId xmlns:a16="http://schemas.microsoft.com/office/drawing/2014/main" id="{8CFF9571-FDA5-4108-B23C-E88F58153185}"/>
                  </a:ext>
                </a:extLst>
              </p:cNvPr>
              <p:cNvGrpSpPr/>
              <p:nvPr/>
            </p:nvGrpSpPr>
            <p:grpSpPr>
              <a:xfrm>
                <a:off x="5211089" y="2837240"/>
                <a:ext cx="964568" cy="1118216"/>
                <a:chOff x="4003353" y="2837240"/>
                <a:chExt cx="964568" cy="1118216"/>
              </a:xfrm>
            </p:grpSpPr>
            <p:grpSp>
              <p:nvGrpSpPr>
                <p:cNvPr id="324" name="Group 323">
                  <a:extLst>
                    <a:ext uri="{FF2B5EF4-FFF2-40B4-BE49-F238E27FC236}">
                      <a16:creationId xmlns:a16="http://schemas.microsoft.com/office/drawing/2014/main" id="{96880E4B-95D0-47C5-B63F-792A9E8CB9C8}"/>
                    </a:ext>
                  </a:extLst>
                </p:cNvPr>
                <p:cNvGrpSpPr/>
                <p:nvPr/>
              </p:nvGrpSpPr>
              <p:grpSpPr>
                <a:xfrm>
                  <a:off x="4003353" y="2837240"/>
                  <a:ext cx="964568" cy="1118216"/>
                  <a:chOff x="2847712" y="2845710"/>
                  <a:chExt cx="964568" cy="1118216"/>
                </a:xfrm>
              </p:grpSpPr>
              <p:pic>
                <p:nvPicPr>
                  <p:cNvPr id="326" name="Picture 325">
                    <a:extLst>
                      <a:ext uri="{FF2B5EF4-FFF2-40B4-BE49-F238E27FC236}">
                        <a16:creationId xmlns:a16="http://schemas.microsoft.com/office/drawing/2014/main" id="{4F46AB74-D27B-4617-A8C5-88BBAA6D6093}"/>
                      </a:ext>
                    </a:extLst>
                  </p:cNvPr>
                  <p:cNvPicPr>
                    <a:picLocks noChangeAspect="1"/>
                  </p:cNvPicPr>
                  <p:nvPr/>
                </p:nvPicPr>
                <p:blipFill>
                  <a:blip r:embed="rId10">
                    <a:duotone>
                      <a:schemeClr val="accent6">
                        <a:shade val="45000"/>
                        <a:satMod val="135000"/>
                      </a:schemeClr>
                      <a:prstClr val="white"/>
                    </a:duotone>
                  </a:blip>
                  <a:stretch>
                    <a:fillRect/>
                  </a:stretch>
                </p:blipFill>
                <p:spPr>
                  <a:xfrm>
                    <a:off x="2847712" y="2845710"/>
                    <a:ext cx="964568" cy="1118216"/>
                  </a:xfrm>
                  <a:prstGeom prst="rect">
                    <a:avLst/>
                  </a:prstGeom>
                </p:spPr>
              </p:pic>
              <p:pic>
                <p:nvPicPr>
                  <p:cNvPr id="327" name="Picture 4" descr="Image result for rice icon">
                    <a:extLst>
                      <a:ext uri="{FF2B5EF4-FFF2-40B4-BE49-F238E27FC236}">
                        <a16:creationId xmlns:a16="http://schemas.microsoft.com/office/drawing/2014/main" id="{E80498E6-E5E2-4A34-9879-B115ED279C5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325" name="Picture 10" descr="Image result for soup icon">
                  <a:extLst>
                    <a:ext uri="{FF2B5EF4-FFF2-40B4-BE49-F238E27FC236}">
                      <a16:creationId xmlns:a16="http://schemas.microsoft.com/office/drawing/2014/main" id="{60BD1B44-77E6-4E87-8F8E-455314C5A128}"/>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323" name="Picture 8" descr="Image result for kimchi icon">
                <a:extLst>
                  <a:ext uri="{FF2B5EF4-FFF2-40B4-BE49-F238E27FC236}">
                    <a16:creationId xmlns:a16="http://schemas.microsoft.com/office/drawing/2014/main" id="{B3C6005D-49D4-4282-8EDA-9A7EBC204831}"/>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321" name="Picture 22" descr="Image result for fried egg icon">
              <a:extLst>
                <a:ext uri="{FF2B5EF4-FFF2-40B4-BE49-F238E27FC236}">
                  <a16:creationId xmlns:a16="http://schemas.microsoft.com/office/drawing/2014/main" id="{3D1092E7-5B01-4731-997F-E92EDFECF31B}"/>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8" name="Group 327">
            <a:extLst>
              <a:ext uri="{FF2B5EF4-FFF2-40B4-BE49-F238E27FC236}">
                <a16:creationId xmlns:a16="http://schemas.microsoft.com/office/drawing/2014/main" id="{E8A42DAD-4FB4-47BC-AFE2-B80673DCD376}"/>
              </a:ext>
            </a:extLst>
          </p:cNvPr>
          <p:cNvGrpSpPr/>
          <p:nvPr/>
        </p:nvGrpSpPr>
        <p:grpSpPr>
          <a:xfrm>
            <a:off x="9033385" y="4905377"/>
            <a:ext cx="964568" cy="1118216"/>
            <a:chOff x="7506422" y="2844947"/>
            <a:chExt cx="964568" cy="1118216"/>
          </a:xfrm>
        </p:grpSpPr>
        <p:grpSp>
          <p:nvGrpSpPr>
            <p:cNvPr id="329" name="Group 328">
              <a:extLst>
                <a:ext uri="{FF2B5EF4-FFF2-40B4-BE49-F238E27FC236}">
                  <a16:creationId xmlns:a16="http://schemas.microsoft.com/office/drawing/2014/main" id="{F70C81FF-17AE-4CE9-9185-88E4E5E984C0}"/>
                </a:ext>
              </a:extLst>
            </p:cNvPr>
            <p:cNvGrpSpPr/>
            <p:nvPr/>
          </p:nvGrpSpPr>
          <p:grpSpPr>
            <a:xfrm>
              <a:off x="7506422" y="2844947"/>
              <a:ext cx="964568" cy="1118216"/>
              <a:chOff x="6449039" y="2837240"/>
              <a:chExt cx="964568" cy="1118216"/>
            </a:xfrm>
          </p:grpSpPr>
          <p:grpSp>
            <p:nvGrpSpPr>
              <p:cNvPr id="331" name="Group 330">
                <a:extLst>
                  <a:ext uri="{FF2B5EF4-FFF2-40B4-BE49-F238E27FC236}">
                    <a16:creationId xmlns:a16="http://schemas.microsoft.com/office/drawing/2014/main" id="{50F4403D-EFF7-49B0-BB89-68CF4A43D977}"/>
                  </a:ext>
                </a:extLst>
              </p:cNvPr>
              <p:cNvGrpSpPr/>
              <p:nvPr/>
            </p:nvGrpSpPr>
            <p:grpSpPr>
              <a:xfrm>
                <a:off x="6449039" y="2837240"/>
                <a:ext cx="964568" cy="1118216"/>
                <a:chOff x="5211089" y="2837240"/>
                <a:chExt cx="964568" cy="1118216"/>
              </a:xfrm>
            </p:grpSpPr>
            <p:grpSp>
              <p:nvGrpSpPr>
                <p:cNvPr id="333" name="Group 332">
                  <a:extLst>
                    <a:ext uri="{FF2B5EF4-FFF2-40B4-BE49-F238E27FC236}">
                      <a16:creationId xmlns:a16="http://schemas.microsoft.com/office/drawing/2014/main" id="{BF886265-32F1-4413-B54F-47206CCA0C5B}"/>
                    </a:ext>
                  </a:extLst>
                </p:cNvPr>
                <p:cNvGrpSpPr/>
                <p:nvPr/>
              </p:nvGrpSpPr>
              <p:grpSpPr>
                <a:xfrm>
                  <a:off x="5211089" y="2837240"/>
                  <a:ext cx="964568" cy="1118216"/>
                  <a:chOff x="4003353" y="2837240"/>
                  <a:chExt cx="964568" cy="1118216"/>
                </a:xfrm>
              </p:grpSpPr>
              <p:grpSp>
                <p:nvGrpSpPr>
                  <p:cNvPr id="335" name="Group 334">
                    <a:extLst>
                      <a:ext uri="{FF2B5EF4-FFF2-40B4-BE49-F238E27FC236}">
                        <a16:creationId xmlns:a16="http://schemas.microsoft.com/office/drawing/2014/main" id="{1E0DF918-9151-4423-9DF4-AF9567EAF144}"/>
                      </a:ext>
                    </a:extLst>
                  </p:cNvPr>
                  <p:cNvGrpSpPr/>
                  <p:nvPr/>
                </p:nvGrpSpPr>
                <p:grpSpPr>
                  <a:xfrm>
                    <a:off x="4003353" y="2837240"/>
                    <a:ext cx="964568" cy="1118216"/>
                    <a:chOff x="2847712" y="2845710"/>
                    <a:chExt cx="964568" cy="1118216"/>
                  </a:xfrm>
                </p:grpSpPr>
                <p:pic>
                  <p:nvPicPr>
                    <p:cNvPr id="337" name="Picture 336">
                      <a:extLst>
                        <a:ext uri="{FF2B5EF4-FFF2-40B4-BE49-F238E27FC236}">
                          <a16:creationId xmlns:a16="http://schemas.microsoft.com/office/drawing/2014/main" id="{699AB4E6-5010-45F0-823E-312651033181}"/>
                        </a:ext>
                      </a:extLst>
                    </p:cNvPr>
                    <p:cNvPicPr>
                      <a:picLocks noChangeAspect="1"/>
                    </p:cNvPicPr>
                    <p:nvPr/>
                  </p:nvPicPr>
                  <p:blipFill>
                    <a:blip r:embed="rId10">
                      <a:duotone>
                        <a:schemeClr val="accent6">
                          <a:shade val="45000"/>
                          <a:satMod val="135000"/>
                        </a:schemeClr>
                        <a:prstClr val="white"/>
                      </a:duotone>
                    </a:blip>
                    <a:stretch>
                      <a:fillRect/>
                    </a:stretch>
                  </p:blipFill>
                  <p:spPr>
                    <a:xfrm>
                      <a:off x="2847712" y="2845710"/>
                      <a:ext cx="964568" cy="1118216"/>
                    </a:xfrm>
                    <a:prstGeom prst="rect">
                      <a:avLst/>
                    </a:prstGeom>
                  </p:spPr>
                </p:pic>
                <p:pic>
                  <p:nvPicPr>
                    <p:cNvPr id="338" name="Picture 4" descr="Image result for rice icon">
                      <a:extLst>
                        <a:ext uri="{FF2B5EF4-FFF2-40B4-BE49-F238E27FC236}">
                          <a16:creationId xmlns:a16="http://schemas.microsoft.com/office/drawing/2014/main" id="{CC8FA239-C142-4496-8DD4-11E7084492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0527" y="3695700"/>
                      <a:ext cx="219506" cy="219506"/>
                    </a:xfrm>
                    <a:prstGeom prst="rect">
                      <a:avLst/>
                    </a:prstGeom>
                    <a:noFill/>
                    <a:extLst>
                      <a:ext uri="{909E8E84-426E-40DD-AFC4-6F175D3DCCD1}">
                        <a14:hiddenFill xmlns:a14="http://schemas.microsoft.com/office/drawing/2010/main">
                          <a:solidFill>
                            <a:srgbClr val="FFFFFF"/>
                          </a:solidFill>
                        </a14:hiddenFill>
                      </a:ext>
                    </a:extLst>
                  </p:spPr>
                </p:pic>
              </p:grpSp>
              <p:pic>
                <p:nvPicPr>
                  <p:cNvPr id="336" name="Picture 10" descr="Image result for soup icon">
                    <a:extLst>
                      <a:ext uri="{FF2B5EF4-FFF2-40B4-BE49-F238E27FC236}">
                        <a16:creationId xmlns:a16="http://schemas.microsoft.com/office/drawing/2014/main" id="{96E04F79-74B5-4F8A-BD04-B78A0EFA1A8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1" t="16335" r="2949" b="10518"/>
                  <a:stretch/>
                </p:blipFill>
                <p:spPr bwMode="auto">
                  <a:xfrm>
                    <a:off x="4322366" y="3672581"/>
                    <a:ext cx="326541"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334" name="Picture 8" descr="Image result for kimchi icon">
                  <a:extLst>
                    <a:ext uri="{FF2B5EF4-FFF2-40B4-BE49-F238E27FC236}">
                      <a16:creationId xmlns:a16="http://schemas.microsoft.com/office/drawing/2014/main" id="{04375BBF-3076-4928-9427-234E25B9B8AB}"/>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3448" t="13041" r="13153" b="12819"/>
                <a:stretch/>
              </p:blipFill>
              <p:spPr bwMode="auto">
                <a:xfrm>
                  <a:off x="5842423" y="3720398"/>
                  <a:ext cx="294295" cy="1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332" name="Picture 22" descr="Image result for fried egg icon">
                <a:extLst>
                  <a:ext uri="{FF2B5EF4-FFF2-40B4-BE49-F238E27FC236}">
                    <a16:creationId xmlns:a16="http://schemas.microsoft.com/office/drawing/2014/main" id="{9ED1CE0A-FBB5-4A30-AF43-3E9D30D24FB7}"/>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6667" b="92000" l="4889" r="94667">
                            <a14:foregroundMark x1="37778" y1="85333" x2="58222" y2="89333"/>
                            <a14:foregroundMark x1="56889" y1="90222" x2="37333" y2="89333"/>
                            <a14:foregroundMark x1="36000" y1="90222" x2="57778" y2="92000"/>
                            <a14:foregroundMark x1="57778" y1="92000" x2="58667" y2="91556"/>
                            <a14:foregroundMark x1="92444" y1="46222" x2="75111" y2="64000"/>
                            <a14:foregroundMark x1="75111" y1="64000" x2="61778" y2="46667"/>
                            <a14:foregroundMark x1="61778" y1="46667" x2="67556" y2="38667"/>
                            <a14:foregroundMark x1="94222" y1="54222" x2="91556" y2="60444"/>
                            <a14:foregroundMark x1="94222" y1="38667" x2="95111" y2="39556"/>
                            <a14:foregroundMark x1="36000" y1="17778" x2="25778" y2="36000"/>
                            <a14:foregroundMark x1="25778" y1="36000" x2="25778" y2="36000"/>
                            <a14:foregroundMark x1="30667" y1="11111" x2="25778" y2="13333"/>
                            <a14:foregroundMark x1="36000" y1="9778" x2="46667" y2="8889"/>
                            <a14:foregroundMark x1="37333" y1="18222" x2="14222" y2="28444"/>
                            <a14:foregroundMark x1="14222" y1="28444" x2="9333" y2="33333"/>
                            <a14:foregroundMark x1="4889" y1="42667" x2="5778" y2="59111"/>
                            <a14:foregroundMark x1="10667" y1="66667" x2="12889" y2="23111"/>
                            <a14:foregroundMark x1="12889" y1="23111" x2="22667" y2="16889"/>
                            <a14:foregroundMark x1="52000" y1="6667" x2="56889"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6635180" y="3429956"/>
                <a:ext cx="265744" cy="265744"/>
              </a:xfrm>
              <a:prstGeom prst="rect">
                <a:avLst/>
              </a:prstGeom>
              <a:noFill/>
              <a:extLst>
                <a:ext uri="{909E8E84-426E-40DD-AFC4-6F175D3DCCD1}">
                  <a14:hiddenFill xmlns:a14="http://schemas.microsoft.com/office/drawing/2010/main">
                    <a:solidFill>
                      <a:srgbClr val="FFFFFF"/>
                    </a:solidFill>
                  </a14:hiddenFill>
                </a:ext>
              </a:extLst>
            </p:spPr>
          </p:pic>
        </p:grpSp>
        <p:pic>
          <p:nvPicPr>
            <p:cNvPr id="330" name="Picture 20" descr="Image result for milk icon">
              <a:extLst>
                <a:ext uri="{FF2B5EF4-FFF2-40B4-BE49-F238E27FC236}">
                  <a16:creationId xmlns:a16="http://schemas.microsoft.com/office/drawing/2014/main" id="{08D15E22-0732-413F-BE92-3029025652CF}"/>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foregroundMark x1="38906" y1="54375" x2="50313" y2="56250"/>
                          <a14:foregroundMark x1="50313" y1="56250" x2="50313" y2="60000"/>
                          <a14:foregroundMark x1="57656" y1="52188" x2="57969" y2="54688"/>
                          <a14:foregroundMark x1="40938" y1="60156" x2="36406" y2="53750"/>
                          <a14:foregroundMark x1="36406" y1="53750" x2="37500" y2="53125"/>
                          <a14:foregroundMark x1="56563" y1="59062" x2="64063" y2="55156"/>
                          <a14:foregroundMark x1="64063" y1="55156" x2="63906" y2="53594"/>
                          <a14:foregroundMark x1="59375" y1="31094" x2="48125" y2="39531"/>
                          <a14:foregroundMark x1="48125" y1="39531" x2="44531" y2="44219"/>
                          <a14:foregroundMark x1="38281" y1="54688" x2="37969" y2="62500"/>
                          <a14:foregroundMark x1="44688" y1="58438" x2="36406" y2="57813"/>
                          <a14:foregroundMark x1="36406" y1="57813" x2="35469" y2="58438"/>
                          <a14:foregroundMark x1="41719" y1="21563" x2="37344" y2="30469"/>
                          <a14:foregroundMark x1="37344" y1="30469" x2="38750" y2="34531"/>
                          <a14:foregroundMark x1="55469" y1="20000" x2="35781" y2="18438"/>
                          <a14:foregroundMark x1="41406" y1="20938" x2="40313" y2="35781"/>
                          <a14:foregroundMark x1="47500" y1="22813" x2="50000" y2="30000"/>
                          <a14:foregroundMark x1="58438" y1="23281" x2="60313" y2="31719"/>
                          <a14:foregroundMark x1="60313" y1="31719" x2="51563" y2="32344"/>
                          <a14:foregroundMark x1="51563" y1="32344" x2="42188" y2="29844"/>
                          <a14:foregroundMark x1="42188" y1="29844" x2="35625" y2="25313"/>
                          <a14:foregroundMark x1="35625" y1="25313" x2="41250" y2="19688"/>
                          <a14:foregroundMark x1="41250" y1="19688" x2="50469" y2="19375"/>
                          <a14:foregroundMark x1="50469" y1="19375" x2="58281" y2="23125"/>
                          <a14:foregroundMark x1="58281" y1="23125" x2="62500" y2="30938"/>
                          <a14:foregroundMark x1="62500" y1="30938" x2="62656" y2="33750"/>
                          <a14:foregroundMark x1="62344" y1="22969" x2="64531" y2="34531"/>
                          <a14:foregroundMark x1="59688" y1="46094" x2="63594" y2="64531"/>
                        </a14:backgroundRemoval>
                      </a14:imgEffect>
                    </a14:imgLayer>
                  </a14:imgProps>
                </a:ext>
                <a:ext uri="{28A0092B-C50C-407E-A947-70E740481C1C}">
                  <a14:useLocalDpi xmlns:a14="http://schemas.microsoft.com/office/drawing/2010/main" val="0"/>
                </a:ext>
              </a:extLst>
            </a:blip>
            <a:srcRect l="31897" t="16670" r="31463" b="12430"/>
            <a:stretch/>
          </p:blipFill>
          <p:spPr bwMode="auto">
            <a:xfrm>
              <a:off x="7996840" y="3366072"/>
              <a:ext cx="158401" cy="3065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9766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20"/>
                                        </p:tgtEl>
                                        <p:attrNameLst>
                                          <p:attrName>style.opacity</p:attrName>
                                        </p:attrNameLst>
                                      </p:cBhvr>
                                      <p:to>
                                        <p:strVal val="0.25"/>
                                      </p:to>
                                    </p:set>
                                    <p:animEffect filter="image" prLst="opacity: 0.25">
                                      <p:cBhvr rctx="IE">
                                        <p:cTn id="12" dur="indefinite"/>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63" presetClass="path" presetSubtype="0" accel="50000" decel="50000" fill="hold" nodeType="afterEffect">
                                  <p:stCondLst>
                                    <p:cond delay="0"/>
                                  </p:stCondLst>
                                  <p:childTnLst>
                                    <p:animMotion origin="layout" path="M -6.25E-7 3.7037E-6 L 0.09766 0.00023 " pathEditMode="relative" rAng="0" ptsTypes="AA">
                                      <p:cBhvr>
                                        <p:cTn id="24" dur="500" fill="hold"/>
                                        <p:tgtEl>
                                          <p:spTgt spid="37"/>
                                        </p:tgtEl>
                                        <p:attrNameLst>
                                          <p:attrName>ppt_x</p:attrName>
                                          <p:attrName>ppt_y</p:attrName>
                                        </p:attrNameLst>
                                      </p:cBhvr>
                                      <p:rCtr x="4922" y="162"/>
                                    </p:animMotion>
                                  </p:childTnLst>
                                </p:cTn>
                              </p:par>
                            </p:childTnLst>
                          </p:cTn>
                        </p:par>
                        <p:par>
                          <p:cTn id="25" fill="hold">
                            <p:stCondLst>
                              <p:cond delay="1000"/>
                            </p:stCondLst>
                            <p:childTnLst>
                              <p:par>
                                <p:cTn id="26" presetID="1" presetClass="exit" presetSubtype="0" fill="hold" nodeType="afterEffect">
                                  <p:stCondLst>
                                    <p:cond delay="0"/>
                                  </p:stCondLst>
                                  <p:childTnLst>
                                    <p:set>
                                      <p:cBhvr>
                                        <p:cTn id="27" dur="1" fill="hold">
                                          <p:stCondLst>
                                            <p:cond delay="0"/>
                                          </p:stCondLst>
                                        </p:cTn>
                                        <p:tgtEl>
                                          <p:spTgt spid="37"/>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3.125E-6 2.22222E-6 L 0.0948 -0.00139 " pathEditMode="relative" rAng="0" ptsTypes="AA">
                                      <p:cBhvr>
                                        <p:cTn id="33" dur="500" fill="hold"/>
                                        <p:tgtEl>
                                          <p:spTgt spid="21"/>
                                        </p:tgtEl>
                                        <p:attrNameLst>
                                          <p:attrName>ppt_x</p:attrName>
                                          <p:attrName>ppt_y</p:attrName>
                                        </p:attrNameLst>
                                      </p:cBhvr>
                                      <p:rCtr x="4648" y="0"/>
                                    </p:animMotion>
                                  </p:childTnLst>
                                </p:cTn>
                              </p:par>
                            </p:childTnLst>
                          </p:cTn>
                        </p:par>
                        <p:par>
                          <p:cTn id="34" fill="hold">
                            <p:stCondLst>
                              <p:cond delay="500"/>
                            </p:stCondLst>
                            <p:childTnLst>
                              <p:par>
                                <p:cTn id="35" presetID="1" presetClass="exit" presetSubtype="0" fill="hold" nodeType="after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1.45833E-6 1.11111E-6 L 0.09909 2.22222E-6 " pathEditMode="relative" rAng="0" ptsTypes="AA">
                                      <p:cBhvr>
                                        <p:cTn id="42" dur="500" fill="hold"/>
                                        <p:tgtEl>
                                          <p:spTgt spid="24"/>
                                        </p:tgtEl>
                                        <p:attrNameLst>
                                          <p:attrName>ppt_x</p:attrName>
                                          <p:attrName>ppt_y</p:attrName>
                                        </p:attrNameLst>
                                      </p:cBhvr>
                                      <p:rCtr x="4896" y="69"/>
                                    </p:animMotion>
                                  </p:childTnLst>
                                </p:cTn>
                              </p:par>
                            </p:childTnLst>
                          </p:cTn>
                        </p:par>
                        <p:par>
                          <p:cTn id="43" fill="hold">
                            <p:stCondLst>
                              <p:cond delay="500"/>
                            </p:stCondLst>
                            <p:childTnLst>
                              <p:par>
                                <p:cTn id="44" presetID="1" presetClass="exit" presetSubtype="0" fill="hold" nodeType="afterEffect">
                                  <p:stCondLst>
                                    <p:cond delay="0"/>
                                  </p:stCondLst>
                                  <p:childTnLst>
                                    <p:set>
                                      <p:cBhvr>
                                        <p:cTn id="45" dur="1" fill="hold">
                                          <p:stCondLst>
                                            <p:cond delay="0"/>
                                          </p:stCondLst>
                                        </p:cTn>
                                        <p:tgtEl>
                                          <p:spTgt spid="24"/>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2.91667E-6 1.11111E-6 L 0.10157 -4.81481E-6 " pathEditMode="relative" rAng="0" ptsTypes="AA">
                                      <p:cBhvr>
                                        <p:cTn id="51" dur="500" fill="hold"/>
                                        <p:tgtEl>
                                          <p:spTgt spid="25"/>
                                        </p:tgtEl>
                                        <p:attrNameLst>
                                          <p:attrName>ppt_x</p:attrName>
                                          <p:attrName>ppt_y</p:attrName>
                                        </p:attrNameLst>
                                      </p:cBhvr>
                                      <p:rCtr x="4987" y="46"/>
                                    </p:animMotion>
                                  </p:childTnLst>
                                </p:cTn>
                              </p:par>
                            </p:childTnLst>
                          </p:cTn>
                        </p:par>
                        <p:par>
                          <p:cTn id="52" fill="hold">
                            <p:stCondLst>
                              <p:cond delay="500"/>
                            </p:stCondLst>
                            <p:childTnLst>
                              <p:par>
                                <p:cTn id="53" presetID="1" presetClass="exit" presetSubtype="0" fill="hold" nodeType="after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nodeType="clickEffect">
                                  <p:stCondLst>
                                    <p:cond delay="0"/>
                                  </p:stCondLst>
                                  <p:childTnLst>
                                    <p:animMotion origin="layout" path="M 4.16667E-7 1.11111E-6 L 0.08671 0.00115 " pathEditMode="relative" rAng="0" ptsTypes="AA">
                                      <p:cBhvr>
                                        <p:cTn id="60" dur="500" fill="hold"/>
                                        <p:tgtEl>
                                          <p:spTgt spid="26"/>
                                        </p:tgtEl>
                                        <p:attrNameLst>
                                          <p:attrName>ppt_x</p:attrName>
                                          <p:attrName>ppt_y</p:attrName>
                                        </p:attrNameLst>
                                      </p:cBhvr>
                                      <p:rCtr x="4206" y="23"/>
                                    </p:animMotion>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par>
                          <p:cTn id="66" fill="hold">
                            <p:stCondLst>
                              <p:cond delay="500"/>
                            </p:stCondLst>
                            <p:childTnLst>
                              <p:par>
                                <p:cTn id="67" presetID="63" presetClass="path" presetSubtype="0" accel="50000" decel="50000" fill="hold" nodeType="afterEffect">
                                  <p:stCondLst>
                                    <p:cond delay="0"/>
                                  </p:stCondLst>
                                  <p:childTnLst>
                                    <p:animMotion origin="layout" path="M 1.66667E-6 3.7037E-6 L 0.26497 -0.00625 " pathEditMode="relative" rAng="0" ptsTypes="AA">
                                      <p:cBhvr>
                                        <p:cTn id="68" dur="500" fill="hold"/>
                                        <p:tgtEl>
                                          <p:spTgt spid="28"/>
                                        </p:tgtEl>
                                        <p:attrNameLst>
                                          <p:attrName>ppt_x</p:attrName>
                                          <p:attrName>ppt_y</p:attrName>
                                        </p:attrNameLst>
                                      </p:cBhvr>
                                      <p:rCtr x="13242" y="-324"/>
                                    </p:animMotion>
                                  </p:childTnLst>
                                </p:cTn>
                              </p:par>
                            </p:childTnLst>
                          </p:cTn>
                        </p:par>
                        <p:par>
                          <p:cTn id="69" fill="hold">
                            <p:stCondLst>
                              <p:cond delay="1000"/>
                            </p:stCondLst>
                            <p:childTnLst>
                              <p:par>
                                <p:cTn id="70" presetID="63" presetClass="path" presetSubtype="0" accel="50000" decel="50000" fill="hold" nodeType="afterEffect">
                                  <p:stCondLst>
                                    <p:cond delay="0"/>
                                  </p:stCondLst>
                                  <p:childTnLst>
                                    <p:animMotion origin="layout" path="M 2.08333E-7 0 L 0.18568 -0.00347 " pathEditMode="relative" rAng="0" ptsTypes="AA">
                                      <p:cBhvr>
                                        <p:cTn id="71" dur="500" fill="hold"/>
                                        <p:tgtEl>
                                          <p:spTgt spid="107"/>
                                        </p:tgtEl>
                                        <p:attrNameLst>
                                          <p:attrName>ppt_x</p:attrName>
                                          <p:attrName>ppt_y</p:attrName>
                                        </p:attrNameLst>
                                      </p:cBhvr>
                                      <p:rCtr x="9323" y="-23"/>
                                    </p:animMotion>
                                  </p:childTnLst>
                                </p:cTn>
                              </p:par>
                            </p:childTnLst>
                          </p:cTn>
                        </p:par>
                        <p:par>
                          <p:cTn id="72" fill="hold">
                            <p:stCondLst>
                              <p:cond delay="1500"/>
                            </p:stCondLst>
                            <p:childTnLst>
                              <p:par>
                                <p:cTn id="73" presetID="1" presetClass="exit" presetSubtype="0" fill="hold" nodeType="afterEffect">
                                  <p:stCondLst>
                                    <p:cond delay="0"/>
                                  </p:stCondLst>
                                  <p:childTnLst>
                                    <p:set>
                                      <p:cBhvr>
                                        <p:cTn id="74" dur="1" fill="hold">
                                          <p:stCondLst>
                                            <p:cond delay="0"/>
                                          </p:stCondLst>
                                        </p:cTn>
                                        <p:tgtEl>
                                          <p:spTgt spid="107"/>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08"/>
                                        </p:tgtEl>
                                        <p:attrNameLst>
                                          <p:attrName>style.visibility</p:attrName>
                                        </p:attrNameLst>
                                      </p:cBhvr>
                                      <p:to>
                                        <p:strVal val="visible"/>
                                      </p:to>
                                    </p:set>
                                  </p:childTnLst>
                                </p:cTn>
                              </p:par>
                            </p:childTnLst>
                          </p:cTn>
                        </p:par>
                        <p:par>
                          <p:cTn id="77" fill="hold">
                            <p:stCondLst>
                              <p:cond delay="1500"/>
                            </p:stCondLst>
                            <p:childTnLst>
                              <p:par>
                                <p:cTn id="78" presetID="63" presetClass="path" presetSubtype="0" accel="50000" decel="50000" fill="hold" nodeType="afterEffect">
                                  <p:stCondLst>
                                    <p:cond delay="0"/>
                                  </p:stCondLst>
                                  <p:childTnLst>
                                    <p:animMotion origin="layout" path="M -4.58333E-6 2.22222E-6 L 0.09622 -0.00139 " pathEditMode="relative" rAng="0" ptsTypes="AA">
                                      <p:cBhvr>
                                        <p:cTn id="79" dur="500" fill="hold"/>
                                        <p:tgtEl>
                                          <p:spTgt spid="108"/>
                                        </p:tgtEl>
                                        <p:attrNameLst>
                                          <p:attrName>ppt_x</p:attrName>
                                          <p:attrName>ppt_y</p:attrName>
                                        </p:attrNameLst>
                                      </p:cBhvr>
                                      <p:rCtr x="4688" y="0"/>
                                    </p:animMotion>
                                  </p:childTnLst>
                                </p:cTn>
                              </p:par>
                            </p:childTnLst>
                          </p:cTn>
                        </p:par>
                        <p:par>
                          <p:cTn id="80" fill="hold">
                            <p:stCondLst>
                              <p:cond delay="2000"/>
                            </p:stCondLst>
                            <p:childTnLst>
                              <p:par>
                                <p:cTn id="81" presetID="1" presetClass="exit" presetSubtype="0" fill="hold" nodeType="afterEffect">
                                  <p:stCondLst>
                                    <p:cond delay="0"/>
                                  </p:stCondLst>
                                  <p:childTnLst>
                                    <p:set>
                                      <p:cBhvr>
                                        <p:cTn id="82" dur="1" fill="hold">
                                          <p:stCondLst>
                                            <p:cond delay="0"/>
                                          </p:stCondLst>
                                        </p:cTn>
                                        <p:tgtEl>
                                          <p:spTgt spid="108"/>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childTnLst>
                          </p:cTn>
                        </p:par>
                        <p:par>
                          <p:cTn id="85" fill="hold">
                            <p:stCondLst>
                              <p:cond delay="2000"/>
                            </p:stCondLst>
                            <p:childTnLst>
                              <p:par>
                                <p:cTn id="86" presetID="63" presetClass="path" presetSubtype="0" accel="50000" decel="50000" fill="hold" nodeType="afterEffect">
                                  <p:stCondLst>
                                    <p:cond delay="0"/>
                                  </p:stCondLst>
                                  <p:childTnLst>
                                    <p:animMotion origin="layout" path="M 3.75E-6 1.11111E-6 L 0.10053 2.22222E-6 " pathEditMode="relative" rAng="0" ptsTypes="AA">
                                      <p:cBhvr>
                                        <p:cTn id="87" dur="500" fill="hold"/>
                                        <p:tgtEl>
                                          <p:spTgt spid="111"/>
                                        </p:tgtEl>
                                        <p:attrNameLst>
                                          <p:attrName>ppt_x</p:attrName>
                                          <p:attrName>ppt_y</p:attrName>
                                        </p:attrNameLst>
                                      </p:cBhvr>
                                      <p:rCtr x="4974" y="69"/>
                                    </p:animMotion>
                                  </p:childTnLst>
                                </p:cTn>
                              </p:par>
                            </p:childTnLst>
                          </p:cTn>
                        </p:par>
                        <p:par>
                          <p:cTn id="88" fill="hold">
                            <p:stCondLst>
                              <p:cond delay="2500"/>
                            </p:stCondLst>
                            <p:childTnLst>
                              <p:par>
                                <p:cTn id="89" presetID="1" presetClass="exit" presetSubtype="0" fill="hold" nodeType="afterEffect">
                                  <p:stCondLst>
                                    <p:cond delay="0"/>
                                  </p:stCondLst>
                                  <p:childTnLst>
                                    <p:set>
                                      <p:cBhvr>
                                        <p:cTn id="90" dur="1" fill="hold">
                                          <p:stCondLst>
                                            <p:cond delay="0"/>
                                          </p:stCondLst>
                                        </p:cTn>
                                        <p:tgtEl>
                                          <p:spTgt spid="111"/>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116"/>
                                        </p:tgtEl>
                                        <p:attrNameLst>
                                          <p:attrName>style.visibility</p:attrName>
                                        </p:attrNameLst>
                                      </p:cBhvr>
                                      <p:to>
                                        <p:strVal val="visible"/>
                                      </p:to>
                                    </p:set>
                                  </p:childTnLst>
                                </p:cTn>
                              </p:par>
                            </p:childTnLst>
                          </p:cTn>
                        </p:par>
                        <p:par>
                          <p:cTn id="93" fill="hold">
                            <p:stCondLst>
                              <p:cond delay="2500"/>
                            </p:stCondLst>
                            <p:childTnLst>
                              <p:par>
                                <p:cTn id="94" presetID="63" presetClass="path" presetSubtype="0" accel="50000" decel="50000" fill="hold" nodeType="afterEffect">
                                  <p:stCondLst>
                                    <p:cond delay="0"/>
                                  </p:stCondLst>
                                  <p:childTnLst>
                                    <p:animMotion origin="layout" path="M -4.79167E-6 1.11111E-6 L 0.103 -4.81481E-6 " pathEditMode="relative" rAng="0" ptsTypes="AA">
                                      <p:cBhvr>
                                        <p:cTn id="95" dur="500" fill="hold"/>
                                        <p:tgtEl>
                                          <p:spTgt spid="116"/>
                                        </p:tgtEl>
                                        <p:attrNameLst>
                                          <p:attrName>ppt_x</p:attrName>
                                          <p:attrName>ppt_y</p:attrName>
                                        </p:attrNameLst>
                                      </p:cBhvr>
                                      <p:rCtr x="5052" y="46"/>
                                    </p:animMotion>
                                  </p:childTnLst>
                                </p:cTn>
                              </p:par>
                            </p:childTnLst>
                          </p:cTn>
                        </p:par>
                        <p:par>
                          <p:cTn id="96" fill="hold">
                            <p:stCondLst>
                              <p:cond delay="3000"/>
                            </p:stCondLst>
                            <p:childTnLst>
                              <p:par>
                                <p:cTn id="97" presetID="1" presetClass="exit" presetSubtype="0" fill="hold" nodeType="afterEffect">
                                  <p:stCondLst>
                                    <p:cond delay="0"/>
                                  </p:stCondLst>
                                  <p:childTnLst>
                                    <p:set>
                                      <p:cBhvr>
                                        <p:cTn id="98" dur="1" fill="hold">
                                          <p:stCondLst>
                                            <p:cond delay="0"/>
                                          </p:stCondLst>
                                        </p:cTn>
                                        <p:tgtEl>
                                          <p:spTgt spid="116"/>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childTnLst>
                          </p:cTn>
                        </p:par>
                        <p:par>
                          <p:cTn id="101" fill="hold">
                            <p:stCondLst>
                              <p:cond delay="3000"/>
                            </p:stCondLst>
                            <p:childTnLst>
                              <p:par>
                                <p:cTn id="102" presetID="63" presetClass="path" presetSubtype="0" accel="50000" decel="50000" fill="hold" nodeType="afterEffect">
                                  <p:stCondLst>
                                    <p:cond delay="0"/>
                                  </p:stCondLst>
                                  <p:childTnLst>
                                    <p:animMotion origin="layout" path="M 2.70833E-6 1.11111E-6 L 0.08816 0.00115 " pathEditMode="relative" rAng="0" ptsTypes="AA">
                                      <p:cBhvr>
                                        <p:cTn id="103" dur="500" fill="hold"/>
                                        <p:tgtEl>
                                          <p:spTgt spid="123"/>
                                        </p:tgtEl>
                                        <p:attrNameLst>
                                          <p:attrName>ppt_x</p:attrName>
                                          <p:attrName>ppt_y</p:attrName>
                                        </p:attrNameLst>
                                      </p:cBhvr>
                                      <p:rCtr x="4310" y="23"/>
                                    </p:animMotion>
                                  </p:childTnLst>
                                </p:cTn>
                              </p:par>
                            </p:childTnLst>
                          </p:cTn>
                        </p:par>
                        <p:par>
                          <p:cTn id="104" fill="hold">
                            <p:stCondLst>
                              <p:cond delay="3500"/>
                            </p:stCondLst>
                            <p:childTnLst>
                              <p:par>
                                <p:cTn id="105" presetID="1" presetClass="exit" presetSubtype="0" fill="hold" nodeType="afterEffect">
                                  <p:stCondLst>
                                    <p:cond delay="0"/>
                                  </p:stCondLst>
                                  <p:childTnLst>
                                    <p:set>
                                      <p:cBhvr>
                                        <p:cTn id="106" dur="1" fill="hold">
                                          <p:stCondLst>
                                            <p:cond delay="0"/>
                                          </p:stCondLst>
                                        </p:cTn>
                                        <p:tgtEl>
                                          <p:spTgt spid="123"/>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132"/>
                                        </p:tgtEl>
                                        <p:attrNameLst>
                                          <p:attrName>style.visibility</p:attrName>
                                        </p:attrNameLst>
                                      </p:cBhvr>
                                      <p:to>
                                        <p:strVal val="visible"/>
                                      </p:to>
                                    </p:set>
                                  </p:childTnLst>
                                </p:cTn>
                              </p:par>
                            </p:childTnLst>
                          </p:cTn>
                        </p:par>
                        <p:par>
                          <p:cTn id="109" fill="hold">
                            <p:stCondLst>
                              <p:cond delay="3500"/>
                            </p:stCondLst>
                            <p:childTnLst>
                              <p:par>
                                <p:cTn id="110" presetID="63" presetClass="path" presetSubtype="0" accel="50000" decel="50000" fill="hold" nodeType="afterEffect">
                                  <p:stCondLst>
                                    <p:cond delay="0"/>
                                  </p:stCondLst>
                                  <p:childTnLst>
                                    <p:animMotion origin="layout" path="M 3.95833E-6 3.7037E-6 L 0.26419 -0.00625 " pathEditMode="relative" rAng="0" ptsTypes="AA">
                                      <p:cBhvr>
                                        <p:cTn id="111" dur="500" fill="hold"/>
                                        <p:tgtEl>
                                          <p:spTgt spid="132"/>
                                        </p:tgtEl>
                                        <p:attrNameLst>
                                          <p:attrName>ppt_x</p:attrName>
                                          <p:attrName>ppt_y</p:attrName>
                                        </p:attrNameLst>
                                      </p:cBhvr>
                                      <p:rCtr x="13203" y="-324"/>
                                    </p:animMotion>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46"/>
                                        </p:tgtEl>
                                        <p:attrNameLst>
                                          <p:attrName>style.visibility</p:attrName>
                                        </p:attrNameLst>
                                      </p:cBhvr>
                                      <p:to>
                                        <p:strVal val="visible"/>
                                      </p:to>
                                    </p:set>
                                    <p:animEffect transition="in" filter="wipe(left)">
                                      <p:cBhvr>
                                        <p:cTn id="116" dur="500"/>
                                        <p:tgtEl>
                                          <p:spTgt spid="146"/>
                                        </p:tgtEl>
                                      </p:cBhvr>
                                    </p:animEffect>
                                  </p:childTnLst>
                                </p:cTn>
                              </p:par>
                              <p:par>
                                <p:cTn id="117" presetID="10" presetClass="entr" presetSubtype="0" fill="hold" nodeType="withEffect">
                                  <p:stCondLst>
                                    <p:cond delay="0"/>
                                  </p:stCondLst>
                                  <p:childTnLst>
                                    <p:set>
                                      <p:cBhvr>
                                        <p:cTn id="118" dur="1" fill="hold">
                                          <p:stCondLst>
                                            <p:cond delay="0"/>
                                          </p:stCondLst>
                                        </p:cTn>
                                        <p:tgtEl>
                                          <p:spTgt spid="154"/>
                                        </p:tgtEl>
                                        <p:attrNameLst>
                                          <p:attrName>style.visibility</p:attrName>
                                        </p:attrNameLst>
                                      </p:cBhvr>
                                      <p:to>
                                        <p:strVal val="visible"/>
                                      </p:to>
                                    </p:set>
                                    <p:animEffect transition="in" filter="fade">
                                      <p:cBhvr>
                                        <p:cTn id="119" dur="500"/>
                                        <p:tgtEl>
                                          <p:spTgt spid="154"/>
                                        </p:tgtEl>
                                      </p:cBhvr>
                                    </p:animEffect>
                                  </p:childTnLst>
                                </p:cTn>
                              </p:par>
                              <p:par>
                                <p:cTn id="120" presetID="10" presetClass="entr" presetSubtype="0" fill="hold" nodeType="withEffect">
                                  <p:stCondLst>
                                    <p:cond delay="0"/>
                                  </p:stCondLst>
                                  <p:childTnLst>
                                    <p:set>
                                      <p:cBhvr>
                                        <p:cTn id="121" dur="1" fill="hold">
                                          <p:stCondLst>
                                            <p:cond delay="0"/>
                                          </p:stCondLst>
                                        </p:cTn>
                                        <p:tgtEl>
                                          <p:spTgt spid="190"/>
                                        </p:tgtEl>
                                        <p:attrNameLst>
                                          <p:attrName>style.visibility</p:attrName>
                                        </p:attrNameLst>
                                      </p:cBhvr>
                                      <p:to>
                                        <p:strVal val="visible"/>
                                      </p:to>
                                    </p:set>
                                    <p:animEffect transition="in" filter="fade">
                                      <p:cBhvr>
                                        <p:cTn id="122" dur="500"/>
                                        <p:tgtEl>
                                          <p:spTgt spid="190"/>
                                        </p:tgtEl>
                                      </p:cBhvr>
                                    </p:animEffect>
                                  </p:childTnLst>
                                </p:cTn>
                              </p:par>
                            </p:childTnLst>
                          </p:cTn>
                        </p:par>
                        <p:par>
                          <p:cTn id="123" fill="hold">
                            <p:stCondLst>
                              <p:cond delay="500"/>
                            </p:stCondLst>
                            <p:childTnLst>
                              <p:par>
                                <p:cTn id="124" presetID="63" presetClass="path" presetSubtype="0" accel="50000" decel="50000" fill="hold" nodeType="afterEffect">
                                  <p:stCondLst>
                                    <p:cond delay="0"/>
                                  </p:stCondLst>
                                  <p:childTnLst>
                                    <p:animMotion origin="layout" path="M -1.66667E-6 -4.81481E-6 L 0.09779 -4.81481E-6 " pathEditMode="relative" rAng="0" ptsTypes="AA">
                                      <p:cBhvr>
                                        <p:cTn id="125" dur="500" fill="hold"/>
                                        <p:tgtEl>
                                          <p:spTgt spid="154"/>
                                        </p:tgtEl>
                                        <p:attrNameLst>
                                          <p:attrName>ppt_x</p:attrName>
                                          <p:attrName>ppt_y</p:attrName>
                                        </p:attrNameLst>
                                      </p:cBhvr>
                                      <p:rCtr x="4961" y="0"/>
                                    </p:animMotion>
                                  </p:childTnLst>
                                </p:cTn>
                              </p:par>
                            </p:childTnLst>
                          </p:cTn>
                        </p:par>
                        <p:par>
                          <p:cTn id="126" fill="hold">
                            <p:stCondLst>
                              <p:cond delay="1000"/>
                            </p:stCondLst>
                            <p:childTnLst>
                              <p:par>
                                <p:cTn id="127" presetID="1" presetClass="exit" presetSubtype="0" fill="hold" nodeType="afterEffect">
                                  <p:stCondLst>
                                    <p:cond delay="0"/>
                                  </p:stCondLst>
                                  <p:childTnLst>
                                    <p:set>
                                      <p:cBhvr>
                                        <p:cTn id="128" dur="1" fill="hold">
                                          <p:stCondLst>
                                            <p:cond delay="0"/>
                                          </p:stCondLst>
                                        </p:cTn>
                                        <p:tgtEl>
                                          <p:spTgt spid="154"/>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155"/>
                                        </p:tgtEl>
                                        <p:attrNameLst>
                                          <p:attrName>style.visibility</p:attrName>
                                        </p:attrNameLst>
                                      </p:cBhvr>
                                      <p:to>
                                        <p:strVal val="visible"/>
                                      </p:to>
                                    </p:set>
                                  </p:childTnLst>
                                </p:cTn>
                              </p:par>
                            </p:childTnLst>
                          </p:cTn>
                        </p:par>
                        <p:par>
                          <p:cTn id="131" fill="hold">
                            <p:stCondLst>
                              <p:cond delay="1000"/>
                            </p:stCondLst>
                            <p:childTnLst>
                              <p:par>
                                <p:cTn id="132" presetID="63" presetClass="path" presetSubtype="0" accel="50000" decel="50000" fill="hold" nodeType="afterEffect">
                                  <p:stCondLst>
                                    <p:cond delay="0"/>
                                  </p:stCondLst>
                                  <p:childTnLst>
                                    <p:animMotion origin="layout" path="M 1.875E-6 -4.81481E-6 L 0.09479 -0.00116 " pathEditMode="relative" rAng="0" ptsTypes="AA">
                                      <p:cBhvr>
                                        <p:cTn id="133" dur="500" fill="hold"/>
                                        <p:tgtEl>
                                          <p:spTgt spid="155"/>
                                        </p:tgtEl>
                                        <p:attrNameLst>
                                          <p:attrName>ppt_x</p:attrName>
                                          <p:attrName>ppt_y</p:attrName>
                                        </p:attrNameLst>
                                      </p:cBhvr>
                                      <p:rCtr x="4857" y="0"/>
                                    </p:animMotion>
                                  </p:childTnLst>
                                </p:cTn>
                              </p:par>
                              <p:par>
                                <p:cTn id="134" presetID="63" presetClass="path" presetSubtype="0" accel="50000" decel="50000" fill="hold" nodeType="withEffect">
                                  <p:stCondLst>
                                    <p:cond delay="0"/>
                                  </p:stCondLst>
                                  <p:childTnLst>
                                    <p:animMotion origin="layout" path="M -8.33333E-7 2.96296E-6 L 0.18581 -0.00348 " pathEditMode="relative" rAng="0" ptsTypes="AA">
                                      <p:cBhvr>
                                        <p:cTn id="135" dur="500" fill="hold"/>
                                        <p:tgtEl>
                                          <p:spTgt spid="190"/>
                                        </p:tgtEl>
                                        <p:attrNameLst>
                                          <p:attrName>ppt_x</p:attrName>
                                          <p:attrName>ppt_y</p:attrName>
                                        </p:attrNameLst>
                                      </p:cBhvr>
                                      <p:rCtr x="9362" y="-185"/>
                                    </p:animMotion>
                                  </p:childTnLst>
                                </p:cTn>
                              </p:par>
                            </p:childTnLst>
                          </p:cTn>
                        </p:par>
                        <p:par>
                          <p:cTn id="136" fill="hold">
                            <p:stCondLst>
                              <p:cond delay="1500"/>
                            </p:stCondLst>
                            <p:childTnLst>
                              <p:par>
                                <p:cTn id="137" presetID="1" presetClass="exit" presetSubtype="0" fill="hold" nodeType="afterEffect">
                                  <p:stCondLst>
                                    <p:cond delay="0"/>
                                  </p:stCondLst>
                                  <p:childTnLst>
                                    <p:set>
                                      <p:cBhvr>
                                        <p:cTn id="138" dur="1" fill="hold">
                                          <p:stCondLst>
                                            <p:cond delay="0"/>
                                          </p:stCondLst>
                                        </p:cTn>
                                        <p:tgtEl>
                                          <p:spTgt spid="155"/>
                                        </p:tgtEl>
                                        <p:attrNameLst>
                                          <p:attrName>style.visibility</p:attrName>
                                        </p:attrNameLst>
                                      </p:cBhvr>
                                      <p:to>
                                        <p:strVal val="hidden"/>
                                      </p:to>
                                    </p:set>
                                  </p:childTnLst>
                                </p:cTn>
                              </p:par>
                              <p:par>
                                <p:cTn id="139" presetID="1" presetClass="entr" presetSubtype="0" fill="hold" nodeType="withEffect">
                                  <p:stCondLst>
                                    <p:cond delay="0"/>
                                  </p:stCondLst>
                                  <p:childTnLst>
                                    <p:set>
                                      <p:cBhvr>
                                        <p:cTn id="140" dur="1" fill="hold">
                                          <p:stCondLst>
                                            <p:cond delay="0"/>
                                          </p:stCondLst>
                                        </p:cTn>
                                        <p:tgtEl>
                                          <p:spTgt spid="158"/>
                                        </p:tgtEl>
                                        <p:attrNameLst>
                                          <p:attrName>style.visibility</p:attrName>
                                        </p:attrNameLst>
                                      </p:cBhvr>
                                      <p:to>
                                        <p:strVal val="visible"/>
                                      </p:to>
                                    </p:set>
                                  </p:childTnLst>
                                </p:cTn>
                              </p:par>
                            </p:childTnLst>
                          </p:cTn>
                        </p:par>
                        <p:par>
                          <p:cTn id="141" fill="hold">
                            <p:stCondLst>
                              <p:cond delay="1500"/>
                            </p:stCondLst>
                            <p:childTnLst>
                              <p:par>
                                <p:cTn id="142" presetID="1" presetClass="exit" presetSubtype="0" fill="hold" nodeType="afterEffect">
                                  <p:stCondLst>
                                    <p:cond delay="0"/>
                                  </p:stCondLst>
                                  <p:childTnLst>
                                    <p:set>
                                      <p:cBhvr>
                                        <p:cTn id="143" dur="1" fill="hold">
                                          <p:stCondLst>
                                            <p:cond delay="0"/>
                                          </p:stCondLst>
                                        </p:cTn>
                                        <p:tgtEl>
                                          <p:spTgt spid="190"/>
                                        </p:tgtEl>
                                        <p:attrNameLst>
                                          <p:attrName>style.visibility</p:attrName>
                                        </p:attrNameLst>
                                      </p:cBhvr>
                                      <p:to>
                                        <p:strVal val="hidden"/>
                                      </p:to>
                                    </p:set>
                                  </p:childTnLst>
                                </p:cTn>
                              </p:par>
                              <p:par>
                                <p:cTn id="144" presetID="1" presetClass="entr" presetSubtype="0" fill="hold" nodeType="withEffect">
                                  <p:stCondLst>
                                    <p:cond delay="0"/>
                                  </p:stCondLst>
                                  <p:childTnLst>
                                    <p:set>
                                      <p:cBhvr>
                                        <p:cTn id="145" dur="1" fill="hold">
                                          <p:stCondLst>
                                            <p:cond delay="0"/>
                                          </p:stCondLst>
                                        </p:cTn>
                                        <p:tgtEl>
                                          <p:spTgt spid="191"/>
                                        </p:tgtEl>
                                        <p:attrNameLst>
                                          <p:attrName>style.visibility</p:attrName>
                                        </p:attrNameLst>
                                      </p:cBhvr>
                                      <p:to>
                                        <p:strVal val="visible"/>
                                      </p:to>
                                    </p:set>
                                  </p:childTnLst>
                                </p:cTn>
                              </p:par>
                            </p:childTnLst>
                          </p:cTn>
                        </p:par>
                        <p:par>
                          <p:cTn id="146" fill="hold">
                            <p:stCondLst>
                              <p:cond delay="1500"/>
                            </p:stCondLst>
                            <p:childTnLst>
                              <p:par>
                                <p:cTn id="147" presetID="63" presetClass="path" presetSubtype="0" accel="50000" decel="50000" fill="hold" nodeType="afterEffect">
                                  <p:stCondLst>
                                    <p:cond delay="0"/>
                                  </p:stCondLst>
                                  <p:childTnLst>
                                    <p:animMotion origin="layout" path="M 2.08333E-7 2.59259E-6 L 0.09896 -3.7037E-6 " pathEditMode="relative" rAng="0" ptsTypes="AA">
                                      <p:cBhvr>
                                        <p:cTn id="148" dur="500" fill="hold"/>
                                        <p:tgtEl>
                                          <p:spTgt spid="158"/>
                                        </p:tgtEl>
                                        <p:attrNameLst>
                                          <p:attrName>ppt_x</p:attrName>
                                          <p:attrName>ppt_y</p:attrName>
                                        </p:attrNameLst>
                                      </p:cBhvr>
                                      <p:rCtr x="4961" y="116"/>
                                    </p:animMotion>
                                  </p:childTnLst>
                                </p:cTn>
                              </p:par>
                              <p:par>
                                <p:cTn id="149" presetID="63" presetClass="path" presetSubtype="0" accel="50000" decel="50000" fill="hold" nodeType="withEffect">
                                  <p:stCondLst>
                                    <p:cond delay="0"/>
                                  </p:stCondLst>
                                  <p:childTnLst>
                                    <p:animMotion origin="layout" path="M 4.375E-6 -4.81481E-6 L 0.09635 -0.00116 " pathEditMode="relative" rAng="0" ptsTypes="AA">
                                      <p:cBhvr>
                                        <p:cTn id="150" dur="500" fill="hold"/>
                                        <p:tgtEl>
                                          <p:spTgt spid="191"/>
                                        </p:tgtEl>
                                        <p:attrNameLst>
                                          <p:attrName>ppt_x</p:attrName>
                                          <p:attrName>ppt_y</p:attrName>
                                        </p:attrNameLst>
                                      </p:cBhvr>
                                      <p:rCtr x="4935" y="0"/>
                                    </p:animMotion>
                                  </p:childTnLst>
                                </p:cTn>
                              </p:par>
                              <p:par>
                                <p:cTn id="151" presetID="1" presetClass="entr" presetSubtype="0" fill="hold" nodeType="withEffect">
                                  <p:stCondLst>
                                    <p:cond delay="0"/>
                                  </p:stCondLst>
                                  <p:childTnLst>
                                    <p:set>
                                      <p:cBhvr>
                                        <p:cTn id="152" dur="1" fill="hold">
                                          <p:stCondLst>
                                            <p:cond delay="0"/>
                                          </p:stCondLst>
                                        </p:cTn>
                                        <p:tgtEl>
                                          <p:spTgt spid="229"/>
                                        </p:tgtEl>
                                        <p:attrNameLst>
                                          <p:attrName>style.visibility</p:attrName>
                                        </p:attrNameLst>
                                      </p:cBhvr>
                                      <p:to>
                                        <p:strVal val="visible"/>
                                      </p:to>
                                    </p:set>
                                  </p:childTnLst>
                                </p:cTn>
                              </p:par>
                              <p:par>
                                <p:cTn id="153" presetID="63" presetClass="path" presetSubtype="0" accel="50000" decel="50000" fill="hold" nodeType="withEffect">
                                  <p:stCondLst>
                                    <p:cond delay="0"/>
                                  </p:stCondLst>
                                  <p:childTnLst>
                                    <p:animMotion origin="layout" path="M -1.66667E-6 2.22222E-6 L 0.09778 -0.00047 " pathEditMode="relative" rAng="0" ptsTypes="AA">
                                      <p:cBhvr>
                                        <p:cTn id="154" dur="500" fill="hold"/>
                                        <p:tgtEl>
                                          <p:spTgt spid="229"/>
                                        </p:tgtEl>
                                        <p:attrNameLst>
                                          <p:attrName>ppt_x</p:attrName>
                                          <p:attrName>ppt_y</p:attrName>
                                        </p:attrNameLst>
                                      </p:cBhvr>
                                      <p:rCtr x="4766" y="-23"/>
                                    </p:animMotion>
                                  </p:childTnLst>
                                </p:cTn>
                              </p:par>
                            </p:childTnLst>
                          </p:cTn>
                        </p:par>
                        <p:par>
                          <p:cTn id="155" fill="hold">
                            <p:stCondLst>
                              <p:cond delay="2000"/>
                            </p:stCondLst>
                            <p:childTnLst>
                              <p:par>
                                <p:cTn id="156" presetID="1" presetClass="exit" presetSubtype="0" fill="hold" nodeType="afterEffect">
                                  <p:stCondLst>
                                    <p:cond delay="0"/>
                                  </p:stCondLst>
                                  <p:childTnLst>
                                    <p:set>
                                      <p:cBhvr>
                                        <p:cTn id="157" dur="1" fill="hold">
                                          <p:stCondLst>
                                            <p:cond delay="0"/>
                                          </p:stCondLst>
                                        </p:cTn>
                                        <p:tgtEl>
                                          <p:spTgt spid="158"/>
                                        </p:tgtEl>
                                        <p:attrNameLst>
                                          <p:attrName>style.visibility</p:attrName>
                                        </p:attrNameLst>
                                      </p:cBhvr>
                                      <p:to>
                                        <p:strVal val="hidden"/>
                                      </p:to>
                                    </p:set>
                                  </p:childTnLst>
                                </p:cTn>
                              </p:par>
                              <p:par>
                                <p:cTn id="158" presetID="1" presetClass="entr" presetSubtype="0" fill="hold" nodeType="withEffect">
                                  <p:stCondLst>
                                    <p:cond delay="0"/>
                                  </p:stCondLst>
                                  <p:childTnLst>
                                    <p:set>
                                      <p:cBhvr>
                                        <p:cTn id="159" dur="1" fill="hold">
                                          <p:stCondLst>
                                            <p:cond delay="0"/>
                                          </p:stCondLst>
                                        </p:cTn>
                                        <p:tgtEl>
                                          <p:spTgt spid="163"/>
                                        </p:tgtEl>
                                        <p:attrNameLst>
                                          <p:attrName>style.visibility</p:attrName>
                                        </p:attrNameLst>
                                      </p:cBhvr>
                                      <p:to>
                                        <p:strVal val="visible"/>
                                      </p:to>
                                    </p:set>
                                  </p:childTnLst>
                                </p:cTn>
                              </p:par>
                            </p:childTnLst>
                          </p:cTn>
                        </p:par>
                        <p:par>
                          <p:cTn id="160" fill="hold">
                            <p:stCondLst>
                              <p:cond delay="2000"/>
                            </p:stCondLst>
                            <p:childTnLst>
                              <p:par>
                                <p:cTn id="161" presetID="1" presetClass="exit" presetSubtype="0" fill="hold" nodeType="afterEffect">
                                  <p:stCondLst>
                                    <p:cond delay="0"/>
                                  </p:stCondLst>
                                  <p:childTnLst>
                                    <p:set>
                                      <p:cBhvr>
                                        <p:cTn id="162" dur="1" fill="hold">
                                          <p:stCondLst>
                                            <p:cond delay="0"/>
                                          </p:stCondLst>
                                        </p:cTn>
                                        <p:tgtEl>
                                          <p:spTgt spid="191"/>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94"/>
                                        </p:tgtEl>
                                        <p:attrNameLst>
                                          <p:attrName>style.visibility</p:attrName>
                                        </p:attrNameLst>
                                      </p:cBhvr>
                                      <p:to>
                                        <p:strVal val="visible"/>
                                      </p:to>
                                    </p:set>
                                  </p:childTnLst>
                                </p:cTn>
                              </p:par>
                            </p:childTnLst>
                          </p:cTn>
                        </p:par>
                        <p:par>
                          <p:cTn id="165" fill="hold">
                            <p:stCondLst>
                              <p:cond delay="2000"/>
                            </p:stCondLst>
                            <p:childTnLst>
                              <p:par>
                                <p:cTn id="166" presetID="1" presetClass="exit" presetSubtype="0" fill="hold" nodeType="afterEffect">
                                  <p:stCondLst>
                                    <p:cond delay="0"/>
                                  </p:stCondLst>
                                  <p:childTnLst>
                                    <p:set>
                                      <p:cBhvr>
                                        <p:cTn id="167" dur="1" fill="hold">
                                          <p:stCondLst>
                                            <p:cond delay="0"/>
                                          </p:stCondLst>
                                        </p:cTn>
                                        <p:tgtEl>
                                          <p:spTgt spid="229"/>
                                        </p:tgtEl>
                                        <p:attrNameLst>
                                          <p:attrName>style.visibility</p:attrName>
                                        </p:attrNameLst>
                                      </p:cBhvr>
                                      <p:to>
                                        <p:strVal val="hidden"/>
                                      </p:to>
                                    </p:set>
                                  </p:childTnLst>
                                </p:cTn>
                              </p:par>
                              <p:par>
                                <p:cTn id="168" presetID="1" presetClass="entr" presetSubtype="0" fill="hold" nodeType="withEffect">
                                  <p:stCondLst>
                                    <p:cond delay="0"/>
                                  </p:stCondLst>
                                  <p:childTnLst>
                                    <p:set>
                                      <p:cBhvr>
                                        <p:cTn id="169" dur="1" fill="hold">
                                          <p:stCondLst>
                                            <p:cond delay="0"/>
                                          </p:stCondLst>
                                        </p:cTn>
                                        <p:tgtEl>
                                          <p:spTgt spid="230"/>
                                        </p:tgtEl>
                                        <p:attrNameLst>
                                          <p:attrName>style.visibility</p:attrName>
                                        </p:attrNameLst>
                                      </p:cBhvr>
                                      <p:to>
                                        <p:strVal val="visible"/>
                                      </p:to>
                                    </p:set>
                                  </p:childTnLst>
                                </p:cTn>
                              </p:par>
                            </p:childTnLst>
                          </p:cTn>
                        </p:par>
                        <p:par>
                          <p:cTn id="170" fill="hold">
                            <p:stCondLst>
                              <p:cond delay="2000"/>
                            </p:stCondLst>
                            <p:childTnLst>
                              <p:par>
                                <p:cTn id="171" presetID="63" presetClass="path" presetSubtype="0" accel="50000" decel="50000" fill="hold" nodeType="afterEffect">
                                  <p:stCondLst>
                                    <p:cond delay="0"/>
                                  </p:stCondLst>
                                  <p:childTnLst>
                                    <p:animMotion origin="layout" path="M 1.875E-6 2.59259E-6 L 0.10156 3.33333E-6 " pathEditMode="relative" rAng="0" ptsTypes="AA">
                                      <p:cBhvr>
                                        <p:cTn id="172" dur="500" fill="hold"/>
                                        <p:tgtEl>
                                          <p:spTgt spid="163"/>
                                        </p:tgtEl>
                                        <p:attrNameLst>
                                          <p:attrName>ppt_x</p:attrName>
                                          <p:attrName>ppt_y</p:attrName>
                                        </p:attrNameLst>
                                      </p:cBhvr>
                                      <p:rCtr x="5091" y="139"/>
                                    </p:animMotion>
                                  </p:childTnLst>
                                </p:cTn>
                              </p:par>
                              <p:par>
                                <p:cTn id="173" presetID="63" presetClass="path" presetSubtype="0" accel="50000" decel="50000" fill="hold" nodeType="withEffect">
                                  <p:stCondLst>
                                    <p:cond delay="0"/>
                                  </p:stCondLst>
                                  <p:childTnLst>
                                    <p:animMotion origin="layout" path="M 2.70833E-6 2.59259E-6 L 0.10052 -3.7037E-6 " pathEditMode="relative" rAng="0" ptsTypes="AA">
                                      <p:cBhvr>
                                        <p:cTn id="174" dur="500" fill="hold"/>
                                        <p:tgtEl>
                                          <p:spTgt spid="194"/>
                                        </p:tgtEl>
                                        <p:attrNameLst>
                                          <p:attrName>ppt_x</p:attrName>
                                          <p:attrName>ppt_y</p:attrName>
                                        </p:attrNameLst>
                                      </p:cBhvr>
                                      <p:rCtr x="5000" y="116"/>
                                    </p:animMotion>
                                  </p:childTnLst>
                                </p:cTn>
                              </p:par>
                              <p:par>
                                <p:cTn id="175" presetID="63" presetClass="path" presetSubtype="0" accel="50000" decel="50000" fill="hold" nodeType="withEffect">
                                  <p:stCondLst>
                                    <p:cond delay="0"/>
                                  </p:stCondLst>
                                  <p:childTnLst>
                                    <p:animMotion origin="layout" path="M 1.875E-6 2.22222E-6 L 0.09479 -0.00163 " pathEditMode="relative" rAng="0" ptsTypes="AA">
                                      <p:cBhvr>
                                        <p:cTn id="176" dur="500" fill="hold"/>
                                        <p:tgtEl>
                                          <p:spTgt spid="230"/>
                                        </p:tgtEl>
                                        <p:attrNameLst>
                                          <p:attrName>ppt_x</p:attrName>
                                          <p:attrName>ppt_y</p:attrName>
                                        </p:attrNameLst>
                                      </p:cBhvr>
                                      <p:rCtr x="4857" y="-23"/>
                                    </p:animMotion>
                                  </p:childTnLst>
                                </p:cTn>
                              </p:par>
                              <p:par>
                                <p:cTn id="177" presetID="1" presetClass="entr" presetSubtype="0" fill="hold" nodeType="withEffect">
                                  <p:stCondLst>
                                    <p:cond delay="0"/>
                                  </p:stCondLst>
                                  <p:childTnLst>
                                    <p:set>
                                      <p:cBhvr>
                                        <p:cTn id="178" dur="1" fill="hold">
                                          <p:stCondLst>
                                            <p:cond delay="0"/>
                                          </p:stCondLst>
                                        </p:cTn>
                                        <p:tgtEl>
                                          <p:spTgt spid="303"/>
                                        </p:tgtEl>
                                        <p:attrNameLst>
                                          <p:attrName>style.visibility</p:attrName>
                                        </p:attrNameLst>
                                      </p:cBhvr>
                                      <p:to>
                                        <p:strVal val="visible"/>
                                      </p:to>
                                    </p:set>
                                  </p:childTnLst>
                                </p:cTn>
                              </p:par>
                              <p:par>
                                <p:cTn id="179" presetID="63" presetClass="path" presetSubtype="0" accel="50000" decel="50000" fill="hold" nodeType="withEffect">
                                  <p:stCondLst>
                                    <p:cond delay="0"/>
                                  </p:stCondLst>
                                  <p:childTnLst>
                                    <p:animMotion origin="layout" path="M 4.58333E-6 -1.85185E-6 L 0.09544 0.00046 " pathEditMode="relative" rAng="0" ptsTypes="AA">
                                      <p:cBhvr>
                                        <p:cTn id="180" dur="500" fill="hold"/>
                                        <p:tgtEl>
                                          <p:spTgt spid="303"/>
                                        </p:tgtEl>
                                        <p:attrNameLst>
                                          <p:attrName>ppt_x</p:attrName>
                                          <p:attrName>ppt_y</p:attrName>
                                        </p:attrNameLst>
                                      </p:cBhvr>
                                      <p:rCtr x="4648" y="208"/>
                                    </p:animMotion>
                                  </p:childTnLst>
                                </p:cTn>
                              </p:par>
                            </p:childTnLst>
                          </p:cTn>
                        </p:par>
                        <p:par>
                          <p:cTn id="181" fill="hold">
                            <p:stCondLst>
                              <p:cond delay="2500"/>
                            </p:stCondLst>
                            <p:childTnLst>
                              <p:par>
                                <p:cTn id="182" presetID="1" presetClass="exit" presetSubtype="0" fill="hold" nodeType="afterEffect">
                                  <p:stCondLst>
                                    <p:cond delay="0"/>
                                  </p:stCondLst>
                                  <p:childTnLst>
                                    <p:set>
                                      <p:cBhvr>
                                        <p:cTn id="183" dur="1" fill="hold">
                                          <p:stCondLst>
                                            <p:cond delay="0"/>
                                          </p:stCondLst>
                                        </p:cTn>
                                        <p:tgtEl>
                                          <p:spTgt spid="163"/>
                                        </p:tgtEl>
                                        <p:attrNameLst>
                                          <p:attrName>style.visibility</p:attrName>
                                        </p:attrNameLst>
                                      </p:cBhvr>
                                      <p:to>
                                        <p:strVal val="hidden"/>
                                      </p:to>
                                    </p:set>
                                  </p:childTnLst>
                                </p:cTn>
                              </p:par>
                              <p:par>
                                <p:cTn id="184" presetID="1" presetClass="entr" presetSubtype="0" fill="hold" nodeType="withEffect">
                                  <p:stCondLst>
                                    <p:cond delay="0"/>
                                  </p:stCondLst>
                                  <p:childTnLst>
                                    <p:set>
                                      <p:cBhvr>
                                        <p:cTn id="185" dur="1" fill="hold">
                                          <p:stCondLst>
                                            <p:cond delay="0"/>
                                          </p:stCondLst>
                                        </p:cTn>
                                        <p:tgtEl>
                                          <p:spTgt spid="170"/>
                                        </p:tgtEl>
                                        <p:attrNameLst>
                                          <p:attrName>style.visibility</p:attrName>
                                        </p:attrNameLst>
                                      </p:cBhvr>
                                      <p:to>
                                        <p:strVal val="visible"/>
                                      </p:to>
                                    </p:set>
                                  </p:childTnLst>
                                </p:cTn>
                              </p:par>
                            </p:childTnLst>
                          </p:cTn>
                        </p:par>
                        <p:par>
                          <p:cTn id="186" fill="hold">
                            <p:stCondLst>
                              <p:cond delay="2500"/>
                            </p:stCondLst>
                            <p:childTnLst>
                              <p:par>
                                <p:cTn id="187" presetID="1" presetClass="exit" presetSubtype="0" fill="hold" nodeType="afterEffect">
                                  <p:stCondLst>
                                    <p:cond delay="0"/>
                                  </p:stCondLst>
                                  <p:childTnLst>
                                    <p:set>
                                      <p:cBhvr>
                                        <p:cTn id="188" dur="1" fill="hold">
                                          <p:stCondLst>
                                            <p:cond delay="0"/>
                                          </p:stCondLst>
                                        </p:cTn>
                                        <p:tgtEl>
                                          <p:spTgt spid="194"/>
                                        </p:tgtEl>
                                        <p:attrNameLst>
                                          <p:attrName>style.visibility</p:attrName>
                                        </p:attrNameLst>
                                      </p:cBhvr>
                                      <p:to>
                                        <p:strVal val="hidden"/>
                                      </p:to>
                                    </p:set>
                                  </p:childTnLst>
                                </p:cTn>
                              </p:par>
                              <p:par>
                                <p:cTn id="189" presetID="1" presetClass="entr" presetSubtype="0" fill="hold" nodeType="withEffect">
                                  <p:stCondLst>
                                    <p:cond delay="0"/>
                                  </p:stCondLst>
                                  <p:childTnLst>
                                    <p:set>
                                      <p:cBhvr>
                                        <p:cTn id="190" dur="1" fill="hold">
                                          <p:stCondLst>
                                            <p:cond delay="0"/>
                                          </p:stCondLst>
                                        </p:cTn>
                                        <p:tgtEl>
                                          <p:spTgt spid="199"/>
                                        </p:tgtEl>
                                        <p:attrNameLst>
                                          <p:attrName>style.visibility</p:attrName>
                                        </p:attrNameLst>
                                      </p:cBhvr>
                                      <p:to>
                                        <p:strVal val="visible"/>
                                      </p:to>
                                    </p:set>
                                  </p:childTnLst>
                                </p:cTn>
                              </p:par>
                            </p:childTnLst>
                          </p:cTn>
                        </p:par>
                        <p:par>
                          <p:cTn id="191" fill="hold">
                            <p:stCondLst>
                              <p:cond delay="2500"/>
                            </p:stCondLst>
                            <p:childTnLst>
                              <p:par>
                                <p:cTn id="192" presetID="1" presetClass="exit" presetSubtype="0" fill="hold" nodeType="afterEffect">
                                  <p:stCondLst>
                                    <p:cond delay="0"/>
                                  </p:stCondLst>
                                  <p:childTnLst>
                                    <p:set>
                                      <p:cBhvr>
                                        <p:cTn id="193" dur="1" fill="hold">
                                          <p:stCondLst>
                                            <p:cond delay="0"/>
                                          </p:stCondLst>
                                        </p:cTn>
                                        <p:tgtEl>
                                          <p:spTgt spid="230"/>
                                        </p:tgtEl>
                                        <p:attrNameLst>
                                          <p:attrName>style.visibility</p:attrName>
                                        </p:attrNameLst>
                                      </p:cBhvr>
                                      <p:to>
                                        <p:strVal val="hidden"/>
                                      </p:to>
                                    </p:set>
                                  </p:childTnLst>
                                </p:cTn>
                              </p:par>
                              <p:par>
                                <p:cTn id="194" presetID="1" presetClass="entr" presetSubtype="0" fill="hold" nodeType="withEffect">
                                  <p:stCondLst>
                                    <p:cond delay="0"/>
                                  </p:stCondLst>
                                  <p:childTnLst>
                                    <p:set>
                                      <p:cBhvr>
                                        <p:cTn id="195" dur="1" fill="hold">
                                          <p:stCondLst>
                                            <p:cond delay="0"/>
                                          </p:stCondLst>
                                        </p:cTn>
                                        <p:tgtEl>
                                          <p:spTgt spid="233"/>
                                        </p:tgtEl>
                                        <p:attrNameLst>
                                          <p:attrName>style.visibility</p:attrName>
                                        </p:attrNameLst>
                                      </p:cBhvr>
                                      <p:to>
                                        <p:strVal val="visible"/>
                                      </p:to>
                                    </p:set>
                                  </p:childTnLst>
                                </p:cTn>
                              </p:par>
                            </p:childTnLst>
                          </p:cTn>
                        </p:par>
                        <p:par>
                          <p:cTn id="196" fill="hold">
                            <p:stCondLst>
                              <p:cond delay="2500"/>
                            </p:stCondLst>
                            <p:childTnLst>
                              <p:par>
                                <p:cTn id="197" presetID="1" presetClass="exit" presetSubtype="0" fill="hold" nodeType="afterEffect">
                                  <p:stCondLst>
                                    <p:cond delay="0"/>
                                  </p:stCondLst>
                                  <p:childTnLst>
                                    <p:set>
                                      <p:cBhvr>
                                        <p:cTn id="198" dur="1" fill="hold">
                                          <p:stCondLst>
                                            <p:cond delay="0"/>
                                          </p:stCondLst>
                                        </p:cTn>
                                        <p:tgtEl>
                                          <p:spTgt spid="303"/>
                                        </p:tgtEl>
                                        <p:attrNameLst>
                                          <p:attrName>style.visibility</p:attrName>
                                        </p:attrNameLst>
                                      </p:cBhvr>
                                      <p:to>
                                        <p:strVal val="hidden"/>
                                      </p:to>
                                    </p:set>
                                  </p:childTnLst>
                                </p:cTn>
                              </p:par>
                              <p:par>
                                <p:cTn id="199" presetID="1" presetClass="entr" presetSubtype="0" fill="hold" nodeType="withEffect">
                                  <p:stCondLst>
                                    <p:cond delay="0"/>
                                  </p:stCondLst>
                                  <p:childTnLst>
                                    <p:set>
                                      <p:cBhvr>
                                        <p:cTn id="200" dur="1" fill="hold">
                                          <p:stCondLst>
                                            <p:cond delay="0"/>
                                          </p:stCondLst>
                                        </p:cTn>
                                        <p:tgtEl>
                                          <p:spTgt spid="304"/>
                                        </p:tgtEl>
                                        <p:attrNameLst>
                                          <p:attrName>style.visibility</p:attrName>
                                        </p:attrNameLst>
                                      </p:cBhvr>
                                      <p:to>
                                        <p:strVal val="visible"/>
                                      </p:to>
                                    </p:set>
                                  </p:childTnLst>
                                </p:cTn>
                              </p:par>
                            </p:childTnLst>
                          </p:cTn>
                        </p:par>
                        <p:par>
                          <p:cTn id="201" fill="hold">
                            <p:stCondLst>
                              <p:cond delay="2500"/>
                            </p:stCondLst>
                            <p:childTnLst>
                              <p:par>
                                <p:cTn id="202" presetID="63" presetClass="path" presetSubtype="0" accel="50000" decel="50000" fill="hold" nodeType="afterEffect">
                                  <p:stCondLst>
                                    <p:cond delay="0"/>
                                  </p:stCondLst>
                                  <p:childTnLst>
                                    <p:animMotion origin="layout" path="M -6.25E-7 2.59259E-6 L 0.08672 0.00116 " pathEditMode="relative" rAng="0" ptsTypes="AA">
                                      <p:cBhvr>
                                        <p:cTn id="203" dur="500" fill="hold"/>
                                        <p:tgtEl>
                                          <p:spTgt spid="170"/>
                                        </p:tgtEl>
                                        <p:attrNameLst>
                                          <p:attrName>ppt_x</p:attrName>
                                          <p:attrName>ppt_y</p:attrName>
                                        </p:attrNameLst>
                                      </p:cBhvr>
                                      <p:rCtr x="4349" y="93"/>
                                    </p:animMotion>
                                  </p:childTnLst>
                                </p:cTn>
                              </p:par>
                              <p:par>
                                <p:cTn id="204" presetID="63" presetClass="path" presetSubtype="0" accel="50000" decel="50000" fill="hold" nodeType="withEffect">
                                  <p:stCondLst>
                                    <p:cond delay="0"/>
                                  </p:stCondLst>
                                  <p:childTnLst>
                                    <p:animMotion origin="layout" path="M 4.16667E-6 2.59259E-6 L 0.10299 -4.81481E-6 " pathEditMode="relative" rAng="0" ptsTypes="AA">
                                      <p:cBhvr>
                                        <p:cTn id="205" dur="500" fill="hold"/>
                                        <p:tgtEl>
                                          <p:spTgt spid="199"/>
                                        </p:tgtEl>
                                        <p:attrNameLst>
                                          <p:attrName>ppt_x</p:attrName>
                                          <p:attrName>ppt_y</p:attrName>
                                        </p:attrNameLst>
                                      </p:cBhvr>
                                      <p:rCtr x="5169" y="46"/>
                                    </p:animMotion>
                                  </p:childTnLst>
                                </p:cTn>
                              </p:par>
                              <p:par>
                                <p:cTn id="206" presetID="63" presetClass="path" presetSubtype="0" accel="50000" decel="50000" fill="hold" nodeType="withEffect">
                                  <p:stCondLst>
                                    <p:cond delay="0"/>
                                  </p:stCondLst>
                                  <p:childTnLst>
                                    <p:animMotion origin="layout" path="M 2.08333E-7 -3.7037E-7 L 0.09896 -0.00047 " pathEditMode="relative" rAng="0" ptsTypes="AA">
                                      <p:cBhvr>
                                        <p:cTn id="207" dur="500" fill="hold"/>
                                        <p:tgtEl>
                                          <p:spTgt spid="233"/>
                                        </p:tgtEl>
                                        <p:attrNameLst>
                                          <p:attrName>ppt_x</p:attrName>
                                          <p:attrName>ppt_y</p:attrName>
                                        </p:attrNameLst>
                                      </p:cBhvr>
                                      <p:rCtr x="5013" y="93"/>
                                    </p:animMotion>
                                  </p:childTnLst>
                                </p:cTn>
                              </p:par>
                              <p:par>
                                <p:cTn id="208" presetID="63" presetClass="path" presetSubtype="0" accel="50000" decel="50000" fill="hold" nodeType="withEffect">
                                  <p:stCondLst>
                                    <p:cond delay="0"/>
                                  </p:stCondLst>
                                  <p:childTnLst>
                                    <p:animMotion origin="layout" path="M 2.70833E-6 7.40741E-7 L 0.09531 -0.00186 " pathEditMode="relative" rAng="0" ptsTypes="AA">
                                      <p:cBhvr>
                                        <p:cTn id="209" dur="500" fill="hold"/>
                                        <p:tgtEl>
                                          <p:spTgt spid="304"/>
                                        </p:tgtEl>
                                        <p:attrNameLst>
                                          <p:attrName>ppt_x</p:attrName>
                                          <p:attrName>ppt_y</p:attrName>
                                        </p:attrNameLst>
                                      </p:cBhvr>
                                      <p:rCtr x="4883" y="-46"/>
                                    </p:animMotion>
                                  </p:childTnLst>
                                </p:cTn>
                              </p:par>
                            </p:childTnLst>
                          </p:cTn>
                        </p:par>
                        <p:par>
                          <p:cTn id="210" fill="hold">
                            <p:stCondLst>
                              <p:cond delay="3000"/>
                            </p:stCondLst>
                            <p:childTnLst>
                              <p:par>
                                <p:cTn id="211" presetID="1" presetClass="exit" presetSubtype="0" fill="hold" nodeType="afterEffect">
                                  <p:stCondLst>
                                    <p:cond delay="0"/>
                                  </p:stCondLst>
                                  <p:childTnLst>
                                    <p:set>
                                      <p:cBhvr>
                                        <p:cTn id="212" dur="1" fill="hold">
                                          <p:stCondLst>
                                            <p:cond delay="0"/>
                                          </p:stCondLst>
                                        </p:cTn>
                                        <p:tgtEl>
                                          <p:spTgt spid="170"/>
                                        </p:tgtEl>
                                        <p:attrNameLst>
                                          <p:attrName>style.visibility</p:attrName>
                                        </p:attrNameLst>
                                      </p:cBhvr>
                                      <p:to>
                                        <p:strVal val="hidden"/>
                                      </p:to>
                                    </p:set>
                                  </p:childTnLst>
                                </p:cTn>
                              </p:par>
                              <p:par>
                                <p:cTn id="213" presetID="1" presetClass="entr" presetSubtype="0" fill="hold" nodeType="withEffect">
                                  <p:stCondLst>
                                    <p:cond delay="0"/>
                                  </p:stCondLst>
                                  <p:childTnLst>
                                    <p:set>
                                      <p:cBhvr>
                                        <p:cTn id="214" dur="1" fill="hold">
                                          <p:stCondLst>
                                            <p:cond delay="0"/>
                                          </p:stCondLst>
                                        </p:cTn>
                                        <p:tgtEl>
                                          <p:spTgt spid="179"/>
                                        </p:tgtEl>
                                        <p:attrNameLst>
                                          <p:attrName>style.visibility</p:attrName>
                                        </p:attrNameLst>
                                      </p:cBhvr>
                                      <p:to>
                                        <p:strVal val="visible"/>
                                      </p:to>
                                    </p:set>
                                  </p:childTnLst>
                                </p:cTn>
                              </p:par>
                            </p:childTnLst>
                          </p:cTn>
                        </p:par>
                        <p:par>
                          <p:cTn id="215" fill="hold">
                            <p:stCondLst>
                              <p:cond delay="3000"/>
                            </p:stCondLst>
                            <p:childTnLst>
                              <p:par>
                                <p:cTn id="216" presetID="1" presetClass="exit" presetSubtype="0" fill="hold" nodeType="afterEffect">
                                  <p:stCondLst>
                                    <p:cond delay="0"/>
                                  </p:stCondLst>
                                  <p:childTnLst>
                                    <p:set>
                                      <p:cBhvr>
                                        <p:cTn id="217" dur="1" fill="hold">
                                          <p:stCondLst>
                                            <p:cond delay="0"/>
                                          </p:stCondLst>
                                        </p:cTn>
                                        <p:tgtEl>
                                          <p:spTgt spid="199"/>
                                        </p:tgtEl>
                                        <p:attrNameLst>
                                          <p:attrName>style.visibility</p:attrName>
                                        </p:attrNameLst>
                                      </p:cBhvr>
                                      <p:to>
                                        <p:strVal val="hidden"/>
                                      </p:to>
                                    </p:set>
                                  </p:childTnLst>
                                </p:cTn>
                              </p:par>
                              <p:par>
                                <p:cTn id="218" presetID="1" presetClass="entr" presetSubtype="0" fill="hold" nodeType="withEffect">
                                  <p:stCondLst>
                                    <p:cond delay="0"/>
                                  </p:stCondLst>
                                  <p:childTnLst>
                                    <p:set>
                                      <p:cBhvr>
                                        <p:cTn id="219" dur="1" fill="hold">
                                          <p:stCondLst>
                                            <p:cond delay="0"/>
                                          </p:stCondLst>
                                        </p:cTn>
                                        <p:tgtEl>
                                          <p:spTgt spid="206"/>
                                        </p:tgtEl>
                                        <p:attrNameLst>
                                          <p:attrName>style.visibility</p:attrName>
                                        </p:attrNameLst>
                                      </p:cBhvr>
                                      <p:to>
                                        <p:strVal val="visible"/>
                                      </p:to>
                                    </p:set>
                                  </p:childTnLst>
                                </p:cTn>
                              </p:par>
                            </p:childTnLst>
                          </p:cTn>
                        </p:par>
                        <p:par>
                          <p:cTn id="220" fill="hold">
                            <p:stCondLst>
                              <p:cond delay="3000"/>
                            </p:stCondLst>
                            <p:childTnLst>
                              <p:par>
                                <p:cTn id="221" presetID="1" presetClass="exit"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hidden"/>
                                      </p:to>
                                    </p:set>
                                  </p:childTnLst>
                                </p:cTn>
                              </p:par>
                              <p:par>
                                <p:cTn id="223" presetID="1" presetClass="entr" presetSubtype="0" fill="hold" nodeType="withEffect">
                                  <p:stCondLst>
                                    <p:cond delay="0"/>
                                  </p:stCondLst>
                                  <p:childTnLst>
                                    <p:set>
                                      <p:cBhvr>
                                        <p:cTn id="224" dur="1" fill="hold">
                                          <p:stCondLst>
                                            <p:cond delay="0"/>
                                          </p:stCondLst>
                                        </p:cTn>
                                        <p:tgtEl>
                                          <p:spTgt spid="238"/>
                                        </p:tgtEl>
                                        <p:attrNameLst>
                                          <p:attrName>style.visibility</p:attrName>
                                        </p:attrNameLst>
                                      </p:cBhvr>
                                      <p:to>
                                        <p:strVal val="visible"/>
                                      </p:to>
                                    </p:set>
                                  </p:childTnLst>
                                </p:cTn>
                              </p:par>
                            </p:childTnLst>
                          </p:cTn>
                        </p:par>
                        <p:par>
                          <p:cTn id="225" fill="hold">
                            <p:stCondLst>
                              <p:cond delay="3000"/>
                            </p:stCondLst>
                            <p:childTnLst>
                              <p:par>
                                <p:cTn id="226" presetID="1" presetClass="exit" presetSubtype="0" fill="hold" nodeType="afterEffect">
                                  <p:stCondLst>
                                    <p:cond delay="0"/>
                                  </p:stCondLst>
                                  <p:childTnLst>
                                    <p:set>
                                      <p:cBhvr>
                                        <p:cTn id="227" dur="1" fill="hold">
                                          <p:stCondLst>
                                            <p:cond delay="0"/>
                                          </p:stCondLst>
                                        </p:cTn>
                                        <p:tgtEl>
                                          <p:spTgt spid="304"/>
                                        </p:tgtEl>
                                        <p:attrNameLst>
                                          <p:attrName>style.visibility</p:attrName>
                                        </p:attrNameLst>
                                      </p:cBhvr>
                                      <p:to>
                                        <p:strVal val="hidden"/>
                                      </p:to>
                                    </p:set>
                                  </p:childTnLst>
                                </p:cTn>
                              </p:par>
                              <p:par>
                                <p:cTn id="228" presetID="1" presetClass="entr" presetSubtype="0" fill="hold" nodeType="withEffect">
                                  <p:stCondLst>
                                    <p:cond delay="0"/>
                                  </p:stCondLst>
                                  <p:childTnLst>
                                    <p:set>
                                      <p:cBhvr>
                                        <p:cTn id="229" dur="1" fill="hold">
                                          <p:stCondLst>
                                            <p:cond delay="0"/>
                                          </p:stCondLst>
                                        </p:cTn>
                                        <p:tgtEl>
                                          <p:spTgt spid="307"/>
                                        </p:tgtEl>
                                        <p:attrNameLst>
                                          <p:attrName>style.visibility</p:attrName>
                                        </p:attrNameLst>
                                      </p:cBhvr>
                                      <p:to>
                                        <p:strVal val="visible"/>
                                      </p:to>
                                    </p:set>
                                  </p:childTnLst>
                                </p:cTn>
                              </p:par>
                            </p:childTnLst>
                          </p:cTn>
                        </p:par>
                        <p:par>
                          <p:cTn id="230" fill="hold">
                            <p:stCondLst>
                              <p:cond delay="3000"/>
                            </p:stCondLst>
                            <p:childTnLst>
                              <p:par>
                                <p:cTn id="231" presetID="63" presetClass="path" presetSubtype="0" accel="50000" decel="50000" fill="hold" nodeType="afterEffect">
                                  <p:stCondLst>
                                    <p:cond delay="0"/>
                                  </p:stCondLst>
                                  <p:childTnLst>
                                    <p:animMotion origin="layout" path="M 6.25E-7 -4.81481E-6 L 0.27005 0.00371 " pathEditMode="relative" rAng="0" ptsTypes="AA">
                                      <p:cBhvr>
                                        <p:cTn id="232" dur="500" fill="hold"/>
                                        <p:tgtEl>
                                          <p:spTgt spid="179"/>
                                        </p:tgtEl>
                                        <p:attrNameLst>
                                          <p:attrName>ppt_x</p:attrName>
                                          <p:attrName>ppt_y</p:attrName>
                                        </p:attrNameLst>
                                      </p:cBhvr>
                                      <p:rCtr x="13503" y="185"/>
                                    </p:animMotion>
                                  </p:childTnLst>
                                </p:cTn>
                              </p:par>
                              <p:par>
                                <p:cTn id="233" presetID="63" presetClass="path" presetSubtype="0" accel="50000" decel="50000" fill="hold" nodeType="withEffect">
                                  <p:stCondLst>
                                    <p:cond delay="0"/>
                                  </p:stCondLst>
                                  <p:childTnLst>
                                    <p:animMotion origin="layout" path="M 1.66667E-6 2.59259E-6 L 0.08815 0.00115 " pathEditMode="relative" rAng="0" ptsTypes="AA">
                                      <p:cBhvr>
                                        <p:cTn id="234" dur="500" fill="hold"/>
                                        <p:tgtEl>
                                          <p:spTgt spid="206"/>
                                        </p:tgtEl>
                                        <p:attrNameLst>
                                          <p:attrName>ppt_x</p:attrName>
                                          <p:attrName>ppt_y</p:attrName>
                                        </p:attrNameLst>
                                      </p:cBhvr>
                                      <p:rCtr x="4414" y="46"/>
                                    </p:animMotion>
                                  </p:childTnLst>
                                </p:cTn>
                              </p:par>
                              <p:par>
                                <p:cTn id="235" presetID="63" presetClass="path" presetSubtype="0" accel="50000" decel="50000" fill="hold" nodeType="withEffect">
                                  <p:stCondLst>
                                    <p:cond delay="0"/>
                                  </p:stCondLst>
                                  <p:childTnLst>
                                    <p:animMotion origin="layout" path="M 1.875E-6 -3.7037E-7 L 0.10156 -0.00046 " pathEditMode="relative" rAng="0" ptsTypes="AA">
                                      <p:cBhvr>
                                        <p:cTn id="236" dur="500" fill="hold"/>
                                        <p:tgtEl>
                                          <p:spTgt spid="238"/>
                                        </p:tgtEl>
                                        <p:attrNameLst>
                                          <p:attrName>ppt_x</p:attrName>
                                          <p:attrName>ppt_y</p:attrName>
                                        </p:attrNameLst>
                                      </p:cBhvr>
                                      <p:rCtr x="5091" y="-23"/>
                                    </p:animMotion>
                                  </p:childTnLst>
                                </p:cTn>
                              </p:par>
                              <p:par>
                                <p:cTn id="237" presetID="63" presetClass="path" presetSubtype="0" accel="50000" decel="50000" fill="hold" nodeType="withEffect">
                                  <p:stCondLst>
                                    <p:cond delay="0"/>
                                  </p:stCondLst>
                                  <p:childTnLst>
                                    <p:animMotion origin="layout" path="M 1.04167E-6 -1.85185E-6 L 0.09948 -0.0007 " pathEditMode="relative" rAng="0" ptsTypes="AA">
                                      <p:cBhvr>
                                        <p:cTn id="238" dur="500" fill="hold"/>
                                        <p:tgtEl>
                                          <p:spTgt spid="307"/>
                                        </p:tgtEl>
                                        <p:attrNameLst>
                                          <p:attrName>ppt_x</p:attrName>
                                          <p:attrName>ppt_y</p:attrName>
                                        </p:attrNameLst>
                                      </p:cBhvr>
                                      <p:rCtr x="4974" y="93"/>
                                    </p:animMotion>
                                  </p:childTnLst>
                                </p:cTn>
                              </p:par>
                            </p:childTnLst>
                          </p:cTn>
                        </p:par>
                        <p:par>
                          <p:cTn id="239" fill="hold">
                            <p:stCondLst>
                              <p:cond delay="3500"/>
                            </p:stCondLst>
                            <p:childTnLst>
                              <p:par>
                                <p:cTn id="240" presetID="1" presetClass="exit" presetSubtype="0" fill="hold" nodeType="afterEffect">
                                  <p:stCondLst>
                                    <p:cond delay="0"/>
                                  </p:stCondLst>
                                  <p:childTnLst>
                                    <p:set>
                                      <p:cBhvr>
                                        <p:cTn id="241" dur="1" fill="hold">
                                          <p:stCondLst>
                                            <p:cond delay="0"/>
                                          </p:stCondLst>
                                        </p:cTn>
                                        <p:tgtEl>
                                          <p:spTgt spid="206"/>
                                        </p:tgtEl>
                                        <p:attrNameLst>
                                          <p:attrName>style.visibility</p:attrName>
                                        </p:attrNameLst>
                                      </p:cBhvr>
                                      <p:to>
                                        <p:strVal val="hidden"/>
                                      </p:to>
                                    </p:set>
                                  </p:childTnLst>
                                </p:cTn>
                              </p:par>
                              <p:par>
                                <p:cTn id="242" presetID="1" presetClass="entr" presetSubtype="0" fill="hold" nodeType="withEffect">
                                  <p:stCondLst>
                                    <p:cond delay="0"/>
                                  </p:stCondLst>
                                  <p:childTnLst>
                                    <p:set>
                                      <p:cBhvr>
                                        <p:cTn id="243" dur="1" fill="hold">
                                          <p:stCondLst>
                                            <p:cond delay="0"/>
                                          </p:stCondLst>
                                        </p:cTn>
                                        <p:tgtEl>
                                          <p:spTgt spid="215"/>
                                        </p:tgtEl>
                                        <p:attrNameLst>
                                          <p:attrName>style.visibility</p:attrName>
                                        </p:attrNameLst>
                                      </p:cBhvr>
                                      <p:to>
                                        <p:strVal val="visible"/>
                                      </p:to>
                                    </p:set>
                                  </p:childTnLst>
                                </p:cTn>
                              </p:par>
                            </p:childTnLst>
                          </p:cTn>
                        </p:par>
                        <p:par>
                          <p:cTn id="244" fill="hold">
                            <p:stCondLst>
                              <p:cond delay="3500"/>
                            </p:stCondLst>
                            <p:childTnLst>
                              <p:par>
                                <p:cTn id="245" presetID="1" presetClass="exit" presetSubtype="0" fill="hold" nodeType="afterEffect">
                                  <p:stCondLst>
                                    <p:cond delay="0"/>
                                  </p:stCondLst>
                                  <p:childTnLst>
                                    <p:set>
                                      <p:cBhvr>
                                        <p:cTn id="246" dur="1" fill="hold">
                                          <p:stCondLst>
                                            <p:cond delay="0"/>
                                          </p:stCondLst>
                                        </p:cTn>
                                        <p:tgtEl>
                                          <p:spTgt spid="238"/>
                                        </p:tgtEl>
                                        <p:attrNameLst>
                                          <p:attrName>style.visibility</p:attrName>
                                        </p:attrNameLst>
                                      </p:cBhvr>
                                      <p:to>
                                        <p:strVal val="hidden"/>
                                      </p:to>
                                    </p:set>
                                  </p:childTnLst>
                                </p:cTn>
                              </p:par>
                              <p:par>
                                <p:cTn id="247" presetID="1" presetClass="entr" presetSubtype="0" fill="hold" nodeType="withEffect">
                                  <p:stCondLst>
                                    <p:cond delay="0"/>
                                  </p:stCondLst>
                                  <p:childTnLst>
                                    <p:set>
                                      <p:cBhvr>
                                        <p:cTn id="248" dur="1" fill="hold">
                                          <p:stCondLst>
                                            <p:cond delay="0"/>
                                          </p:stCondLst>
                                        </p:cTn>
                                        <p:tgtEl>
                                          <p:spTgt spid="245"/>
                                        </p:tgtEl>
                                        <p:attrNameLst>
                                          <p:attrName>style.visibility</p:attrName>
                                        </p:attrNameLst>
                                      </p:cBhvr>
                                      <p:to>
                                        <p:strVal val="visible"/>
                                      </p:to>
                                    </p:set>
                                  </p:childTnLst>
                                </p:cTn>
                              </p:par>
                            </p:childTnLst>
                          </p:cTn>
                        </p:par>
                        <p:par>
                          <p:cTn id="249" fill="hold">
                            <p:stCondLst>
                              <p:cond delay="3500"/>
                            </p:stCondLst>
                            <p:childTnLst>
                              <p:par>
                                <p:cTn id="250" presetID="1" presetClass="exit" presetSubtype="0" fill="hold" nodeType="afterEffect">
                                  <p:stCondLst>
                                    <p:cond delay="0"/>
                                  </p:stCondLst>
                                  <p:childTnLst>
                                    <p:set>
                                      <p:cBhvr>
                                        <p:cTn id="251" dur="1" fill="hold">
                                          <p:stCondLst>
                                            <p:cond delay="0"/>
                                          </p:stCondLst>
                                        </p:cTn>
                                        <p:tgtEl>
                                          <p:spTgt spid="307"/>
                                        </p:tgtEl>
                                        <p:attrNameLst>
                                          <p:attrName>style.visibility</p:attrName>
                                        </p:attrNameLst>
                                      </p:cBhvr>
                                      <p:to>
                                        <p:strVal val="hidden"/>
                                      </p:to>
                                    </p:set>
                                  </p:childTnLst>
                                </p:cTn>
                              </p:par>
                              <p:par>
                                <p:cTn id="252" presetID="1" presetClass="entr" presetSubtype="0" fill="hold" nodeType="withEffect">
                                  <p:stCondLst>
                                    <p:cond delay="0"/>
                                  </p:stCondLst>
                                  <p:childTnLst>
                                    <p:set>
                                      <p:cBhvr>
                                        <p:cTn id="253" dur="1" fill="hold">
                                          <p:stCondLst>
                                            <p:cond delay="0"/>
                                          </p:stCondLst>
                                        </p:cTn>
                                        <p:tgtEl>
                                          <p:spTgt spid="312"/>
                                        </p:tgtEl>
                                        <p:attrNameLst>
                                          <p:attrName>style.visibility</p:attrName>
                                        </p:attrNameLst>
                                      </p:cBhvr>
                                      <p:to>
                                        <p:strVal val="visible"/>
                                      </p:to>
                                    </p:set>
                                  </p:childTnLst>
                                </p:cTn>
                              </p:par>
                            </p:childTnLst>
                          </p:cTn>
                        </p:par>
                        <p:par>
                          <p:cTn id="254" fill="hold">
                            <p:stCondLst>
                              <p:cond delay="3500"/>
                            </p:stCondLst>
                            <p:childTnLst>
                              <p:par>
                                <p:cTn id="255" presetID="63" presetClass="path" presetSubtype="0" accel="50000" decel="50000" fill="hold" nodeType="afterEffect">
                                  <p:stCondLst>
                                    <p:cond delay="0"/>
                                  </p:stCondLst>
                                  <p:childTnLst>
                                    <p:animMotion origin="layout" path="M 2.91667E-6 -4.81481E-6 L 0.26836 0.00371 " pathEditMode="relative" rAng="0" ptsTypes="AA">
                                      <p:cBhvr>
                                        <p:cTn id="256" dur="500" fill="hold"/>
                                        <p:tgtEl>
                                          <p:spTgt spid="215"/>
                                        </p:tgtEl>
                                        <p:attrNameLst>
                                          <p:attrName>ppt_x</p:attrName>
                                          <p:attrName>ppt_y</p:attrName>
                                        </p:attrNameLst>
                                      </p:cBhvr>
                                      <p:rCtr x="13411" y="185"/>
                                    </p:animMotion>
                                  </p:childTnLst>
                                </p:cTn>
                              </p:par>
                              <p:par>
                                <p:cTn id="257" presetID="63" presetClass="path" presetSubtype="0" accel="50000" decel="50000" fill="hold" nodeType="withEffect">
                                  <p:stCondLst>
                                    <p:cond delay="0"/>
                                  </p:stCondLst>
                                  <p:childTnLst>
                                    <p:animMotion origin="layout" path="M -6.25E-7 -3.7037E-7 L 0.08672 0.0007 " pathEditMode="relative" rAng="0" ptsTypes="AA">
                                      <p:cBhvr>
                                        <p:cTn id="258" dur="500" fill="hold"/>
                                        <p:tgtEl>
                                          <p:spTgt spid="245"/>
                                        </p:tgtEl>
                                        <p:attrNameLst>
                                          <p:attrName>ppt_x</p:attrName>
                                          <p:attrName>ppt_y</p:attrName>
                                        </p:attrNameLst>
                                      </p:cBhvr>
                                      <p:rCtr x="4349" y="46"/>
                                    </p:animMotion>
                                  </p:childTnLst>
                                </p:cTn>
                              </p:par>
                              <p:par>
                                <p:cTn id="259" presetID="63" presetClass="path" presetSubtype="0" accel="50000" decel="50000" fill="hold" nodeType="withEffect">
                                  <p:stCondLst>
                                    <p:cond delay="0"/>
                                  </p:stCondLst>
                                  <p:childTnLst>
                                    <p:animMotion origin="layout" path="M 2.5E-6 -1.85185E-6 L 0.10195 -0.00069 " pathEditMode="relative" rAng="0" ptsTypes="AA">
                                      <p:cBhvr>
                                        <p:cTn id="260" dur="500" fill="hold"/>
                                        <p:tgtEl>
                                          <p:spTgt spid="312"/>
                                        </p:tgtEl>
                                        <p:attrNameLst>
                                          <p:attrName>ppt_x</p:attrName>
                                          <p:attrName>ppt_y</p:attrName>
                                        </p:attrNameLst>
                                      </p:cBhvr>
                                      <p:rCtr x="5117" y="23"/>
                                    </p:animMotion>
                                  </p:childTnLst>
                                </p:cTn>
                              </p:par>
                            </p:childTnLst>
                          </p:cTn>
                        </p:par>
                        <p:par>
                          <p:cTn id="261" fill="hold">
                            <p:stCondLst>
                              <p:cond delay="4000"/>
                            </p:stCondLst>
                            <p:childTnLst>
                              <p:par>
                                <p:cTn id="262" presetID="1" presetClass="exit" presetSubtype="0" fill="hold" nodeType="afterEffect">
                                  <p:stCondLst>
                                    <p:cond delay="0"/>
                                  </p:stCondLst>
                                  <p:childTnLst>
                                    <p:set>
                                      <p:cBhvr>
                                        <p:cTn id="263" dur="1" fill="hold">
                                          <p:stCondLst>
                                            <p:cond delay="0"/>
                                          </p:stCondLst>
                                        </p:cTn>
                                        <p:tgtEl>
                                          <p:spTgt spid="245"/>
                                        </p:tgtEl>
                                        <p:attrNameLst>
                                          <p:attrName>style.visibility</p:attrName>
                                        </p:attrNameLst>
                                      </p:cBhvr>
                                      <p:to>
                                        <p:strVal val="hidden"/>
                                      </p:to>
                                    </p:set>
                                  </p:childTnLst>
                                </p:cTn>
                              </p:par>
                              <p:par>
                                <p:cTn id="264" presetID="1" presetClass="entr" presetSubtype="0" fill="hold" nodeType="withEffect">
                                  <p:stCondLst>
                                    <p:cond delay="0"/>
                                  </p:stCondLst>
                                  <p:childTnLst>
                                    <p:set>
                                      <p:cBhvr>
                                        <p:cTn id="265" dur="1" fill="hold">
                                          <p:stCondLst>
                                            <p:cond delay="0"/>
                                          </p:stCondLst>
                                        </p:cTn>
                                        <p:tgtEl>
                                          <p:spTgt spid="254"/>
                                        </p:tgtEl>
                                        <p:attrNameLst>
                                          <p:attrName>style.visibility</p:attrName>
                                        </p:attrNameLst>
                                      </p:cBhvr>
                                      <p:to>
                                        <p:strVal val="visible"/>
                                      </p:to>
                                    </p:set>
                                  </p:childTnLst>
                                </p:cTn>
                              </p:par>
                            </p:childTnLst>
                          </p:cTn>
                        </p:par>
                        <p:par>
                          <p:cTn id="266" fill="hold">
                            <p:stCondLst>
                              <p:cond delay="4000"/>
                            </p:stCondLst>
                            <p:childTnLst>
                              <p:par>
                                <p:cTn id="267" presetID="1" presetClass="exit" presetSubtype="0" fill="hold" nodeType="afterEffect">
                                  <p:stCondLst>
                                    <p:cond delay="0"/>
                                  </p:stCondLst>
                                  <p:childTnLst>
                                    <p:set>
                                      <p:cBhvr>
                                        <p:cTn id="268" dur="1" fill="hold">
                                          <p:stCondLst>
                                            <p:cond delay="0"/>
                                          </p:stCondLst>
                                        </p:cTn>
                                        <p:tgtEl>
                                          <p:spTgt spid="312"/>
                                        </p:tgtEl>
                                        <p:attrNameLst>
                                          <p:attrName>style.visibility</p:attrName>
                                        </p:attrNameLst>
                                      </p:cBhvr>
                                      <p:to>
                                        <p:strVal val="hidden"/>
                                      </p:to>
                                    </p:set>
                                  </p:childTnLst>
                                </p:cTn>
                              </p:par>
                              <p:par>
                                <p:cTn id="269" presetID="1" presetClass="entr" presetSubtype="0" fill="hold" nodeType="withEffect">
                                  <p:stCondLst>
                                    <p:cond delay="0"/>
                                  </p:stCondLst>
                                  <p:childTnLst>
                                    <p:set>
                                      <p:cBhvr>
                                        <p:cTn id="270" dur="1" fill="hold">
                                          <p:stCondLst>
                                            <p:cond delay="0"/>
                                          </p:stCondLst>
                                        </p:cTn>
                                        <p:tgtEl>
                                          <p:spTgt spid="319"/>
                                        </p:tgtEl>
                                        <p:attrNameLst>
                                          <p:attrName>style.visibility</p:attrName>
                                        </p:attrNameLst>
                                      </p:cBhvr>
                                      <p:to>
                                        <p:strVal val="visible"/>
                                      </p:to>
                                    </p:set>
                                  </p:childTnLst>
                                </p:cTn>
                              </p:par>
                            </p:childTnLst>
                          </p:cTn>
                        </p:par>
                        <p:par>
                          <p:cTn id="271" fill="hold">
                            <p:stCondLst>
                              <p:cond delay="4000"/>
                            </p:stCondLst>
                            <p:childTnLst>
                              <p:par>
                                <p:cTn id="272" presetID="63" presetClass="path" presetSubtype="0" accel="50000" decel="50000" fill="hold" nodeType="afterEffect">
                                  <p:stCondLst>
                                    <p:cond delay="0"/>
                                  </p:stCondLst>
                                  <p:childTnLst>
                                    <p:animMotion origin="layout" path="M 6.25E-7 2.22222E-6 L 0.26784 0.00532 " pathEditMode="relative" rAng="0" ptsTypes="AA">
                                      <p:cBhvr>
                                        <p:cTn id="273" dur="500" fill="hold"/>
                                        <p:tgtEl>
                                          <p:spTgt spid="254"/>
                                        </p:tgtEl>
                                        <p:attrNameLst>
                                          <p:attrName>ppt_x</p:attrName>
                                          <p:attrName>ppt_y</p:attrName>
                                        </p:attrNameLst>
                                      </p:cBhvr>
                                      <p:rCtr x="13385" y="255"/>
                                    </p:animMotion>
                                  </p:childTnLst>
                                </p:cTn>
                              </p:par>
                              <p:par>
                                <p:cTn id="274" presetID="63" presetClass="path" presetSubtype="0" accel="50000" decel="50000" fill="hold" nodeType="withEffect">
                                  <p:stCondLst>
                                    <p:cond delay="0"/>
                                  </p:stCondLst>
                                  <p:childTnLst>
                                    <p:animMotion origin="layout" path="M 2.22045E-16 -1.85185E-6 L 0.08711 0.00046 " pathEditMode="relative" rAng="0" ptsTypes="AA">
                                      <p:cBhvr>
                                        <p:cTn id="275" dur="500" fill="hold"/>
                                        <p:tgtEl>
                                          <p:spTgt spid="319"/>
                                        </p:tgtEl>
                                        <p:attrNameLst>
                                          <p:attrName>ppt_x</p:attrName>
                                          <p:attrName>ppt_y</p:attrName>
                                        </p:attrNameLst>
                                      </p:cBhvr>
                                      <p:rCtr x="4258" y="93"/>
                                    </p:animMotion>
                                  </p:childTnLst>
                                </p:cTn>
                              </p:par>
                            </p:childTnLst>
                          </p:cTn>
                        </p:par>
                        <p:par>
                          <p:cTn id="276" fill="hold">
                            <p:stCondLst>
                              <p:cond delay="4500"/>
                            </p:stCondLst>
                            <p:childTnLst>
                              <p:par>
                                <p:cTn id="277" presetID="1" presetClass="exit" presetSubtype="0" fill="hold" nodeType="afterEffect">
                                  <p:stCondLst>
                                    <p:cond delay="0"/>
                                  </p:stCondLst>
                                  <p:childTnLst>
                                    <p:set>
                                      <p:cBhvr>
                                        <p:cTn id="278" dur="1" fill="hold">
                                          <p:stCondLst>
                                            <p:cond delay="0"/>
                                          </p:stCondLst>
                                        </p:cTn>
                                        <p:tgtEl>
                                          <p:spTgt spid="319"/>
                                        </p:tgtEl>
                                        <p:attrNameLst>
                                          <p:attrName>style.visibility</p:attrName>
                                        </p:attrNameLst>
                                      </p:cBhvr>
                                      <p:to>
                                        <p:strVal val="hidden"/>
                                      </p:to>
                                    </p:set>
                                  </p:childTnLst>
                                </p:cTn>
                              </p:par>
                              <p:par>
                                <p:cTn id="279" presetID="1" presetClass="entr" presetSubtype="0" fill="hold" nodeType="withEffect">
                                  <p:stCondLst>
                                    <p:cond delay="0"/>
                                  </p:stCondLst>
                                  <p:childTnLst>
                                    <p:set>
                                      <p:cBhvr>
                                        <p:cTn id="280" dur="1" fill="hold">
                                          <p:stCondLst>
                                            <p:cond delay="0"/>
                                          </p:stCondLst>
                                        </p:cTn>
                                        <p:tgtEl>
                                          <p:spTgt spid="328"/>
                                        </p:tgtEl>
                                        <p:attrNameLst>
                                          <p:attrName>style.visibility</p:attrName>
                                        </p:attrNameLst>
                                      </p:cBhvr>
                                      <p:to>
                                        <p:strVal val="visible"/>
                                      </p:to>
                                    </p:set>
                                  </p:childTnLst>
                                </p:cTn>
                              </p:par>
                            </p:childTnLst>
                          </p:cTn>
                        </p:par>
                        <p:par>
                          <p:cTn id="281" fill="hold">
                            <p:stCondLst>
                              <p:cond delay="4500"/>
                            </p:stCondLst>
                            <p:childTnLst>
                              <p:par>
                                <p:cTn id="282" presetID="63" presetClass="path" presetSubtype="0" accel="50000" decel="50000" fill="hold" nodeType="afterEffect">
                                  <p:stCondLst>
                                    <p:cond delay="0"/>
                                  </p:stCondLst>
                                  <p:childTnLst>
                                    <p:animMotion origin="layout" path="M 1.25E-6 7.40741E-7 L 0.27044 0.00301 " pathEditMode="relative" rAng="0" ptsTypes="AA">
                                      <p:cBhvr>
                                        <p:cTn id="283" dur="500" fill="hold"/>
                                        <p:tgtEl>
                                          <p:spTgt spid="328"/>
                                        </p:tgtEl>
                                        <p:attrNameLst>
                                          <p:attrName>ppt_x</p:attrName>
                                          <p:attrName>ppt_y</p:attrName>
                                        </p:attrNameLst>
                                      </p:cBhvr>
                                      <p:rCtr x="1351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DC72-768F-4173-969B-67A5AED9896C}"/>
              </a:ext>
            </a:extLst>
          </p:cNvPr>
          <p:cNvSpPr>
            <a:spLocks noGrp="1"/>
          </p:cNvSpPr>
          <p:nvPr>
            <p:ph type="title"/>
          </p:nvPr>
        </p:nvSpPr>
        <p:spPr/>
        <p:txBody>
          <a:bodyPr/>
          <a:lstStyle/>
          <a:p>
            <a:r>
              <a:rPr lang="en-US" altLang="ko-KR" dirty="0"/>
              <a:t>Design Principles of Pipeline Datapath</a:t>
            </a:r>
            <a:endParaRPr lang="ko-KR" altLang="en-US" dirty="0"/>
          </a:p>
        </p:txBody>
      </p:sp>
      <p:sp>
        <p:nvSpPr>
          <p:cNvPr id="5" name="Content Placeholder 2">
            <a:extLst>
              <a:ext uri="{FF2B5EF4-FFF2-40B4-BE49-F238E27FC236}">
                <a16:creationId xmlns:a16="http://schemas.microsoft.com/office/drawing/2014/main" id="{498CCA91-E670-4E90-9417-54771FAD12E1}"/>
              </a:ext>
            </a:extLst>
          </p:cNvPr>
          <p:cNvSpPr>
            <a:spLocks noGrp="1"/>
          </p:cNvSpPr>
          <p:nvPr>
            <p:ph idx="1"/>
          </p:nvPr>
        </p:nvSpPr>
        <p:spPr>
          <a:xfrm>
            <a:off x="313267" y="1437736"/>
            <a:ext cx="11599333" cy="4772564"/>
          </a:xfrm>
        </p:spPr>
        <p:txBody>
          <a:bodyPr/>
          <a:lstStyle/>
          <a:p>
            <a:pPr marL="0" indent="0">
              <a:buNone/>
            </a:pPr>
            <a:r>
              <a:rPr lang="en-US" altLang="ko-KR" sz="2400" spc="-100" dirty="0"/>
              <a:t>Q1. In contrast to multicycle, 5 stages (IF, ID,EX,MEM,WB) require enabling some Datapath components at the same time</a:t>
            </a:r>
          </a:p>
          <a:p>
            <a:pPr marL="0" indent="0">
              <a:buNone/>
            </a:pPr>
            <a:r>
              <a:rPr lang="en-US" altLang="ko-KR" sz="2400" spc="-100" dirty="0">
                <a:solidFill>
                  <a:srgbClr val="0070C0"/>
                </a:solidFill>
              </a:rPr>
              <a:t>A. Like single cycle Datapath, duplicates several Datapath components again</a:t>
            </a:r>
          </a:p>
          <a:p>
            <a:pPr marL="0" indent="0">
              <a:buNone/>
            </a:pPr>
            <a:endParaRPr lang="en-US" altLang="ko-KR" sz="1050" spc="-100" dirty="0"/>
          </a:p>
          <a:p>
            <a:pPr marL="0" indent="0">
              <a:buNone/>
            </a:pPr>
            <a:r>
              <a:rPr lang="en-US" altLang="ko-KR" sz="2400" spc="-100" dirty="0"/>
              <a:t>Q2. How to execute multiple instructions at the same time? </a:t>
            </a:r>
            <a:r>
              <a:rPr lang="en-US" altLang="ko-KR" sz="1800" spc="-100" dirty="0"/>
              <a:t>(Program counter is updated on every cycle)</a:t>
            </a:r>
          </a:p>
          <a:p>
            <a:pPr marL="0" indent="0">
              <a:buNone/>
            </a:pPr>
            <a:r>
              <a:rPr lang="en-US" altLang="ko-KR" sz="2400" spc="-100" dirty="0">
                <a:solidFill>
                  <a:srgbClr val="0070C0"/>
                </a:solidFill>
              </a:rPr>
              <a:t>A. Use additional intermediate registers to record the PC and Instruction</a:t>
            </a:r>
          </a:p>
          <a:p>
            <a:pPr marL="0" indent="0">
              <a:buNone/>
            </a:pPr>
            <a:endParaRPr lang="en-US" altLang="ko-KR" sz="1050" spc="-100" dirty="0"/>
          </a:p>
          <a:p>
            <a:pPr marL="0" indent="0">
              <a:buNone/>
            </a:pPr>
            <a:r>
              <a:rPr lang="en-US" altLang="ko-KR" sz="2400" spc="-100" dirty="0"/>
              <a:t>Q3. Similar to Q2, the functionality of control signals, which are required for each instruction, varies.. How can we handle the signals?</a:t>
            </a:r>
          </a:p>
          <a:p>
            <a:pPr marL="0" indent="0">
              <a:buNone/>
            </a:pPr>
            <a:r>
              <a:rPr lang="en-US" altLang="ko-KR" sz="2400" spc="-100" dirty="0">
                <a:solidFill>
                  <a:srgbClr val="0070C0"/>
                </a:solidFill>
              </a:rPr>
              <a:t>A. Let’s propagate the control signals through the pipeline by passing them via the pipeline registers, along with the other data</a:t>
            </a:r>
          </a:p>
        </p:txBody>
      </p:sp>
      <p:sp>
        <p:nvSpPr>
          <p:cNvPr id="3" name="文本占位符 2">
            <a:extLst>
              <a:ext uri="{FF2B5EF4-FFF2-40B4-BE49-F238E27FC236}">
                <a16:creationId xmlns:a16="http://schemas.microsoft.com/office/drawing/2014/main" id="{6CADA2F8-F082-2AF3-DEA8-6EF9A872F35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7B315CCA-D073-4020-9735-FEBD30861061}"/>
              </a:ext>
            </a:extLst>
          </p:cNvPr>
          <p:cNvSpPr/>
          <p:nvPr/>
        </p:nvSpPr>
        <p:spPr>
          <a:xfrm>
            <a:off x="313267" y="797120"/>
            <a:ext cx="10781807" cy="400110"/>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We want to overlap multiple instructions. What should be modified from multicycle Datapath?</a:t>
            </a:r>
          </a:p>
        </p:txBody>
      </p:sp>
    </p:spTree>
    <p:extLst>
      <p:ext uri="{BB962C8B-B14F-4D97-AF65-F5344CB8AC3E}">
        <p14:creationId xmlns:p14="http://schemas.microsoft.com/office/powerpoint/2010/main" val="19584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E741E-2AA4-46F6-B10B-F6988CACF978}"/>
              </a:ext>
            </a:extLst>
          </p:cNvPr>
          <p:cNvSpPr>
            <a:spLocks noGrp="1"/>
          </p:cNvSpPr>
          <p:nvPr>
            <p:ph type="title"/>
          </p:nvPr>
        </p:nvSpPr>
        <p:spPr/>
        <p:txBody>
          <a:bodyPr/>
          <a:lstStyle/>
          <a:p>
            <a:r>
              <a:rPr lang="en-US" altLang="zh-CN" dirty="0"/>
              <a:t>Overflow Detection</a:t>
            </a:r>
            <a:endParaRPr lang="zh-CN" altLang="en-US" dirty="0"/>
          </a:p>
        </p:txBody>
      </p:sp>
      <p:sp>
        <p:nvSpPr>
          <p:cNvPr id="4" name="文本占位符 3">
            <a:extLst>
              <a:ext uri="{FF2B5EF4-FFF2-40B4-BE49-F238E27FC236}">
                <a16:creationId xmlns:a16="http://schemas.microsoft.com/office/drawing/2014/main" id="{F1D72360-7BBF-CA12-C7C6-0FB4EC7C4536}"/>
              </a:ext>
            </a:extLst>
          </p:cNvPr>
          <p:cNvSpPr>
            <a:spLocks noGrp="1"/>
          </p:cNvSpPr>
          <p:nvPr>
            <p:ph type="body" sz="quarter" idx="10"/>
          </p:nvPr>
        </p:nvSpPr>
        <p:spPr>
          <a:xfrm>
            <a:off x="2104985" y="6450805"/>
            <a:ext cx="8015896" cy="407195"/>
          </a:xfrm>
        </p:spPr>
        <p:txBody>
          <a:bodyPr/>
          <a:lstStyle/>
          <a:p>
            <a:endParaRPr lang="zh-CN" altLang="en-US" dirty="0"/>
          </a:p>
        </p:txBody>
      </p:sp>
      <p:sp>
        <p:nvSpPr>
          <p:cNvPr id="5" name="Rectangle 3">
            <a:extLst>
              <a:ext uri="{FF2B5EF4-FFF2-40B4-BE49-F238E27FC236}">
                <a16:creationId xmlns:a16="http://schemas.microsoft.com/office/drawing/2014/main" id="{F5CF7D0A-68E9-46F3-9C2C-EBA49F1316A3}"/>
              </a:ext>
            </a:extLst>
          </p:cNvPr>
          <p:cNvSpPr txBox="1">
            <a:spLocks noChangeArrowheads="1"/>
          </p:cNvSpPr>
          <p:nvPr/>
        </p:nvSpPr>
        <p:spPr>
          <a:xfrm>
            <a:off x="313267" y="950895"/>
            <a:ext cx="9484601" cy="349726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Overflow:  the result is too large to represent in 32 bits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Overflow occurs when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adding two positives yields a negative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or, adding two negatives gives a positive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or, subtract a negative from a positive gives a negative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or, subtract a positive from a negative gives a positive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On your own: </a:t>
            </a:r>
            <a:r>
              <a:rPr kumimoji="0" lang="en-US" altLang="zh-CN" sz="2400" b="1" i="0" u="none" strike="noStrike" kern="1200" cap="none" spc="0" normalizeH="0" baseline="0" noProof="0" dirty="0">
                <a:ln>
                  <a:noFill/>
                </a:ln>
                <a:solidFill>
                  <a:srgbClr val="C00000"/>
                </a:solidFill>
                <a:effectLst/>
                <a:uLnTx/>
                <a:uFillTx/>
                <a:latin typeface="Calibri"/>
                <a:ea typeface="宋体" charset="-122"/>
                <a:cs typeface="+mn-cs"/>
              </a:rPr>
              <a:t>Prove</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you can detect overflow by: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Carry </a:t>
            </a:r>
            <a:r>
              <a:rPr kumimoji="0" lang="en-US" altLang="zh-CN" sz="2400" b="0" i="1" u="none" strike="noStrike" kern="1200" cap="none" spc="0" normalizeH="0" baseline="0" noProof="0" dirty="0">
                <a:ln>
                  <a:noFill/>
                </a:ln>
                <a:solidFill>
                  <a:prstClr val="black"/>
                </a:solidFill>
                <a:effectLst/>
                <a:uLnTx/>
                <a:uFillTx/>
                <a:latin typeface="Calibri"/>
                <a:ea typeface="宋体" charset="-122"/>
                <a:cs typeface="+mn-cs"/>
              </a:rPr>
              <a:t>into</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MSB </a:t>
            </a:r>
            <a:r>
              <a:rPr kumimoji="0" lang="en-US" altLang="zh-CN" sz="2400" b="0" i="0" u="none" strike="noStrike" kern="1200" cap="none" spc="0" normalizeH="0" baseline="0" noProof="0" dirty="0" err="1">
                <a:ln>
                  <a:noFill/>
                </a:ln>
                <a:solidFill>
                  <a:srgbClr val="C00000"/>
                </a:solidFill>
                <a:effectLst/>
                <a:uLnTx/>
                <a:uFillTx/>
                <a:latin typeface="Calibri"/>
                <a:ea typeface="宋体" charset="-122"/>
                <a:cs typeface="+mn-cs"/>
              </a:rPr>
              <a:t>xor</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Carry </a:t>
            </a:r>
            <a:r>
              <a:rPr kumimoji="0" lang="en-US" altLang="zh-CN" sz="2400" b="0" i="1" u="none" strike="noStrike" kern="1200" cap="none" spc="0" normalizeH="0" baseline="0" noProof="0" dirty="0">
                <a:ln>
                  <a:noFill/>
                </a:ln>
                <a:solidFill>
                  <a:prstClr val="black"/>
                </a:solidFill>
                <a:effectLst/>
                <a:uLnTx/>
                <a:uFillTx/>
                <a:latin typeface="Calibri"/>
                <a:ea typeface="宋体" charset="-122"/>
                <a:cs typeface="+mn-cs"/>
              </a:rPr>
              <a:t>out of</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MSB, ex for 4-bit signed numbers</a:t>
            </a:r>
          </a:p>
        </p:txBody>
      </p:sp>
      <p:grpSp>
        <p:nvGrpSpPr>
          <p:cNvPr id="6" name="Group 4">
            <a:extLst>
              <a:ext uri="{FF2B5EF4-FFF2-40B4-BE49-F238E27FC236}">
                <a16:creationId xmlns:a16="http://schemas.microsoft.com/office/drawing/2014/main" id="{CA8AEEE0-5C71-43B5-B428-719065B8E3B9}"/>
              </a:ext>
            </a:extLst>
          </p:cNvPr>
          <p:cNvGrpSpPr>
            <a:grpSpLocks/>
          </p:cNvGrpSpPr>
          <p:nvPr/>
        </p:nvGrpSpPr>
        <p:grpSpPr bwMode="auto">
          <a:xfrm>
            <a:off x="1913468" y="4608495"/>
            <a:ext cx="877888" cy="1476375"/>
            <a:chOff x="1312" y="2928"/>
            <a:chExt cx="553" cy="930"/>
          </a:xfrm>
        </p:grpSpPr>
        <p:sp>
          <p:nvSpPr>
            <p:cNvPr id="7" name="Rectangle 5">
              <a:extLst>
                <a:ext uri="{FF2B5EF4-FFF2-40B4-BE49-F238E27FC236}">
                  <a16:creationId xmlns:a16="http://schemas.microsoft.com/office/drawing/2014/main" id="{0308E760-2592-416E-A7B0-729005798E3D}"/>
                </a:ext>
              </a:extLst>
            </p:cNvPr>
            <p:cNvSpPr>
              <a:spLocks noChangeArrowheads="1"/>
            </p:cNvSpPr>
            <p:nvPr/>
          </p:nvSpPr>
          <p:spPr bwMode="auto">
            <a:xfrm>
              <a:off x="1680"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8" name="Line 6">
              <a:extLst>
                <a:ext uri="{FF2B5EF4-FFF2-40B4-BE49-F238E27FC236}">
                  <a16:creationId xmlns:a16="http://schemas.microsoft.com/office/drawing/2014/main" id="{8A40A4CE-F974-467E-8FCE-6896509FEDCB}"/>
                </a:ext>
              </a:extLst>
            </p:cNvPr>
            <p:cNvSpPr>
              <a:spLocks noChangeShapeType="1"/>
            </p:cNvSpPr>
            <p:nvPr/>
          </p:nvSpPr>
          <p:spPr bwMode="auto">
            <a:xfrm flipH="1" flipV="1">
              <a:off x="1466"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9" name="Rectangle 7">
              <a:extLst>
                <a:ext uri="{FF2B5EF4-FFF2-40B4-BE49-F238E27FC236}">
                  <a16:creationId xmlns:a16="http://schemas.microsoft.com/office/drawing/2014/main" id="{1FFE4748-33F0-4590-874F-5CA56B555125}"/>
                </a:ext>
              </a:extLst>
            </p:cNvPr>
            <p:cNvSpPr>
              <a:spLocks noChangeArrowheads="1"/>
            </p:cNvSpPr>
            <p:nvPr/>
          </p:nvSpPr>
          <p:spPr bwMode="auto">
            <a:xfrm>
              <a:off x="1312"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grpSp>
      <p:sp>
        <p:nvSpPr>
          <p:cNvPr id="10" name="Rectangle 8">
            <a:extLst>
              <a:ext uri="{FF2B5EF4-FFF2-40B4-BE49-F238E27FC236}">
                <a16:creationId xmlns:a16="http://schemas.microsoft.com/office/drawing/2014/main" id="{FD6EA9CD-B614-4E4B-AE37-967C91C79553}"/>
              </a:ext>
            </a:extLst>
          </p:cNvPr>
          <p:cNvSpPr>
            <a:spLocks noChangeArrowheads="1"/>
          </p:cNvSpPr>
          <p:nvPr/>
        </p:nvSpPr>
        <p:spPr bwMode="auto">
          <a:xfrm>
            <a:off x="6942668" y="5751495"/>
            <a:ext cx="2936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11" name="Rectangle 9">
            <a:extLst>
              <a:ext uri="{FF2B5EF4-FFF2-40B4-BE49-F238E27FC236}">
                <a16:creationId xmlns:a16="http://schemas.microsoft.com/office/drawing/2014/main" id="{21882B85-EA81-401F-8FCE-C57C03D2654E}"/>
              </a:ext>
            </a:extLst>
          </p:cNvPr>
          <p:cNvSpPr>
            <a:spLocks noChangeArrowheads="1"/>
          </p:cNvSpPr>
          <p:nvPr/>
        </p:nvSpPr>
        <p:spPr bwMode="auto">
          <a:xfrm>
            <a:off x="7552268" y="5751495"/>
            <a:ext cx="2936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grpSp>
        <p:nvGrpSpPr>
          <p:cNvPr id="12" name="Group 10">
            <a:extLst>
              <a:ext uri="{FF2B5EF4-FFF2-40B4-BE49-F238E27FC236}">
                <a16:creationId xmlns:a16="http://schemas.microsoft.com/office/drawing/2014/main" id="{142357F8-A91E-432E-A77A-274946300836}"/>
              </a:ext>
            </a:extLst>
          </p:cNvPr>
          <p:cNvGrpSpPr>
            <a:grpSpLocks/>
          </p:cNvGrpSpPr>
          <p:nvPr/>
        </p:nvGrpSpPr>
        <p:grpSpPr bwMode="auto">
          <a:xfrm>
            <a:off x="5113868" y="4608495"/>
            <a:ext cx="877888" cy="1476375"/>
            <a:chOff x="3328" y="2928"/>
            <a:chExt cx="553" cy="930"/>
          </a:xfrm>
        </p:grpSpPr>
        <p:sp>
          <p:nvSpPr>
            <p:cNvPr id="13" name="Rectangle 11">
              <a:extLst>
                <a:ext uri="{FF2B5EF4-FFF2-40B4-BE49-F238E27FC236}">
                  <a16:creationId xmlns:a16="http://schemas.microsoft.com/office/drawing/2014/main" id="{C2C081FA-0195-4FA5-91F1-0302DA16303A}"/>
                </a:ext>
              </a:extLst>
            </p:cNvPr>
            <p:cNvSpPr>
              <a:spLocks noChangeArrowheads="1"/>
            </p:cNvSpPr>
            <p:nvPr/>
          </p:nvSpPr>
          <p:spPr bwMode="auto">
            <a:xfrm>
              <a:off x="3696"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14" name="Line 12">
              <a:extLst>
                <a:ext uri="{FF2B5EF4-FFF2-40B4-BE49-F238E27FC236}">
                  <a16:creationId xmlns:a16="http://schemas.microsoft.com/office/drawing/2014/main" id="{775DB37F-2135-46F6-B1D1-C8E32EE41025}"/>
                </a:ext>
              </a:extLst>
            </p:cNvPr>
            <p:cNvSpPr>
              <a:spLocks noChangeShapeType="1"/>
            </p:cNvSpPr>
            <p:nvPr/>
          </p:nvSpPr>
          <p:spPr bwMode="auto">
            <a:xfrm flipH="1" flipV="1">
              <a:off x="3482"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15" name="Rectangle 13">
              <a:extLst>
                <a:ext uri="{FF2B5EF4-FFF2-40B4-BE49-F238E27FC236}">
                  <a16:creationId xmlns:a16="http://schemas.microsoft.com/office/drawing/2014/main" id="{A0A632D8-ED4C-46D2-BB26-CC50599C1E38}"/>
                </a:ext>
              </a:extLst>
            </p:cNvPr>
            <p:cNvSpPr>
              <a:spLocks noChangeArrowheads="1"/>
            </p:cNvSpPr>
            <p:nvPr/>
          </p:nvSpPr>
          <p:spPr bwMode="auto">
            <a:xfrm>
              <a:off x="3328"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grpSp>
      <p:grpSp>
        <p:nvGrpSpPr>
          <p:cNvPr id="16" name="Group 14">
            <a:extLst>
              <a:ext uri="{FF2B5EF4-FFF2-40B4-BE49-F238E27FC236}">
                <a16:creationId xmlns:a16="http://schemas.microsoft.com/office/drawing/2014/main" id="{BBE832FD-657C-4D1E-8D66-1E56B1CB1B36}"/>
              </a:ext>
            </a:extLst>
          </p:cNvPr>
          <p:cNvGrpSpPr>
            <a:grpSpLocks/>
          </p:cNvGrpSpPr>
          <p:nvPr/>
        </p:nvGrpSpPr>
        <p:grpSpPr bwMode="auto">
          <a:xfrm>
            <a:off x="1303868" y="4608495"/>
            <a:ext cx="877888" cy="1476375"/>
            <a:chOff x="928" y="2928"/>
            <a:chExt cx="553" cy="930"/>
          </a:xfrm>
        </p:grpSpPr>
        <p:sp>
          <p:nvSpPr>
            <p:cNvPr id="17" name="Rectangle 15">
              <a:extLst>
                <a:ext uri="{FF2B5EF4-FFF2-40B4-BE49-F238E27FC236}">
                  <a16:creationId xmlns:a16="http://schemas.microsoft.com/office/drawing/2014/main" id="{7BDDB14F-2879-40D7-8D87-C88F50EB48DA}"/>
                </a:ext>
              </a:extLst>
            </p:cNvPr>
            <p:cNvSpPr>
              <a:spLocks noChangeArrowheads="1"/>
            </p:cNvSpPr>
            <p:nvPr/>
          </p:nvSpPr>
          <p:spPr bwMode="auto">
            <a:xfrm>
              <a:off x="1296"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18" name="Rectangle 16">
              <a:extLst>
                <a:ext uri="{FF2B5EF4-FFF2-40B4-BE49-F238E27FC236}">
                  <a16:creationId xmlns:a16="http://schemas.microsoft.com/office/drawing/2014/main" id="{C1516915-953F-4E41-A0AE-A3B989584264}"/>
                </a:ext>
              </a:extLst>
            </p:cNvPr>
            <p:cNvSpPr>
              <a:spLocks noChangeArrowheads="1"/>
            </p:cNvSpPr>
            <p:nvPr/>
          </p:nvSpPr>
          <p:spPr bwMode="auto">
            <a:xfrm>
              <a:off x="928"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19" name="Line 17">
              <a:extLst>
                <a:ext uri="{FF2B5EF4-FFF2-40B4-BE49-F238E27FC236}">
                  <a16:creationId xmlns:a16="http://schemas.microsoft.com/office/drawing/2014/main" id="{9B4C7342-FDB2-4C38-8828-56AB2563693C}"/>
                </a:ext>
              </a:extLst>
            </p:cNvPr>
            <p:cNvSpPr>
              <a:spLocks noChangeShapeType="1"/>
            </p:cNvSpPr>
            <p:nvPr/>
          </p:nvSpPr>
          <p:spPr bwMode="auto">
            <a:xfrm flipH="1" flipV="1">
              <a:off x="1082"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20" name="Group 18">
            <a:extLst>
              <a:ext uri="{FF2B5EF4-FFF2-40B4-BE49-F238E27FC236}">
                <a16:creationId xmlns:a16="http://schemas.microsoft.com/office/drawing/2014/main" id="{F49A8E5C-354C-45DA-8995-1DEFAD29CB23}"/>
              </a:ext>
            </a:extLst>
          </p:cNvPr>
          <p:cNvGrpSpPr>
            <a:grpSpLocks/>
          </p:cNvGrpSpPr>
          <p:nvPr/>
        </p:nvGrpSpPr>
        <p:grpSpPr bwMode="auto">
          <a:xfrm>
            <a:off x="770468" y="4608495"/>
            <a:ext cx="801688" cy="1476375"/>
            <a:chOff x="592" y="2928"/>
            <a:chExt cx="505" cy="930"/>
          </a:xfrm>
        </p:grpSpPr>
        <p:sp>
          <p:nvSpPr>
            <p:cNvPr id="21" name="Rectangle 19">
              <a:extLst>
                <a:ext uri="{FF2B5EF4-FFF2-40B4-BE49-F238E27FC236}">
                  <a16:creationId xmlns:a16="http://schemas.microsoft.com/office/drawing/2014/main" id="{EA17B989-BEE8-4C4D-9F6E-E6073C3239B0}"/>
                </a:ext>
              </a:extLst>
            </p:cNvPr>
            <p:cNvSpPr>
              <a:spLocks noChangeArrowheads="1"/>
            </p:cNvSpPr>
            <p:nvPr/>
          </p:nvSpPr>
          <p:spPr bwMode="auto">
            <a:xfrm>
              <a:off x="912"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22" name="Rectangle 20">
              <a:extLst>
                <a:ext uri="{FF2B5EF4-FFF2-40B4-BE49-F238E27FC236}">
                  <a16:creationId xmlns:a16="http://schemas.microsoft.com/office/drawing/2014/main" id="{514E45CA-4DB5-404E-B5B0-479577383518}"/>
                </a:ext>
              </a:extLst>
            </p:cNvPr>
            <p:cNvSpPr>
              <a:spLocks noChangeArrowheads="1"/>
            </p:cNvSpPr>
            <p:nvPr/>
          </p:nvSpPr>
          <p:spPr bwMode="auto">
            <a:xfrm>
              <a:off x="592"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charset="-122"/>
                  <a:cs typeface="+mn-cs"/>
                </a:rPr>
                <a:t>0</a:t>
              </a:r>
            </a:p>
          </p:txBody>
        </p:sp>
        <p:sp>
          <p:nvSpPr>
            <p:cNvPr id="23" name="Line 21">
              <a:extLst>
                <a:ext uri="{FF2B5EF4-FFF2-40B4-BE49-F238E27FC236}">
                  <a16:creationId xmlns:a16="http://schemas.microsoft.com/office/drawing/2014/main" id="{2DFAFF6F-44B6-4980-B614-D68CC3145D70}"/>
                </a:ext>
              </a:extLst>
            </p:cNvPr>
            <p:cNvSpPr>
              <a:spLocks noChangeShapeType="1"/>
            </p:cNvSpPr>
            <p:nvPr/>
          </p:nvSpPr>
          <p:spPr bwMode="auto">
            <a:xfrm flipH="1" flipV="1">
              <a:off x="698"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grpSp>
        <p:nvGrpSpPr>
          <p:cNvPr id="24" name="Group 22">
            <a:extLst>
              <a:ext uri="{FF2B5EF4-FFF2-40B4-BE49-F238E27FC236}">
                <a16:creationId xmlns:a16="http://schemas.microsoft.com/office/drawing/2014/main" id="{6AE6C245-2680-443F-B6FF-F0542303FC83}"/>
              </a:ext>
            </a:extLst>
          </p:cNvPr>
          <p:cNvGrpSpPr>
            <a:grpSpLocks/>
          </p:cNvGrpSpPr>
          <p:nvPr/>
        </p:nvGrpSpPr>
        <p:grpSpPr bwMode="auto">
          <a:xfrm>
            <a:off x="541868" y="4989495"/>
            <a:ext cx="3341688" cy="714375"/>
            <a:chOff x="448" y="3168"/>
            <a:chExt cx="2105" cy="450"/>
          </a:xfrm>
        </p:grpSpPr>
        <p:sp>
          <p:nvSpPr>
            <p:cNvPr id="25" name="Rectangle 23">
              <a:extLst>
                <a:ext uri="{FF2B5EF4-FFF2-40B4-BE49-F238E27FC236}">
                  <a16:creationId xmlns:a16="http://schemas.microsoft.com/office/drawing/2014/main" id="{6BB64C13-CB48-475D-9DAD-B7043947181B}"/>
                </a:ext>
              </a:extLst>
            </p:cNvPr>
            <p:cNvSpPr>
              <a:spLocks noChangeArrowheads="1"/>
            </p:cNvSpPr>
            <p:nvPr/>
          </p:nvSpPr>
          <p:spPr bwMode="auto">
            <a:xfrm>
              <a:off x="928"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26" name="Rectangle 24">
              <a:extLst>
                <a:ext uri="{FF2B5EF4-FFF2-40B4-BE49-F238E27FC236}">
                  <a16:creationId xmlns:a16="http://schemas.microsoft.com/office/drawing/2014/main" id="{54963A3D-3A3E-4A0F-B7EC-CE0983C4405E}"/>
                </a:ext>
              </a:extLst>
            </p:cNvPr>
            <p:cNvSpPr>
              <a:spLocks noChangeArrowheads="1"/>
            </p:cNvSpPr>
            <p:nvPr/>
          </p:nvSpPr>
          <p:spPr bwMode="auto">
            <a:xfrm>
              <a:off x="1312"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27" name="Rectangle 25">
              <a:extLst>
                <a:ext uri="{FF2B5EF4-FFF2-40B4-BE49-F238E27FC236}">
                  <a16:creationId xmlns:a16="http://schemas.microsoft.com/office/drawing/2014/main" id="{A9B42728-E2AC-4A16-9688-41F7815ECC8C}"/>
                </a:ext>
              </a:extLst>
            </p:cNvPr>
            <p:cNvSpPr>
              <a:spLocks noChangeArrowheads="1"/>
            </p:cNvSpPr>
            <p:nvPr/>
          </p:nvSpPr>
          <p:spPr bwMode="auto">
            <a:xfrm>
              <a:off x="1696"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28" name="Rectangle 26">
              <a:extLst>
                <a:ext uri="{FF2B5EF4-FFF2-40B4-BE49-F238E27FC236}">
                  <a16:creationId xmlns:a16="http://schemas.microsoft.com/office/drawing/2014/main" id="{F227BD98-C8D9-4B21-9336-FECA4719D6A1}"/>
                </a:ext>
              </a:extLst>
            </p:cNvPr>
            <p:cNvSpPr>
              <a:spLocks noChangeArrowheads="1"/>
            </p:cNvSpPr>
            <p:nvPr/>
          </p:nvSpPr>
          <p:spPr bwMode="auto">
            <a:xfrm>
              <a:off x="2080"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29" name="Rectangle 27">
              <a:extLst>
                <a:ext uri="{FF2B5EF4-FFF2-40B4-BE49-F238E27FC236}">
                  <a16:creationId xmlns:a16="http://schemas.microsoft.com/office/drawing/2014/main" id="{D583CCBB-3841-44B2-8182-5E4871E52AAD}"/>
                </a:ext>
              </a:extLst>
            </p:cNvPr>
            <p:cNvSpPr>
              <a:spLocks noChangeArrowheads="1"/>
            </p:cNvSpPr>
            <p:nvPr/>
          </p:nvSpPr>
          <p:spPr bwMode="auto">
            <a:xfrm>
              <a:off x="928"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30" name="Rectangle 28">
              <a:extLst>
                <a:ext uri="{FF2B5EF4-FFF2-40B4-BE49-F238E27FC236}">
                  <a16:creationId xmlns:a16="http://schemas.microsoft.com/office/drawing/2014/main" id="{AFE94DE0-6307-4484-9709-4EC41A481633}"/>
                </a:ext>
              </a:extLst>
            </p:cNvPr>
            <p:cNvSpPr>
              <a:spLocks noChangeArrowheads="1"/>
            </p:cNvSpPr>
            <p:nvPr/>
          </p:nvSpPr>
          <p:spPr bwMode="auto">
            <a:xfrm>
              <a:off x="1312"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31" name="Rectangle 29">
              <a:extLst>
                <a:ext uri="{FF2B5EF4-FFF2-40B4-BE49-F238E27FC236}">
                  <a16:creationId xmlns:a16="http://schemas.microsoft.com/office/drawing/2014/main" id="{ABB3D542-3A1B-4606-B92F-43B24FFA3E27}"/>
                </a:ext>
              </a:extLst>
            </p:cNvPr>
            <p:cNvSpPr>
              <a:spLocks noChangeArrowheads="1"/>
            </p:cNvSpPr>
            <p:nvPr/>
          </p:nvSpPr>
          <p:spPr bwMode="auto">
            <a:xfrm>
              <a:off x="1696"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32" name="Rectangle 30">
              <a:extLst>
                <a:ext uri="{FF2B5EF4-FFF2-40B4-BE49-F238E27FC236}">
                  <a16:creationId xmlns:a16="http://schemas.microsoft.com/office/drawing/2014/main" id="{0ED1DB2F-82F2-45D5-8230-862A45A79214}"/>
                </a:ext>
              </a:extLst>
            </p:cNvPr>
            <p:cNvSpPr>
              <a:spLocks noChangeArrowheads="1"/>
            </p:cNvSpPr>
            <p:nvPr/>
          </p:nvSpPr>
          <p:spPr bwMode="auto">
            <a:xfrm>
              <a:off x="2080"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33" name="Rectangle 31">
              <a:extLst>
                <a:ext uri="{FF2B5EF4-FFF2-40B4-BE49-F238E27FC236}">
                  <a16:creationId xmlns:a16="http://schemas.microsoft.com/office/drawing/2014/main" id="{3DEABBF1-63DF-4235-B158-583DAC819DDA}"/>
                </a:ext>
              </a:extLst>
            </p:cNvPr>
            <p:cNvSpPr>
              <a:spLocks noChangeArrowheads="1"/>
            </p:cNvSpPr>
            <p:nvPr/>
          </p:nvSpPr>
          <p:spPr bwMode="auto">
            <a:xfrm>
              <a:off x="448" y="3408"/>
              <a:ext cx="189"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a:t>
              </a:r>
            </a:p>
          </p:txBody>
        </p:sp>
        <p:sp>
          <p:nvSpPr>
            <p:cNvPr id="34" name="Line 32">
              <a:extLst>
                <a:ext uri="{FF2B5EF4-FFF2-40B4-BE49-F238E27FC236}">
                  <a16:creationId xmlns:a16="http://schemas.microsoft.com/office/drawing/2014/main" id="{F95AD05F-8D8D-421D-B14C-1FFDB5F470FD}"/>
                </a:ext>
              </a:extLst>
            </p:cNvPr>
            <p:cNvSpPr>
              <a:spLocks noChangeShapeType="1"/>
            </p:cNvSpPr>
            <p:nvPr/>
          </p:nvSpPr>
          <p:spPr bwMode="auto">
            <a:xfrm>
              <a:off x="580" y="3600"/>
              <a:ext cx="1636"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35" name="Rectangle 33">
              <a:extLst>
                <a:ext uri="{FF2B5EF4-FFF2-40B4-BE49-F238E27FC236}">
                  <a16:creationId xmlns:a16="http://schemas.microsoft.com/office/drawing/2014/main" id="{F23350C3-0A18-428B-9C83-D0F12F8099DF}"/>
                </a:ext>
              </a:extLst>
            </p:cNvPr>
            <p:cNvSpPr>
              <a:spLocks noChangeArrowheads="1"/>
            </p:cNvSpPr>
            <p:nvPr/>
          </p:nvSpPr>
          <p:spPr bwMode="auto">
            <a:xfrm>
              <a:off x="2368"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7</a:t>
              </a:r>
            </a:p>
          </p:txBody>
        </p:sp>
        <p:sp>
          <p:nvSpPr>
            <p:cNvPr id="36" name="Rectangle 34">
              <a:extLst>
                <a:ext uri="{FF2B5EF4-FFF2-40B4-BE49-F238E27FC236}">
                  <a16:creationId xmlns:a16="http://schemas.microsoft.com/office/drawing/2014/main" id="{50CD990C-5B6C-4124-8363-6D4472A0FD74}"/>
                </a:ext>
              </a:extLst>
            </p:cNvPr>
            <p:cNvSpPr>
              <a:spLocks noChangeArrowheads="1"/>
            </p:cNvSpPr>
            <p:nvPr/>
          </p:nvSpPr>
          <p:spPr bwMode="auto">
            <a:xfrm>
              <a:off x="2352"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3</a:t>
              </a:r>
            </a:p>
          </p:txBody>
        </p:sp>
      </p:grpSp>
      <p:grpSp>
        <p:nvGrpSpPr>
          <p:cNvPr id="37" name="Group 35">
            <a:extLst>
              <a:ext uri="{FF2B5EF4-FFF2-40B4-BE49-F238E27FC236}">
                <a16:creationId xmlns:a16="http://schemas.microsoft.com/office/drawing/2014/main" id="{7E4A9AAC-093E-4556-93C3-7D770033679C}"/>
              </a:ext>
            </a:extLst>
          </p:cNvPr>
          <p:cNvGrpSpPr>
            <a:grpSpLocks/>
          </p:cNvGrpSpPr>
          <p:nvPr/>
        </p:nvGrpSpPr>
        <p:grpSpPr bwMode="auto">
          <a:xfrm>
            <a:off x="2523068" y="4608495"/>
            <a:ext cx="903288" cy="1476375"/>
            <a:chOff x="1696" y="2928"/>
            <a:chExt cx="569" cy="930"/>
          </a:xfrm>
        </p:grpSpPr>
        <p:sp>
          <p:nvSpPr>
            <p:cNvPr id="38" name="Rectangle 36">
              <a:extLst>
                <a:ext uri="{FF2B5EF4-FFF2-40B4-BE49-F238E27FC236}">
                  <a16:creationId xmlns:a16="http://schemas.microsoft.com/office/drawing/2014/main" id="{A2C374DE-AB6F-42FD-9B2C-C2DF4538934A}"/>
                </a:ext>
              </a:extLst>
            </p:cNvPr>
            <p:cNvSpPr>
              <a:spLocks noChangeArrowheads="1"/>
            </p:cNvSpPr>
            <p:nvPr/>
          </p:nvSpPr>
          <p:spPr bwMode="auto">
            <a:xfrm>
              <a:off x="2080"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39" name="Rectangle 37">
              <a:extLst>
                <a:ext uri="{FF2B5EF4-FFF2-40B4-BE49-F238E27FC236}">
                  <a16:creationId xmlns:a16="http://schemas.microsoft.com/office/drawing/2014/main" id="{0A48403E-7018-477C-8611-6BC710FDF73B}"/>
                </a:ext>
              </a:extLst>
            </p:cNvPr>
            <p:cNvSpPr>
              <a:spLocks noChangeArrowheads="1"/>
            </p:cNvSpPr>
            <p:nvPr/>
          </p:nvSpPr>
          <p:spPr bwMode="auto">
            <a:xfrm>
              <a:off x="1696"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40" name="Line 38">
              <a:extLst>
                <a:ext uri="{FF2B5EF4-FFF2-40B4-BE49-F238E27FC236}">
                  <a16:creationId xmlns:a16="http://schemas.microsoft.com/office/drawing/2014/main" id="{0CFDCD68-AFE0-4864-9F8B-7393738EB761}"/>
                </a:ext>
              </a:extLst>
            </p:cNvPr>
            <p:cNvSpPr>
              <a:spLocks noChangeShapeType="1"/>
            </p:cNvSpPr>
            <p:nvPr/>
          </p:nvSpPr>
          <p:spPr bwMode="auto">
            <a:xfrm flipH="1" flipV="1">
              <a:off x="1850"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41" name="Rectangle 39">
            <a:extLst>
              <a:ext uri="{FF2B5EF4-FFF2-40B4-BE49-F238E27FC236}">
                <a16:creationId xmlns:a16="http://schemas.microsoft.com/office/drawing/2014/main" id="{9BD6A1C6-5D8E-4F32-8B0E-C1A43BFE6C82}"/>
              </a:ext>
            </a:extLst>
          </p:cNvPr>
          <p:cNvSpPr>
            <a:spLocks noChangeArrowheads="1"/>
          </p:cNvSpPr>
          <p:nvPr/>
        </p:nvSpPr>
        <p:spPr bwMode="auto">
          <a:xfrm>
            <a:off x="3488268" y="5751495"/>
            <a:ext cx="4635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 6</a:t>
            </a:r>
          </a:p>
        </p:txBody>
      </p:sp>
      <p:grpSp>
        <p:nvGrpSpPr>
          <p:cNvPr id="42" name="Group 40">
            <a:extLst>
              <a:ext uri="{FF2B5EF4-FFF2-40B4-BE49-F238E27FC236}">
                <a16:creationId xmlns:a16="http://schemas.microsoft.com/office/drawing/2014/main" id="{AD1A6C73-B9B9-4AC0-BB3E-A8726686078C}"/>
              </a:ext>
            </a:extLst>
          </p:cNvPr>
          <p:cNvGrpSpPr>
            <a:grpSpLocks/>
          </p:cNvGrpSpPr>
          <p:nvPr/>
        </p:nvGrpSpPr>
        <p:grpSpPr bwMode="auto">
          <a:xfrm>
            <a:off x="5037668" y="4989495"/>
            <a:ext cx="3386138" cy="714375"/>
            <a:chOff x="3280" y="3168"/>
            <a:chExt cx="2133" cy="450"/>
          </a:xfrm>
        </p:grpSpPr>
        <p:sp>
          <p:nvSpPr>
            <p:cNvPr id="43" name="Rectangle 41">
              <a:extLst>
                <a:ext uri="{FF2B5EF4-FFF2-40B4-BE49-F238E27FC236}">
                  <a16:creationId xmlns:a16="http://schemas.microsoft.com/office/drawing/2014/main" id="{FEE9A9D8-E342-4B23-A113-586C7DE5752E}"/>
                </a:ext>
              </a:extLst>
            </p:cNvPr>
            <p:cNvSpPr>
              <a:spLocks noChangeArrowheads="1"/>
            </p:cNvSpPr>
            <p:nvPr/>
          </p:nvSpPr>
          <p:spPr bwMode="auto">
            <a:xfrm>
              <a:off x="3712"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44" name="Rectangle 42">
              <a:extLst>
                <a:ext uri="{FF2B5EF4-FFF2-40B4-BE49-F238E27FC236}">
                  <a16:creationId xmlns:a16="http://schemas.microsoft.com/office/drawing/2014/main" id="{588E8685-79D8-43C0-AECA-71087342EBD4}"/>
                </a:ext>
              </a:extLst>
            </p:cNvPr>
            <p:cNvSpPr>
              <a:spLocks noChangeArrowheads="1"/>
            </p:cNvSpPr>
            <p:nvPr/>
          </p:nvSpPr>
          <p:spPr bwMode="auto">
            <a:xfrm>
              <a:off x="4096"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45" name="Rectangle 43">
              <a:extLst>
                <a:ext uri="{FF2B5EF4-FFF2-40B4-BE49-F238E27FC236}">
                  <a16:creationId xmlns:a16="http://schemas.microsoft.com/office/drawing/2014/main" id="{F88F796C-CE1A-4524-AAB8-EC4A107871B5}"/>
                </a:ext>
              </a:extLst>
            </p:cNvPr>
            <p:cNvSpPr>
              <a:spLocks noChangeArrowheads="1"/>
            </p:cNvSpPr>
            <p:nvPr/>
          </p:nvSpPr>
          <p:spPr bwMode="auto">
            <a:xfrm>
              <a:off x="4480"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46" name="Rectangle 44">
              <a:extLst>
                <a:ext uri="{FF2B5EF4-FFF2-40B4-BE49-F238E27FC236}">
                  <a16:creationId xmlns:a16="http://schemas.microsoft.com/office/drawing/2014/main" id="{3E91D528-B5D5-40F5-B785-EB33F1FECA08}"/>
                </a:ext>
              </a:extLst>
            </p:cNvPr>
            <p:cNvSpPr>
              <a:spLocks noChangeArrowheads="1"/>
            </p:cNvSpPr>
            <p:nvPr/>
          </p:nvSpPr>
          <p:spPr bwMode="auto">
            <a:xfrm>
              <a:off x="4864" y="316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47" name="Rectangle 45">
              <a:extLst>
                <a:ext uri="{FF2B5EF4-FFF2-40B4-BE49-F238E27FC236}">
                  <a16:creationId xmlns:a16="http://schemas.microsoft.com/office/drawing/2014/main" id="{04095171-1CA3-442A-AEE0-A0BE80EE0C92}"/>
                </a:ext>
              </a:extLst>
            </p:cNvPr>
            <p:cNvSpPr>
              <a:spLocks noChangeArrowheads="1"/>
            </p:cNvSpPr>
            <p:nvPr/>
          </p:nvSpPr>
          <p:spPr bwMode="auto">
            <a:xfrm>
              <a:off x="3712"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48" name="Rectangle 46">
              <a:extLst>
                <a:ext uri="{FF2B5EF4-FFF2-40B4-BE49-F238E27FC236}">
                  <a16:creationId xmlns:a16="http://schemas.microsoft.com/office/drawing/2014/main" id="{56C78B1F-818A-4B6C-A89A-16274E721728}"/>
                </a:ext>
              </a:extLst>
            </p:cNvPr>
            <p:cNvSpPr>
              <a:spLocks noChangeArrowheads="1"/>
            </p:cNvSpPr>
            <p:nvPr/>
          </p:nvSpPr>
          <p:spPr bwMode="auto">
            <a:xfrm>
              <a:off x="4096"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49" name="Rectangle 47">
              <a:extLst>
                <a:ext uri="{FF2B5EF4-FFF2-40B4-BE49-F238E27FC236}">
                  <a16:creationId xmlns:a16="http://schemas.microsoft.com/office/drawing/2014/main" id="{4BD89703-5A92-406E-AC56-06C3B4C5C59A}"/>
                </a:ext>
              </a:extLst>
            </p:cNvPr>
            <p:cNvSpPr>
              <a:spLocks noChangeArrowheads="1"/>
            </p:cNvSpPr>
            <p:nvPr/>
          </p:nvSpPr>
          <p:spPr bwMode="auto">
            <a:xfrm>
              <a:off x="4480"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50" name="Rectangle 48">
              <a:extLst>
                <a:ext uri="{FF2B5EF4-FFF2-40B4-BE49-F238E27FC236}">
                  <a16:creationId xmlns:a16="http://schemas.microsoft.com/office/drawing/2014/main" id="{EF04EC08-3AE3-48DC-885F-4B4B76CB8885}"/>
                </a:ext>
              </a:extLst>
            </p:cNvPr>
            <p:cNvSpPr>
              <a:spLocks noChangeArrowheads="1"/>
            </p:cNvSpPr>
            <p:nvPr/>
          </p:nvSpPr>
          <p:spPr bwMode="auto">
            <a:xfrm>
              <a:off x="4864" y="340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51" name="Rectangle 49">
              <a:extLst>
                <a:ext uri="{FF2B5EF4-FFF2-40B4-BE49-F238E27FC236}">
                  <a16:creationId xmlns:a16="http://schemas.microsoft.com/office/drawing/2014/main" id="{7A254732-F9B1-4DE4-AB3C-8B28C96BCF97}"/>
                </a:ext>
              </a:extLst>
            </p:cNvPr>
            <p:cNvSpPr>
              <a:spLocks noChangeArrowheads="1"/>
            </p:cNvSpPr>
            <p:nvPr/>
          </p:nvSpPr>
          <p:spPr bwMode="auto">
            <a:xfrm>
              <a:off x="3280" y="3408"/>
              <a:ext cx="189"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a:t>
              </a:r>
            </a:p>
          </p:txBody>
        </p:sp>
        <p:sp>
          <p:nvSpPr>
            <p:cNvPr id="52" name="Line 50">
              <a:extLst>
                <a:ext uri="{FF2B5EF4-FFF2-40B4-BE49-F238E27FC236}">
                  <a16:creationId xmlns:a16="http://schemas.microsoft.com/office/drawing/2014/main" id="{4FE907EF-6199-4B80-888E-44529639D1A5}"/>
                </a:ext>
              </a:extLst>
            </p:cNvPr>
            <p:cNvSpPr>
              <a:spLocks noChangeShapeType="1"/>
            </p:cNvSpPr>
            <p:nvPr/>
          </p:nvSpPr>
          <p:spPr bwMode="auto">
            <a:xfrm>
              <a:off x="3408" y="3600"/>
              <a:ext cx="1592" cy="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53" name="Rectangle 51">
              <a:extLst>
                <a:ext uri="{FF2B5EF4-FFF2-40B4-BE49-F238E27FC236}">
                  <a16:creationId xmlns:a16="http://schemas.microsoft.com/office/drawing/2014/main" id="{E5207CA5-3663-4931-9511-BDD97258D87A}"/>
                </a:ext>
              </a:extLst>
            </p:cNvPr>
            <p:cNvSpPr>
              <a:spLocks noChangeArrowheads="1"/>
            </p:cNvSpPr>
            <p:nvPr/>
          </p:nvSpPr>
          <p:spPr bwMode="auto">
            <a:xfrm>
              <a:off x="5157" y="3168"/>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–4</a:t>
              </a:r>
            </a:p>
          </p:txBody>
        </p:sp>
        <p:sp>
          <p:nvSpPr>
            <p:cNvPr id="54" name="Rectangle 52">
              <a:extLst>
                <a:ext uri="{FF2B5EF4-FFF2-40B4-BE49-F238E27FC236}">
                  <a16:creationId xmlns:a16="http://schemas.microsoft.com/office/drawing/2014/main" id="{660F3D4F-2894-43B1-9ADB-86849D1EF6FA}"/>
                </a:ext>
              </a:extLst>
            </p:cNvPr>
            <p:cNvSpPr>
              <a:spLocks noChangeArrowheads="1"/>
            </p:cNvSpPr>
            <p:nvPr/>
          </p:nvSpPr>
          <p:spPr bwMode="auto">
            <a:xfrm>
              <a:off x="5088" y="3408"/>
              <a:ext cx="29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 5</a:t>
              </a:r>
            </a:p>
          </p:txBody>
        </p:sp>
      </p:grpSp>
      <p:sp>
        <p:nvSpPr>
          <p:cNvPr id="55" name="Rectangle 53">
            <a:extLst>
              <a:ext uri="{FF2B5EF4-FFF2-40B4-BE49-F238E27FC236}">
                <a16:creationId xmlns:a16="http://schemas.microsoft.com/office/drawing/2014/main" id="{31FE5199-7EE7-4ADF-8858-D3F298CD254C}"/>
              </a:ext>
            </a:extLst>
          </p:cNvPr>
          <p:cNvSpPr>
            <a:spLocks noChangeArrowheads="1"/>
          </p:cNvSpPr>
          <p:nvPr/>
        </p:nvSpPr>
        <p:spPr bwMode="auto">
          <a:xfrm>
            <a:off x="8085668" y="5751495"/>
            <a:ext cx="2936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7</a:t>
            </a:r>
          </a:p>
        </p:txBody>
      </p:sp>
      <p:grpSp>
        <p:nvGrpSpPr>
          <p:cNvPr id="56" name="Group 54">
            <a:extLst>
              <a:ext uri="{FF2B5EF4-FFF2-40B4-BE49-F238E27FC236}">
                <a16:creationId xmlns:a16="http://schemas.microsoft.com/office/drawing/2014/main" id="{4837E193-BD87-44A3-A5C8-DFC247374EB8}"/>
              </a:ext>
            </a:extLst>
          </p:cNvPr>
          <p:cNvGrpSpPr>
            <a:grpSpLocks/>
          </p:cNvGrpSpPr>
          <p:nvPr/>
        </p:nvGrpSpPr>
        <p:grpSpPr bwMode="auto">
          <a:xfrm>
            <a:off x="5723468" y="4608495"/>
            <a:ext cx="903288" cy="1476375"/>
            <a:chOff x="3712" y="2928"/>
            <a:chExt cx="569" cy="930"/>
          </a:xfrm>
        </p:grpSpPr>
        <p:sp>
          <p:nvSpPr>
            <p:cNvPr id="57" name="Rectangle 55">
              <a:extLst>
                <a:ext uri="{FF2B5EF4-FFF2-40B4-BE49-F238E27FC236}">
                  <a16:creationId xmlns:a16="http://schemas.microsoft.com/office/drawing/2014/main" id="{1A31D75E-643B-47C7-A0C6-28A8325CF650}"/>
                </a:ext>
              </a:extLst>
            </p:cNvPr>
            <p:cNvSpPr>
              <a:spLocks noChangeArrowheads="1"/>
            </p:cNvSpPr>
            <p:nvPr/>
          </p:nvSpPr>
          <p:spPr bwMode="auto">
            <a:xfrm>
              <a:off x="4096" y="364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1</a:t>
              </a:r>
            </a:p>
          </p:txBody>
        </p:sp>
        <p:sp>
          <p:nvSpPr>
            <p:cNvPr id="58" name="Rectangle 56">
              <a:extLst>
                <a:ext uri="{FF2B5EF4-FFF2-40B4-BE49-F238E27FC236}">
                  <a16:creationId xmlns:a16="http://schemas.microsoft.com/office/drawing/2014/main" id="{A66EB106-22B2-41A3-B1FC-4880E73F7809}"/>
                </a:ext>
              </a:extLst>
            </p:cNvPr>
            <p:cNvSpPr>
              <a:spLocks noChangeArrowheads="1"/>
            </p:cNvSpPr>
            <p:nvPr/>
          </p:nvSpPr>
          <p:spPr bwMode="auto">
            <a:xfrm>
              <a:off x="3712" y="2928"/>
              <a:ext cx="18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宋体" charset="-122"/>
                  <a:cs typeface="+mn-cs"/>
                </a:rPr>
                <a:t>0</a:t>
              </a:r>
            </a:p>
          </p:txBody>
        </p:sp>
        <p:sp>
          <p:nvSpPr>
            <p:cNvPr id="59" name="Line 57">
              <a:extLst>
                <a:ext uri="{FF2B5EF4-FFF2-40B4-BE49-F238E27FC236}">
                  <a16:creationId xmlns:a16="http://schemas.microsoft.com/office/drawing/2014/main" id="{0A032E4A-2308-4DE5-BC72-7DD99E4DE50B}"/>
                </a:ext>
              </a:extLst>
            </p:cNvPr>
            <p:cNvSpPr>
              <a:spLocks noChangeShapeType="1"/>
            </p:cNvSpPr>
            <p:nvPr/>
          </p:nvSpPr>
          <p:spPr bwMode="auto">
            <a:xfrm flipH="1" flipV="1">
              <a:off x="3866" y="3073"/>
              <a:ext cx="238" cy="43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60" name="Rectangle 58">
            <a:extLst>
              <a:ext uri="{FF2B5EF4-FFF2-40B4-BE49-F238E27FC236}">
                <a16:creationId xmlns:a16="http://schemas.microsoft.com/office/drawing/2014/main" id="{43D6B9BF-7F54-4310-B8A5-BB566F52E4FB}"/>
              </a:ext>
            </a:extLst>
          </p:cNvPr>
          <p:cNvSpPr>
            <a:spLocks noChangeArrowheads="1"/>
          </p:cNvSpPr>
          <p:nvPr/>
        </p:nvSpPr>
        <p:spPr bwMode="auto">
          <a:xfrm>
            <a:off x="745068" y="4532295"/>
            <a:ext cx="827088" cy="349250"/>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Calibri"/>
              <a:ea typeface="宋体" charset="-122"/>
              <a:cs typeface="+mn-cs"/>
            </a:endParaRPr>
          </a:p>
        </p:txBody>
      </p:sp>
      <p:sp>
        <p:nvSpPr>
          <p:cNvPr id="61" name="Rectangle 59">
            <a:extLst>
              <a:ext uri="{FF2B5EF4-FFF2-40B4-BE49-F238E27FC236}">
                <a16:creationId xmlns:a16="http://schemas.microsoft.com/office/drawing/2014/main" id="{270595C9-F9D5-4B91-9900-EFCF98949E38}"/>
              </a:ext>
            </a:extLst>
          </p:cNvPr>
          <p:cNvSpPr>
            <a:spLocks noChangeArrowheads="1"/>
          </p:cNvSpPr>
          <p:nvPr/>
        </p:nvSpPr>
        <p:spPr bwMode="auto">
          <a:xfrm>
            <a:off x="5164668" y="4532295"/>
            <a:ext cx="827088" cy="349250"/>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charset="-122"/>
              <a:cs typeface="+mn-cs"/>
            </a:endParaRPr>
          </a:p>
        </p:txBody>
      </p:sp>
    </p:spTree>
    <p:extLst>
      <p:ext uri="{BB962C8B-B14F-4D97-AF65-F5344CB8AC3E}">
        <p14:creationId xmlns:p14="http://schemas.microsoft.com/office/powerpoint/2010/main" val="396065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499"/>
                                          </p:stCondLst>
                                        </p:cTn>
                                        <p:tgtEl>
                                          <p:spTgt spid="6"/>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499"/>
                                          </p:stCondLst>
                                        </p:cTn>
                                        <p:tgtEl>
                                          <p:spTgt spid="16"/>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nodeType="afterEffect">
                                  <p:stCondLst>
                                    <p:cond delay="500"/>
                                  </p:stCondLst>
                                  <p:childTnLst>
                                    <p:set>
                                      <p:cBhvr>
                                        <p:cTn id="15" dur="1" fill="hold">
                                          <p:stCondLst>
                                            <p:cond delay="499"/>
                                          </p:stCondLst>
                                        </p:cTn>
                                        <p:tgtEl>
                                          <p:spTgt spid="20"/>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1"/>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6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56"/>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0"/>
                                  </p:stCondLst>
                                  <p:childTnLst>
                                    <p:set>
                                      <p:cBhvr>
                                        <p:cTn id="34" dur="1" fill="hold">
                                          <p:stCondLst>
                                            <p:cond delay="499"/>
                                          </p:stCondLst>
                                        </p:cTn>
                                        <p:tgtEl>
                                          <p:spTgt spid="12"/>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499"/>
                                          </p:stCondLst>
                                        </p:cTn>
                                        <p:tgtEl>
                                          <p:spTgt spid="55"/>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0"/>
                                  </p:stCondLst>
                                  <p:childTnLst>
                                    <p:set>
                                      <p:cBhvr>
                                        <p:cTn id="40"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41" grpId="0" autoUpdateAnimBg="0"/>
      <p:bldP spid="55" grpId="0" autoUpdateAnimBg="0"/>
      <p:bldP spid="60" grpId="0" animBg="1"/>
      <p:bldP spid="6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96BA-4FFB-403A-91D0-754674F1437C}"/>
              </a:ext>
            </a:extLst>
          </p:cNvPr>
          <p:cNvSpPr>
            <a:spLocks noGrp="1"/>
          </p:cNvSpPr>
          <p:nvPr>
            <p:ph type="title"/>
          </p:nvPr>
        </p:nvSpPr>
        <p:spPr/>
        <p:txBody>
          <a:bodyPr/>
          <a:lstStyle/>
          <a:p>
            <a:r>
              <a:rPr lang="en-US" altLang="ko-KR" dirty="0"/>
              <a:t>Design</a:t>
            </a:r>
            <a:r>
              <a:rPr lang="en-US" altLang="ko-KR" i="1" dirty="0"/>
              <a:t>1</a:t>
            </a:r>
            <a:r>
              <a:rPr lang="en-US" altLang="ko-KR" dirty="0"/>
              <a:t>: Duplicate Datapath Components</a:t>
            </a:r>
            <a:endParaRPr lang="ko-KR" altLang="en-US" dirty="0"/>
          </a:p>
        </p:txBody>
      </p:sp>
      <p:sp>
        <p:nvSpPr>
          <p:cNvPr id="24" name="文本占位符 23">
            <a:extLst>
              <a:ext uri="{FF2B5EF4-FFF2-40B4-BE49-F238E27FC236}">
                <a16:creationId xmlns:a16="http://schemas.microsoft.com/office/drawing/2014/main" id="{830ECC31-B4DC-ECA1-BC6C-A4A287F3570E}"/>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21CAF368-9B43-42DB-A46B-B6290FE2C64A}"/>
              </a:ext>
            </a:extLst>
          </p:cNvPr>
          <p:cNvSpPr/>
          <p:nvPr/>
        </p:nvSpPr>
        <p:spPr>
          <a:xfrm>
            <a:off x="313267" y="890121"/>
            <a:ext cx="9127003" cy="1131079"/>
          </a:xfrm>
          <a:prstGeom prst="rect">
            <a:avLst/>
          </a:prstGeom>
        </p:spPr>
        <p:txBody>
          <a:bodyPr wrap="square">
            <a:spAutoFit/>
          </a:bodyPr>
          <a:lstStyle/>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Equivalent to the original single-cycle Datapath</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Separate memories for instructions and data</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Two adders for PC-based computations + one ALU</a:t>
            </a:r>
          </a:p>
        </p:txBody>
      </p:sp>
      <p:grpSp>
        <p:nvGrpSpPr>
          <p:cNvPr id="5" name="Group 4">
            <a:extLst>
              <a:ext uri="{FF2B5EF4-FFF2-40B4-BE49-F238E27FC236}">
                <a16:creationId xmlns:a16="http://schemas.microsoft.com/office/drawing/2014/main" id="{E2041FC4-B91D-4810-89E6-C5F00F42BDC5}"/>
              </a:ext>
            </a:extLst>
          </p:cNvPr>
          <p:cNvGrpSpPr/>
          <p:nvPr/>
        </p:nvGrpSpPr>
        <p:grpSpPr>
          <a:xfrm>
            <a:off x="1566824" y="3949389"/>
            <a:ext cx="1376390" cy="984921"/>
            <a:chOff x="42824" y="3949388"/>
            <a:chExt cx="1376390" cy="984921"/>
          </a:xfrm>
        </p:grpSpPr>
        <p:sp>
          <p:nvSpPr>
            <p:cNvPr id="6" name="Flowchart: Process 5">
              <a:extLst>
                <a:ext uri="{FF2B5EF4-FFF2-40B4-BE49-F238E27FC236}">
                  <a16:creationId xmlns:a16="http://schemas.microsoft.com/office/drawing/2014/main" id="{62DEAC7B-FD4A-4025-ADB3-FE069ED87462}"/>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7" name="TextBox 6">
              <a:extLst>
                <a:ext uri="{FF2B5EF4-FFF2-40B4-BE49-F238E27FC236}">
                  <a16:creationId xmlns:a16="http://schemas.microsoft.com/office/drawing/2014/main" id="{64FB173A-3262-4316-A67F-6015D609E5C7}"/>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8" name="Text Box 4">
              <a:extLst>
                <a:ext uri="{FF2B5EF4-FFF2-40B4-BE49-F238E27FC236}">
                  <a16:creationId xmlns:a16="http://schemas.microsoft.com/office/drawing/2014/main" id="{F1912B5D-1CE4-43A8-BCDE-EBED0A0B2925}"/>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9" name="Text Box 6">
              <a:extLst>
                <a:ext uri="{FF2B5EF4-FFF2-40B4-BE49-F238E27FC236}">
                  <a16:creationId xmlns:a16="http://schemas.microsoft.com/office/drawing/2014/main" id="{7560D21B-BC52-4A90-AD34-D3C03E95B318}"/>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grpSp>
        <p:nvGrpSpPr>
          <p:cNvPr id="10" name="Group 9">
            <a:extLst>
              <a:ext uri="{FF2B5EF4-FFF2-40B4-BE49-F238E27FC236}">
                <a16:creationId xmlns:a16="http://schemas.microsoft.com/office/drawing/2014/main" id="{60E2C5CD-AB4B-46DC-94AB-3F6538A38F23}"/>
              </a:ext>
            </a:extLst>
          </p:cNvPr>
          <p:cNvGrpSpPr/>
          <p:nvPr/>
        </p:nvGrpSpPr>
        <p:grpSpPr>
          <a:xfrm>
            <a:off x="8289426" y="4108249"/>
            <a:ext cx="1281288" cy="1073503"/>
            <a:chOff x="6765426" y="4108248"/>
            <a:chExt cx="1281288" cy="1073503"/>
          </a:xfrm>
        </p:grpSpPr>
        <p:sp>
          <p:nvSpPr>
            <p:cNvPr id="11" name="Flowchart: Process 10">
              <a:extLst>
                <a:ext uri="{FF2B5EF4-FFF2-40B4-BE49-F238E27FC236}">
                  <a16:creationId xmlns:a16="http://schemas.microsoft.com/office/drawing/2014/main" id="{809F39C2-E636-440C-8C0A-9F62ABB016C5}"/>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 name="TextBox 11">
              <a:extLst>
                <a:ext uri="{FF2B5EF4-FFF2-40B4-BE49-F238E27FC236}">
                  <a16:creationId xmlns:a16="http://schemas.microsoft.com/office/drawing/2014/main" id="{0B39A4C9-405C-4603-AAB9-7F36EA9A1CC7}"/>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3" name="Text Box 4">
              <a:extLst>
                <a:ext uri="{FF2B5EF4-FFF2-40B4-BE49-F238E27FC236}">
                  <a16:creationId xmlns:a16="http://schemas.microsoft.com/office/drawing/2014/main" id="{86CD7AD6-EEB4-4857-AF70-AB24F51AE7C6}"/>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4" name="Text Box 6">
              <a:extLst>
                <a:ext uri="{FF2B5EF4-FFF2-40B4-BE49-F238E27FC236}">
                  <a16:creationId xmlns:a16="http://schemas.microsoft.com/office/drawing/2014/main" id="{5D9F4AAD-1A97-4F46-98B6-6E7576CCD5E4}"/>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5" name="Text Box 6">
              <a:extLst>
                <a:ext uri="{FF2B5EF4-FFF2-40B4-BE49-F238E27FC236}">
                  <a16:creationId xmlns:a16="http://schemas.microsoft.com/office/drawing/2014/main" id="{8F369989-7DA7-4CD8-BBFB-2D5F81A77D07}"/>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grpSp>
        <p:nvGrpSpPr>
          <p:cNvPr id="16" name="Group 15">
            <a:extLst>
              <a:ext uri="{FF2B5EF4-FFF2-40B4-BE49-F238E27FC236}">
                <a16:creationId xmlns:a16="http://schemas.microsoft.com/office/drawing/2014/main" id="{7C12843C-C44A-4CB9-A026-E3BA58D59E3A}"/>
              </a:ext>
            </a:extLst>
          </p:cNvPr>
          <p:cNvGrpSpPr/>
          <p:nvPr/>
        </p:nvGrpSpPr>
        <p:grpSpPr>
          <a:xfrm>
            <a:off x="6880461" y="2900549"/>
            <a:ext cx="468205" cy="695422"/>
            <a:chOff x="3388952" y="1182567"/>
            <a:chExt cx="468205" cy="695422"/>
          </a:xfrm>
        </p:grpSpPr>
        <p:sp>
          <p:nvSpPr>
            <p:cNvPr id="17" name="Freeform: Shape 16">
              <a:extLst>
                <a:ext uri="{FF2B5EF4-FFF2-40B4-BE49-F238E27FC236}">
                  <a16:creationId xmlns:a16="http://schemas.microsoft.com/office/drawing/2014/main" id="{C4507A97-9165-495C-8A87-FDCECF8DD91F}"/>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 name="Rectangle 17">
              <a:extLst>
                <a:ext uri="{FF2B5EF4-FFF2-40B4-BE49-F238E27FC236}">
                  <a16:creationId xmlns:a16="http://schemas.microsoft.com/office/drawing/2014/main" id="{AB5C5421-FEAF-4976-ABEC-643AF979104B}"/>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9" name="Group 18">
            <a:extLst>
              <a:ext uri="{FF2B5EF4-FFF2-40B4-BE49-F238E27FC236}">
                <a16:creationId xmlns:a16="http://schemas.microsoft.com/office/drawing/2014/main" id="{5A20A68D-71AF-4696-8B9C-E22A4211C131}"/>
              </a:ext>
            </a:extLst>
          </p:cNvPr>
          <p:cNvGrpSpPr/>
          <p:nvPr/>
        </p:nvGrpSpPr>
        <p:grpSpPr>
          <a:xfrm>
            <a:off x="6752310" y="3657794"/>
            <a:ext cx="859491" cy="955339"/>
            <a:chOff x="5228309" y="3657793"/>
            <a:chExt cx="859491" cy="955339"/>
          </a:xfrm>
        </p:grpSpPr>
        <p:sp>
          <p:nvSpPr>
            <p:cNvPr id="20" name="Freeform: Shape 19">
              <a:extLst>
                <a:ext uri="{FF2B5EF4-FFF2-40B4-BE49-F238E27FC236}">
                  <a16:creationId xmlns:a16="http://schemas.microsoft.com/office/drawing/2014/main" id="{7AC855B0-E850-449A-B8A3-868C9EE063A4}"/>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1" name="Rectangle 20">
              <a:extLst>
                <a:ext uri="{FF2B5EF4-FFF2-40B4-BE49-F238E27FC236}">
                  <a16:creationId xmlns:a16="http://schemas.microsoft.com/office/drawing/2014/main" id="{42C4F9E6-E8F3-4D63-8E5D-3F5532760AB3}"/>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2" name="Rectangle 21">
              <a:extLst>
                <a:ext uri="{FF2B5EF4-FFF2-40B4-BE49-F238E27FC236}">
                  <a16:creationId xmlns:a16="http://schemas.microsoft.com/office/drawing/2014/main" id="{8236018D-39AD-44C0-A58B-2E771D3C0A24}"/>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3" name="Rectangle 22">
              <a:extLst>
                <a:ext uri="{FF2B5EF4-FFF2-40B4-BE49-F238E27FC236}">
                  <a16:creationId xmlns:a16="http://schemas.microsoft.com/office/drawing/2014/main" id="{2A0E4D3C-85A7-4A3A-B41E-D6936D3A9851}"/>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spTree>
    <p:extLst>
      <p:ext uri="{BB962C8B-B14F-4D97-AF65-F5344CB8AC3E}">
        <p14:creationId xmlns:p14="http://schemas.microsoft.com/office/powerpoint/2010/main" val="1881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ipe(left)">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96BA-4FFB-403A-91D0-754674F1437C}"/>
              </a:ext>
            </a:extLst>
          </p:cNvPr>
          <p:cNvSpPr>
            <a:spLocks noGrp="1"/>
          </p:cNvSpPr>
          <p:nvPr>
            <p:ph type="title"/>
          </p:nvPr>
        </p:nvSpPr>
        <p:spPr/>
        <p:txBody>
          <a:bodyPr/>
          <a:lstStyle/>
          <a:p>
            <a:r>
              <a:rPr lang="en-US" altLang="ko-KR" dirty="0"/>
              <a:t>Design</a:t>
            </a:r>
            <a:r>
              <a:rPr lang="en-US" altLang="ko-KR" i="1" dirty="0"/>
              <a:t>1</a:t>
            </a:r>
            <a:r>
              <a:rPr lang="en-US" altLang="ko-KR" dirty="0"/>
              <a:t>: Duplicate Datapath Components</a:t>
            </a:r>
            <a:endParaRPr lang="ko-KR" altLang="en-US" dirty="0"/>
          </a:p>
        </p:txBody>
      </p:sp>
      <p:sp>
        <p:nvSpPr>
          <p:cNvPr id="4" name="文本占位符 3">
            <a:extLst>
              <a:ext uri="{FF2B5EF4-FFF2-40B4-BE49-F238E27FC236}">
                <a16:creationId xmlns:a16="http://schemas.microsoft.com/office/drawing/2014/main" id="{74DD2C12-41C6-ED99-D488-B5BD05D39605}"/>
              </a:ext>
            </a:extLst>
          </p:cNvPr>
          <p:cNvSpPr>
            <a:spLocks noGrp="1"/>
          </p:cNvSpPr>
          <p:nvPr>
            <p:ph type="body" sz="quarter" idx="10"/>
          </p:nvPr>
        </p:nvSpPr>
        <p:spPr/>
        <p:txBody>
          <a:bodyPr/>
          <a:lstStyle/>
          <a:p>
            <a:endParaRPr lang="zh-CN" altLang="en-US"/>
          </a:p>
        </p:txBody>
      </p:sp>
      <p:sp>
        <p:nvSpPr>
          <p:cNvPr id="65" name="Line 13">
            <a:extLst>
              <a:ext uri="{FF2B5EF4-FFF2-40B4-BE49-F238E27FC236}">
                <a16:creationId xmlns:a16="http://schemas.microsoft.com/office/drawing/2014/main" id="{3AD4053E-5EBD-404C-AC9E-F32E136E62EC}"/>
              </a:ext>
            </a:extLst>
          </p:cNvPr>
          <p:cNvSpPr>
            <a:spLocks noChangeShapeType="1"/>
          </p:cNvSpPr>
          <p:nvPr/>
        </p:nvSpPr>
        <p:spPr bwMode="auto">
          <a:xfrm flipV="1">
            <a:off x="4564733" y="3116575"/>
            <a:ext cx="0" cy="400400"/>
          </a:xfrm>
          <a:prstGeom prst="line">
            <a:avLst/>
          </a:prstGeom>
          <a:noFill/>
          <a:ln w="57150">
            <a:solidFill>
              <a:srgbClr val="00944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Rectangle 65">
            <a:extLst>
              <a:ext uri="{FF2B5EF4-FFF2-40B4-BE49-F238E27FC236}">
                <a16:creationId xmlns:a16="http://schemas.microsoft.com/office/drawing/2014/main" id="{FDB34550-544F-4D67-A1E3-015E7DA23956}"/>
              </a:ext>
            </a:extLst>
          </p:cNvPr>
          <p:cNvSpPr/>
          <p:nvPr/>
        </p:nvSpPr>
        <p:spPr>
          <a:xfrm>
            <a:off x="313267" y="890373"/>
            <a:ext cx="9127003" cy="1477328"/>
          </a:xfrm>
          <a:prstGeom prst="rect">
            <a:avLst/>
          </a:prstGeom>
        </p:spPr>
        <p:txBody>
          <a:bodyPr wrap="square">
            <a:spAutoFit/>
          </a:bodyPr>
          <a:lstStyle/>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But, one register file is enough to support both the ID and WB</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Reads and writes go to separate </a:t>
            </a:r>
            <a:r>
              <a:rPr kumimoji="0" lang="en-US" altLang="ko-KR" sz="2500" b="1" i="0" u="none" strike="noStrike" kern="1200" cap="none" spc="0" normalizeH="0" baseline="0" noProof="0" dirty="0">
                <a:ln>
                  <a:noFill/>
                </a:ln>
                <a:solidFill>
                  <a:srgbClr val="C00000"/>
                </a:solidFill>
                <a:effectLst/>
                <a:uLnTx/>
                <a:uFillTx/>
                <a:latin typeface="Calibri"/>
                <a:ea typeface="微软雅黑"/>
                <a:cs typeface="+mn-cs"/>
              </a:rPr>
              <a:t>ports</a:t>
            </a: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on the register file</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Writes occur in the first half of the cycle, reads occur in the second half</a:t>
            </a:r>
          </a:p>
        </p:txBody>
      </p:sp>
      <p:grpSp>
        <p:nvGrpSpPr>
          <p:cNvPr id="67" name="Group 66">
            <a:extLst>
              <a:ext uri="{FF2B5EF4-FFF2-40B4-BE49-F238E27FC236}">
                <a16:creationId xmlns:a16="http://schemas.microsoft.com/office/drawing/2014/main" id="{DE2D93EE-E8F3-4D72-B4FB-42C214E4E1F7}"/>
              </a:ext>
            </a:extLst>
          </p:cNvPr>
          <p:cNvGrpSpPr/>
          <p:nvPr/>
        </p:nvGrpSpPr>
        <p:grpSpPr>
          <a:xfrm>
            <a:off x="1566824" y="3949389"/>
            <a:ext cx="1376390" cy="984921"/>
            <a:chOff x="42824" y="3949388"/>
            <a:chExt cx="1376390" cy="984921"/>
          </a:xfrm>
        </p:grpSpPr>
        <p:sp>
          <p:nvSpPr>
            <p:cNvPr id="68" name="Flowchart: Process 67">
              <a:extLst>
                <a:ext uri="{FF2B5EF4-FFF2-40B4-BE49-F238E27FC236}">
                  <a16:creationId xmlns:a16="http://schemas.microsoft.com/office/drawing/2014/main" id="{63E7551E-124D-4C22-A450-C54FD9CAEB35}"/>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69" name="TextBox 68">
              <a:extLst>
                <a:ext uri="{FF2B5EF4-FFF2-40B4-BE49-F238E27FC236}">
                  <a16:creationId xmlns:a16="http://schemas.microsoft.com/office/drawing/2014/main" id="{E6F9C71E-C7E0-4B98-9471-52852921C308}"/>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70" name="Text Box 4">
              <a:extLst>
                <a:ext uri="{FF2B5EF4-FFF2-40B4-BE49-F238E27FC236}">
                  <a16:creationId xmlns:a16="http://schemas.microsoft.com/office/drawing/2014/main" id="{AC70347B-AA98-47DA-ABC5-FA80E61FEAFC}"/>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71" name="Text Box 6">
              <a:extLst>
                <a:ext uri="{FF2B5EF4-FFF2-40B4-BE49-F238E27FC236}">
                  <a16:creationId xmlns:a16="http://schemas.microsoft.com/office/drawing/2014/main" id="{F2570E9C-855E-4DA4-97B0-E524D3D24B3F}"/>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grpSp>
        <p:nvGrpSpPr>
          <p:cNvPr id="72" name="Group 71">
            <a:extLst>
              <a:ext uri="{FF2B5EF4-FFF2-40B4-BE49-F238E27FC236}">
                <a16:creationId xmlns:a16="http://schemas.microsoft.com/office/drawing/2014/main" id="{E54F742F-C59C-4A41-9FC0-336D72D6AD30}"/>
              </a:ext>
            </a:extLst>
          </p:cNvPr>
          <p:cNvGrpSpPr/>
          <p:nvPr/>
        </p:nvGrpSpPr>
        <p:grpSpPr>
          <a:xfrm>
            <a:off x="8289426" y="4108249"/>
            <a:ext cx="1281288" cy="1073503"/>
            <a:chOff x="6765426" y="4108248"/>
            <a:chExt cx="1281288" cy="1073503"/>
          </a:xfrm>
        </p:grpSpPr>
        <p:sp>
          <p:nvSpPr>
            <p:cNvPr id="73" name="Flowchart: Process 72">
              <a:extLst>
                <a:ext uri="{FF2B5EF4-FFF2-40B4-BE49-F238E27FC236}">
                  <a16:creationId xmlns:a16="http://schemas.microsoft.com/office/drawing/2014/main" id="{F9AC997C-7B81-419D-9030-CAD96FB3E878}"/>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74" name="TextBox 73">
              <a:extLst>
                <a:ext uri="{FF2B5EF4-FFF2-40B4-BE49-F238E27FC236}">
                  <a16:creationId xmlns:a16="http://schemas.microsoft.com/office/drawing/2014/main" id="{9C5BC7B6-1D12-4E23-817B-A8B62187399B}"/>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75" name="Text Box 4">
              <a:extLst>
                <a:ext uri="{FF2B5EF4-FFF2-40B4-BE49-F238E27FC236}">
                  <a16:creationId xmlns:a16="http://schemas.microsoft.com/office/drawing/2014/main" id="{F3A4A631-448D-4414-8F81-E2B0DC57CE62}"/>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76" name="Text Box 6">
              <a:extLst>
                <a:ext uri="{FF2B5EF4-FFF2-40B4-BE49-F238E27FC236}">
                  <a16:creationId xmlns:a16="http://schemas.microsoft.com/office/drawing/2014/main" id="{1AB22281-C879-476A-B642-F6CBD82E8C59}"/>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77" name="Text Box 6">
              <a:extLst>
                <a:ext uri="{FF2B5EF4-FFF2-40B4-BE49-F238E27FC236}">
                  <a16:creationId xmlns:a16="http://schemas.microsoft.com/office/drawing/2014/main" id="{FEBC320A-B946-49F4-8B54-C56DD11E64E1}"/>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grpSp>
        <p:nvGrpSpPr>
          <p:cNvPr id="78" name="Group 77">
            <a:extLst>
              <a:ext uri="{FF2B5EF4-FFF2-40B4-BE49-F238E27FC236}">
                <a16:creationId xmlns:a16="http://schemas.microsoft.com/office/drawing/2014/main" id="{951A9D21-69F5-4D90-AA05-F8F454A14BF5}"/>
              </a:ext>
            </a:extLst>
          </p:cNvPr>
          <p:cNvGrpSpPr/>
          <p:nvPr/>
        </p:nvGrpSpPr>
        <p:grpSpPr>
          <a:xfrm>
            <a:off x="6880461" y="2900549"/>
            <a:ext cx="468205" cy="695422"/>
            <a:chOff x="3388952" y="1182567"/>
            <a:chExt cx="468205" cy="695422"/>
          </a:xfrm>
        </p:grpSpPr>
        <p:sp>
          <p:nvSpPr>
            <p:cNvPr id="79" name="Freeform: Shape 78">
              <a:extLst>
                <a:ext uri="{FF2B5EF4-FFF2-40B4-BE49-F238E27FC236}">
                  <a16:creationId xmlns:a16="http://schemas.microsoft.com/office/drawing/2014/main" id="{7CB7815E-7885-43F9-8208-BD987090451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80" name="Rectangle 79">
              <a:extLst>
                <a:ext uri="{FF2B5EF4-FFF2-40B4-BE49-F238E27FC236}">
                  <a16:creationId xmlns:a16="http://schemas.microsoft.com/office/drawing/2014/main" id="{79A596B8-A3B7-4D41-A689-6FA25426D723}"/>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81" name="Group 80">
            <a:extLst>
              <a:ext uri="{FF2B5EF4-FFF2-40B4-BE49-F238E27FC236}">
                <a16:creationId xmlns:a16="http://schemas.microsoft.com/office/drawing/2014/main" id="{7F2D6857-5F05-4DFC-AEB9-3C8D18DEA63F}"/>
              </a:ext>
            </a:extLst>
          </p:cNvPr>
          <p:cNvGrpSpPr/>
          <p:nvPr/>
        </p:nvGrpSpPr>
        <p:grpSpPr>
          <a:xfrm>
            <a:off x="6752310" y="3657794"/>
            <a:ext cx="859491" cy="955339"/>
            <a:chOff x="5228309" y="3657793"/>
            <a:chExt cx="859491" cy="955339"/>
          </a:xfrm>
        </p:grpSpPr>
        <p:sp>
          <p:nvSpPr>
            <p:cNvPr id="82" name="Freeform: Shape 81">
              <a:extLst>
                <a:ext uri="{FF2B5EF4-FFF2-40B4-BE49-F238E27FC236}">
                  <a16:creationId xmlns:a16="http://schemas.microsoft.com/office/drawing/2014/main" id="{D79B9BE2-84EF-41CA-A61E-5B9EEA346EFC}"/>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83" name="Rectangle 82">
              <a:extLst>
                <a:ext uri="{FF2B5EF4-FFF2-40B4-BE49-F238E27FC236}">
                  <a16:creationId xmlns:a16="http://schemas.microsoft.com/office/drawing/2014/main" id="{F028EC63-CC88-4C67-BF14-88931F829256}"/>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84" name="Rectangle 83">
              <a:extLst>
                <a:ext uri="{FF2B5EF4-FFF2-40B4-BE49-F238E27FC236}">
                  <a16:creationId xmlns:a16="http://schemas.microsoft.com/office/drawing/2014/main" id="{180AA2BF-AB62-454B-8DFD-DDEDF9D3D6EF}"/>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85" name="Rectangle 84">
              <a:extLst>
                <a:ext uri="{FF2B5EF4-FFF2-40B4-BE49-F238E27FC236}">
                  <a16:creationId xmlns:a16="http://schemas.microsoft.com/office/drawing/2014/main" id="{D213C584-F4D5-494D-AC75-CF75EC4B966A}"/>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86" name="Group 85">
            <a:extLst>
              <a:ext uri="{FF2B5EF4-FFF2-40B4-BE49-F238E27FC236}">
                <a16:creationId xmlns:a16="http://schemas.microsoft.com/office/drawing/2014/main" id="{373965CB-0B14-4FB8-B4AF-A30A6234F65A}"/>
              </a:ext>
            </a:extLst>
          </p:cNvPr>
          <p:cNvGrpSpPr/>
          <p:nvPr/>
        </p:nvGrpSpPr>
        <p:grpSpPr>
          <a:xfrm>
            <a:off x="3963240" y="3712168"/>
            <a:ext cx="1388474" cy="1299925"/>
            <a:chOff x="3484383" y="178180"/>
            <a:chExt cx="1388474" cy="1299925"/>
          </a:xfrm>
        </p:grpSpPr>
        <p:sp>
          <p:nvSpPr>
            <p:cNvPr id="87" name="Flowchart: Process 86">
              <a:extLst>
                <a:ext uri="{FF2B5EF4-FFF2-40B4-BE49-F238E27FC236}">
                  <a16:creationId xmlns:a16="http://schemas.microsoft.com/office/drawing/2014/main" id="{FEC663D5-74B8-4EDE-9D90-AAE8EEB204DA}"/>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88" name="TextBox 87">
              <a:extLst>
                <a:ext uri="{FF2B5EF4-FFF2-40B4-BE49-F238E27FC236}">
                  <a16:creationId xmlns:a16="http://schemas.microsoft.com/office/drawing/2014/main" id="{DEC091A9-EA15-4637-B334-40DE00D5BCAC}"/>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89" name="TextBox 88">
              <a:extLst>
                <a:ext uri="{FF2B5EF4-FFF2-40B4-BE49-F238E27FC236}">
                  <a16:creationId xmlns:a16="http://schemas.microsoft.com/office/drawing/2014/main" id="{C9FD4F0A-4104-4F88-BCE1-1D6F439BAD8C}"/>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90" name="Group 89">
              <a:extLst>
                <a:ext uri="{FF2B5EF4-FFF2-40B4-BE49-F238E27FC236}">
                  <a16:creationId xmlns:a16="http://schemas.microsoft.com/office/drawing/2014/main" id="{91EAC683-9C43-4412-B13F-443317408498}"/>
                </a:ext>
              </a:extLst>
            </p:cNvPr>
            <p:cNvGrpSpPr/>
            <p:nvPr/>
          </p:nvGrpSpPr>
          <p:grpSpPr>
            <a:xfrm>
              <a:off x="3511692" y="223298"/>
              <a:ext cx="486072" cy="1254807"/>
              <a:chOff x="5180843" y="90136"/>
              <a:chExt cx="486072" cy="1254807"/>
            </a:xfrm>
          </p:grpSpPr>
          <p:sp>
            <p:nvSpPr>
              <p:cNvPr id="93" name="TextBox 92">
                <a:extLst>
                  <a:ext uri="{FF2B5EF4-FFF2-40B4-BE49-F238E27FC236}">
                    <a16:creationId xmlns:a16="http://schemas.microsoft.com/office/drawing/2014/main" id="{370B8D49-C5C2-4799-918F-6CD8209E09F1}"/>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94" name="TextBox 93">
                <a:extLst>
                  <a:ext uri="{FF2B5EF4-FFF2-40B4-BE49-F238E27FC236}">
                    <a16:creationId xmlns:a16="http://schemas.microsoft.com/office/drawing/2014/main" id="{FBE46696-918D-47B5-8A69-8F74A7522C06}"/>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95" name="TextBox 94">
                <a:extLst>
                  <a:ext uri="{FF2B5EF4-FFF2-40B4-BE49-F238E27FC236}">
                    <a16:creationId xmlns:a16="http://schemas.microsoft.com/office/drawing/2014/main" id="{D4E874D9-A4C4-46C6-91CA-380B42A5068A}"/>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96" name="TextBox 95">
                <a:extLst>
                  <a:ext uri="{FF2B5EF4-FFF2-40B4-BE49-F238E27FC236}">
                    <a16:creationId xmlns:a16="http://schemas.microsoft.com/office/drawing/2014/main" id="{3AC9AE13-A21C-425C-8065-76113717AA17}"/>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91" name="Isosceles Triangle 90">
              <a:extLst>
                <a:ext uri="{FF2B5EF4-FFF2-40B4-BE49-F238E27FC236}">
                  <a16:creationId xmlns:a16="http://schemas.microsoft.com/office/drawing/2014/main" id="{343807E4-AC54-43E0-BB83-4D0FED0CA5B0}"/>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92" name="TextBox 91">
              <a:extLst>
                <a:ext uri="{FF2B5EF4-FFF2-40B4-BE49-F238E27FC236}">
                  <a16:creationId xmlns:a16="http://schemas.microsoft.com/office/drawing/2014/main" id="{F06D761E-7B78-4F15-A829-C9F878577885}"/>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sp>
        <p:nvSpPr>
          <p:cNvPr id="97" name="Rectangle 96">
            <a:extLst>
              <a:ext uri="{FF2B5EF4-FFF2-40B4-BE49-F238E27FC236}">
                <a16:creationId xmlns:a16="http://schemas.microsoft.com/office/drawing/2014/main" id="{05946AE9-3180-4CFD-B91C-B599767D23CE}"/>
              </a:ext>
            </a:extLst>
          </p:cNvPr>
          <p:cNvSpPr/>
          <p:nvPr/>
        </p:nvSpPr>
        <p:spPr>
          <a:xfrm>
            <a:off x="3909061" y="3677703"/>
            <a:ext cx="1516521" cy="688271"/>
          </a:xfrm>
          <a:prstGeom prst="rect">
            <a:avLst/>
          </a:prstGeom>
          <a:solidFill>
            <a:schemeClr val="accent1">
              <a:lumMod val="20000"/>
              <a:lumOff val="80000"/>
              <a:alpha val="3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98" name="Rectangle 97">
            <a:extLst>
              <a:ext uri="{FF2B5EF4-FFF2-40B4-BE49-F238E27FC236}">
                <a16:creationId xmlns:a16="http://schemas.microsoft.com/office/drawing/2014/main" id="{B02B8BC7-3216-4158-A7A2-2C214B66A52A}"/>
              </a:ext>
            </a:extLst>
          </p:cNvPr>
          <p:cNvSpPr/>
          <p:nvPr/>
        </p:nvSpPr>
        <p:spPr>
          <a:xfrm>
            <a:off x="3909061" y="4364888"/>
            <a:ext cx="561855" cy="647205"/>
          </a:xfrm>
          <a:prstGeom prst="rect">
            <a:avLst/>
          </a:prstGeom>
          <a:solidFill>
            <a:schemeClr val="accent6">
              <a:lumMod val="20000"/>
              <a:lumOff val="80000"/>
              <a:alpha val="30000"/>
            </a:schemeClr>
          </a:solidFill>
          <a:ln w="38100">
            <a:solidFill>
              <a:srgbClr val="0094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
        <p:nvSpPr>
          <p:cNvPr id="99" name="TextBox 98">
            <a:extLst>
              <a:ext uri="{FF2B5EF4-FFF2-40B4-BE49-F238E27FC236}">
                <a16:creationId xmlns:a16="http://schemas.microsoft.com/office/drawing/2014/main" id="{E828A885-9D0E-476F-B1A5-7B655020B10C}"/>
              </a:ext>
            </a:extLst>
          </p:cNvPr>
          <p:cNvSpPr txBox="1"/>
          <p:nvPr/>
        </p:nvSpPr>
        <p:spPr>
          <a:xfrm>
            <a:off x="3141707" y="2417041"/>
            <a:ext cx="202835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9446"/>
                </a:solidFill>
                <a:effectLst/>
                <a:uLnTx/>
                <a:uFillTx/>
                <a:latin typeface="Bell Gothic Std Black" panose="020B0706020202040204" pitchFamily="34" charset="0"/>
                <a:ea typeface="微软雅黑"/>
                <a:cs typeface="+mn-cs"/>
              </a:rPr>
              <a:t>WRITE</a:t>
            </a: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 </a:t>
            </a: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memory data to register</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0" name="Line 14">
            <a:extLst>
              <a:ext uri="{FF2B5EF4-FFF2-40B4-BE49-F238E27FC236}">
                <a16:creationId xmlns:a16="http://schemas.microsoft.com/office/drawing/2014/main" id="{11FB152D-0B30-4DC5-8195-355BA8466EA9}"/>
              </a:ext>
            </a:extLst>
          </p:cNvPr>
          <p:cNvSpPr>
            <a:spLocks noChangeShapeType="1"/>
          </p:cNvSpPr>
          <p:nvPr/>
        </p:nvSpPr>
        <p:spPr bwMode="auto">
          <a:xfrm>
            <a:off x="3241898" y="3124927"/>
            <a:ext cx="1347024" cy="0"/>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1" name="Line 15">
            <a:extLst>
              <a:ext uri="{FF2B5EF4-FFF2-40B4-BE49-F238E27FC236}">
                <a16:creationId xmlns:a16="http://schemas.microsoft.com/office/drawing/2014/main" id="{7021B6EA-6355-46CD-B0A4-A4194FC06D81}"/>
              </a:ext>
            </a:extLst>
          </p:cNvPr>
          <p:cNvSpPr>
            <a:spLocks noChangeShapeType="1"/>
          </p:cNvSpPr>
          <p:nvPr/>
        </p:nvSpPr>
        <p:spPr bwMode="auto">
          <a:xfrm>
            <a:off x="3241898" y="3116575"/>
            <a:ext cx="0" cy="3597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2" name="Line 16">
            <a:extLst>
              <a:ext uri="{FF2B5EF4-FFF2-40B4-BE49-F238E27FC236}">
                <a16:creationId xmlns:a16="http://schemas.microsoft.com/office/drawing/2014/main" id="{851C6E91-AF9F-4BFD-A996-10ABA3F78012}"/>
              </a:ext>
            </a:extLst>
          </p:cNvPr>
          <p:cNvSpPr>
            <a:spLocks noChangeShapeType="1"/>
          </p:cNvSpPr>
          <p:nvPr/>
        </p:nvSpPr>
        <p:spPr bwMode="auto">
          <a:xfrm>
            <a:off x="4564734" y="3506949"/>
            <a:ext cx="1210657" cy="0"/>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3" name="Line 17">
            <a:extLst>
              <a:ext uri="{FF2B5EF4-FFF2-40B4-BE49-F238E27FC236}">
                <a16:creationId xmlns:a16="http://schemas.microsoft.com/office/drawing/2014/main" id="{B90F3137-89A4-479F-9C04-07CE928B0CB0}"/>
              </a:ext>
            </a:extLst>
          </p:cNvPr>
          <p:cNvSpPr>
            <a:spLocks noChangeShapeType="1"/>
          </p:cNvSpPr>
          <p:nvPr/>
        </p:nvSpPr>
        <p:spPr bwMode="auto">
          <a:xfrm>
            <a:off x="5775390" y="3116575"/>
            <a:ext cx="0" cy="400400"/>
          </a:xfrm>
          <a:prstGeom prst="line">
            <a:avLst/>
          </a:prstGeom>
          <a:noFill/>
          <a:ln w="57150">
            <a:solidFill>
              <a:srgbClr val="0070C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4" name="TextBox 103">
            <a:extLst>
              <a:ext uri="{FF2B5EF4-FFF2-40B4-BE49-F238E27FC236}">
                <a16:creationId xmlns:a16="http://schemas.microsoft.com/office/drawing/2014/main" id="{DAAC30C6-810C-448E-9BB6-36F1FA390D64}"/>
              </a:ext>
            </a:extLst>
          </p:cNvPr>
          <p:cNvSpPr txBox="1"/>
          <p:nvPr/>
        </p:nvSpPr>
        <p:spPr>
          <a:xfrm>
            <a:off x="4931491" y="2455451"/>
            <a:ext cx="202835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70C0"/>
                </a:solidFill>
                <a:effectLst/>
                <a:uLnTx/>
                <a:uFillTx/>
                <a:latin typeface="Bell Gothic Std Black" panose="020B0706020202040204" pitchFamily="34" charset="0"/>
                <a:ea typeface="微软雅黑"/>
                <a:cs typeface="+mn-cs"/>
              </a:rPr>
              <a:t>READ</a:t>
            </a:r>
            <a:r>
              <a:rPr kumimoji="0" lang="en-US" altLang="ko-KR" sz="2000" b="0" i="0" u="none" strike="noStrike" kern="1200" cap="none" spc="0" normalizeH="0" baseline="0" noProof="0" dirty="0">
                <a:ln>
                  <a:noFill/>
                </a:ln>
                <a:solidFill>
                  <a:srgbClr val="143D88"/>
                </a:solidFill>
                <a:effectLst/>
                <a:uLnTx/>
                <a:uFillTx/>
                <a:latin typeface="Bell Gothic Std Black" panose="020B0706020202040204" pitchFamily="34" charset="0"/>
                <a:ea typeface="微软雅黑"/>
                <a:cs typeface="+mn-cs"/>
              </a:rPr>
              <a:t> </a:t>
            </a: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memory data to register</a:t>
            </a:r>
            <a:endParaRPr kumimoji="0" lang="ko-KR" altLang="en-US" sz="20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70379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wipe(left)">
                                      <p:cBhvr>
                                        <p:cTn id="7" dur="500"/>
                                        <p:tgtEl>
                                          <p:spTgt spid="6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xEl>
                                              <p:pRg st="1" end="1"/>
                                            </p:txEl>
                                          </p:spTgt>
                                        </p:tgtEl>
                                        <p:attrNameLst>
                                          <p:attrName>style.visibility</p:attrName>
                                        </p:attrNameLst>
                                      </p:cBhvr>
                                      <p:to>
                                        <p:strVal val="visible"/>
                                      </p:to>
                                    </p:set>
                                    <p:animEffect transition="in" filter="wipe(left)">
                                      <p:cBhvr>
                                        <p:cTn id="15" dur="500"/>
                                        <p:tgtEl>
                                          <p:spTgt spid="66">
                                            <p:txEl>
                                              <p:pRg st="1" end="1"/>
                                            </p:txEl>
                                          </p:spTgt>
                                        </p:tgtEl>
                                      </p:cBhvr>
                                    </p:animEffect>
                                  </p:childTnLst>
                                </p:cTn>
                              </p:par>
                            </p:childTnLst>
                          </p:cTn>
                        </p:par>
                        <p:par>
                          <p:cTn id="16" fill="hold">
                            <p:stCondLst>
                              <p:cond delay="500"/>
                            </p:stCondLst>
                            <p:childTnLst>
                              <p:par>
                                <p:cTn id="17" presetID="6" presetClass="entr" presetSubtype="32"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circle(out)">
                                      <p:cBhvr>
                                        <p:cTn id="19" dur="250"/>
                                        <p:tgtEl>
                                          <p:spTgt spid="97"/>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circle(out)">
                                      <p:cBhvr>
                                        <p:cTn id="22" dur="25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
                                            <p:txEl>
                                              <p:pRg st="2" end="2"/>
                                            </p:txEl>
                                          </p:spTgt>
                                        </p:tgtEl>
                                        <p:attrNameLst>
                                          <p:attrName>style.visibility</p:attrName>
                                        </p:attrNameLst>
                                      </p:cBhvr>
                                      <p:to>
                                        <p:strVal val="visible"/>
                                      </p:to>
                                    </p:set>
                                    <p:animEffect transition="in" filter="wipe(left)">
                                      <p:cBhvr>
                                        <p:cTn id="27" dur="500"/>
                                        <p:tgtEl>
                                          <p:spTgt spid="66">
                                            <p:txEl>
                                              <p:pRg st="2" end="2"/>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wipe(up)">
                                      <p:cBhvr>
                                        <p:cTn id="30" dur="250"/>
                                        <p:tgtEl>
                                          <p:spTgt spid="10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250"/>
                                        <p:tgtEl>
                                          <p:spTgt spid="10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250"/>
                                        <p:tgtEl>
                                          <p:spTgt spid="102"/>
                                        </p:tgtEl>
                                      </p:cBhvr>
                                    </p:animEffect>
                                  </p:childTnLst>
                                </p:cTn>
                              </p:par>
                            </p:childTnLst>
                          </p:cTn>
                        </p:par>
                        <p:par>
                          <p:cTn id="44" fill="hold">
                            <p:stCondLst>
                              <p:cond delay="1250"/>
                            </p:stCondLst>
                            <p:childTnLst>
                              <p:par>
                                <p:cTn id="45" presetID="10" presetClass="entr" presetSubtype="0" fill="hold" grpId="0" nodeType="after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500"/>
                                        <p:tgtEl>
                                          <p:spTgt spid="104"/>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97" grpId="0" animBg="1"/>
      <p:bldP spid="98" grpId="0" animBg="1"/>
      <p:bldP spid="99" grpId="0"/>
      <p:bldP spid="100" grpId="0" animBg="1"/>
      <p:bldP spid="101" grpId="0" animBg="1"/>
      <p:bldP spid="102" grpId="0" animBg="1"/>
      <p:bldP spid="103" grpId="0" animBg="1"/>
      <p:bldP spid="10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6681-9B68-473F-8B42-D4736A1E760C}"/>
              </a:ext>
            </a:extLst>
          </p:cNvPr>
          <p:cNvSpPr>
            <a:spLocks noGrp="1"/>
          </p:cNvSpPr>
          <p:nvPr>
            <p:ph type="title"/>
          </p:nvPr>
        </p:nvSpPr>
        <p:spPr/>
        <p:txBody>
          <a:bodyPr/>
          <a:lstStyle/>
          <a:p>
            <a:r>
              <a:rPr lang="en-US" altLang="ko-KR" dirty="0"/>
              <a:t>Design</a:t>
            </a:r>
            <a:r>
              <a:rPr lang="en-US" altLang="ko-KR" i="1" dirty="0"/>
              <a:t>2</a:t>
            </a:r>
            <a:r>
              <a:rPr lang="en-US" altLang="ko-KR" dirty="0"/>
              <a:t>: Pipeline Registers</a:t>
            </a:r>
            <a:endParaRPr lang="ko-KR" altLang="en-US" dirty="0"/>
          </a:p>
        </p:txBody>
      </p:sp>
      <p:sp>
        <p:nvSpPr>
          <p:cNvPr id="134" name="文本占位符 133">
            <a:extLst>
              <a:ext uri="{FF2B5EF4-FFF2-40B4-BE49-F238E27FC236}">
                <a16:creationId xmlns:a16="http://schemas.microsoft.com/office/drawing/2014/main" id="{DE42DD78-3996-5AA4-BE9A-7370A4CD1358}"/>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BAD0972F-E84D-4602-BED4-0C4257D28EB6}"/>
              </a:ext>
            </a:extLst>
          </p:cNvPr>
          <p:cNvSpPr/>
          <p:nvPr/>
        </p:nvSpPr>
        <p:spPr>
          <a:xfrm>
            <a:off x="313267" y="669259"/>
            <a:ext cx="9127003" cy="1331134"/>
          </a:xfrm>
          <a:prstGeom prst="rect">
            <a:avLst/>
          </a:prstGeom>
        </p:spPr>
        <p:txBody>
          <a:bodyPr wrap="square">
            <a:spAutoFit/>
          </a:bodyPr>
          <a:lstStyle/>
          <a:p>
            <a:pPr marL="261938" marR="0" lvl="0"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Any data values required in later stages must be propagated through the pipeline registers</a:t>
            </a:r>
          </a:p>
          <a:p>
            <a:pPr marL="261938" marR="0" lvl="0"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Simplify diagrams consider the registers as just one big pipeline register between each stage (IF/ID, ID/EX, EX/MEM, MEM/WB)</a:t>
            </a:r>
          </a:p>
        </p:txBody>
      </p:sp>
      <p:grpSp>
        <p:nvGrpSpPr>
          <p:cNvPr id="5" name="Group 4">
            <a:extLst>
              <a:ext uri="{FF2B5EF4-FFF2-40B4-BE49-F238E27FC236}">
                <a16:creationId xmlns:a16="http://schemas.microsoft.com/office/drawing/2014/main" id="{B990EA29-B3C2-439A-BA3F-316976852A45}"/>
              </a:ext>
            </a:extLst>
          </p:cNvPr>
          <p:cNvGrpSpPr/>
          <p:nvPr/>
        </p:nvGrpSpPr>
        <p:grpSpPr>
          <a:xfrm>
            <a:off x="1566824" y="3949389"/>
            <a:ext cx="1376390" cy="984921"/>
            <a:chOff x="42824" y="3949388"/>
            <a:chExt cx="1376390" cy="984921"/>
          </a:xfrm>
        </p:grpSpPr>
        <p:sp>
          <p:nvSpPr>
            <p:cNvPr id="6" name="Flowchart: Process 5">
              <a:extLst>
                <a:ext uri="{FF2B5EF4-FFF2-40B4-BE49-F238E27FC236}">
                  <a16:creationId xmlns:a16="http://schemas.microsoft.com/office/drawing/2014/main" id="{B8645461-993C-4644-A19C-8F1451CEE716}"/>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7" name="TextBox 6">
              <a:extLst>
                <a:ext uri="{FF2B5EF4-FFF2-40B4-BE49-F238E27FC236}">
                  <a16:creationId xmlns:a16="http://schemas.microsoft.com/office/drawing/2014/main" id="{99A36EA9-2F90-4A75-9BA9-C6DC5DDB005B}"/>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8" name="Text Box 4">
              <a:extLst>
                <a:ext uri="{FF2B5EF4-FFF2-40B4-BE49-F238E27FC236}">
                  <a16:creationId xmlns:a16="http://schemas.microsoft.com/office/drawing/2014/main" id="{DD238671-B46C-4B05-A320-1B7C52D736F0}"/>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9" name="Text Box 6">
              <a:extLst>
                <a:ext uri="{FF2B5EF4-FFF2-40B4-BE49-F238E27FC236}">
                  <a16:creationId xmlns:a16="http://schemas.microsoft.com/office/drawing/2014/main" id="{DBC52F26-F784-4161-8E1A-FEDC8E01982D}"/>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grpSp>
        <p:nvGrpSpPr>
          <p:cNvPr id="10" name="Group 9">
            <a:extLst>
              <a:ext uri="{FF2B5EF4-FFF2-40B4-BE49-F238E27FC236}">
                <a16:creationId xmlns:a16="http://schemas.microsoft.com/office/drawing/2014/main" id="{3A5B43F7-D750-44BB-8E7A-11F4AACD2276}"/>
              </a:ext>
            </a:extLst>
          </p:cNvPr>
          <p:cNvGrpSpPr/>
          <p:nvPr/>
        </p:nvGrpSpPr>
        <p:grpSpPr>
          <a:xfrm>
            <a:off x="8289426" y="4108249"/>
            <a:ext cx="1281288" cy="1073503"/>
            <a:chOff x="6765426" y="4108248"/>
            <a:chExt cx="1281288" cy="1073503"/>
          </a:xfrm>
        </p:grpSpPr>
        <p:sp>
          <p:nvSpPr>
            <p:cNvPr id="11" name="Flowchart: Process 10">
              <a:extLst>
                <a:ext uri="{FF2B5EF4-FFF2-40B4-BE49-F238E27FC236}">
                  <a16:creationId xmlns:a16="http://schemas.microsoft.com/office/drawing/2014/main" id="{D1F61E0B-3B76-4E2A-AE8D-E59CEC0DE282}"/>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 name="TextBox 11">
              <a:extLst>
                <a:ext uri="{FF2B5EF4-FFF2-40B4-BE49-F238E27FC236}">
                  <a16:creationId xmlns:a16="http://schemas.microsoft.com/office/drawing/2014/main" id="{43766325-53D9-4ED0-B1F4-3B279C803D37}"/>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3" name="Text Box 4">
              <a:extLst>
                <a:ext uri="{FF2B5EF4-FFF2-40B4-BE49-F238E27FC236}">
                  <a16:creationId xmlns:a16="http://schemas.microsoft.com/office/drawing/2014/main" id="{DD8E3B91-F800-4093-805D-71F1AD11C592}"/>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4" name="Text Box 6">
              <a:extLst>
                <a:ext uri="{FF2B5EF4-FFF2-40B4-BE49-F238E27FC236}">
                  <a16:creationId xmlns:a16="http://schemas.microsoft.com/office/drawing/2014/main" id="{78713442-CF34-4944-A0C0-5F6F4A377257}"/>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5" name="Text Box 6">
              <a:extLst>
                <a:ext uri="{FF2B5EF4-FFF2-40B4-BE49-F238E27FC236}">
                  <a16:creationId xmlns:a16="http://schemas.microsoft.com/office/drawing/2014/main" id="{8F8083BC-BEF6-42ED-9678-D8C357269C5D}"/>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grpSp>
        <p:nvGrpSpPr>
          <p:cNvPr id="16" name="Group 15">
            <a:extLst>
              <a:ext uri="{FF2B5EF4-FFF2-40B4-BE49-F238E27FC236}">
                <a16:creationId xmlns:a16="http://schemas.microsoft.com/office/drawing/2014/main" id="{B3530D01-4051-4644-80A7-6FE2F9AAA909}"/>
              </a:ext>
            </a:extLst>
          </p:cNvPr>
          <p:cNvGrpSpPr/>
          <p:nvPr/>
        </p:nvGrpSpPr>
        <p:grpSpPr>
          <a:xfrm>
            <a:off x="6880461" y="2900549"/>
            <a:ext cx="468205" cy="695422"/>
            <a:chOff x="3388952" y="1182567"/>
            <a:chExt cx="468205" cy="695422"/>
          </a:xfrm>
        </p:grpSpPr>
        <p:sp>
          <p:nvSpPr>
            <p:cNvPr id="17" name="Freeform: Shape 16">
              <a:extLst>
                <a:ext uri="{FF2B5EF4-FFF2-40B4-BE49-F238E27FC236}">
                  <a16:creationId xmlns:a16="http://schemas.microsoft.com/office/drawing/2014/main" id="{02ADA846-C320-4C65-BDA3-9A03C2337ED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 name="Rectangle 17">
              <a:extLst>
                <a:ext uri="{FF2B5EF4-FFF2-40B4-BE49-F238E27FC236}">
                  <a16:creationId xmlns:a16="http://schemas.microsoft.com/office/drawing/2014/main" id="{B2972DA9-6ABB-428D-8C1C-EA44700FB0CD}"/>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9" name="Group 18">
            <a:extLst>
              <a:ext uri="{FF2B5EF4-FFF2-40B4-BE49-F238E27FC236}">
                <a16:creationId xmlns:a16="http://schemas.microsoft.com/office/drawing/2014/main" id="{8F939F8A-8351-4908-B8FE-07394640CEF5}"/>
              </a:ext>
            </a:extLst>
          </p:cNvPr>
          <p:cNvGrpSpPr/>
          <p:nvPr/>
        </p:nvGrpSpPr>
        <p:grpSpPr>
          <a:xfrm>
            <a:off x="6752310" y="3657794"/>
            <a:ext cx="859491" cy="955339"/>
            <a:chOff x="5228309" y="3657793"/>
            <a:chExt cx="859491" cy="955339"/>
          </a:xfrm>
        </p:grpSpPr>
        <p:sp>
          <p:nvSpPr>
            <p:cNvPr id="20" name="Freeform: Shape 19">
              <a:extLst>
                <a:ext uri="{FF2B5EF4-FFF2-40B4-BE49-F238E27FC236}">
                  <a16:creationId xmlns:a16="http://schemas.microsoft.com/office/drawing/2014/main" id="{11DB1F70-ADDD-4390-8964-F96558E3740E}"/>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1" name="Rectangle 20">
              <a:extLst>
                <a:ext uri="{FF2B5EF4-FFF2-40B4-BE49-F238E27FC236}">
                  <a16:creationId xmlns:a16="http://schemas.microsoft.com/office/drawing/2014/main" id="{6A473E4F-2FB8-4941-980E-024433DCCEC1}"/>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2" name="Rectangle 21">
              <a:extLst>
                <a:ext uri="{FF2B5EF4-FFF2-40B4-BE49-F238E27FC236}">
                  <a16:creationId xmlns:a16="http://schemas.microsoft.com/office/drawing/2014/main" id="{04CB7799-267D-480D-AE78-FFAF91F20132}"/>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3" name="Rectangle 22">
              <a:extLst>
                <a:ext uri="{FF2B5EF4-FFF2-40B4-BE49-F238E27FC236}">
                  <a16:creationId xmlns:a16="http://schemas.microsoft.com/office/drawing/2014/main" id="{EA7CB4BA-EAB0-4370-BFB4-9796CBE82C91}"/>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24" name="Group 23">
            <a:extLst>
              <a:ext uri="{FF2B5EF4-FFF2-40B4-BE49-F238E27FC236}">
                <a16:creationId xmlns:a16="http://schemas.microsoft.com/office/drawing/2014/main" id="{58DC844E-DD10-450B-858D-DD1FDABDA082}"/>
              </a:ext>
            </a:extLst>
          </p:cNvPr>
          <p:cNvGrpSpPr/>
          <p:nvPr/>
        </p:nvGrpSpPr>
        <p:grpSpPr>
          <a:xfrm>
            <a:off x="3963240" y="3712168"/>
            <a:ext cx="1388474" cy="1299925"/>
            <a:chOff x="3484383" y="178180"/>
            <a:chExt cx="1388474" cy="1299925"/>
          </a:xfrm>
        </p:grpSpPr>
        <p:sp>
          <p:nvSpPr>
            <p:cNvPr id="25" name="Flowchart: Process 24">
              <a:extLst>
                <a:ext uri="{FF2B5EF4-FFF2-40B4-BE49-F238E27FC236}">
                  <a16:creationId xmlns:a16="http://schemas.microsoft.com/office/drawing/2014/main" id="{99A546C2-2538-4E73-B35A-819BF66375CC}"/>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6" name="TextBox 25">
              <a:extLst>
                <a:ext uri="{FF2B5EF4-FFF2-40B4-BE49-F238E27FC236}">
                  <a16:creationId xmlns:a16="http://schemas.microsoft.com/office/drawing/2014/main" id="{61B914F3-2F5D-4504-83F0-AA14BFEFC1DE}"/>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27" name="TextBox 26">
              <a:extLst>
                <a:ext uri="{FF2B5EF4-FFF2-40B4-BE49-F238E27FC236}">
                  <a16:creationId xmlns:a16="http://schemas.microsoft.com/office/drawing/2014/main" id="{9A3AABE3-8047-4219-BD9C-076DB6B63DB2}"/>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28" name="Group 27">
              <a:extLst>
                <a:ext uri="{FF2B5EF4-FFF2-40B4-BE49-F238E27FC236}">
                  <a16:creationId xmlns:a16="http://schemas.microsoft.com/office/drawing/2014/main" id="{3926EFD5-7819-47FF-87F8-494205F40AF4}"/>
                </a:ext>
              </a:extLst>
            </p:cNvPr>
            <p:cNvGrpSpPr/>
            <p:nvPr/>
          </p:nvGrpSpPr>
          <p:grpSpPr>
            <a:xfrm>
              <a:off x="3511692" y="223298"/>
              <a:ext cx="486072" cy="1254807"/>
              <a:chOff x="5180843" y="90136"/>
              <a:chExt cx="486072" cy="1254807"/>
            </a:xfrm>
          </p:grpSpPr>
          <p:sp>
            <p:nvSpPr>
              <p:cNvPr id="31" name="TextBox 30">
                <a:extLst>
                  <a:ext uri="{FF2B5EF4-FFF2-40B4-BE49-F238E27FC236}">
                    <a16:creationId xmlns:a16="http://schemas.microsoft.com/office/drawing/2014/main" id="{36FD4005-B925-4DBA-8923-433696F4D4C6}"/>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2" name="TextBox 31">
                <a:extLst>
                  <a:ext uri="{FF2B5EF4-FFF2-40B4-BE49-F238E27FC236}">
                    <a16:creationId xmlns:a16="http://schemas.microsoft.com/office/drawing/2014/main" id="{6631C49B-9BB8-4F41-9A9A-86ACE8DAB8DF}"/>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3" name="TextBox 32">
                <a:extLst>
                  <a:ext uri="{FF2B5EF4-FFF2-40B4-BE49-F238E27FC236}">
                    <a16:creationId xmlns:a16="http://schemas.microsoft.com/office/drawing/2014/main" id="{90E3C792-A8C7-4CB5-87EF-384128F76A4F}"/>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34" name="TextBox 33">
                <a:extLst>
                  <a:ext uri="{FF2B5EF4-FFF2-40B4-BE49-F238E27FC236}">
                    <a16:creationId xmlns:a16="http://schemas.microsoft.com/office/drawing/2014/main" id="{BACA8697-6BC8-4AEF-95C1-DA2DA73E99B9}"/>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29" name="Isosceles Triangle 28">
              <a:extLst>
                <a:ext uri="{FF2B5EF4-FFF2-40B4-BE49-F238E27FC236}">
                  <a16:creationId xmlns:a16="http://schemas.microsoft.com/office/drawing/2014/main" id="{937F17A4-DE35-4162-9C6E-716C2D8658D5}"/>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30" name="TextBox 29">
              <a:extLst>
                <a:ext uri="{FF2B5EF4-FFF2-40B4-BE49-F238E27FC236}">
                  <a16:creationId xmlns:a16="http://schemas.microsoft.com/office/drawing/2014/main" id="{55372FC3-1FC8-4965-AA2F-9FA170B61E7D}"/>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35" name="Group 34">
            <a:extLst>
              <a:ext uri="{FF2B5EF4-FFF2-40B4-BE49-F238E27FC236}">
                <a16:creationId xmlns:a16="http://schemas.microsoft.com/office/drawing/2014/main" id="{1F8E47E5-BB4B-432A-B51B-1ADF8304DFA9}"/>
              </a:ext>
            </a:extLst>
          </p:cNvPr>
          <p:cNvGrpSpPr/>
          <p:nvPr/>
        </p:nvGrpSpPr>
        <p:grpSpPr>
          <a:xfrm>
            <a:off x="2899547" y="2595735"/>
            <a:ext cx="551105" cy="3362272"/>
            <a:chOff x="1375546" y="2595735"/>
            <a:chExt cx="551105" cy="3362272"/>
          </a:xfrm>
        </p:grpSpPr>
        <p:sp>
          <p:nvSpPr>
            <p:cNvPr id="36" name="Rectangle 146">
              <a:extLst>
                <a:ext uri="{FF2B5EF4-FFF2-40B4-BE49-F238E27FC236}">
                  <a16:creationId xmlns:a16="http://schemas.microsoft.com/office/drawing/2014/main" id="{72A214D2-6C8B-46A1-967D-5B119363C028}"/>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Text Box 147">
              <a:extLst>
                <a:ext uri="{FF2B5EF4-FFF2-40B4-BE49-F238E27FC236}">
                  <a16:creationId xmlns:a16="http://schemas.microsoft.com/office/drawing/2014/main" id="{85C5D8B0-F229-43AD-A40C-DD7337C9A328}"/>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grpSp>
        <p:nvGrpSpPr>
          <p:cNvPr id="38" name="Group 37">
            <a:extLst>
              <a:ext uri="{FF2B5EF4-FFF2-40B4-BE49-F238E27FC236}">
                <a16:creationId xmlns:a16="http://schemas.microsoft.com/office/drawing/2014/main" id="{45075E84-6820-48CE-B59A-0E83A2DC3AC6}"/>
              </a:ext>
            </a:extLst>
          </p:cNvPr>
          <p:cNvGrpSpPr/>
          <p:nvPr/>
        </p:nvGrpSpPr>
        <p:grpSpPr>
          <a:xfrm>
            <a:off x="5356127" y="1903011"/>
            <a:ext cx="611314" cy="4054996"/>
            <a:chOff x="3832127" y="1903011"/>
            <a:chExt cx="611314" cy="4054996"/>
          </a:xfrm>
        </p:grpSpPr>
        <p:sp>
          <p:nvSpPr>
            <p:cNvPr id="39" name="Rectangle 99">
              <a:extLst>
                <a:ext uri="{FF2B5EF4-FFF2-40B4-BE49-F238E27FC236}">
                  <a16:creationId xmlns:a16="http://schemas.microsoft.com/office/drawing/2014/main" id="{C58DA0E1-ECE1-453B-8063-134BEF2EB3AF}"/>
                </a:ext>
              </a:extLst>
            </p:cNvPr>
            <p:cNvSpPr>
              <a:spLocks noChangeArrowheads="1"/>
            </p:cNvSpPr>
            <p:nvPr/>
          </p:nvSpPr>
          <p:spPr bwMode="auto">
            <a:xfrm>
              <a:off x="4075779" y="2157536"/>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Text Box 148">
              <a:extLst>
                <a:ext uri="{FF2B5EF4-FFF2-40B4-BE49-F238E27FC236}">
                  <a16:creationId xmlns:a16="http://schemas.microsoft.com/office/drawing/2014/main" id="{580657F1-1E9E-4F05-9743-61DDB9142706}"/>
                </a:ext>
              </a:extLst>
            </p:cNvPr>
            <p:cNvSpPr txBox="1">
              <a:spLocks noChangeArrowheads="1"/>
            </p:cNvSpPr>
            <p:nvPr/>
          </p:nvSpPr>
          <p:spPr bwMode="auto">
            <a:xfrm>
              <a:off x="3832127" y="1903011"/>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grpSp>
      <p:grpSp>
        <p:nvGrpSpPr>
          <p:cNvPr id="41" name="Group 40">
            <a:extLst>
              <a:ext uri="{FF2B5EF4-FFF2-40B4-BE49-F238E27FC236}">
                <a16:creationId xmlns:a16="http://schemas.microsoft.com/office/drawing/2014/main" id="{36F7F428-5D94-4CC8-88C0-0105FD8D4363}"/>
              </a:ext>
            </a:extLst>
          </p:cNvPr>
          <p:cNvGrpSpPr/>
          <p:nvPr/>
        </p:nvGrpSpPr>
        <p:grpSpPr>
          <a:xfrm>
            <a:off x="7393597" y="1903701"/>
            <a:ext cx="851765" cy="4054306"/>
            <a:chOff x="5869596" y="1903701"/>
            <a:chExt cx="851765" cy="4054306"/>
          </a:xfrm>
        </p:grpSpPr>
        <p:sp>
          <p:nvSpPr>
            <p:cNvPr id="42" name="Rectangle 139">
              <a:extLst>
                <a:ext uri="{FF2B5EF4-FFF2-40B4-BE49-F238E27FC236}">
                  <a16:creationId xmlns:a16="http://schemas.microsoft.com/office/drawing/2014/main" id="{1706517E-1607-4700-8507-0B74EFD46F7C}"/>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Text Box 149">
              <a:extLst>
                <a:ext uri="{FF2B5EF4-FFF2-40B4-BE49-F238E27FC236}">
                  <a16:creationId xmlns:a16="http://schemas.microsoft.com/office/drawing/2014/main" id="{D99F8FEF-2786-4958-84C2-A5A359400A71}"/>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grpSp>
      <p:grpSp>
        <p:nvGrpSpPr>
          <p:cNvPr id="44" name="Group 43">
            <a:extLst>
              <a:ext uri="{FF2B5EF4-FFF2-40B4-BE49-F238E27FC236}">
                <a16:creationId xmlns:a16="http://schemas.microsoft.com/office/drawing/2014/main" id="{1FE97803-A407-405D-AF0F-9C602EAAA1F8}"/>
              </a:ext>
            </a:extLst>
          </p:cNvPr>
          <p:cNvGrpSpPr/>
          <p:nvPr/>
        </p:nvGrpSpPr>
        <p:grpSpPr>
          <a:xfrm>
            <a:off x="9306000" y="1903011"/>
            <a:ext cx="928709" cy="4054996"/>
            <a:chOff x="7781999" y="1903011"/>
            <a:chExt cx="928709" cy="4054996"/>
          </a:xfrm>
        </p:grpSpPr>
        <p:sp>
          <p:nvSpPr>
            <p:cNvPr id="45" name="Rectangle 141">
              <a:extLst>
                <a:ext uri="{FF2B5EF4-FFF2-40B4-BE49-F238E27FC236}">
                  <a16:creationId xmlns:a16="http://schemas.microsoft.com/office/drawing/2014/main" id="{5E6ADD60-FD35-4CF4-93BB-2FF78905D0D8}"/>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150">
              <a:extLst>
                <a:ext uri="{FF2B5EF4-FFF2-40B4-BE49-F238E27FC236}">
                  <a16:creationId xmlns:a16="http://schemas.microsoft.com/office/drawing/2014/main" id="{BD2C9DD2-B495-445C-89F9-915DDFE9070C}"/>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grpSp>
        <p:nvGrpSpPr>
          <p:cNvPr id="47" name="Group 46">
            <a:extLst>
              <a:ext uri="{FF2B5EF4-FFF2-40B4-BE49-F238E27FC236}">
                <a16:creationId xmlns:a16="http://schemas.microsoft.com/office/drawing/2014/main" id="{3E6FA475-A651-4DFA-AD8D-E2CC97F56395}"/>
              </a:ext>
            </a:extLst>
          </p:cNvPr>
          <p:cNvGrpSpPr/>
          <p:nvPr/>
        </p:nvGrpSpPr>
        <p:grpSpPr>
          <a:xfrm>
            <a:off x="2081621" y="4955974"/>
            <a:ext cx="7903065" cy="922205"/>
            <a:chOff x="557620" y="4955973"/>
            <a:chExt cx="7903065" cy="922205"/>
          </a:xfrm>
        </p:grpSpPr>
        <p:grpSp>
          <p:nvGrpSpPr>
            <p:cNvPr id="48" name="Group 47">
              <a:extLst>
                <a:ext uri="{FF2B5EF4-FFF2-40B4-BE49-F238E27FC236}">
                  <a16:creationId xmlns:a16="http://schemas.microsoft.com/office/drawing/2014/main" id="{FCCF98BA-C1D5-4DD0-9B9C-DA770970E40A}"/>
                </a:ext>
              </a:extLst>
            </p:cNvPr>
            <p:cNvGrpSpPr/>
            <p:nvPr/>
          </p:nvGrpSpPr>
          <p:grpSpPr>
            <a:xfrm>
              <a:off x="8122131" y="5026477"/>
              <a:ext cx="338554" cy="831588"/>
              <a:chOff x="639522" y="3194865"/>
              <a:chExt cx="313868" cy="691336"/>
            </a:xfrm>
          </p:grpSpPr>
          <p:sp>
            <p:nvSpPr>
              <p:cNvPr id="69" name="Rectangle 24">
                <a:extLst>
                  <a:ext uri="{FF2B5EF4-FFF2-40B4-BE49-F238E27FC236}">
                    <a16:creationId xmlns:a16="http://schemas.microsoft.com/office/drawing/2014/main" id="{02AB8A38-9AAF-4712-9EE9-5FCE0330A86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70" name="Text Box 34">
                <a:extLst>
                  <a:ext uri="{FF2B5EF4-FFF2-40B4-BE49-F238E27FC236}">
                    <a16:creationId xmlns:a16="http://schemas.microsoft.com/office/drawing/2014/main" id="{7619C129-AED2-43A6-87AF-795E1F9A0AAE}"/>
                  </a:ext>
                </a:extLst>
              </p:cNvPr>
              <p:cNvSpPr txBox="1">
                <a:spLocks noChangeArrowheads="1"/>
              </p:cNvSpPr>
              <p:nvPr/>
            </p:nvSpPr>
            <p:spPr bwMode="auto">
              <a:xfrm rot="16200000">
                <a:off x="545785" y="3329530"/>
                <a:ext cx="501342"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WB</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71" name="Isosceles Triangle 70">
                <a:extLst>
                  <a:ext uri="{FF2B5EF4-FFF2-40B4-BE49-F238E27FC236}">
                    <a16:creationId xmlns:a16="http://schemas.microsoft.com/office/drawing/2014/main" id="{4248AFD8-715F-48DA-8566-6A7C1FDA42B9}"/>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49" name="Group 48">
              <a:extLst>
                <a:ext uri="{FF2B5EF4-FFF2-40B4-BE49-F238E27FC236}">
                  <a16:creationId xmlns:a16="http://schemas.microsoft.com/office/drawing/2014/main" id="{F1257A92-32FA-4F5F-8F52-DF3E9B2235EF}"/>
                </a:ext>
              </a:extLst>
            </p:cNvPr>
            <p:cNvGrpSpPr/>
            <p:nvPr/>
          </p:nvGrpSpPr>
          <p:grpSpPr>
            <a:xfrm>
              <a:off x="6181901" y="4955973"/>
              <a:ext cx="338554" cy="892965"/>
              <a:chOff x="639520" y="3143840"/>
              <a:chExt cx="313868" cy="742361"/>
            </a:xfrm>
          </p:grpSpPr>
          <p:sp>
            <p:nvSpPr>
              <p:cNvPr id="66" name="Rectangle 24">
                <a:extLst>
                  <a:ext uri="{FF2B5EF4-FFF2-40B4-BE49-F238E27FC236}">
                    <a16:creationId xmlns:a16="http://schemas.microsoft.com/office/drawing/2014/main" id="{89B57278-B6D4-4BDD-B4B7-73FC73F84E80}"/>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7" name="Text Box 34">
                <a:extLst>
                  <a:ext uri="{FF2B5EF4-FFF2-40B4-BE49-F238E27FC236}">
                    <a16:creationId xmlns:a16="http://schemas.microsoft.com/office/drawing/2014/main" id="{BC6A0189-D32E-433F-9C22-84B288EC81B8}"/>
                  </a:ext>
                </a:extLst>
              </p:cNvPr>
              <p:cNvSpPr txBox="1">
                <a:spLocks noChangeArrowheads="1"/>
              </p:cNvSpPr>
              <p:nvPr/>
            </p:nvSpPr>
            <p:spPr bwMode="auto">
              <a:xfrm rot="16200000">
                <a:off x="501139" y="3282221"/>
                <a:ext cx="590629"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68" name="Isosceles Triangle 67">
                <a:extLst>
                  <a:ext uri="{FF2B5EF4-FFF2-40B4-BE49-F238E27FC236}">
                    <a16:creationId xmlns:a16="http://schemas.microsoft.com/office/drawing/2014/main" id="{20D55D40-A668-4010-B06E-6C5B4472A969}"/>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50" name="Group 49">
              <a:extLst>
                <a:ext uri="{FF2B5EF4-FFF2-40B4-BE49-F238E27FC236}">
                  <a16:creationId xmlns:a16="http://schemas.microsoft.com/office/drawing/2014/main" id="{0BAB0F68-A0D3-440D-9EDE-921646F82C8A}"/>
                </a:ext>
              </a:extLst>
            </p:cNvPr>
            <p:cNvGrpSpPr/>
            <p:nvPr/>
          </p:nvGrpSpPr>
          <p:grpSpPr>
            <a:xfrm rot="16200000">
              <a:off x="1242710" y="5286075"/>
              <a:ext cx="831588" cy="338554"/>
              <a:chOff x="1775626" y="1601869"/>
              <a:chExt cx="831588" cy="338554"/>
            </a:xfrm>
          </p:grpSpPr>
          <p:sp>
            <p:nvSpPr>
              <p:cNvPr id="63" name="Rectangle 24">
                <a:extLst>
                  <a:ext uri="{FF2B5EF4-FFF2-40B4-BE49-F238E27FC236}">
                    <a16:creationId xmlns:a16="http://schemas.microsoft.com/office/drawing/2014/main" id="{D3D1FE81-C89D-4435-B094-59036C39329B}"/>
                  </a:ext>
                </a:extLst>
              </p:cNvPr>
              <p:cNvSpPr>
                <a:spLocks noChangeArrowheads="1"/>
              </p:cNvSpPr>
              <p:nvPr/>
            </p:nvSpPr>
            <p:spPr bwMode="auto">
              <a:xfrm rot="5400000">
                <a:off x="2068130" y="1340622"/>
                <a:ext cx="246580" cy="83158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4" name="Text Box 34">
                <a:extLst>
                  <a:ext uri="{FF2B5EF4-FFF2-40B4-BE49-F238E27FC236}">
                    <a16:creationId xmlns:a16="http://schemas.microsoft.com/office/drawing/2014/main" id="{F0DAB31A-3F2D-44A3-8226-E6EB4C8B7F09}"/>
                  </a:ext>
                </a:extLst>
              </p:cNvPr>
              <p:cNvSpPr txBox="1">
                <a:spLocks noChangeArrowheads="1"/>
              </p:cNvSpPr>
              <p:nvPr/>
            </p:nvSpPr>
            <p:spPr bwMode="auto">
              <a:xfrm>
                <a:off x="1962146" y="1601869"/>
                <a:ext cx="5421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RF</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65" name="Isosceles Triangle 64">
                <a:extLst>
                  <a:ext uri="{FF2B5EF4-FFF2-40B4-BE49-F238E27FC236}">
                    <a16:creationId xmlns:a16="http://schemas.microsoft.com/office/drawing/2014/main" id="{FC10786F-13D3-4BF2-BB6A-8AD345222219}"/>
                  </a:ext>
                </a:extLst>
              </p:cNvPr>
              <p:cNvSpPr/>
              <p:nvPr/>
            </p:nvSpPr>
            <p:spPr>
              <a:xfrm rot="5400000">
                <a:off x="1770049" y="165509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51" name="Group 50">
              <a:extLst>
                <a:ext uri="{FF2B5EF4-FFF2-40B4-BE49-F238E27FC236}">
                  <a16:creationId xmlns:a16="http://schemas.microsoft.com/office/drawing/2014/main" id="{087A1467-3CC2-4EDB-82D5-71E8B741AF7F}"/>
                </a:ext>
              </a:extLst>
            </p:cNvPr>
            <p:cNvGrpSpPr/>
            <p:nvPr/>
          </p:nvGrpSpPr>
          <p:grpSpPr>
            <a:xfrm>
              <a:off x="557620" y="5046590"/>
              <a:ext cx="338554" cy="831588"/>
              <a:chOff x="617538" y="3194865"/>
              <a:chExt cx="313868" cy="691336"/>
            </a:xfrm>
          </p:grpSpPr>
          <p:sp>
            <p:nvSpPr>
              <p:cNvPr id="60" name="Rectangle 24">
                <a:extLst>
                  <a:ext uri="{FF2B5EF4-FFF2-40B4-BE49-F238E27FC236}">
                    <a16:creationId xmlns:a16="http://schemas.microsoft.com/office/drawing/2014/main" id="{445A04F5-A22D-44E2-8ECB-B3BBDC915DE0}"/>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61" name="Text Box 34">
                <a:extLst>
                  <a:ext uri="{FF2B5EF4-FFF2-40B4-BE49-F238E27FC236}">
                    <a16:creationId xmlns:a16="http://schemas.microsoft.com/office/drawing/2014/main" id="{604AE176-FE7D-4ABC-A830-11D0063C77B0}"/>
                  </a:ext>
                </a:extLst>
              </p:cNvPr>
              <p:cNvSpPr txBox="1">
                <a:spLocks noChangeArrowheads="1"/>
              </p:cNvSpPr>
              <p:nvPr/>
            </p:nvSpPr>
            <p:spPr bwMode="auto">
              <a:xfrm rot="16200000">
                <a:off x="607091" y="3382931"/>
                <a:ext cx="334761"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62" name="Isosceles Triangle 61">
                <a:extLst>
                  <a:ext uri="{FF2B5EF4-FFF2-40B4-BE49-F238E27FC236}">
                    <a16:creationId xmlns:a16="http://schemas.microsoft.com/office/drawing/2014/main" id="{5FF4A747-C4F2-489D-9381-ADA37BE9EDDD}"/>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52" name="Group 51">
              <a:extLst>
                <a:ext uri="{FF2B5EF4-FFF2-40B4-BE49-F238E27FC236}">
                  <a16:creationId xmlns:a16="http://schemas.microsoft.com/office/drawing/2014/main" id="{BED0ECE8-442E-4F80-A090-5191ABE0F3D2}"/>
                </a:ext>
              </a:extLst>
            </p:cNvPr>
            <p:cNvGrpSpPr/>
            <p:nvPr/>
          </p:nvGrpSpPr>
          <p:grpSpPr>
            <a:xfrm rot="16200000">
              <a:off x="3757501" y="5293107"/>
              <a:ext cx="831588" cy="338554"/>
              <a:chOff x="1767886" y="3637377"/>
              <a:chExt cx="831588" cy="338554"/>
            </a:xfrm>
          </p:grpSpPr>
          <p:sp>
            <p:nvSpPr>
              <p:cNvPr id="57" name="Rectangle 24">
                <a:extLst>
                  <a:ext uri="{FF2B5EF4-FFF2-40B4-BE49-F238E27FC236}">
                    <a16:creationId xmlns:a16="http://schemas.microsoft.com/office/drawing/2014/main" id="{83C0C503-F56D-4B59-8AAA-0A539B79CD6E}"/>
                  </a:ext>
                </a:extLst>
              </p:cNvPr>
              <p:cNvSpPr>
                <a:spLocks noChangeArrowheads="1"/>
              </p:cNvSpPr>
              <p:nvPr/>
            </p:nvSpPr>
            <p:spPr bwMode="auto">
              <a:xfrm rot="5400000">
                <a:off x="2060390" y="3376130"/>
                <a:ext cx="246580" cy="83158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58" name="Text Box 34">
                <a:extLst>
                  <a:ext uri="{FF2B5EF4-FFF2-40B4-BE49-F238E27FC236}">
                    <a16:creationId xmlns:a16="http://schemas.microsoft.com/office/drawing/2014/main" id="{DF670E6A-8C81-4316-82FF-BD934D52ABDD}"/>
                  </a:ext>
                </a:extLst>
              </p:cNvPr>
              <p:cNvSpPr txBox="1">
                <a:spLocks noChangeArrowheads="1"/>
              </p:cNvSpPr>
              <p:nvPr/>
            </p:nvSpPr>
            <p:spPr bwMode="auto">
              <a:xfrm>
                <a:off x="1958029" y="3637377"/>
                <a:ext cx="6301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ALU</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59" name="Isosceles Triangle 58">
                <a:extLst>
                  <a:ext uri="{FF2B5EF4-FFF2-40B4-BE49-F238E27FC236}">
                    <a16:creationId xmlns:a16="http://schemas.microsoft.com/office/drawing/2014/main" id="{35C91FF6-F31F-4DC9-AD5F-B762081B186A}"/>
                  </a:ext>
                </a:extLst>
              </p:cNvPr>
              <p:cNvSpPr/>
              <p:nvPr/>
            </p:nvSpPr>
            <p:spPr>
              <a:xfrm rot="5400000">
                <a:off x="1762309" y="3690607"/>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53" name="Straight Arrow Connector 52">
              <a:extLst>
                <a:ext uri="{FF2B5EF4-FFF2-40B4-BE49-F238E27FC236}">
                  <a16:creationId xmlns:a16="http://schemas.microsoft.com/office/drawing/2014/main" id="{13C32BA2-0629-4D4B-BAA3-896BE996D197}"/>
                </a:ext>
              </a:extLst>
            </p:cNvPr>
            <p:cNvCxnSpPr>
              <a:cxnSpLocks/>
            </p:cNvCxnSpPr>
            <p:nvPr/>
          </p:nvCxnSpPr>
          <p:spPr>
            <a:xfrm>
              <a:off x="859169" y="5462384"/>
              <a:ext cx="6480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E61EC01-D8A0-448E-8102-4E5CC56FDF28}"/>
                </a:ext>
              </a:extLst>
            </p:cNvPr>
            <p:cNvCxnSpPr>
              <a:cxnSpLocks/>
            </p:cNvCxnSpPr>
            <p:nvPr/>
          </p:nvCxnSpPr>
          <p:spPr>
            <a:xfrm>
              <a:off x="1767064" y="5462384"/>
              <a:ext cx="22369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CA83EC3-DA97-4C2B-A148-8CDFE91CAA88}"/>
                </a:ext>
              </a:extLst>
            </p:cNvPr>
            <p:cNvCxnSpPr>
              <a:cxnSpLocks/>
            </p:cNvCxnSpPr>
            <p:nvPr/>
          </p:nvCxnSpPr>
          <p:spPr>
            <a:xfrm>
              <a:off x="4276768" y="5442271"/>
              <a:ext cx="1931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6D8EDF1-3235-44F2-959A-7F00298A3627}"/>
                </a:ext>
              </a:extLst>
            </p:cNvPr>
            <p:cNvCxnSpPr>
              <a:cxnSpLocks/>
            </p:cNvCxnSpPr>
            <p:nvPr/>
          </p:nvCxnSpPr>
          <p:spPr>
            <a:xfrm>
              <a:off x="6452267" y="5448735"/>
              <a:ext cx="1701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F5DFAD0A-FA28-4CA6-9C7F-29E570E2B865}"/>
              </a:ext>
            </a:extLst>
          </p:cNvPr>
          <p:cNvGrpSpPr/>
          <p:nvPr/>
        </p:nvGrpSpPr>
        <p:grpSpPr>
          <a:xfrm>
            <a:off x="3013231" y="3889520"/>
            <a:ext cx="6971455" cy="898159"/>
            <a:chOff x="1489230" y="3889519"/>
            <a:chExt cx="6971455" cy="898159"/>
          </a:xfrm>
        </p:grpSpPr>
        <p:grpSp>
          <p:nvGrpSpPr>
            <p:cNvPr id="73" name="Group 72">
              <a:extLst>
                <a:ext uri="{FF2B5EF4-FFF2-40B4-BE49-F238E27FC236}">
                  <a16:creationId xmlns:a16="http://schemas.microsoft.com/office/drawing/2014/main" id="{4EB6F195-66A9-4FB1-9654-C7B832A9193E}"/>
                </a:ext>
              </a:extLst>
            </p:cNvPr>
            <p:cNvGrpSpPr/>
            <p:nvPr/>
          </p:nvGrpSpPr>
          <p:grpSpPr>
            <a:xfrm>
              <a:off x="8122131" y="3935976"/>
              <a:ext cx="338554" cy="831588"/>
              <a:chOff x="639522" y="3194865"/>
              <a:chExt cx="313868" cy="691336"/>
            </a:xfrm>
          </p:grpSpPr>
          <p:sp>
            <p:nvSpPr>
              <p:cNvPr id="89" name="Rectangle 24">
                <a:extLst>
                  <a:ext uri="{FF2B5EF4-FFF2-40B4-BE49-F238E27FC236}">
                    <a16:creationId xmlns:a16="http://schemas.microsoft.com/office/drawing/2014/main" id="{776CA7B0-8D2C-4D87-8764-A4DB45BF1804}"/>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90" name="Text Box 34">
                <a:extLst>
                  <a:ext uri="{FF2B5EF4-FFF2-40B4-BE49-F238E27FC236}">
                    <a16:creationId xmlns:a16="http://schemas.microsoft.com/office/drawing/2014/main" id="{099F93A2-2207-4B52-8302-AE8F0388DAED}"/>
                  </a:ext>
                </a:extLst>
              </p:cNvPr>
              <p:cNvSpPr txBox="1">
                <a:spLocks noChangeArrowheads="1"/>
              </p:cNvSpPr>
              <p:nvPr/>
            </p:nvSpPr>
            <p:spPr bwMode="auto">
              <a:xfrm rot="16200000">
                <a:off x="566387" y="3329530"/>
                <a:ext cx="460137"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WB</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91" name="Isosceles Triangle 90">
                <a:extLst>
                  <a:ext uri="{FF2B5EF4-FFF2-40B4-BE49-F238E27FC236}">
                    <a16:creationId xmlns:a16="http://schemas.microsoft.com/office/drawing/2014/main" id="{1E48B864-1B21-4229-AD48-CFA8D4120C50}"/>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4" name="Group 73">
              <a:extLst>
                <a:ext uri="{FF2B5EF4-FFF2-40B4-BE49-F238E27FC236}">
                  <a16:creationId xmlns:a16="http://schemas.microsoft.com/office/drawing/2014/main" id="{EFD19143-4B9D-432E-9017-70068F0EF9E6}"/>
                </a:ext>
              </a:extLst>
            </p:cNvPr>
            <p:cNvGrpSpPr/>
            <p:nvPr/>
          </p:nvGrpSpPr>
          <p:grpSpPr>
            <a:xfrm>
              <a:off x="6181901" y="3889519"/>
              <a:ext cx="338554" cy="868920"/>
              <a:chOff x="639520" y="3163830"/>
              <a:chExt cx="313868" cy="722371"/>
            </a:xfrm>
          </p:grpSpPr>
          <p:sp>
            <p:nvSpPr>
              <p:cNvPr id="86" name="Rectangle 24">
                <a:extLst>
                  <a:ext uri="{FF2B5EF4-FFF2-40B4-BE49-F238E27FC236}">
                    <a16:creationId xmlns:a16="http://schemas.microsoft.com/office/drawing/2014/main" id="{F5CE1679-8218-4025-838C-530B7CC49A90}"/>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7" name="Text Box 34">
                <a:extLst>
                  <a:ext uri="{FF2B5EF4-FFF2-40B4-BE49-F238E27FC236}">
                    <a16:creationId xmlns:a16="http://schemas.microsoft.com/office/drawing/2014/main" id="{6D7526CD-7324-47F4-89B2-D9819B11102E}"/>
                  </a:ext>
                </a:extLst>
              </p:cNvPr>
              <p:cNvSpPr txBox="1">
                <a:spLocks noChangeArrowheads="1"/>
              </p:cNvSpPr>
              <p:nvPr/>
            </p:nvSpPr>
            <p:spPr bwMode="auto">
              <a:xfrm rot="16200000">
                <a:off x="521129" y="3282221"/>
                <a:ext cx="55065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88" name="Isosceles Triangle 87">
                <a:extLst>
                  <a:ext uri="{FF2B5EF4-FFF2-40B4-BE49-F238E27FC236}">
                    <a16:creationId xmlns:a16="http://schemas.microsoft.com/office/drawing/2014/main" id="{8E4771AC-9F11-496D-9514-6AAA940F28B6}"/>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5" name="Group 74">
              <a:extLst>
                <a:ext uri="{FF2B5EF4-FFF2-40B4-BE49-F238E27FC236}">
                  <a16:creationId xmlns:a16="http://schemas.microsoft.com/office/drawing/2014/main" id="{C7D880FC-EB34-47BF-B91C-68045123E6F1}"/>
                </a:ext>
              </a:extLst>
            </p:cNvPr>
            <p:cNvGrpSpPr/>
            <p:nvPr/>
          </p:nvGrpSpPr>
          <p:grpSpPr>
            <a:xfrm rot="16200000">
              <a:off x="1242713" y="4195575"/>
              <a:ext cx="831588" cy="338554"/>
              <a:chOff x="1775626" y="1601871"/>
              <a:chExt cx="831588" cy="338554"/>
            </a:xfrm>
          </p:grpSpPr>
          <p:sp>
            <p:nvSpPr>
              <p:cNvPr id="83" name="Rectangle 24">
                <a:extLst>
                  <a:ext uri="{FF2B5EF4-FFF2-40B4-BE49-F238E27FC236}">
                    <a16:creationId xmlns:a16="http://schemas.microsoft.com/office/drawing/2014/main" id="{8A671400-BC64-46FB-995B-C7BFC30C7CEE}"/>
                  </a:ext>
                </a:extLst>
              </p:cNvPr>
              <p:cNvSpPr>
                <a:spLocks noChangeArrowheads="1"/>
              </p:cNvSpPr>
              <p:nvPr/>
            </p:nvSpPr>
            <p:spPr bwMode="auto">
              <a:xfrm rot="5400000">
                <a:off x="2068130" y="1340622"/>
                <a:ext cx="246580" cy="83158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4" name="Text Box 34">
                <a:extLst>
                  <a:ext uri="{FF2B5EF4-FFF2-40B4-BE49-F238E27FC236}">
                    <a16:creationId xmlns:a16="http://schemas.microsoft.com/office/drawing/2014/main" id="{2E6D7B32-1CA0-4323-A947-FEEAC55CDC55}"/>
                  </a:ext>
                </a:extLst>
              </p:cNvPr>
              <p:cNvSpPr txBox="1">
                <a:spLocks noChangeArrowheads="1"/>
              </p:cNvSpPr>
              <p:nvPr/>
            </p:nvSpPr>
            <p:spPr bwMode="auto">
              <a:xfrm>
                <a:off x="1986191" y="1601871"/>
                <a:ext cx="4940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RF</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85" name="Isosceles Triangle 84">
                <a:extLst>
                  <a:ext uri="{FF2B5EF4-FFF2-40B4-BE49-F238E27FC236}">
                    <a16:creationId xmlns:a16="http://schemas.microsoft.com/office/drawing/2014/main" id="{09B2359B-767B-409B-B961-3F06BF3BE380}"/>
                  </a:ext>
                </a:extLst>
              </p:cNvPr>
              <p:cNvSpPr/>
              <p:nvPr/>
            </p:nvSpPr>
            <p:spPr>
              <a:xfrm rot="5400000">
                <a:off x="1770049" y="1655099"/>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76" name="Group 75">
              <a:extLst>
                <a:ext uri="{FF2B5EF4-FFF2-40B4-BE49-F238E27FC236}">
                  <a16:creationId xmlns:a16="http://schemas.microsoft.com/office/drawing/2014/main" id="{337D5217-9DA5-4095-9EBA-C7115ECEEF18}"/>
                </a:ext>
              </a:extLst>
            </p:cNvPr>
            <p:cNvGrpSpPr/>
            <p:nvPr/>
          </p:nvGrpSpPr>
          <p:grpSpPr>
            <a:xfrm rot="16200000">
              <a:off x="3757504" y="4202607"/>
              <a:ext cx="831588" cy="338554"/>
              <a:chOff x="1767886" y="3637379"/>
              <a:chExt cx="831588" cy="338554"/>
            </a:xfrm>
          </p:grpSpPr>
          <p:sp>
            <p:nvSpPr>
              <p:cNvPr id="80" name="Rectangle 24">
                <a:extLst>
                  <a:ext uri="{FF2B5EF4-FFF2-40B4-BE49-F238E27FC236}">
                    <a16:creationId xmlns:a16="http://schemas.microsoft.com/office/drawing/2014/main" id="{C5C72E25-CF32-44C3-A5E7-6109E2FCBBA3}"/>
                  </a:ext>
                </a:extLst>
              </p:cNvPr>
              <p:cNvSpPr>
                <a:spLocks noChangeArrowheads="1"/>
              </p:cNvSpPr>
              <p:nvPr/>
            </p:nvSpPr>
            <p:spPr bwMode="auto">
              <a:xfrm rot="5400000">
                <a:off x="2060390" y="3376130"/>
                <a:ext cx="246580" cy="83158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81" name="Text Box 34">
                <a:extLst>
                  <a:ext uri="{FF2B5EF4-FFF2-40B4-BE49-F238E27FC236}">
                    <a16:creationId xmlns:a16="http://schemas.microsoft.com/office/drawing/2014/main" id="{65B6BA4C-59DE-4D1E-889D-F5CA8D0011E5}"/>
                  </a:ext>
                </a:extLst>
              </p:cNvPr>
              <p:cNvSpPr txBox="1">
                <a:spLocks noChangeArrowheads="1"/>
              </p:cNvSpPr>
              <p:nvPr/>
            </p:nvSpPr>
            <p:spPr bwMode="auto">
              <a:xfrm>
                <a:off x="1982074" y="3637379"/>
                <a:ext cx="5820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IR</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ALU</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82" name="Isosceles Triangle 81">
                <a:extLst>
                  <a:ext uri="{FF2B5EF4-FFF2-40B4-BE49-F238E27FC236}">
                    <a16:creationId xmlns:a16="http://schemas.microsoft.com/office/drawing/2014/main" id="{40B8EAFF-E53C-4F71-AD5C-86558CF55F7E}"/>
                  </a:ext>
                </a:extLst>
              </p:cNvPr>
              <p:cNvSpPr/>
              <p:nvPr/>
            </p:nvSpPr>
            <p:spPr>
              <a:xfrm rot="5400000">
                <a:off x="1762309" y="3690607"/>
                <a:ext cx="202932" cy="191776"/>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77" name="Straight Arrow Connector 76">
              <a:extLst>
                <a:ext uri="{FF2B5EF4-FFF2-40B4-BE49-F238E27FC236}">
                  <a16:creationId xmlns:a16="http://schemas.microsoft.com/office/drawing/2014/main" id="{81E1B131-3C2A-4B01-9912-6AF9C588C1ED}"/>
                </a:ext>
              </a:extLst>
            </p:cNvPr>
            <p:cNvCxnSpPr>
              <a:cxnSpLocks/>
            </p:cNvCxnSpPr>
            <p:nvPr/>
          </p:nvCxnSpPr>
          <p:spPr>
            <a:xfrm>
              <a:off x="1767064" y="4371883"/>
              <a:ext cx="22369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681A55D-B4BE-4C64-90D6-89280BE392A4}"/>
                </a:ext>
              </a:extLst>
            </p:cNvPr>
            <p:cNvCxnSpPr>
              <a:cxnSpLocks/>
            </p:cNvCxnSpPr>
            <p:nvPr/>
          </p:nvCxnSpPr>
          <p:spPr>
            <a:xfrm>
              <a:off x="4276768" y="4351770"/>
              <a:ext cx="1931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53A0C39-1AE7-4AB8-A7EE-3026E38F80EE}"/>
                </a:ext>
              </a:extLst>
            </p:cNvPr>
            <p:cNvCxnSpPr>
              <a:cxnSpLocks/>
            </p:cNvCxnSpPr>
            <p:nvPr/>
          </p:nvCxnSpPr>
          <p:spPr>
            <a:xfrm>
              <a:off x="6452267" y="4358234"/>
              <a:ext cx="1701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1563E87A-4087-41A9-BDD4-5CEB0FA047F8}"/>
              </a:ext>
            </a:extLst>
          </p:cNvPr>
          <p:cNvGrpSpPr/>
          <p:nvPr/>
        </p:nvGrpSpPr>
        <p:grpSpPr>
          <a:xfrm>
            <a:off x="5485000" y="2846032"/>
            <a:ext cx="4508080" cy="988416"/>
            <a:chOff x="3983860" y="2769832"/>
            <a:chExt cx="4508080" cy="988416"/>
          </a:xfrm>
        </p:grpSpPr>
        <p:grpSp>
          <p:nvGrpSpPr>
            <p:cNvPr id="93" name="Group 92">
              <a:extLst>
                <a:ext uri="{FF2B5EF4-FFF2-40B4-BE49-F238E27FC236}">
                  <a16:creationId xmlns:a16="http://schemas.microsoft.com/office/drawing/2014/main" id="{775F54D0-F2B8-425A-B9D1-3289803F460E}"/>
                </a:ext>
              </a:extLst>
            </p:cNvPr>
            <p:cNvGrpSpPr/>
            <p:nvPr/>
          </p:nvGrpSpPr>
          <p:grpSpPr>
            <a:xfrm>
              <a:off x="6213827" y="2814949"/>
              <a:ext cx="338554" cy="876644"/>
              <a:chOff x="640143" y="3157409"/>
              <a:chExt cx="313868" cy="728792"/>
            </a:xfrm>
          </p:grpSpPr>
          <p:sp>
            <p:nvSpPr>
              <p:cNvPr id="112" name="Rectangle 24">
                <a:extLst>
                  <a:ext uri="{FF2B5EF4-FFF2-40B4-BE49-F238E27FC236}">
                    <a16:creationId xmlns:a16="http://schemas.microsoft.com/office/drawing/2014/main" id="{F460CA93-FDBB-4E8C-B839-073AC6595535}"/>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3" name="Text Box 34">
                <a:extLst>
                  <a:ext uri="{FF2B5EF4-FFF2-40B4-BE49-F238E27FC236}">
                    <a16:creationId xmlns:a16="http://schemas.microsoft.com/office/drawing/2014/main" id="{506A13A6-7671-45E7-8A93-25AB41595607}"/>
                  </a:ext>
                </a:extLst>
              </p:cNvPr>
              <p:cNvSpPr txBox="1">
                <a:spLocks noChangeArrowheads="1"/>
              </p:cNvSpPr>
              <p:nvPr/>
            </p:nvSpPr>
            <p:spPr bwMode="auto">
              <a:xfrm rot="16200000">
                <a:off x="459118" y="3338434"/>
                <a:ext cx="675918"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Out</a:t>
                </a:r>
                <a:r>
                  <a:rPr kumimoji="0" lang="en-US" altLang="en-US" sz="1600" b="1" i="0" u="none" strike="noStrike" kern="1200" cap="none" spc="0" normalizeH="0" baseline="3000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MEM</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14" name="Isosceles Triangle 113">
                <a:extLst>
                  <a:ext uri="{FF2B5EF4-FFF2-40B4-BE49-F238E27FC236}">
                    <a16:creationId xmlns:a16="http://schemas.microsoft.com/office/drawing/2014/main" id="{23F5AA0B-9D24-4560-8F5B-8F0C8117112D}"/>
                  </a:ext>
                </a:extLst>
              </p:cNvPr>
              <p:cNvSpPr/>
              <p:nvPr/>
            </p:nvSpPr>
            <p:spPr>
              <a:xfrm>
                <a:off x="712809" y="3791976"/>
                <a:ext cx="143786" cy="91655"/>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4" name="Group 93">
              <a:extLst>
                <a:ext uri="{FF2B5EF4-FFF2-40B4-BE49-F238E27FC236}">
                  <a16:creationId xmlns:a16="http://schemas.microsoft.com/office/drawing/2014/main" id="{9B4FD449-7237-4C18-930B-39C7723FE595}"/>
                </a:ext>
              </a:extLst>
            </p:cNvPr>
            <p:cNvGrpSpPr/>
            <p:nvPr/>
          </p:nvGrpSpPr>
          <p:grpSpPr>
            <a:xfrm rot="16200000">
              <a:off x="3940066" y="3375901"/>
              <a:ext cx="426141" cy="338554"/>
              <a:chOff x="1767886" y="3622648"/>
              <a:chExt cx="426141" cy="338554"/>
            </a:xfrm>
          </p:grpSpPr>
          <p:sp>
            <p:nvSpPr>
              <p:cNvPr id="109" name="Rectangle 24">
                <a:extLst>
                  <a:ext uri="{FF2B5EF4-FFF2-40B4-BE49-F238E27FC236}">
                    <a16:creationId xmlns:a16="http://schemas.microsoft.com/office/drawing/2014/main" id="{9E1F7419-613D-47FD-BB8D-EAF23614E494}"/>
                  </a:ext>
                </a:extLst>
              </p:cNvPr>
              <p:cNvSpPr>
                <a:spLocks noChangeArrowheads="1"/>
              </p:cNvSpPr>
              <p:nvPr/>
            </p:nvSpPr>
            <p:spPr bwMode="auto">
              <a:xfrm rot="5400000">
                <a:off x="1851197" y="3585324"/>
                <a:ext cx="246580" cy="41320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10" name="Text Box 34">
                <a:extLst>
                  <a:ext uri="{FF2B5EF4-FFF2-40B4-BE49-F238E27FC236}">
                    <a16:creationId xmlns:a16="http://schemas.microsoft.com/office/drawing/2014/main" id="{E3EDAF44-4C4A-4316-BEA6-690A137400FA}"/>
                  </a:ext>
                </a:extLst>
              </p:cNvPr>
              <p:cNvSpPr txBox="1">
                <a:spLocks noChangeArrowheads="1"/>
              </p:cNvSpPr>
              <p:nvPr/>
            </p:nvSpPr>
            <p:spPr bwMode="auto">
              <a:xfrm>
                <a:off x="1873105" y="3622648"/>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a:t>
                </a:r>
              </a:p>
            </p:txBody>
          </p:sp>
          <p:sp>
            <p:nvSpPr>
              <p:cNvPr id="111" name="Isosceles Triangle 110">
                <a:extLst>
                  <a:ext uri="{FF2B5EF4-FFF2-40B4-BE49-F238E27FC236}">
                    <a16:creationId xmlns:a16="http://schemas.microsoft.com/office/drawing/2014/main" id="{D96DE926-933D-48D2-AD28-27FFB178E601}"/>
                  </a:ext>
                </a:extLst>
              </p:cNvPr>
              <p:cNvSpPr/>
              <p:nvPr/>
            </p:nvSpPr>
            <p:spPr>
              <a:xfrm rot="5400000">
                <a:off x="1746112" y="3706804"/>
                <a:ext cx="186877" cy="143328"/>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cxnSp>
          <p:nvCxnSpPr>
            <p:cNvPr id="95" name="Straight Arrow Connector 94">
              <a:extLst>
                <a:ext uri="{FF2B5EF4-FFF2-40B4-BE49-F238E27FC236}">
                  <a16:creationId xmlns:a16="http://schemas.microsoft.com/office/drawing/2014/main" id="{AA4E4628-6784-4635-80EC-111CBE05BBA2}"/>
                </a:ext>
              </a:extLst>
            </p:cNvPr>
            <p:cNvCxnSpPr>
              <a:cxnSpLocks/>
            </p:cNvCxnSpPr>
            <p:nvPr/>
          </p:nvCxnSpPr>
          <p:spPr>
            <a:xfrm>
              <a:off x="6483521" y="3291386"/>
              <a:ext cx="1701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6277E22F-7612-44D1-9207-46C6E10D4763}"/>
                </a:ext>
              </a:extLst>
            </p:cNvPr>
            <p:cNvGrpSpPr/>
            <p:nvPr/>
          </p:nvGrpSpPr>
          <p:grpSpPr>
            <a:xfrm rot="16200000">
              <a:off x="3940066" y="2813626"/>
              <a:ext cx="426141" cy="338554"/>
              <a:chOff x="1767886" y="3622648"/>
              <a:chExt cx="426141" cy="338554"/>
            </a:xfrm>
          </p:grpSpPr>
          <p:sp>
            <p:nvSpPr>
              <p:cNvPr id="106" name="Rectangle 24">
                <a:extLst>
                  <a:ext uri="{FF2B5EF4-FFF2-40B4-BE49-F238E27FC236}">
                    <a16:creationId xmlns:a16="http://schemas.microsoft.com/office/drawing/2014/main" id="{F331EA8F-2191-4014-8F05-BCC960E50636}"/>
                  </a:ext>
                </a:extLst>
              </p:cNvPr>
              <p:cNvSpPr>
                <a:spLocks noChangeArrowheads="1"/>
              </p:cNvSpPr>
              <p:nvPr/>
            </p:nvSpPr>
            <p:spPr bwMode="auto">
              <a:xfrm rot="5400000">
                <a:off x="1851197" y="3585324"/>
                <a:ext cx="246580" cy="413201"/>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07" name="Text Box 34">
                <a:extLst>
                  <a:ext uri="{FF2B5EF4-FFF2-40B4-BE49-F238E27FC236}">
                    <a16:creationId xmlns:a16="http://schemas.microsoft.com/office/drawing/2014/main" id="{0C5349E1-C803-475C-AA1A-4464ED1A741A}"/>
                  </a:ext>
                </a:extLst>
              </p:cNvPr>
              <p:cNvSpPr txBox="1">
                <a:spLocks noChangeArrowheads="1"/>
              </p:cNvSpPr>
              <p:nvPr/>
            </p:nvSpPr>
            <p:spPr bwMode="auto">
              <a:xfrm>
                <a:off x="1873105" y="3622648"/>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B</a:t>
                </a:r>
              </a:p>
            </p:txBody>
          </p:sp>
          <p:sp>
            <p:nvSpPr>
              <p:cNvPr id="108" name="Isosceles Triangle 107">
                <a:extLst>
                  <a:ext uri="{FF2B5EF4-FFF2-40B4-BE49-F238E27FC236}">
                    <a16:creationId xmlns:a16="http://schemas.microsoft.com/office/drawing/2014/main" id="{E8DE0A88-D946-40D1-A6D6-603183AEE4F8}"/>
                  </a:ext>
                </a:extLst>
              </p:cNvPr>
              <p:cNvSpPr/>
              <p:nvPr/>
            </p:nvSpPr>
            <p:spPr>
              <a:xfrm rot="5400000">
                <a:off x="1746112" y="3706804"/>
                <a:ext cx="186877" cy="143328"/>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7" name="Group 96">
              <a:extLst>
                <a:ext uri="{FF2B5EF4-FFF2-40B4-BE49-F238E27FC236}">
                  <a16:creationId xmlns:a16="http://schemas.microsoft.com/office/drawing/2014/main" id="{0099A036-155C-4C97-B106-F9D313E3ED28}"/>
                </a:ext>
              </a:extLst>
            </p:cNvPr>
            <p:cNvGrpSpPr/>
            <p:nvPr/>
          </p:nvGrpSpPr>
          <p:grpSpPr>
            <a:xfrm>
              <a:off x="4276427" y="2977529"/>
              <a:ext cx="1962899" cy="548850"/>
              <a:chOff x="4276427" y="2977529"/>
              <a:chExt cx="1962899" cy="548850"/>
            </a:xfrm>
          </p:grpSpPr>
          <p:cxnSp>
            <p:nvCxnSpPr>
              <p:cNvPr id="102" name="Straight Arrow Connector 101">
                <a:extLst>
                  <a:ext uri="{FF2B5EF4-FFF2-40B4-BE49-F238E27FC236}">
                    <a16:creationId xmlns:a16="http://schemas.microsoft.com/office/drawing/2014/main" id="{54B2FC7E-0970-4DB9-9FE1-CD4648FA528A}"/>
                  </a:ext>
                </a:extLst>
              </p:cNvPr>
              <p:cNvCxnSpPr>
                <a:cxnSpLocks/>
              </p:cNvCxnSpPr>
              <p:nvPr/>
            </p:nvCxnSpPr>
            <p:spPr>
              <a:xfrm>
                <a:off x="4518782" y="3284922"/>
                <a:ext cx="17205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36898F8-D2AA-4C2E-B071-B020F3B0E698}"/>
                  </a:ext>
                </a:extLst>
              </p:cNvPr>
              <p:cNvCxnSpPr>
                <a:cxnSpLocks/>
              </p:cNvCxnSpPr>
              <p:nvPr/>
            </p:nvCxnSpPr>
            <p:spPr>
              <a:xfrm flipH="1">
                <a:off x="4276427" y="3516876"/>
                <a:ext cx="242355"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88FEC91-C1C2-4F88-A574-192BA392DAC3}"/>
                  </a:ext>
                </a:extLst>
              </p:cNvPr>
              <p:cNvCxnSpPr>
                <a:cxnSpLocks/>
              </p:cNvCxnSpPr>
              <p:nvPr/>
            </p:nvCxnSpPr>
            <p:spPr>
              <a:xfrm flipH="1">
                <a:off x="4276427" y="2989372"/>
                <a:ext cx="242355"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A8ABF33-7FE9-4655-BDAA-25C4D913E0C2}"/>
                  </a:ext>
                </a:extLst>
              </p:cNvPr>
              <p:cNvCxnSpPr>
                <a:cxnSpLocks/>
              </p:cNvCxnSpPr>
              <p:nvPr/>
            </p:nvCxnSpPr>
            <p:spPr>
              <a:xfrm flipV="1">
                <a:off x="4503334" y="2977529"/>
                <a:ext cx="0" cy="54885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1CB40AD-6CAE-4D03-8E39-1ADEF4D070C4}"/>
                </a:ext>
              </a:extLst>
            </p:cNvPr>
            <p:cNvGrpSpPr/>
            <p:nvPr/>
          </p:nvGrpSpPr>
          <p:grpSpPr>
            <a:xfrm>
              <a:off x="8153386" y="2917308"/>
              <a:ext cx="338554" cy="831590"/>
              <a:chOff x="640142" y="3194865"/>
              <a:chExt cx="313868" cy="691336"/>
            </a:xfrm>
          </p:grpSpPr>
          <p:sp>
            <p:nvSpPr>
              <p:cNvPr id="99" name="Rectangle 24">
                <a:extLst>
                  <a:ext uri="{FF2B5EF4-FFF2-40B4-BE49-F238E27FC236}">
                    <a16:creationId xmlns:a16="http://schemas.microsoft.com/office/drawing/2014/main" id="{5F9CEB07-429F-4CF2-9ED3-CD953AFB6787}"/>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00" name="Text Box 34">
                <a:extLst>
                  <a:ext uri="{FF2B5EF4-FFF2-40B4-BE49-F238E27FC236}">
                    <a16:creationId xmlns:a16="http://schemas.microsoft.com/office/drawing/2014/main" id="{EA5AF72B-7D76-4352-BF38-AF303CC4331A}"/>
                  </a:ext>
                </a:extLst>
              </p:cNvPr>
              <p:cNvSpPr txBox="1">
                <a:spLocks noChangeArrowheads="1"/>
              </p:cNvSpPr>
              <p:nvPr/>
            </p:nvSpPr>
            <p:spPr bwMode="auto">
              <a:xfrm rot="16200000">
                <a:off x="503761" y="3338434"/>
                <a:ext cx="58663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Out</a:t>
                </a:r>
                <a:r>
                  <a:rPr kumimoji="0" lang="en-US" altLang="en-US" sz="1600" b="1" i="0" u="none" strike="noStrike" kern="1200" cap="none" spc="0" normalizeH="0" baseline="30000" noProof="0" dirty="0" err="1">
                    <a:ln>
                      <a:noFill/>
                    </a:ln>
                    <a:solidFill>
                      <a:srgbClr val="000000"/>
                    </a:solidFill>
                    <a:effectLst/>
                    <a:uLnTx/>
                    <a:uFillTx/>
                    <a:latin typeface="Bell Gothic Std Black" panose="020B0706020202040204" pitchFamily="34" charset="0"/>
                    <a:ea typeface="微软雅黑"/>
                    <a:cs typeface="Arial" panose="020B0604020202020204" pitchFamily="34" charset="0"/>
                  </a:rPr>
                  <a:t>WB</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01" name="Isosceles Triangle 100">
                <a:extLst>
                  <a:ext uri="{FF2B5EF4-FFF2-40B4-BE49-F238E27FC236}">
                    <a16:creationId xmlns:a16="http://schemas.microsoft.com/office/drawing/2014/main" id="{4EB7D717-B792-4547-98E3-AE0828C27FBD}"/>
                  </a:ext>
                </a:extLst>
              </p:cNvPr>
              <p:cNvSpPr/>
              <p:nvPr/>
            </p:nvSpPr>
            <p:spPr>
              <a:xfrm>
                <a:off x="712809" y="3791976"/>
                <a:ext cx="143786" cy="91655"/>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grpSp>
        <p:nvGrpSpPr>
          <p:cNvPr id="115" name="Group 114">
            <a:extLst>
              <a:ext uri="{FF2B5EF4-FFF2-40B4-BE49-F238E27FC236}">
                <a16:creationId xmlns:a16="http://schemas.microsoft.com/office/drawing/2014/main" id="{3951B3AE-2336-4CAC-9B3B-666082065E34}"/>
              </a:ext>
            </a:extLst>
          </p:cNvPr>
          <p:cNvGrpSpPr/>
          <p:nvPr/>
        </p:nvGrpSpPr>
        <p:grpSpPr>
          <a:xfrm>
            <a:off x="7718271" y="2114234"/>
            <a:ext cx="2282974" cy="686865"/>
            <a:chOff x="6194271" y="2114233"/>
            <a:chExt cx="2282974" cy="686865"/>
          </a:xfrm>
        </p:grpSpPr>
        <p:grpSp>
          <p:nvGrpSpPr>
            <p:cNvPr id="116" name="Group 115">
              <a:extLst>
                <a:ext uri="{FF2B5EF4-FFF2-40B4-BE49-F238E27FC236}">
                  <a16:creationId xmlns:a16="http://schemas.microsoft.com/office/drawing/2014/main" id="{A681F0C4-DE46-47A3-9E13-C89F96E2202D}"/>
                </a:ext>
              </a:extLst>
            </p:cNvPr>
            <p:cNvGrpSpPr/>
            <p:nvPr/>
          </p:nvGrpSpPr>
          <p:grpSpPr>
            <a:xfrm>
              <a:off x="6194271" y="2184009"/>
              <a:ext cx="338554" cy="617089"/>
              <a:chOff x="6213826" y="2029711"/>
              <a:chExt cx="338554" cy="617089"/>
            </a:xfrm>
          </p:grpSpPr>
          <p:sp>
            <p:nvSpPr>
              <p:cNvPr id="122" name="Rectangle 24">
                <a:extLst>
                  <a:ext uri="{FF2B5EF4-FFF2-40B4-BE49-F238E27FC236}">
                    <a16:creationId xmlns:a16="http://schemas.microsoft.com/office/drawing/2014/main" id="{C5E6F0FC-5292-444B-9644-119B7370A2D5}"/>
                  </a:ext>
                </a:extLst>
              </p:cNvPr>
              <p:cNvSpPr>
                <a:spLocks noChangeArrowheads="1"/>
              </p:cNvSpPr>
              <p:nvPr/>
            </p:nvSpPr>
            <p:spPr bwMode="auto">
              <a:xfrm>
                <a:off x="6244413" y="2043142"/>
                <a:ext cx="246580" cy="60365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23" name="Text Box 34">
                <a:extLst>
                  <a:ext uri="{FF2B5EF4-FFF2-40B4-BE49-F238E27FC236}">
                    <a16:creationId xmlns:a16="http://schemas.microsoft.com/office/drawing/2014/main" id="{E69EB079-7E45-4A3A-8545-CBDADE4831B0}"/>
                  </a:ext>
                </a:extLst>
              </p:cNvPr>
              <p:cNvSpPr txBox="1">
                <a:spLocks noChangeArrowheads="1"/>
              </p:cNvSpPr>
              <p:nvPr/>
            </p:nvSpPr>
            <p:spPr bwMode="auto">
              <a:xfrm rot="16200000">
                <a:off x="6114504" y="2129033"/>
                <a:ext cx="5371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D</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ALU</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24" name="Isosceles Triangle 123">
                <a:extLst>
                  <a:ext uri="{FF2B5EF4-FFF2-40B4-BE49-F238E27FC236}">
                    <a16:creationId xmlns:a16="http://schemas.microsoft.com/office/drawing/2014/main" id="{4CA988C3-7A9A-43CA-89C1-A535C658CDA7}"/>
                  </a:ext>
                </a:extLst>
              </p:cNvPr>
              <p:cNvSpPr/>
              <p:nvPr/>
            </p:nvSpPr>
            <p:spPr>
              <a:xfrm>
                <a:off x="6285953" y="2535165"/>
                <a:ext cx="155095" cy="110249"/>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dirty="0">
                  <a:ln>
                    <a:noFill/>
                  </a:ln>
                  <a:solidFill>
                    <a:srgbClr val="FFFFFF"/>
                  </a:solidFill>
                  <a:effectLst/>
                  <a:uLnTx/>
                  <a:uFillTx/>
                  <a:latin typeface="Calibri"/>
                  <a:cs typeface="+mn-cs"/>
                </a:endParaRPr>
              </a:p>
            </p:txBody>
          </p:sp>
        </p:grpSp>
        <p:cxnSp>
          <p:nvCxnSpPr>
            <p:cNvPr id="117" name="Straight Arrow Connector 116">
              <a:extLst>
                <a:ext uri="{FF2B5EF4-FFF2-40B4-BE49-F238E27FC236}">
                  <a16:creationId xmlns:a16="http://schemas.microsoft.com/office/drawing/2014/main" id="{F42020F7-FF7F-4750-A05D-F8729956F587}"/>
                </a:ext>
              </a:extLst>
            </p:cNvPr>
            <p:cNvCxnSpPr>
              <a:cxnSpLocks/>
            </p:cNvCxnSpPr>
            <p:nvPr/>
          </p:nvCxnSpPr>
          <p:spPr>
            <a:xfrm>
              <a:off x="6490993" y="2458829"/>
              <a:ext cx="17011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EE6E8B8F-C9A8-4FC2-B513-49EC9E52A98C}"/>
                </a:ext>
              </a:extLst>
            </p:cNvPr>
            <p:cNvGrpSpPr/>
            <p:nvPr/>
          </p:nvGrpSpPr>
          <p:grpSpPr>
            <a:xfrm>
              <a:off x="8138691" y="2114233"/>
              <a:ext cx="338554" cy="659633"/>
              <a:chOff x="6213826" y="1987167"/>
              <a:chExt cx="338554" cy="659633"/>
            </a:xfrm>
          </p:grpSpPr>
          <p:sp>
            <p:nvSpPr>
              <p:cNvPr id="119" name="Rectangle 24">
                <a:extLst>
                  <a:ext uri="{FF2B5EF4-FFF2-40B4-BE49-F238E27FC236}">
                    <a16:creationId xmlns:a16="http://schemas.microsoft.com/office/drawing/2014/main" id="{795AD52C-7C3B-45E1-A13A-E1EBDC9C9594}"/>
                  </a:ext>
                </a:extLst>
              </p:cNvPr>
              <p:cNvSpPr>
                <a:spLocks noChangeArrowheads="1"/>
              </p:cNvSpPr>
              <p:nvPr/>
            </p:nvSpPr>
            <p:spPr bwMode="auto">
              <a:xfrm>
                <a:off x="6244413" y="2043142"/>
                <a:ext cx="246580" cy="603658"/>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20" name="Text Box 34">
                <a:extLst>
                  <a:ext uri="{FF2B5EF4-FFF2-40B4-BE49-F238E27FC236}">
                    <a16:creationId xmlns:a16="http://schemas.microsoft.com/office/drawing/2014/main" id="{2A56C717-5CA5-4BAD-A9AC-5279FD594590}"/>
                  </a:ext>
                </a:extLst>
              </p:cNvPr>
              <p:cNvSpPr txBox="1">
                <a:spLocks noChangeArrowheads="1"/>
              </p:cNvSpPr>
              <p:nvPr/>
            </p:nvSpPr>
            <p:spPr bwMode="auto">
              <a:xfrm rot="16200000">
                <a:off x="6071960" y="2129033"/>
                <a:ext cx="6222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D</a:t>
                </a:r>
                <a:r>
                  <a:rPr kumimoji="0" lang="en-US" altLang="en-US" sz="1600" b="1" i="0" u="none" strike="noStrike" kern="1200" cap="none" spc="0" normalizeH="0" baseline="3000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MEM</a:t>
                </a:r>
                <a:endPar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endParaRPr>
              </a:p>
            </p:txBody>
          </p:sp>
          <p:sp>
            <p:nvSpPr>
              <p:cNvPr id="121" name="Isosceles Triangle 120">
                <a:extLst>
                  <a:ext uri="{FF2B5EF4-FFF2-40B4-BE49-F238E27FC236}">
                    <a16:creationId xmlns:a16="http://schemas.microsoft.com/office/drawing/2014/main" id="{5D9A325B-C4D0-4F2D-8925-A32B3C366117}"/>
                  </a:ext>
                </a:extLst>
              </p:cNvPr>
              <p:cNvSpPr/>
              <p:nvPr/>
            </p:nvSpPr>
            <p:spPr>
              <a:xfrm>
                <a:off x="6285953" y="2535165"/>
                <a:ext cx="155095" cy="110249"/>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dirty="0">
                  <a:ln>
                    <a:noFill/>
                  </a:ln>
                  <a:solidFill>
                    <a:srgbClr val="FFFFFF"/>
                  </a:solidFill>
                  <a:effectLst/>
                  <a:uLnTx/>
                  <a:uFillTx/>
                  <a:latin typeface="Calibri"/>
                  <a:cs typeface="+mn-cs"/>
                </a:endParaRPr>
              </a:p>
            </p:txBody>
          </p:sp>
        </p:grpSp>
      </p:grpSp>
      <p:grpSp>
        <p:nvGrpSpPr>
          <p:cNvPr id="125" name="Group 124">
            <a:extLst>
              <a:ext uri="{FF2B5EF4-FFF2-40B4-BE49-F238E27FC236}">
                <a16:creationId xmlns:a16="http://schemas.microsoft.com/office/drawing/2014/main" id="{0B518717-A8E8-484D-891A-29EB81B7E41E}"/>
              </a:ext>
            </a:extLst>
          </p:cNvPr>
          <p:cNvGrpSpPr/>
          <p:nvPr/>
        </p:nvGrpSpPr>
        <p:grpSpPr>
          <a:xfrm>
            <a:off x="1801523" y="3910093"/>
            <a:ext cx="1145875" cy="950848"/>
            <a:chOff x="5431294" y="2990603"/>
            <a:chExt cx="2865398" cy="950848"/>
          </a:xfrm>
        </p:grpSpPr>
        <p:sp>
          <p:nvSpPr>
            <p:cNvPr id="126" name="Rectangle 125">
              <a:extLst>
                <a:ext uri="{FF2B5EF4-FFF2-40B4-BE49-F238E27FC236}">
                  <a16:creationId xmlns:a16="http://schemas.microsoft.com/office/drawing/2014/main" id="{1F75ADF5-5C99-4462-9003-4ED00731AB48}"/>
                </a:ext>
              </a:extLst>
            </p:cNvPr>
            <p:cNvSpPr/>
            <p:nvPr/>
          </p:nvSpPr>
          <p:spPr>
            <a:xfrm>
              <a:off x="5431294" y="2990603"/>
              <a:ext cx="2837326" cy="950848"/>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127" name="Rectangle 126">
              <a:extLst>
                <a:ext uri="{FF2B5EF4-FFF2-40B4-BE49-F238E27FC236}">
                  <a16:creationId xmlns:a16="http://schemas.microsoft.com/office/drawing/2014/main" id="{E1C4492F-D6F0-4A07-B108-EB7AEB680F50}"/>
                </a:ext>
              </a:extLst>
            </p:cNvPr>
            <p:cNvSpPr/>
            <p:nvPr/>
          </p:nvSpPr>
          <p:spPr>
            <a:xfrm>
              <a:off x="5459366" y="3018121"/>
              <a:ext cx="283732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IR: Instruction Register</a:t>
              </a:r>
              <a:endParaRPr kumimoji="0" lang="en-US" altLang="ko-KR" sz="1800" b="0" i="0" u="none" strike="noStrike" kern="1200" cap="none" spc="-100" normalizeH="0" baseline="0" noProof="0" dirty="0">
                <a:ln>
                  <a:noFill/>
                </a:ln>
                <a:solidFill>
                  <a:srgbClr val="C00000"/>
                </a:solidFill>
                <a:effectLst/>
                <a:uLnTx/>
                <a:uFillTx/>
                <a:latin typeface="Bell Gothic Std Light" panose="020B0606020203020204" pitchFamily="34" charset="0"/>
                <a:ea typeface="微软雅黑"/>
                <a:cs typeface="+mn-cs"/>
              </a:endParaRPr>
            </a:p>
          </p:txBody>
        </p:sp>
      </p:grpSp>
      <p:grpSp>
        <p:nvGrpSpPr>
          <p:cNvPr id="128" name="Group 127">
            <a:extLst>
              <a:ext uri="{FF2B5EF4-FFF2-40B4-BE49-F238E27FC236}">
                <a16:creationId xmlns:a16="http://schemas.microsoft.com/office/drawing/2014/main" id="{5EA578CF-0564-42F9-9B30-0609BAB16E30}"/>
              </a:ext>
            </a:extLst>
          </p:cNvPr>
          <p:cNvGrpSpPr/>
          <p:nvPr/>
        </p:nvGrpSpPr>
        <p:grpSpPr>
          <a:xfrm>
            <a:off x="3835042" y="2863514"/>
            <a:ext cx="1598727" cy="950848"/>
            <a:chOff x="5403638" y="2990603"/>
            <a:chExt cx="2893054" cy="950848"/>
          </a:xfrm>
        </p:grpSpPr>
        <p:sp>
          <p:nvSpPr>
            <p:cNvPr id="129" name="Rectangle 128">
              <a:extLst>
                <a:ext uri="{FF2B5EF4-FFF2-40B4-BE49-F238E27FC236}">
                  <a16:creationId xmlns:a16="http://schemas.microsoft.com/office/drawing/2014/main" id="{B7D76AA7-96EA-4999-BBCC-073761FC6895}"/>
                </a:ext>
              </a:extLst>
            </p:cNvPr>
            <p:cNvSpPr/>
            <p:nvPr/>
          </p:nvSpPr>
          <p:spPr>
            <a:xfrm>
              <a:off x="5431294" y="2990603"/>
              <a:ext cx="2837326" cy="950848"/>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130" name="Rectangle 129">
              <a:extLst>
                <a:ext uri="{FF2B5EF4-FFF2-40B4-BE49-F238E27FC236}">
                  <a16:creationId xmlns:a16="http://schemas.microsoft.com/office/drawing/2014/main" id="{6760A3D6-CB13-4C1B-A9A9-5E06206E8556}"/>
                </a:ext>
              </a:extLst>
            </p:cNvPr>
            <p:cNvSpPr/>
            <p:nvPr/>
          </p:nvSpPr>
          <p:spPr>
            <a:xfrm>
              <a:off x="5403638" y="3018121"/>
              <a:ext cx="2893054"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A: RegData1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B: RegData2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Out: ALU output</a:t>
              </a:r>
            </a:p>
          </p:txBody>
        </p:sp>
      </p:grpSp>
      <p:grpSp>
        <p:nvGrpSpPr>
          <p:cNvPr id="131" name="Group 130">
            <a:extLst>
              <a:ext uri="{FF2B5EF4-FFF2-40B4-BE49-F238E27FC236}">
                <a16:creationId xmlns:a16="http://schemas.microsoft.com/office/drawing/2014/main" id="{8279D674-A84B-4E11-95EE-4AF656F843D9}"/>
              </a:ext>
            </a:extLst>
          </p:cNvPr>
          <p:cNvGrpSpPr/>
          <p:nvPr/>
        </p:nvGrpSpPr>
        <p:grpSpPr>
          <a:xfrm>
            <a:off x="6045183" y="2129938"/>
            <a:ext cx="1598727" cy="775179"/>
            <a:chOff x="5386886" y="2990603"/>
            <a:chExt cx="2893054" cy="999754"/>
          </a:xfrm>
        </p:grpSpPr>
        <p:sp>
          <p:nvSpPr>
            <p:cNvPr id="132" name="Rectangle 131">
              <a:extLst>
                <a:ext uri="{FF2B5EF4-FFF2-40B4-BE49-F238E27FC236}">
                  <a16:creationId xmlns:a16="http://schemas.microsoft.com/office/drawing/2014/main" id="{208D89CF-A49B-4566-96FC-0B7D1CE1A2F9}"/>
                </a:ext>
              </a:extLst>
            </p:cNvPr>
            <p:cNvSpPr/>
            <p:nvPr/>
          </p:nvSpPr>
          <p:spPr>
            <a:xfrm>
              <a:off x="5431294" y="2990603"/>
              <a:ext cx="2837326" cy="950848"/>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133" name="Rectangle 132">
              <a:extLst>
                <a:ext uri="{FF2B5EF4-FFF2-40B4-BE49-F238E27FC236}">
                  <a16:creationId xmlns:a16="http://schemas.microsoft.com/office/drawing/2014/main" id="{5401DBCE-5B14-43FC-8E33-B3E52C14C2BD}"/>
                </a:ext>
              </a:extLst>
            </p:cNvPr>
            <p:cNvSpPr/>
            <p:nvPr/>
          </p:nvSpPr>
          <p:spPr>
            <a:xfrm>
              <a:off x="5386886" y="3011896"/>
              <a:ext cx="2893054" cy="978461"/>
            </a:xfrm>
            <a:prstGeom prst="rect">
              <a:avLst/>
            </a:prstGeom>
          </p:spPr>
          <p:txBody>
            <a:bodyPr wrap="square">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D: RegData2</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(will be memory address)</a:t>
              </a:r>
            </a:p>
          </p:txBody>
        </p:sp>
      </p:grpSp>
    </p:spTree>
    <p:extLst>
      <p:ext uri="{BB962C8B-B14F-4D97-AF65-F5344CB8AC3E}">
        <p14:creationId xmlns:p14="http://schemas.microsoft.com/office/powerpoint/2010/main" val="388730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9" presetClass="emph" presetSubtype="0" nodeType="afterEffect">
                                  <p:stCondLst>
                                    <p:cond delay="0"/>
                                  </p:stCondLst>
                                  <p:childTnLst>
                                    <p:set>
                                      <p:cBhvr>
                                        <p:cTn id="10" dur="indefinite"/>
                                        <p:tgtEl>
                                          <p:spTgt spid="5"/>
                                        </p:tgtEl>
                                        <p:attrNameLst>
                                          <p:attrName>style.opacity</p:attrName>
                                        </p:attrNameLst>
                                      </p:cBhvr>
                                      <p:to>
                                        <p:strVal val="0.25"/>
                                      </p:to>
                                    </p:set>
                                    <p:animEffect filter="image" prLst="opacity: 0.25">
                                      <p:cBhvr rctx="IE">
                                        <p:cTn id="11" dur="indefinite"/>
                                        <p:tgtEl>
                                          <p:spTgt spid="5"/>
                                        </p:tgtEl>
                                      </p:cBhvr>
                                    </p:animEffect>
                                  </p:childTnLst>
                                </p:cTn>
                              </p:par>
                              <p:par>
                                <p:cTn id="12" presetID="9" presetClass="emph" presetSubtype="0" nodeType="withEffect">
                                  <p:stCondLst>
                                    <p:cond delay="0"/>
                                  </p:stCondLst>
                                  <p:childTnLst>
                                    <p:set>
                                      <p:cBhvr>
                                        <p:cTn id="13" dur="indefinite"/>
                                        <p:tgtEl>
                                          <p:spTgt spid="24"/>
                                        </p:tgtEl>
                                        <p:attrNameLst>
                                          <p:attrName>style.opacity</p:attrName>
                                        </p:attrNameLst>
                                      </p:cBhvr>
                                      <p:to>
                                        <p:strVal val="0.25"/>
                                      </p:to>
                                    </p:set>
                                    <p:animEffect filter="image" prLst="opacity: 0.25">
                                      <p:cBhvr rctx="IE">
                                        <p:cTn id="14" dur="indefinite"/>
                                        <p:tgtEl>
                                          <p:spTgt spid="24"/>
                                        </p:tgtEl>
                                      </p:cBhvr>
                                    </p:animEffect>
                                  </p:childTnLst>
                                </p:cTn>
                              </p:par>
                              <p:par>
                                <p:cTn id="15" presetID="9" presetClass="emph" presetSubtype="0" nodeType="withEffect">
                                  <p:stCondLst>
                                    <p:cond delay="0"/>
                                  </p:stCondLst>
                                  <p:childTnLst>
                                    <p:set>
                                      <p:cBhvr>
                                        <p:cTn id="16" dur="indefinite"/>
                                        <p:tgtEl>
                                          <p:spTgt spid="16"/>
                                        </p:tgtEl>
                                        <p:attrNameLst>
                                          <p:attrName>style.opacity</p:attrName>
                                        </p:attrNameLst>
                                      </p:cBhvr>
                                      <p:to>
                                        <p:strVal val="0.25"/>
                                      </p:to>
                                    </p:set>
                                    <p:animEffect filter="image" prLst="opacity: 0.25">
                                      <p:cBhvr rctx="IE">
                                        <p:cTn id="17" dur="indefinite"/>
                                        <p:tgtEl>
                                          <p:spTgt spid="16"/>
                                        </p:tgtEl>
                                      </p:cBhvr>
                                    </p:animEffect>
                                  </p:childTnLst>
                                </p:cTn>
                              </p:par>
                              <p:par>
                                <p:cTn id="18" presetID="9" presetClass="emph" presetSubtype="0" nodeType="withEffect">
                                  <p:stCondLst>
                                    <p:cond delay="0"/>
                                  </p:stCondLst>
                                  <p:childTnLst>
                                    <p:set>
                                      <p:cBhvr>
                                        <p:cTn id="19" dur="indefinite"/>
                                        <p:tgtEl>
                                          <p:spTgt spid="19"/>
                                        </p:tgtEl>
                                        <p:attrNameLst>
                                          <p:attrName>style.opacity</p:attrName>
                                        </p:attrNameLst>
                                      </p:cBhvr>
                                      <p:to>
                                        <p:strVal val="0.25"/>
                                      </p:to>
                                    </p:set>
                                    <p:animEffect filter="image" prLst="opacity: 0.25">
                                      <p:cBhvr rctx="IE">
                                        <p:cTn id="20" dur="indefinite"/>
                                        <p:tgtEl>
                                          <p:spTgt spid="19"/>
                                        </p:tgtEl>
                                      </p:cBhvr>
                                    </p:animEffect>
                                  </p:childTnLst>
                                </p:cTn>
                              </p:par>
                              <p:par>
                                <p:cTn id="21" presetID="9" presetClass="emph" presetSubtype="0" nodeType="withEffect">
                                  <p:stCondLst>
                                    <p:cond delay="0"/>
                                  </p:stCondLst>
                                  <p:childTnLst>
                                    <p:set>
                                      <p:cBhvr>
                                        <p:cTn id="22" dur="indefinite"/>
                                        <p:tgtEl>
                                          <p:spTgt spid="10"/>
                                        </p:tgtEl>
                                        <p:attrNameLst>
                                          <p:attrName>style.opacity</p:attrName>
                                        </p:attrNameLst>
                                      </p:cBhvr>
                                      <p:to>
                                        <p:strVal val="0.25"/>
                                      </p:to>
                                    </p:set>
                                    <p:animEffect filter="image" prLst="opacity: 0.25">
                                      <p:cBhvr rctx="IE">
                                        <p:cTn id="23" dur="indefinite"/>
                                        <p:tgtEl>
                                          <p:spTgt spid="10"/>
                                        </p:tgtEl>
                                      </p:cBhvr>
                                    </p:animEffect>
                                  </p:childTnLst>
                                </p:cTn>
                              </p:par>
                              <p:par>
                                <p:cTn id="24" presetID="22" presetClass="entr" presetSubtype="8"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10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wipe(left)">
                                      <p:cBhvr>
                                        <p:cTn id="44" dur="500"/>
                                        <p:tgtEl>
                                          <p:spTgt spid="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500"/>
                                        <p:tgtEl>
                                          <p:spTgt spid="131"/>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wipe(left)">
                                      <p:cBhvr>
                                        <p:cTn id="53" dur="500"/>
                                        <p:tgtEl>
                                          <p:spTgt spid="1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wipe(left)">
                                      <p:cBhvr>
                                        <p:cTn id="58" dur="500"/>
                                        <p:tgtEl>
                                          <p:spTgt spid="4">
                                            <p:txEl>
                                              <p:pRg st="1" end="1"/>
                                            </p:txEl>
                                          </p:spTgt>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47"/>
                                        </p:tgtEl>
                                      </p:cBhvr>
                                    </p:animEffect>
                                    <p:set>
                                      <p:cBhvr>
                                        <p:cTn id="62" dur="1" fill="hold">
                                          <p:stCondLst>
                                            <p:cond delay="499"/>
                                          </p:stCondLst>
                                        </p:cTn>
                                        <p:tgtEl>
                                          <p:spTgt spid="4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25"/>
                                        </p:tgtEl>
                                      </p:cBhvr>
                                    </p:animEffect>
                                    <p:set>
                                      <p:cBhvr>
                                        <p:cTn id="65" dur="1" fill="hold">
                                          <p:stCondLst>
                                            <p:cond delay="499"/>
                                          </p:stCondLst>
                                        </p:cTn>
                                        <p:tgtEl>
                                          <p:spTgt spid="12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2"/>
                                        </p:tgtEl>
                                      </p:cBhvr>
                                    </p:animEffect>
                                    <p:set>
                                      <p:cBhvr>
                                        <p:cTn id="68" dur="1" fill="hold">
                                          <p:stCondLst>
                                            <p:cond delay="499"/>
                                          </p:stCondLst>
                                        </p:cTn>
                                        <p:tgtEl>
                                          <p:spTgt spid="72"/>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28"/>
                                        </p:tgtEl>
                                      </p:cBhvr>
                                    </p:animEffect>
                                    <p:set>
                                      <p:cBhvr>
                                        <p:cTn id="71" dur="1" fill="hold">
                                          <p:stCondLst>
                                            <p:cond delay="499"/>
                                          </p:stCondLst>
                                        </p:cTn>
                                        <p:tgtEl>
                                          <p:spTgt spid="12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92"/>
                                        </p:tgtEl>
                                      </p:cBhvr>
                                    </p:animEffect>
                                    <p:set>
                                      <p:cBhvr>
                                        <p:cTn id="74" dur="1" fill="hold">
                                          <p:stCondLst>
                                            <p:cond delay="499"/>
                                          </p:stCondLst>
                                        </p:cTn>
                                        <p:tgtEl>
                                          <p:spTgt spid="92"/>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31"/>
                                        </p:tgtEl>
                                      </p:cBhvr>
                                    </p:animEffect>
                                    <p:set>
                                      <p:cBhvr>
                                        <p:cTn id="77" dur="1" fill="hold">
                                          <p:stCondLst>
                                            <p:cond delay="499"/>
                                          </p:stCondLst>
                                        </p:cTn>
                                        <p:tgtEl>
                                          <p:spTgt spid="13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15"/>
                                        </p:tgtEl>
                                      </p:cBhvr>
                                    </p:animEffect>
                                    <p:set>
                                      <p:cBhvr>
                                        <p:cTn id="80" dur="1" fill="hold">
                                          <p:stCondLst>
                                            <p:cond delay="499"/>
                                          </p:stCondLst>
                                        </p:cTn>
                                        <p:tgtEl>
                                          <p:spTgt spid="115"/>
                                        </p:tgtEl>
                                        <p:attrNameLst>
                                          <p:attrName>style.visibility</p:attrName>
                                        </p:attrNameLst>
                                      </p:cBhvr>
                                      <p:to>
                                        <p:strVal val="hidden"/>
                                      </p:to>
                                    </p:set>
                                  </p:childTnLst>
                                </p:cTn>
                              </p:par>
                            </p:childTnLst>
                          </p:cTn>
                        </p:par>
                        <p:par>
                          <p:cTn id="81" fill="hold">
                            <p:stCondLst>
                              <p:cond delay="1000"/>
                            </p:stCondLst>
                            <p:childTnLst>
                              <p:par>
                                <p:cTn id="82" presetID="22" presetClass="entr" presetSubtype="1"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up)">
                                      <p:cBhvr>
                                        <p:cTn id="84" dur="500"/>
                                        <p:tgtEl>
                                          <p:spTgt spid="35"/>
                                        </p:tgtEl>
                                      </p:cBhvr>
                                    </p:animEffect>
                                  </p:childTnLst>
                                </p:cTn>
                              </p:par>
                              <p:par>
                                <p:cTn id="85" presetID="22" presetClass="entr" presetSubtype="1"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up)">
                                      <p:cBhvr>
                                        <p:cTn id="87" dur="500"/>
                                        <p:tgtEl>
                                          <p:spTgt spid="38"/>
                                        </p:tgtEl>
                                      </p:cBhvr>
                                    </p:animEffect>
                                  </p:childTnLst>
                                </p:cTn>
                              </p:par>
                              <p:par>
                                <p:cTn id="88" presetID="22" presetClass="entr" presetSubtype="1"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up)">
                                      <p:cBhvr>
                                        <p:cTn id="90" dur="500"/>
                                        <p:tgtEl>
                                          <p:spTgt spid="41"/>
                                        </p:tgtEl>
                                      </p:cBhvr>
                                    </p:animEffect>
                                  </p:childTnLst>
                                </p:cTn>
                              </p:par>
                              <p:par>
                                <p:cTn id="91" presetID="22" presetClass="entr" presetSubtype="1"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up)">
                                      <p:cBhvr>
                                        <p:cTn id="9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6681-9B68-473F-8B42-D4736A1E760C}"/>
              </a:ext>
            </a:extLst>
          </p:cNvPr>
          <p:cNvSpPr>
            <a:spLocks noGrp="1"/>
          </p:cNvSpPr>
          <p:nvPr>
            <p:ph type="title"/>
          </p:nvPr>
        </p:nvSpPr>
        <p:spPr/>
        <p:txBody>
          <a:bodyPr/>
          <a:lstStyle/>
          <a:p>
            <a:r>
              <a:rPr lang="en-US" altLang="ko-KR" sz="3200" dirty="0"/>
              <a:t>Aside: Example of Value Forwarding</a:t>
            </a:r>
            <a:endParaRPr lang="ko-KR" altLang="en-US" sz="3200" dirty="0"/>
          </a:p>
        </p:txBody>
      </p:sp>
      <p:sp>
        <p:nvSpPr>
          <p:cNvPr id="4" name="文本占位符 3">
            <a:extLst>
              <a:ext uri="{FF2B5EF4-FFF2-40B4-BE49-F238E27FC236}">
                <a16:creationId xmlns:a16="http://schemas.microsoft.com/office/drawing/2014/main" id="{FBE2A4D5-B68D-76AC-D3D9-AE7F990830A0}"/>
              </a:ext>
            </a:extLst>
          </p:cNvPr>
          <p:cNvSpPr>
            <a:spLocks noGrp="1"/>
          </p:cNvSpPr>
          <p:nvPr>
            <p:ph type="body" sz="quarter" idx="10"/>
          </p:nvPr>
        </p:nvSpPr>
        <p:spPr/>
        <p:txBody>
          <a:bodyPr/>
          <a:lstStyle/>
          <a:p>
            <a:endParaRPr lang="zh-CN" altLang="en-US"/>
          </a:p>
        </p:txBody>
      </p:sp>
      <p:sp>
        <p:nvSpPr>
          <p:cNvPr id="134" name="Rectangle 133">
            <a:extLst>
              <a:ext uri="{FF2B5EF4-FFF2-40B4-BE49-F238E27FC236}">
                <a16:creationId xmlns:a16="http://schemas.microsoft.com/office/drawing/2014/main" id="{37258735-AA64-4E6B-828D-16C3079E0EAC}"/>
              </a:ext>
            </a:extLst>
          </p:cNvPr>
          <p:cNvSpPr/>
          <p:nvPr/>
        </p:nvSpPr>
        <p:spPr>
          <a:xfrm>
            <a:off x="279400" y="594649"/>
            <a:ext cx="10066547" cy="1144929"/>
          </a:xfrm>
          <a:prstGeom prst="rect">
            <a:avLst/>
          </a:prstGeom>
        </p:spPr>
        <p:txBody>
          <a:bodyPr wrap="square">
            <a:spAutoFit/>
          </a:bodyPr>
          <a:lstStyle/>
          <a:p>
            <a:pPr marL="261938" marR="0" lvl="0"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Destination register</a:t>
            </a:r>
          </a:p>
          <a:p>
            <a:pPr marL="719138" marR="0" lvl="1"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The </a:t>
            </a:r>
            <a:r>
              <a:rPr kumimoji="0" lang="en-US" altLang="ko-KR" sz="2000" b="0" i="0" u="none" strike="noStrike" kern="1200" cap="none" spc="0" normalizeH="0" baseline="0" noProof="0" dirty="0" err="1">
                <a:ln>
                  <a:noFill/>
                </a:ln>
                <a:solidFill>
                  <a:srgbClr val="000000"/>
                </a:solidFill>
                <a:effectLst/>
                <a:uLnTx/>
                <a:uFillTx/>
                <a:latin typeface="Calibri"/>
                <a:ea typeface="微软雅黑"/>
                <a:cs typeface="+mn-cs"/>
              </a:rPr>
              <a:t>rd</a:t>
            </a: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 field of the instruction, retrieved in the IF, determines the destination register. However, such the register value isn’t propagated from the IF stage to the WB stage.</a:t>
            </a:r>
          </a:p>
          <a:p>
            <a:pPr marL="719138" marR="0" lvl="1"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Thus, the </a:t>
            </a:r>
            <a:r>
              <a:rPr kumimoji="0" lang="en-US" altLang="ko-KR" sz="2000" b="0" i="0" u="none" strike="noStrike" kern="1200" cap="none" spc="0" normalizeH="0" baseline="0" noProof="0" dirty="0" err="1">
                <a:ln>
                  <a:noFill/>
                </a:ln>
                <a:solidFill>
                  <a:srgbClr val="000000"/>
                </a:solidFill>
                <a:effectLst/>
                <a:uLnTx/>
                <a:uFillTx/>
                <a:latin typeface="Calibri"/>
                <a:ea typeface="微软雅黑"/>
                <a:cs typeface="+mn-cs"/>
              </a:rPr>
              <a:t>rd</a:t>
            </a:r>
            <a:r>
              <a:rPr kumimoji="0" lang="en-US" altLang="ko-KR" sz="2000" b="0" i="0" u="none" strike="noStrike" kern="1200" cap="none" spc="0" normalizeH="0" baseline="0" noProof="0" dirty="0">
                <a:ln>
                  <a:noFill/>
                </a:ln>
                <a:solidFill>
                  <a:srgbClr val="000000"/>
                </a:solidFill>
                <a:effectLst/>
                <a:uLnTx/>
                <a:uFillTx/>
                <a:latin typeface="Calibri"/>
                <a:ea typeface="微软雅黑"/>
                <a:cs typeface="+mn-cs"/>
              </a:rPr>
              <a:t> field must be passed through all of the pipeline stages</a:t>
            </a:r>
          </a:p>
        </p:txBody>
      </p:sp>
      <p:grpSp>
        <p:nvGrpSpPr>
          <p:cNvPr id="135" name="Group 134">
            <a:extLst>
              <a:ext uri="{FF2B5EF4-FFF2-40B4-BE49-F238E27FC236}">
                <a16:creationId xmlns:a16="http://schemas.microsoft.com/office/drawing/2014/main" id="{7EFA6007-26A9-4F91-8539-927753C93621}"/>
              </a:ext>
            </a:extLst>
          </p:cNvPr>
          <p:cNvGrpSpPr/>
          <p:nvPr/>
        </p:nvGrpSpPr>
        <p:grpSpPr>
          <a:xfrm>
            <a:off x="1566824" y="3949389"/>
            <a:ext cx="1376390" cy="984921"/>
            <a:chOff x="42824" y="3949388"/>
            <a:chExt cx="1376390" cy="984921"/>
          </a:xfrm>
        </p:grpSpPr>
        <p:sp>
          <p:nvSpPr>
            <p:cNvPr id="136" name="Flowchart: Process 135">
              <a:extLst>
                <a:ext uri="{FF2B5EF4-FFF2-40B4-BE49-F238E27FC236}">
                  <a16:creationId xmlns:a16="http://schemas.microsoft.com/office/drawing/2014/main" id="{F6467E35-E801-4C78-8BC6-41E61C2E61A8}"/>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37" name="TextBox 136">
              <a:extLst>
                <a:ext uri="{FF2B5EF4-FFF2-40B4-BE49-F238E27FC236}">
                  <a16:creationId xmlns:a16="http://schemas.microsoft.com/office/drawing/2014/main" id="{86970DD4-CE3D-4EE0-AAFA-48B02AA22F74}"/>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38" name="Text Box 4">
              <a:extLst>
                <a:ext uri="{FF2B5EF4-FFF2-40B4-BE49-F238E27FC236}">
                  <a16:creationId xmlns:a16="http://schemas.microsoft.com/office/drawing/2014/main" id="{A6AD8217-7D7F-4274-9050-43DA99B26854}"/>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39" name="Text Box 6">
              <a:extLst>
                <a:ext uri="{FF2B5EF4-FFF2-40B4-BE49-F238E27FC236}">
                  <a16:creationId xmlns:a16="http://schemas.microsoft.com/office/drawing/2014/main" id="{42D346CE-036D-4F0E-8AA8-3EB6AD5952D2}"/>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grpSp>
        <p:nvGrpSpPr>
          <p:cNvPr id="140" name="Group 139">
            <a:extLst>
              <a:ext uri="{FF2B5EF4-FFF2-40B4-BE49-F238E27FC236}">
                <a16:creationId xmlns:a16="http://schemas.microsoft.com/office/drawing/2014/main" id="{C33CCF9D-E8EC-44F9-91E7-A58ADABD22D2}"/>
              </a:ext>
            </a:extLst>
          </p:cNvPr>
          <p:cNvGrpSpPr/>
          <p:nvPr/>
        </p:nvGrpSpPr>
        <p:grpSpPr>
          <a:xfrm>
            <a:off x="8289426" y="4108249"/>
            <a:ext cx="1281288" cy="1073503"/>
            <a:chOff x="6765426" y="4108248"/>
            <a:chExt cx="1281288" cy="1073503"/>
          </a:xfrm>
        </p:grpSpPr>
        <p:sp>
          <p:nvSpPr>
            <p:cNvPr id="141" name="Flowchart: Process 140">
              <a:extLst>
                <a:ext uri="{FF2B5EF4-FFF2-40B4-BE49-F238E27FC236}">
                  <a16:creationId xmlns:a16="http://schemas.microsoft.com/office/drawing/2014/main" id="{D8BDE24A-F6CC-488E-AE05-14F3E26B2A41}"/>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2" name="TextBox 141">
              <a:extLst>
                <a:ext uri="{FF2B5EF4-FFF2-40B4-BE49-F238E27FC236}">
                  <a16:creationId xmlns:a16="http://schemas.microsoft.com/office/drawing/2014/main" id="{BF2B5BAC-5343-458A-9DA9-BF7D84C37945}"/>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 Box 4">
              <a:extLst>
                <a:ext uri="{FF2B5EF4-FFF2-40B4-BE49-F238E27FC236}">
                  <a16:creationId xmlns:a16="http://schemas.microsoft.com/office/drawing/2014/main" id="{2866E2AC-84DF-40E0-AAA8-F32A3E8B1F54}"/>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44" name="Text Box 6">
              <a:extLst>
                <a:ext uri="{FF2B5EF4-FFF2-40B4-BE49-F238E27FC236}">
                  <a16:creationId xmlns:a16="http://schemas.microsoft.com/office/drawing/2014/main" id="{7AECB4B6-6AB3-4893-BF3B-89089CE6B1EF}"/>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45" name="Text Box 6">
              <a:extLst>
                <a:ext uri="{FF2B5EF4-FFF2-40B4-BE49-F238E27FC236}">
                  <a16:creationId xmlns:a16="http://schemas.microsoft.com/office/drawing/2014/main" id="{630DD1A1-D7B4-48FC-A755-9DC345DEF482}"/>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grpSp>
        <p:nvGrpSpPr>
          <p:cNvPr id="146" name="Group 145">
            <a:extLst>
              <a:ext uri="{FF2B5EF4-FFF2-40B4-BE49-F238E27FC236}">
                <a16:creationId xmlns:a16="http://schemas.microsoft.com/office/drawing/2014/main" id="{C50F63AB-90B0-4721-9D06-84603BFB6D9E}"/>
              </a:ext>
            </a:extLst>
          </p:cNvPr>
          <p:cNvGrpSpPr/>
          <p:nvPr/>
        </p:nvGrpSpPr>
        <p:grpSpPr>
          <a:xfrm>
            <a:off x="6880461" y="2900549"/>
            <a:ext cx="468205" cy="695422"/>
            <a:chOff x="3388952" y="1182567"/>
            <a:chExt cx="468205" cy="695422"/>
          </a:xfrm>
        </p:grpSpPr>
        <p:sp>
          <p:nvSpPr>
            <p:cNvPr id="147" name="Freeform: Shape 146">
              <a:extLst>
                <a:ext uri="{FF2B5EF4-FFF2-40B4-BE49-F238E27FC236}">
                  <a16:creationId xmlns:a16="http://schemas.microsoft.com/office/drawing/2014/main" id="{FD6B9402-9BA0-4BEE-B0BB-71FE77D86BCC}"/>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48" name="Rectangle 147">
              <a:extLst>
                <a:ext uri="{FF2B5EF4-FFF2-40B4-BE49-F238E27FC236}">
                  <a16:creationId xmlns:a16="http://schemas.microsoft.com/office/drawing/2014/main" id="{03254593-8896-4B8D-8040-33C12B85E5E5}"/>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49" name="Group 148">
            <a:extLst>
              <a:ext uri="{FF2B5EF4-FFF2-40B4-BE49-F238E27FC236}">
                <a16:creationId xmlns:a16="http://schemas.microsoft.com/office/drawing/2014/main" id="{058095ED-ADEE-40BA-A1CB-BA4216B258D8}"/>
              </a:ext>
            </a:extLst>
          </p:cNvPr>
          <p:cNvGrpSpPr/>
          <p:nvPr/>
        </p:nvGrpSpPr>
        <p:grpSpPr>
          <a:xfrm>
            <a:off x="6752310" y="3657794"/>
            <a:ext cx="859491" cy="955339"/>
            <a:chOff x="5228309" y="3657793"/>
            <a:chExt cx="859491" cy="955339"/>
          </a:xfrm>
        </p:grpSpPr>
        <p:sp>
          <p:nvSpPr>
            <p:cNvPr id="150" name="Freeform: Shape 149">
              <a:extLst>
                <a:ext uri="{FF2B5EF4-FFF2-40B4-BE49-F238E27FC236}">
                  <a16:creationId xmlns:a16="http://schemas.microsoft.com/office/drawing/2014/main" id="{3BBC9975-18CD-4132-B6CD-1B5621A726BE}"/>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1" name="Rectangle 150">
              <a:extLst>
                <a:ext uri="{FF2B5EF4-FFF2-40B4-BE49-F238E27FC236}">
                  <a16:creationId xmlns:a16="http://schemas.microsoft.com/office/drawing/2014/main" id="{D89D7213-DDB9-460B-93DF-BA4E982BAC43}"/>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2" name="Rectangle 151">
              <a:extLst>
                <a:ext uri="{FF2B5EF4-FFF2-40B4-BE49-F238E27FC236}">
                  <a16:creationId xmlns:a16="http://schemas.microsoft.com/office/drawing/2014/main" id="{7104752E-97C5-415C-A756-5992387FA25D}"/>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53" name="Rectangle 152">
              <a:extLst>
                <a:ext uri="{FF2B5EF4-FFF2-40B4-BE49-F238E27FC236}">
                  <a16:creationId xmlns:a16="http://schemas.microsoft.com/office/drawing/2014/main" id="{2C5ADACC-7B8F-4E66-8ED2-FFA66683490B}"/>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154" name="Group 153">
            <a:extLst>
              <a:ext uri="{FF2B5EF4-FFF2-40B4-BE49-F238E27FC236}">
                <a16:creationId xmlns:a16="http://schemas.microsoft.com/office/drawing/2014/main" id="{00718E29-5FB1-44A3-969C-CC33975CE982}"/>
              </a:ext>
            </a:extLst>
          </p:cNvPr>
          <p:cNvGrpSpPr/>
          <p:nvPr/>
        </p:nvGrpSpPr>
        <p:grpSpPr>
          <a:xfrm>
            <a:off x="3963240" y="3712168"/>
            <a:ext cx="1388474" cy="1299925"/>
            <a:chOff x="3484383" y="178180"/>
            <a:chExt cx="1388474" cy="1299925"/>
          </a:xfrm>
        </p:grpSpPr>
        <p:sp>
          <p:nvSpPr>
            <p:cNvPr id="155" name="Flowchart: Process 154">
              <a:extLst>
                <a:ext uri="{FF2B5EF4-FFF2-40B4-BE49-F238E27FC236}">
                  <a16:creationId xmlns:a16="http://schemas.microsoft.com/office/drawing/2014/main" id="{7006F279-942F-4271-8CE3-DAC7ADEED20D}"/>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6" name="TextBox 155">
              <a:extLst>
                <a:ext uri="{FF2B5EF4-FFF2-40B4-BE49-F238E27FC236}">
                  <a16:creationId xmlns:a16="http://schemas.microsoft.com/office/drawing/2014/main" id="{C6ABACB0-A4B8-4A63-8DBD-BA57EB4D5A5C}"/>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7" name="TextBox 156">
              <a:extLst>
                <a:ext uri="{FF2B5EF4-FFF2-40B4-BE49-F238E27FC236}">
                  <a16:creationId xmlns:a16="http://schemas.microsoft.com/office/drawing/2014/main" id="{2F990CB8-4D50-4B7A-8BB3-8647A803F5AC}"/>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58" name="Group 157">
              <a:extLst>
                <a:ext uri="{FF2B5EF4-FFF2-40B4-BE49-F238E27FC236}">
                  <a16:creationId xmlns:a16="http://schemas.microsoft.com/office/drawing/2014/main" id="{2C358560-1ACC-42E0-B987-B8DF09BA7088}"/>
                </a:ext>
              </a:extLst>
            </p:cNvPr>
            <p:cNvGrpSpPr/>
            <p:nvPr/>
          </p:nvGrpSpPr>
          <p:grpSpPr>
            <a:xfrm>
              <a:off x="3511692" y="223298"/>
              <a:ext cx="486072" cy="1254807"/>
              <a:chOff x="5180843" y="90136"/>
              <a:chExt cx="486072" cy="1254807"/>
            </a:xfrm>
          </p:grpSpPr>
          <p:sp>
            <p:nvSpPr>
              <p:cNvPr id="161" name="TextBox 160">
                <a:extLst>
                  <a:ext uri="{FF2B5EF4-FFF2-40B4-BE49-F238E27FC236}">
                    <a16:creationId xmlns:a16="http://schemas.microsoft.com/office/drawing/2014/main" id="{C0D0BEA4-6133-47E9-A3E3-64727F4A2986}"/>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2" name="TextBox 161">
                <a:extLst>
                  <a:ext uri="{FF2B5EF4-FFF2-40B4-BE49-F238E27FC236}">
                    <a16:creationId xmlns:a16="http://schemas.microsoft.com/office/drawing/2014/main" id="{BF265361-FB61-47D4-908B-6D0019E99220}"/>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3" name="TextBox 162">
                <a:extLst>
                  <a:ext uri="{FF2B5EF4-FFF2-40B4-BE49-F238E27FC236}">
                    <a16:creationId xmlns:a16="http://schemas.microsoft.com/office/drawing/2014/main" id="{4D75F02B-1FD7-4723-A538-CD445837B13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64" name="TextBox 163">
                <a:extLst>
                  <a:ext uri="{FF2B5EF4-FFF2-40B4-BE49-F238E27FC236}">
                    <a16:creationId xmlns:a16="http://schemas.microsoft.com/office/drawing/2014/main" id="{B03D61E1-F7CE-4445-A077-E347162022F9}"/>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59" name="Isosceles Triangle 158">
              <a:extLst>
                <a:ext uri="{FF2B5EF4-FFF2-40B4-BE49-F238E27FC236}">
                  <a16:creationId xmlns:a16="http://schemas.microsoft.com/office/drawing/2014/main" id="{AAEFE99B-02D0-42E9-A90D-ACFC6CBFCF54}"/>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60" name="TextBox 159">
              <a:extLst>
                <a:ext uri="{FF2B5EF4-FFF2-40B4-BE49-F238E27FC236}">
                  <a16:creationId xmlns:a16="http://schemas.microsoft.com/office/drawing/2014/main" id="{786184B6-1529-4E24-8BE6-13842A553D59}"/>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65" name="Group 164">
            <a:extLst>
              <a:ext uri="{FF2B5EF4-FFF2-40B4-BE49-F238E27FC236}">
                <a16:creationId xmlns:a16="http://schemas.microsoft.com/office/drawing/2014/main" id="{B05B4438-A15B-4C55-ADCB-67183D8C4A76}"/>
              </a:ext>
            </a:extLst>
          </p:cNvPr>
          <p:cNvGrpSpPr/>
          <p:nvPr/>
        </p:nvGrpSpPr>
        <p:grpSpPr>
          <a:xfrm>
            <a:off x="2899547" y="2595735"/>
            <a:ext cx="551105" cy="3362272"/>
            <a:chOff x="1375546" y="2595735"/>
            <a:chExt cx="551105" cy="3362272"/>
          </a:xfrm>
        </p:grpSpPr>
        <p:sp>
          <p:nvSpPr>
            <p:cNvPr id="166" name="Rectangle 146">
              <a:extLst>
                <a:ext uri="{FF2B5EF4-FFF2-40B4-BE49-F238E27FC236}">
                  <a16:creationId xmlns:a16="http://schemas.microsoft.com/office/drawing/2014/main" id="{2BAF9A86-35D4-44D7-9BF8-6348074CBA03}"/>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47">
              <a:extLst>
                <a:ext uri="{FF2B5EF4-FFF2-40B4-BE49-F238E27FC236}">
                  <a16:creationId xmlns:a16="http://schemas.microsoft.com/office/drawing/2014/main" id="{86B26948-8017-4288-A3D1-6B72EF637C6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grpSp>
        <p:nvGrpSpPr>
          <p:cNvPr id="168" name="Group 167">
            <a:extLst>
              <a:ext uri="{FF2B5EF4-FFF2-40B4-BE49-F238E27FC236}">
                <a16:creationId xmlns:a16="http://schemas.microsoft.com/office/drawing/2014/main" id="{B9341BC8-FCBE-4A38-B6D0-4400A6E3EFD1}"/>
              </a:ext>
            </a:extLst>
          </p:cNvPr>
          <p:cNvGrpSpPr/>
          <p:nvPr/>
        </p:nvGrpSpPr>
        <p:grpSpPr>
          <a:xfrm>
            <a:off x="5356127" y="1903011"/>
            <a:ext cx="611314" cy="4054996"/>
            <a:chOff x="3832127" y="1903011"/>
            <a:chExt cx="611314" cy="4054996"/>
          </a:xfrm>
        </p:grpSpPr>
        <p:sp>
          <p:nvSpPr>
            <p:cNvPr id="169" name="Rectangle 99">
              <a:extLst>
                <a:ext uri="{FF2B5EF4-FFF2-40B4-BE49-F238E27FC236}">
                  <a16:creationId xmlns:a16="http://schemas.microsoft.com/office/drawing/2014/main" id="{7899DDC0-3A68-4E7C-B002-D97EE86C5323}"/>
                </a:ext>
              </a:extLst>
            </p:cNvPr>
            <p:cNvSpPr>
              <a:spLocks noChangeArrowheads="1"/>
            </p:cNvSpPr>
            <p:nvPr/>
          </p:nvSpPr>
          <p:spPr bwMode="auto">
            <a:xfrm>
              <a:off x="4075779" y="2157536"/>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Text Box 148">
              <a:extLst>
                <a:ext uri="{FF2B5EF4-FFF2-40B4-BE49-F238E27FC236}">
                  <a16:creationId xmlns:a16="http://schemas.microsoft.com/office/drawing/2014/main" id="{FC006C14-94B2-4A32-8175-14302FF9B294}"/>
                </a:ext>
              </a:extLst>
            </p:cNvPr>
            <p:cNvSpPr txBox="1">
              <a:spLocks noChangeArrowheads="1"/>
            </p:cNvSpPr>
            <p:nvPr/>
          </p:nvSpPr>
          <p:spPr bwMode="auto">
            <a:xfrm>
              <a:off x="3832127" y="1903011"/>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grpSp>
      <p:grpSp>
        <p:nvGrpSpPr>
          <p:cNvPr id="171" name="Group 170">
            <a:extLst>
              <a:ext uri="{FF2B5EF4-FFF2-40B4-BE49-F238E27FC236}">
                <a16:creationId xmlns:a16="http://schemas.microsoft.com/office/drawing/2014/main" id="{F13F67B2-C0DA-4470-A3BA-59C031354049}"/>
              </a:ext>
            </a:extLst>
          </p:cNvPr>
          <p:cNvGrpSpPr/>
          <p:nvPr/>
        </p:nvGrpSpPr>
        <p:grpSpPr>
          <a:xfrm>
            <a:off x="7393597" y="1903701"/>
            <a:ext cx="851765" cy="4054306"/>
            <a:chOff x="5869596" y="1903701"/>
            <a:chExt cx="851765" cy="4054306"/>
          </a:xfrm>
        </p:grpSpPr>
        <p:sp>
          <p:nvSpPr>
            <p:cNvPr id="172" name="Rectangle 139">
              <a:extLst>
                <a:ext uri="{FF2B5EF4-FFF2-40B4-BE49-F238E27FC236}">
                  <a16:creationId xmlns:a16="http://schemas.microsoft.com/office/drawing/2014/main" id="{261CB21D-E203-482D-850F-87C67D7F551D}"/>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3" name="Text Box 149">
              <a:extLst>
                <a:ext uri="{FF2B5EF4-FFF2-40B4-BE49-F238E27FC236}">
                  <a16:creationId xmlns:a16="http://schemas.microsoft.com/office/drawing/2014/main" id="{4F028BA3-B584-47E4-B318-BD70740B58E2}"/>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grpSp>
      <p:grpSp>
        <p:nvGrpSpPr>
          <p:cNvPr id="174" name="Group 173">
            <a:extLst>
              <a:ext uri="{FF2B5EF4-FFF2-40B4-BE49-F238E27FC236}">
                <a16:creationId xmlns:a16="http://schemas.microsoft.com/office/drawing/2014/main" id="{F837C7EC-59CB-47BC-88C5-E835BDA02731}"/>
              </a:ext>
            </a:extLst>
          </p:cNvPr>
          <p:cNvGrpSpPr/>
          <p:nvPr/>
        </p:nvGrpSpPr>
        <p:grpSpPr>
          <a:xfrm>
            <a:off x="9306000" y="1903011"/>
            <a:ext cx="928709" cy="4054996"/>
            <a:chOff x="7781999" y="1903011"/>
            <a:chExt cx="928709" cy="4054996"/>
          </a:xfrm>
        </p:grpSpPr>
        <p:sp>
          <p:nvSpPr>
            <p:cNvPr id="175" name="Rectangle 141">
              <a:extLst>
                <a:ext uri="{FF2B5EF4-FFF2-40B4-BE49-F238E27FC236}">
                  <a16:creationId xmlns:a16="http://schemas.microsoft.com/office/drawing/2014/main" id="{5C28D737-AE74-480E-B0FC-1F1D81F55E3F}"/>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6" name="Text Box 150">
              <a:extLst>
                <a:ext uri="{FF2B5EF4-FFF2-40B4-BE49-F238E27FC236}">
                  <a16:creationId xmlns:a16="http://schemas.microsoft.com/office/drawing/2014/main" id="{C6543AD7-1A15-4FBC-AFF0-3A37BEB659DC}"/>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sp>
        <p:nvSpPr>
          <p:cNvPr id="177" name="Line 129">
            <a:extLst>
              <a:ext uri="{FF2B5EF4-FFF2-40B4-BE49-F238E27FC236}">
                <a16:creationId xmlns:a16="http://schemas.microsoft.com/office/drawing/2014/main" id="{B3B4F182-E7BA-4C0D-B405-A49C7051F59E}"/>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8" name="Group 177">
            <a:extLst>
              <a:ext uri="{FF2B5EF4-FFF2-40B4-BE49-F238E27FC236}">
                <a16:creationId xmlns:a16="http://schemas.microsoft.com/office/drawing/2014/main" id="{325000CE-06FF-4EB6-83F2-6981FAAE84A3}"/>
              </a:ext>
            </a:extLst>
          </p:cNvPr>
          <p:cNvGrpSpPr/>
          <p:nvPr/>
        </p:nvGrpSpPr>
        <p:grpSpPr>
          <a:xfrm>
            <a:off x="3260053" y="4125005"/>
            <a:ext cx="2339727" cy="1765272"/>
            <a:chOff x="1736052" y="4125005"/>
            <a:chExt cx="2339727" cy="1765272"/>
          </a:xfrm>
        </p:grpSpPr>
        <p:sp>
          <p:nvSpPr>
            <p:cNvPr id="179" name="Line 74">
              <a:extLst>
                <a:ext uri="{FF2B5EF4-FFF2-40B4-BE49-F238E27FC236}">
                  <a16:creationId xmlns:a16="http://schemas.microsoft.com/office/drawing/2014/main" id="{9EBAE2BD-3968-4DAF-A9F0-9A8FA4F98A2F}"/>
                </a:ext>
              </a:extLst>
            </p:cNvPr>
            <p:cNvSpPr>
              <a:spLocks noChangeShapeType="1"/>
            </p:cNvSpPr>
            <p:nvPr/>
          </p:nvSpPr>
          <p:spPr bwMode="auto">
            <a:xfrm>
              <a:off x="1926598" y="4161571"/>
              <a:ext cx="0" cy="169630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0" name="Group 179">
              <a:extLst>
                <a:ext uri="{FF2B5EF4-FFF2-40B4-BE49-F238E27FC236}">
                  <a16:creationId xmlns:a16="http://schemas.microsoft.com/office/drawing/2014/main" id="{F89B7AD8-2A6D-4D2C-814F-D79C0F20BF65}"/>
                </a:ext>
              </a:extLst>
            </p:cNvPr>
            <p:cNvGrpSpPr/>
            <p:nvPr/>
          </p:nvGrpSpPr>
          <p:grpSpPr>
            <a:xfrm>
              <a:off x="1736052" y="4125005"/>
              <a:ext cx="223042" cy="54259"/>
              <a:chOff x="1736052" y="4125005"/>
              <a:chExt cx="223042" cy="54259"/>
            </a:xfrm>
          </p:grpSpPr>
          <p:sp>
            <p:nvSpPr>
              <p:cNvPr id="188" name="Line 54">
                <a:extLst>
                  <a:ext uri="{FF2B5EF4-FFF2-40B4-BE49-F238E27FC236}">
                    <a16:creationId xmlns:a16="http://schemas.microsoft.com/office/drawing/2014/main" id="{D2EBB88B-05A1-457B-9D50-ADF22446B975}"/>
                  </a:ext>
                </a:extLst>
              </p:cNvPr>
              <p:cNvSpPr>
                <a:spLocks noChangeShapeType="1"/>
              </p:cNvSpPr>
              <p:nvPr/>
            </p:nvSpPr>
            <p:spPr bwMode="auto">
              <a:xfrm flipH="1">
                <a:off x="1736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9" name="AutoShape 79">
                <a:extLst>
                  <a:ext uri="{FF2B5EF4-FFF2-40B4-BE49-F238E27FC236}">
                    <a16:creationId xmlns:a16="http://schemas.microsoft.com/office/drawing/2014/main" id="{48618FE9-BEFC-4600-B1E4-551BC13E7537}"/>
                  </a:ext>
                </a:extLst>
              </p:cNvPr>
              <p:cNvSpPr>
                <a:spLocks noChangeArrowheads="1"/>
              </p:cNvSpPr>
              <p:nvPr/>
            </p:nvSpPr>
            <p:spPr bwMode="auto">
              <a:xfrm>
                <a:off x="1894102" y="4125005"/>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81" name="Group 180">
              <a:extLst>
                <a:ext uri="{FF2B5EF4-FFF2-40B4-BE49-F238E27FC236}">
                  <a16:creationId xmlns:a16="http://schemas.microsoft.com/office/drawing/2014/main" id="{1CC25F2C-1EDA-43CC-BB45-FD327274A79B}"/>
                </a:ext>
              </a:extLst>
            </p:cNvPr>
            <p:cNvGrpSpPr/>
            <p:nvPr/>
          </p:nvGrpSpPr>
          <p:grpSpPr>
            <a:xfrm>
              <a:off x="1926598" y="5618123"/>
              <a:ext cx="2149181" cy="272154"/>
              <a:chOff x="1926598" y="5618123"/>
              <a:chExt cx="2149181" cy="272154"/>
            </a:xfrm>
          </p:grpSpPr>
          <p:sp>
            <p:nvSpPr>
              <p:cNvPr id="186" name="Line 115">
                <a:extLst>
                  <a:ext uri="{FF2B5EF4-FFF2-40B4-BE49-F238E27FC236}">
                    <a16:creationId xmlns:a16="http://schemas.microsoft.com/office/drawing/2014/main" id="{B8BC1F87-6B54-4646-B908-D4E20B9A608E}"/>
                  </a:ext>
                </a:extLst>
              </p:cNvPr>
              <p:cNvSpPr>
                <a:spLocks noChangeShapeType="1"/>
              </p:cNvSpPr>
              <p:nvPr/>
            </p:nvSpPr>
            <p:spPr bwMode="auto">
              <a:xfrm>
                <a:off x="1926598"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7" name="Text Box 116">
                <a:extLst>
                  <a:ext uri="{FF2B5EF4-FFF2-40B4-BE49-F238E27FC236}">
                    <a16:creationId xmlns:a16="http://schemas.microsoft.com/office/drawing/2014/main" id="{438B3B4F-6CC1-4E54-B946-87BA8442C643}"/>
                  </a:ext>
                </a:extLst>
              </p:cNvPr>
              <p:cNvSpPr txBox="1">
                <a:spLocks noChangeArrowheads="1"/>
              </p:cNvSpPr>
              <p:nvPr/>
            </p:nvSpPr>
            <p:spPr bwMode="auto">
              <a:xfrm>
                <a:off x="2238266"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grpSp>
        <p:grpSp>
          <p:nvGrpSpPr>
            <p:cNvPr id="182" name="Group 181">
              <a:extLst>
                <a:ext uri="{FF2B5EF4-FFF2-40B4-BE49-F238E27FC236}">
                  <a16:creationId xmlns:a16="http://schemas.microsoft.com/office/drawing/2014/main" id="{BC3DF8C6-79F8-4E6B-949C-5ADA2B55B39A}"/>
                </a:ext>
              </a:extLst>
            </p:cNvPr>
            <p:cNvGrpSpPr/>
            <p:nvPr/>
          </p:nvGrpSpPr>
          <p:grpSpPr>
            <a:xfrm>
              <a:off x="1894102" y="5425858"/>
              <a:ext cx="2181677" cy="272154"/>
              <a:chOff x="1894102" y="5425858"/>
              <a:chExt cx="2181677" cy="272154"/>
            </a:xfrm>
          </p:grpSpPr>
          <p:sp>
            <p:nvSpPr>
              <p:cNvPr id="183" name="AutoShape 119">
                <a:extLst>
                  <a:ext uri="{FF2B5EF4-FFF2-40B4-BE49-F238E27FC236}">
                    <a16:creationId xmlns:a16="http://schemas.microsoft.com/office/drawing/2014/main" id="{B1AC0F3C-A914-4C20-94EC-1E60B9373A1B}"/>
                  </a:ext>
                </a:extLst>
              </p:cNvPr>
              <p:cNvSpPr>
                <a:spLocks noChangeArrowheads="1"/>
              </p:cNvSpPr>
              <p:nvPr/>
            </p:nvSpPr>
            <p:spPr bwMode="auto">
              <a:xfrm>
                <a:off x="1894102" y="5606505"/>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4" name="Line 114">
                <a:extLst>
                  <a:ext uri="{FF2B5EF4-FFF2-40B4-BE49-F238E27FC236}">
                    <a16:creationId xmlns:a16="http://schemas.microsoft.com/office/drawing/2014/main" id="{5E032B7B-9AC4-4785-958B-1D6693C8AABE}"/>
                  </a:ext>
                </a:extLst>
              </p:cNvPr>
              <p:cNvSpPr>
                <a:spLocks noChangeShapeType="1"/>
              </p:cNvSpPr>
              <p:nvPr/>
            </p:nvSpPr>
            <p:spPr bwMode="auto">
              <a:xfrm>
                <a:off x="1926598"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5" name="Text Box 117">
                <a:extLst>
                  <a:ext uri="{FF2B5EF4-FFF2-40B4-BE49-F238E27FC236}">
                    <a16:creationId xmlns:a16="http://schemas.microsoft.com/office/drawing/2014/main" id="{CD966F76-14A1-4F68-A95A-4A97178C84EE}"/>
                  </a:ext>
                </a:extLst>
              </p:cNvPr>
              <p:cNvSpPr txBox="1">
                <a:spLocks noChangeArrowheads="1"/>
              </p:cNvSpPr>
              <p:nvPr/>
            </p:nvSpPr>
            <p:spPr bwMode="auto">
              <a:xfrm>
                <a:off x="2238266"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grpSp>
      </p:grpSp>
      <p:sp>
        <p:nvSpPr>
          <p:cNvPr id="190" name="Line 142">
            <a:extLst>
              <a:ext uri="{FF2B5EF4-FFF2-40B4-BE49-F238E27FC236}">
                <a16:creationId xmlns:a16="http://schemas.microsoft.com/office/drawing/2014/main" id="{49750003-831F-4D9C-8F1C-487A88D73372}"/>
              </a:ext>
            </a:extLst>
          </p:cNvPr>
          <p:cNvSpPr>
            <a:spLocks noChangeShapeType="1"/>
          </p:cNvSpPr>
          <p:nvPr/>
        </p:nvSpPr>
        <p:spPr bwMode="auto">
          <a:xfrm>
            <a:off x="7939507"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91" name="Group 190">
            <a:extLst>
              <a:ext uri="{FF2B5EF4-FFF2-40B4-BE49-F238E27FC236}">
                <a16:creationId xmlns:a16="http://schemas.microsoft.com/office/drawing/2014/main" id="{4E911AC3-37FC-4722-8261-AAA631E9DAB8}"/>
              </a:ext>
            </a:extLst>
          </p:cNvPr>
          <p:cNvGrpSpPr/>
          <p:nvPr/>
        </p:nvGrpSpPr>
        <p:grpSpPr>
          <a:xfrm>
            <a:off x="3571722" y="4530860"/>
            <a:ext cx="6552417" cy="1581015"/>
            <a:chOff x="2047721" y="4530859"/>
            <a:chExt cx="6552417" cy="1581015"/>
          </a:xfrm>
        </p:grpSpPr>
        <p:sp>
          <p:nvSpPr>
            <p:cNvPr id="192" name="Line 15">
              <a:extLst>
                <a:ext uri="{FF2B5EF4-FFF2-40B4-BE49-F238E27FC236}">
                  <a16:creationId xmlns:a16="http://schemas.microsoft.com/office/drawing/2014/main" id="{F4BA3065-BD09-43FF-974A-21C2F01AE984}"/>
                </a:ext>
              </a:extLst>
            </p:cNvPr>
            <p:cNvSpPr>
              <a:spLocks noChangeShapeType="1"/>
            </p:cNvSpPr>
            <p:nvPr/>
          </p:nvSpPr>
          <p:spPr bwMode="auto">
            <a:xfrm flipV="1">
              <a:off x="2047721" y="4530859"/>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3" name="Line 16">
              <a:extLst>
                <a:ext uri="{FF2B5EF4-FFF2-40B4-BE49-F238E27FC236}">
                  <a16:creationId xmlns:a16="http://schemas.microsoft.com/office/drawing/2014/main" id="{182DC292-0E9B-410A-99BE-785B443DDD9C}"/>
                </a:ext>
              </a:extLst>
            </p:cNvPr>
            <p:cNvSpPr>
              <a:spLocks noChangeShapeType="1"/>
            </p:cNvSpPr>
            <p:nvPr/>
          </p:nvSpPr>
          <p:spPr bwMode="auto">
            <a:xfrm>
              <a:off x="2047721"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4" name="Line 143">
              <a:extLst>
                <a:ext uri="{FF2B5EF4-FFF2-40B4-BE49-F238E27FC236}">
                  <a16:creationId xmlns:a16="http://schemas.microsoft.com/office/drawing/2014/main" id="{5A129950-F454-4234-9B2A-2434CC78E507}"/>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5" name="Line 144">
              <a:extLst>
                <a:ext uri="{FF2B5EF4-FFF2-40B4-BE49-F238E27FC236}">
                  <a16:creationId xmlns:a16="http://schemas.microsoft.com/office/drawing/2014/main" id="{E1343D3B-7283-4F31-B15D-276F93789809}"/>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6" name="Line 145">
              <a:extLst>
                <a:ext uri="{FF2B5EF4-FFF2-40B4-BE49-F238E27FC236}">
                  <a16:creationId xmlns:a16="http://schemas.microsoft.com/office/drawing/2014/main" id="{89E215B7-749F-4912-B3CD-CD9D6F7A99FD}"/>
                </a:ext>
              </a:extLst>
            </p:cNvPr>
            <p:cNvSpPr>
              <a:spLocks noChangeShapeType="1"/>
            </p:cNvSpPr>
            <p:nvPr/>
          </p:nvSpPr>
          <p:spPr bwMode="auto">
            <a:xfrm>
              <a:off x="2047721"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97" name="Group 196">
            <a:extLst>
              <a:ext uri="{FF2B5EF4-FFF2-40B4-BE49-F238E27FC236}">
                <a16:creationId xmlns:a16="http://schemas.microsoft.com/office/drawing/2014/main" id="{11CFFD95-AE83-4894-97B8-B970D4C72760}"/>
              </a:ext>
            </a:extLst>
          </p:cNvPr>
          <p:cNvGrpSpPr/>
          <p:nvPr/>
        </p:nvGrpSpPr>
        <p:grpSpPr>
          <a:xfrm>
            <a:off x="5756353" y="5181525"/>
            <a:ext cx="2028059" cy="861668"/>
            <a:chOff x="4232352" y="5181525"/>
            <a:chExt cx="2028059" cy="861668"/>
          </a:xfrm>
        </p:grpSpPr>
        <p:sp>
          <p:nvSpPr>
            <p:cNvPr id="198" name="Line 134">
              <a:extLst>
                <a:ext uri="{FF2B5EF4-FFF2-40B4-BE49-F238E27FC236}">
                  <a16:creationId xmlns:a16="http://schemas.microsoft.com/office/drawing/2014/main" id="{E18FDB13-85FF-42BE-8819-FE04C16503ED}"/>
                </a:ext>
              </a:extLst>
            </p:cNvPr>
            <p:cNvSpPr>
              <a:spLocks noChangeShapeType="1"/>
            </p:cNvSpPr>
            <p:nvPr/>
          </p:nvSpPr>
          <p:spPr bwMode="auto">
            <a:xfrm>
              <a:off x="4232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Line 135">
              <a:extLst>
                <a:ext uri="{FF2B5EF4-FFF2-40B4-BE49-F238E27FC236}">
                  <a16:creationId xmlns:a16="http://schemas.microsoft.com/office/drawing/2014/main" id="{20E38AB7-F887-4AB6-802F-D4C4F69AA233}"/>
                </a:ext>
              </a:extLst>
            </p:cNvPr>
            <p:cNvSpPr>
              <a:spLocks noChangeShapeType="1"/>
            </p:cNvSpPr>
            <p:nvPr/>
          </p:nvSpPr>
          <p:spPr bwMode="auto">
            <a:xfrm>
              <a:off x="4232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0" name="Line 138">
              <a:extLst>
                <a:ext uri="{FF2B5EF4-FFF2-40B4-BE49-F238E27FC236}">
                  <a16:creationId xmlns:a16="http://schemas.microsoft.com/office/drawing/2014/main" id="{A6608198-7EBA-4F39-96A7-039BF7033BB1}"/>
                </a:ext>
              </a:extLst>
            </p:cNvPr>
            <p:cNvSpPr>
              <a:spLocks noChangeShapeType="1"/>
            </p:cNvSpPr>
            <p:nvPr/>
          </p:nvSpPr>
          <p:spPr bwMode="auto">
            <a:xfrm>
              <a:off x="5323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01" name="Group 200">
              <a:extLst>
                <a:ext uri="{FF2B5EF4-FFF2-40B4-BE49-F238E27FC236}">
                  <a16:creationId xmlns:a16="http://schemas.microsoft.com/office/drawing/2014/main" id="{A84B7ABE-6758-470C-BA2F-1F918BEE9B61}"/>
                </a:ext>
              </a:extLst>
            </p:cNvPr>
            <p:cNvGrpSpPr/>
            <p:nvPr/>
          </p:nvGrpSpPr>
          <p:grpSpPr>
            <a:xfrm>
              <a:off x="5010782" y="5442196"/>
              <a:ext cx="304187" cy="600997"/>
              <a:chOff x="441264" y="3007737"/>
              <a:chExt cx="304187" cy="740435"/>
            </a:xfrm>
          </p:grpSpPr>
          <p:sp>
            <p:nvSpPr>
              <p:cNvPr id="205" name="AutoShape 10">
                <a:extLst>
                  <a:ext uri="{FF2B5EF4-FFF2-40B4-BE49-F238E27FC236}">
                    <a16:creationId xmlns:a16="http://schemas.microsoft.com/office/drawing/2014/main" id="{086E0B13-2CA4-462F-AF18-279C608183F4}"/>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6" name="TextBox 205">
                <a:extLst>
                  <a:ext uri="{FF2B5EF4-FFF2-40B4-BE49-F238E27FC236}">
                    <a16:creationId xmlns:a16="http://schemas.microsoft.com/office/drawing/2014/main" id="{488A0A78-E171-4A7E-AFEF-E1BB82338F4B}"/>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207" name="TextBox 206">
                <a:extLst>
                  <a:ext uri="{FF2B5EF4-FFF2-40B4-BE49-F238E27FC236}">
                    <a16:creationId xmlns:a16="http://schemas.microsoft.com/office/drawing/2014/main" id="{A32D70FE-09A1-4430-824B-EBBA649AC245}"/>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202" name="Group 201">
              <a:extLst>
                <a:ext uri="{FF2B5EF4-FFF2-40B4-BE49-F238E27FC236}">
                  <a16:creationId xmlns:a16="http://schemas.microsoft.com/office/drawing/2014/main" id="{539A764C-1B54-4ED1-A274-56B18CA5FDC6}"/>
                </a:ext>
              </a:extLst>
            </p:cNvPr>
            <p:cNvGrpSpPr/>
            <p:nvPr/>
          </p:nvGrpSpPr>
          <p:grpSpPr>
            <a:xfrm>
              <a:off x="4887236" y="5181525"/>
              <a:ext cx="606505" cy="349286"/>
              <a:chOff x="2839115" y="3362881"/>
              <a:chExt cx="606505" cy="349286"/>
            </a:xfrm>
          </p:grpSpPr>
          <p:sp>
            <p:nvSpPr>
              <p:cNvPr id="203" name="Line 90">
                <a:extLst>
                  <a:ext uri="{FF2B5EF4-FFF2-40B4-BE49-F238E27FC236}">
                    <a16:creationId xmlns:a16="http://schemas.microsoft.com/office/drawing/2014/main" id="{8CD61A02-9D51-435E-988E-885B3C369B09}"/>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4" name="Text Box 91">
                <a:extLst>
                  <a:ext uri="{FF2B5EF4-FFF2-40B4-BE49-F238E27FC236}">
                    <a16:creationId xmlns:a16="http://schemas.microsoft.com/office/drawing/2014/main" id="{A519A031-7E76-472B-BBCB-6C110168B44F}"/>
                  </a:ext>
                </a:extLst>
              </p:cNvPr>
              <p:cNvSpPr txBox="1">
                <a:spLocks noChangeArrowheads="1"/>
              </p:cNvSpPr>
              <p:nvPr/>
            </p:nvSpPr>
            <p:spPr bwMode="auto">
              <a:xfrm>
                <a:off x="2839115" y="3362881"/>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sp>
        <p:nvSpPr>
          <p:cNvPr id="208" name="Rectangle 207">
            <a:extLst>
              <a:ext uri="{FF2B5EF4-FFF2-40B4-BE49-F238E27FC236}">
                <a16:creationId xmlns:a16="http://schemas.microsoft.com/office/drawing/2014/main" id="{1225AFE6-1CC8-42B9-B039-D34056F78C89}"/>
              </a:ext>
            </a:extLst>
          </p:cNvPr>
          <p:cNvSpPr/>
          <p:nvPr/>
        </p:nvSpPr>
        <p:spPr>
          <a:xfrm rot="16200000">
            <a:off x="2940343" y="4067581"/>
            <a:ext cx="480738" cy="1856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Rd</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09" name="Rectangle 208">
            <a:extLst>
              <a:ext uri="{FF2B5EF4-FFF2-40B4-BE49-F238E27FC236}">
                <a16:creationId xmlns:a16="http://schemas.microsoft.com/office/drawing/2014/main" id="{C56D5BF2-766A-4472-9C73-3C30750D36D8}"/>
              </a:ext>
            </a:extLst>
          </p:cNvPr>
          <p:cNvSpPr/>
          <p:nvPr/>
        </p:nvSpPr>
        <p:spPr>
          <a:xfrm rot="16200000">
            <a:off x="5429568" y="5631145"/>
            <a:ext cx="480738" cy="1856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Rd</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10" name="Rectangle 209">
            <a:extLst>
              <a:ext uri="{FF2B5EF4-FFF2-40B4-BE49-F238E27FC236}">
                <a16:creationId xmlns:a16="http://schemas.microsoft.com/office/drawing/2014/main" id="{69FD9852-B08C-4864-8CDD-4ADE7362514D}"/>
              </a:ext>
            </a:extLst>
          </p:cNvPr>
          <p:cNvSpPr/>
          <p:nvPr/>
        </p:nvSpPr>
        <p:spPr>
          <a:xfrm rot="16200000">
            <a:off x="7626082" y="5631144"/>
            <a:ext cx="480738" cy="1856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Rd</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211" name="Rectangle 210">
            <a:extLst>
              <a:ext uri="{FF2B5EF4-FFF2-40B4-BE49-F238E27FC236}">
                <a16:creationId xmlns:a16="http://schemas.microsoft.com/office/drawing/2014/main" id="{1A521312-6F25-4D09-B3B3-E060D27326B7}"/>
              </a:ext>
            </a:extLst>
          </p:cNvPr>
          <p:cNvSpPr/>
          <p:nvPr/>
        </p:nvSpPr>
        <p:spPr>
          <a:xfrm rot="16200000">
            <a:off x="9556065" y="5631145"/>
            <a:ext cx="480738" cy="1856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Rd</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Tree>
    <p:extLst>
      <p:ext uri="{BB962C8B-B14F-4D97-AF65-F5344CB8AC3E}">
        <p14:creationId xmlns:p14="http://schemas.microsoft.com/office/powerpoint/2010/main" val="322211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left)">
                                      <p:cBhvr>
                                        <p:cTn id="12" dur="250"/>
                                        <p:tgtEl>
                                          <p:spTgt spid="177"/>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25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wipe(left)">
                                      <p:cBhvr>
                                        <p:cTn id="21" dur="250"/>
                                        <p:tgtEl>
                                          <p:spTgt spid="178"/>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250"/>
                                        <p:tgtEl>
                                          <p:spTgt spid="20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7"/>
                                        </p:tgtEl>
                                        <p:attrNameLst>
                                          <p:attrName>style.visibility</p:attrName>
                                        </p:attrNameLst>
                                      </p:cBhvr>
                                      <p:to>
                                        <p:strVal val="visible"/>
                                      </p:to>
                                    </p:set>
                                    <p:animEffect transition="in" filter="wipe(left)">
                                      <p:cBhvr>
                                        <p:cTn id="30" dur="250"/>
                                        <p:tgtEl>
                                          <p:spTgt spid="197"/>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210"/>
                                        </p:tgtEl>
                                        <p:attrNameLst>
                                          <p:attrName>style.visibility</p:attrName>
                                        </p:attrNameLst>
                                      </p:cBhvr>
                                      <p:to>
                                        <p:strVal val="visible"/>
                                      </p:to>
                                    </p:set>
                                    <p:animEffect transition="in" filter="fade">
                                      <p:cBhvr>
                                        <p:cTn id="34" dur="250"/>
                                        <p:tgtEl>
                                          <p:spTgt spid="2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250"/>
                                        <p:tgtEl>
                                          <p:spTgt spid="190"/>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211"/>
                                        </p:tgtEl>
                                        <p:attrNameLst>
                                          <p:attrName>style.visibility</p:attrName>
                                        </p:attrNameLst>
                                      </p:cBhvr>
                                      <p:to>
                                        <p:strVal val="visible"/>
                                      </p:to>
                                    </p:set>
                                    <p:animEffect transition="in" filter="fade">
                                      <p:cBhvr>
                                        <p:cTn id="43" dur="250"/>
                                        <p:tgtEl>
                                          <p:spTgt spid="211"/>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right)">
                                      <p:cBhvr>
                                        <p:cTn id="4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77" grpId="0" animBg="1"/>
      <p:bldP spid="190" grpId="0" animBg="1"/>
      <p:bldP spid="208" grpId="0" animBg="1"/>
      <p:bldP spid="209" grpId="0" animBg="1"/>
      <p:bldP spid="210" grpId="0" animBg="1"/>
      <p:bldP spid="2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CEEA-B062-4A6D-BBE5-283524EB907E}"/>
              </a:ext>
            </a:extLst>
          </p:cNvPr>
          <p:cNvSpPr>
            <a:spLocks noGrp="1"/>
          </p:cNvSpPr>
          <p:nvPr>
            <p:ph type="title"/>
          </p:nvPr>
        </p:nvSpPr>
        <p:spPr/>
        <p:txBody>
          <a:bodyPr/>
          <a:lstStyle/>
          <a:p>
            <a:r>
              <a:rPr lang="en-US" altLang="ko-KR" sz="3600" dirty="0"/>
              <a:t>Design</a:t>
            </a:r>
            <a:r>
              <a:rPr lang="en-US" altLang="ko-KR" sz="3600" i="1" dirty="0"/>
              <a:t>3</a:t>
            </a:r>
            <a:r>
              <a:rPr lang="en-US" altLang="ko-KR" sz="3600" dirty="0"/>
              <a:t>: Control Signal Propagation</a:t>
            </a:r>
            <a:endParaRPr lang="ko-KR" altLang="en-US" sz="3600" dirty="0"/>
          </a:p>
        </p:txBody>
      </p:sp>
      <p:sp>
        <p:nvSpPr>
          <p:cNvPr id="211" name="文本占位符 210">
            <a:extLst>
              <a:ext uri="{FF2B5EF4-FFF2-40B4-BE49-F238E27FC236}">
                <a16:creationId xmlns:a16="http://schemas.microsoft.com/office/drawing/2014/main" id="{DC34B71B-0C10-1CDB-C421-C719645A2ABE}"/>
              </a:ext>
            </a:extLst>
          </p:cNvPr>
          <p:cNvSpPr>
            <a:spLocks noGrp="1"/>
          </p:cNvSpPr>
          <p:nvPr>
            <p:ph type="body" sz="quarter" idx="10"/>
          </p:nvPr>
        </p:nvSpPr>
        <p:spPr/>
        <p:txBody>
          <a:bodyPr/>
          <a:lstStyle/>
          <a:p>
            <a:endParaRPr lang="zh-CN" altLang="en-US"/>
          </a:p>
        </p:txBody>
      </p:sp>
      <p:sp>
        <p:nvSpPr>
          <p:cNvPr id="3" name="Rectangle 2">
            <a:extLst>
              <a:ext uri="{FF2B5EF4-FFF2-40B4-BE49-F238E27FC236}">
                <a16:creationId xmlns:a16="http://schemas.microsoft.com/office/drawing/2014/main" id="{17D675C2-006F-4325-BFFD-9F6CE4A1F606}"/>
              </a:ext>
            </a:extLst>
          </p:cNvPr>
          <p:cNvSpPr/>
          <p:nvPr/>
        </p:nvSpPr>
        <p:spPr>
          <a:xfrm>
            <a:off x="330200" y="922562"/>
            <a:ext cx="11565466" cy="640816"/>
          </a:xfrm>
          <a:prstGeom prst="rect">
            <a:avLst/>
          </a:prstGeom>
        </p:spPr>
        <p:txBody>
          <a:bodyPr wrap="square">
            <a:spAutoFit/>
          </a:bodyPr>
          <a:lstStyle/>
          <a:p>
            <a:pPr marL="261938" marR="0" lvl="0"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22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The control signals are generated in the </a:t>
            </a:r>
            <a:r>
              <a:rPr kumimoji="0" lang="en-US" altLang="ko-KR" sz="2200" b="1" i="0" u="none" strike="noStrike" kern="1200" cap="none" spc="0" normalizeH="0" baseline="0" noProof="0" dirty="0">
                <a:ln>
                  <a:noFill/>
                </a:ln>
                <a:solidFill>
                  <a:srgbClr val="143D88"/>
                </a:solidFill>
                <a:effectLst/>
                <a:uLnTx/>
                <a:uFillTx/>
                <a:latin typeface="Calibri"/>
                <a:ea typeface="굴림" panose="020B0600000101010101" pitchFamily="50" charset="-127"/>
                <a:cs typeface="Arial" panose="020B0604020202020204" pitchFamily="34" charset="0"/>
              </a:rPr>
              <a:t>same way as in the single-cycle processor. </a:t>
            </a:r>
            <a:r>
              <a:rPr kumimoji="0" lang="en-US" altLang="ko-KR" sz="22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But, note that </a:t>
            </a:r>
            <a:r>
              <a:rPr kumimoji="0" lang="en-US" altLang="ko-KR" sz="2200" b="1" i="0" u="none" strike="noStrike" kern="1200" cap="none" spc="0" normalizeH="0" baseline="0" noProof="0" dirty="0">
                <a:ln>
                  <a:noFill/>
                </a:ln>
                <a:solidFill>
                  <a:srgbClr val="143D88"/>
                </a:solidFill>
                <a:effectLst/>
                <a:uLnTx/>
                <a:uFillTx/>
                <a:latin typeface="Calibri"/>
                <a:ea typeface="굴림" panose="020B0600000101010101" pitchFamily="50" charset="-127"/>
                <a:cs typeface="Arial" panose="020B0604020202020204" pitchFamily="34" charset="0"/>
              </a:rPr>
              <a:t>some of the control signals won’t be needed for some next-level stages and clock cycles</a:t>
            </a:r>
            <a:r>
              <a:rPr kumimoji="0" lang="en-US" altLang="ko-KR" sz="2200" b="0" i="0" u="none" strike="noStrike" kern="1200" cap="none" spc="0" normalizeH="0" baseline="0" noProof="0" dirty="0">
                <a:ln>
                  <a:noFill/>
                </a:ln>
                <a:solidFill>
                  <a:srgbClr val="000000"/>
                </a:solidFill>
                <a:effectLst/>
                <a:uLnTx/>
                <a:uFillTx/>
                <a:latin typeface="Calibri"/>
                <a:ea typeface="굴림" panose="020B0600000101010101" pitchFamily="50" charset="-127"/>
                <a:cs typeface="Arial" panose="020B0604020202020204" pitchFamily="34" charset="0"/>
              </a:rPr>
              <a:t>.</a:t>
            </a:r>
          </a:p>
        </p:txBody>
      </p:sp>
      <p:grpSp>
        <p:nvGrpSpPr>
          <p:cNvPr id="4" name="Group 3">
            <a:extLst>
              <a:ext uri="{FF2B5EF4-FFF2-40B4-BE49-F238E27FC236}">
                <a16:creationId xmlns:a16="http://schemas.microsoft.com/office/drawing/2014/main" id="{A843B1BA-D309-4296-BCED-1DBBD1CD721C}"/>
              </a:ext>
            </a:extLst>
          </p:cNvPr>
          <p:cNvGrpSpPr/>
          <p:nvPr/>
        </p:nvGrpSpPr>
        <p:grpSpPr>
          <a:xfrm>
            <a:off x="2899546" y="1903011"/>
            <a:ext cx="7335162" cy="4054996"/>
            <a:chOff x="1375546" y="1903011"/>
            <a:chExt cx="7335162" cy="4054996"/>
          </a:xfrm>
        </p:grpSpPr>
        <p:grpSp>
          <p:nvGrpSpPr>
            <p:cNvPr id="5" name="Group 4">
              <a:extLst>
                <a:ext uri="{FF2B5EF4-FFF2-40B4-BE49-F238E27FC236}">
                  <a16:creationId xmlns:a16="http://schemas.microsoft.com/office/drawing/2014/main" id="{224F891D-195C-4717-9E03-D5D3F55ED9A6}"/>
                </a:ext>
              </a:extLst>
            </p:cNvPr>
            <p:cNvGrpSpPr/>
            <p:nvPr/>
          </p:nvGrpSpPr>
          <p:grpSpPr>
            <a:xfrm>
              <a:off x="1375546" y="2595735"/>
              <a:ext cx="551105" cy="3362272"/>
              <a:chOff x="1375546" y="2595735"/>
              <a:chExt cx="551105" cy="3362272"/>
            </a:xfrm>
          </p:grpSpPr>
          <p:sp>
            <p:nvSpPr>
              <p:cNvPr id="15" name="Rectangle 146">
                <a:extLst>
                  <a:ext uri="{FF2B5EF4-FFF2-40B4-BE49-F238E27FC236}">
                    <a16:creationId xmlns:a16="http://schemas.microsoft.com/office/drawing/2014/main" id="{05EF264C-BE31-4572-AEF7-ADBE4B1872CD}"/>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2A47E16C-7194-4715-8092-018763AB955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grpSp>
          <p:nvGrpSpPr>
            <p:cNvPr id="6" name="Group 5">
              <a:extLst>
                <a:ext uri="{FF2B5EF4-FFF2-40B4-BE49-F238E27FC236}">
                  <a16:creationId xmlns:a16="http://schemas.microsoft.com/office/drawing/2014/main" id="{94F94667-8439-4E09-9542-879925BFC870}"/>
                </a:ext>
              </a:extLst>
            </p:cNvPr>
            <p:cNvGrpSpPr/>
            <p:nvPr/>
          </p:nvGrpSpPr>
          <p:grpSpPr>
            <a:xfrm>
              <a:off x="3832127" y="1903011"/>
              <a:ext cx="611314" cy="4054996"/>
              <a:chOff x="3832127" y="1903011"/>
              <a:chExt cx="611314" cy="4054996"/>
            </a:xfrm>
          </p:grpSpPr>
          <p:sp>
            <p:nvSpPr>
              <p:cNvPr id="13" name="Rectangle 99">
                <a:extLst>
                  <a:ext uri="{FF2B5EF4-FFF2-40B4-BE49-F238E27FC236}">
                    <a16:creationId xmlns:a16="http://schemas.microsoft.com/office/drawing/2014/main" id="{3234370B-0F86-49B9-B69E-CF3EB25452EB}"/>
                  </a:ext>
                </a:extLst>
              </p:cNvPr>
              <p:cNvSpPr>
                <a:spLocks noChangeArrowheads="1"/>
              </p:cNvSpPr>
              <p:nvPr/>
            </p:nvSpPr>
            <p:spPr bwMode="auto">
              <a:xfrm>
                <a:off x="4075779" y="2157536"/>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71A7EB07-5898-436A-B80B-2521BF7379C7}"/>
                  </a:ext>
                </a:extLst>
              </p:cNvPr>
              <p:cNvSpPr txBox="1">
                <a:spLocks noChangeArrowheads="1"/>
              </p:cNvSpPr>
              <p:nvPr/>
            </p:nvSpPr>
            <p:spPr bwMode="auto">
              <a:xfrm>
                <a:off x="3832127" y="1903011"/>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grpSp>
        <p:grpSp>
          <p:nvGrpSpPr>
            <p:cNvPr id="7" name="Group 6">
              <a:extLst>
                <a:ext uri="{FF2B5EF4-FFF2-40B4-BE49-F238E27FC236}">
                  <a16:creationId xmlns:a16="http://schemas.microsoft.com/office/drawing/2014/main" id="{79BB8C2D-275F-48EE-A6C9-F0F7248EC8B1}"/>
                </a:ext>
              </a:extLst>
            </p:cNvPr>
            <p:cNvGrpSpPr/>
            <p:nvPr/>
          </p:nvGrpSpPr>
          <p:grpSpPr>
            <a:xfrm>
              <a:off x="5869596" y="1903701"/>
              <a:ext cx="851765" cy="4054306"/>
              <a:chOff x="5869596" y="1903701"/>
              <a:chExt cx="851765" cy="4054306"/>
            </a:xfrm>
          </p:grpSpPr>
          <p:sp>
            <p:nvSpPr>
              <p:cNvPr id="11" name="Rectangle 139">
                <a:extLst>
                  <a:ext uri="{FF2B5EF4-FFF2-40B4-BE49-F238E27FC236}">
                    <a16:creationId xmlns:a16="http://schemas.microsoft.com/office/drawing/2014/main" id="{B6BE12AB-8A09-4D48-9A1E-352F38B00F3B}"/>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F8120837-59E7-4CE8-B1BC-98E8741080E2}"/>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grpSp>
        <p:grpSp>
          <p:nvGrpSpPr>
            <p:cNvPr id="8" name="Group 7">
              <a:extLst>
                <a:ext uri="{FF2B5EF4-FFF2-40B4-BE49-F238E27FC236}">
                  <a16:creationId xmlns:a16="http://schemas.microsoft.com/office/drawing/2014/main" id="{222F4F3B-0438-4CD0-AF88-151B3D0FC069}"/>
                </a:ext>
              </a:extLst>
            </p:cNvPr>
            <p:cNvGrpSpPr/>
            <p:nvPr/>
          </p:nvGrpSpPr>
          <p:grpSpPr>
            <a:xfrm>
              <a:off x="7781999" y="1903011"/>
              <a:ext cx="928709" cy="4054996"/>
              <a:chOff x="7781999" y="1903011"/>
              <a:chExt cx="928709" cy="4054996"/>
            </a:xfrm>
          </p:grpSpPr>
          <p:sp>
            <p:nvSpPr>
              <p:cNvPr id="9" name="Rectangle 141">
                <a:extLst>
                  <a:ext uri="{FF2B5EF4-FFF2-40B4-BE49-F238E27FC236}">
                    <a16:creationId xmlns:a16="http://schemas.microsoft.com/office/drawing/2014/main" id="{38298638-71C9-435B-AE93-D608B7ADB65D}"/>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Text Box 150">
                <a:extLst>
                  <a:ext uri="{FF2B5EF4-FFF2-40B4-BE49-F238E27FC236}">
                    <a16:creationId xmlns:a16="http://schemas.microsoft.com/office/drawing/2014/main" id="{15509713-3C6F-4489-95FD-045721910CEC}"/>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grpSp>
      <p:sp>
        <p:nvSpPr>
          <p:cNvPr id="17" name="Line 129">
            <a:extLst>
              <a:ext uri="{FF2B5EF4-FFF2-40B4-BE49-F238E27FC236}">
                <a16:creationId xmlns:a16="http://schemas.microsoft.com/office/drawing/2014/main" id="{D38C85E5-8807-4963-A8CD-21ECA62B7429}"/>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2E9902AB-3946-4743-BB5B-94170CEA63EE}"/>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2D08E79E-13F1-4207-A409-D00B22875DE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6DE71170-80B3-4FC3-A06A-B953ADD512D3}"/>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96DF7F8D-B21D-4B98-8EB1-EEB65A37CB01}"/>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54C3413B-6EFC-43B7-B631-7E523D38DA4D}"/>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3" name="AutoShape 79">
            <a:extLst>
              <a:ext uri="{FF2B5EF4-FFF2-40B4-BE49-F238E27FC236}">
                <a16:creationId xmlns:a16="http://schemas.microsoft.com/office/drawing/2014/main" id="{9EBFDCDD-446D-4789-BB40-2A420DEE07BD}"/>
              </a:ext>
            </a:extLst>
          </p:cNvPr>
          <p:cNvSpPr>
            <a:spLocks noChangeArrowheads="1"/>
          </p:cNvSpPr>
          <p:nvPr/>
        </p:nvSpPr>
        <p:spPr bwMode="auto">
          <a:xfrm>
            <a:off x="3418102" y="4125006"/>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4" name="Group 23">
            <a:extLst>
              <a:ext uri="{FF2B5EF4-FFF2-40B4-BE49-F238E27FC236}">
                <a16:creationId xmlns:a16="http://schemas.microsoft.com/office/drawing/2014/main" id="{64E6D044-8A19-4992-8F21-D10B8B898DE6}"/>
              </a:ext>
            </a:extLst>
          </p:cNvPr>
          <p:cNvGrpSpPr/>
          <p:nvPr/>
        </p:nvGrpSpPr>
        <p:grpSpPr>
          <a:xfrm>
            <a:off x="1663506" y="1589212"/>
            <a:ext cx="9031069" cy="4649663"/>
            <a:chOff x="139505" y="1589211"/>
            <a:chExt cx="9031069" cy="4649663"/>
          </a:xfrm>
        </p:grpSpPr>
        <p:sp>
          <p:nvSpPr>
            <p:cNvPr id="25" name="Line 3">
              <a:extLst>
                <a:ext uri="{FF2B5EF4-FFF2-40B4-BE49-F238E27FC236}">
                  <a16:creationId xmlns:a16="http://schemas.microsoft.com/office/drawing/2014/main" id="{61DC91FC-4EFD-4EE2-99E4-AF4464F18571}"/>
                </a:ext>
              </a:extLst>
            </p:cNvPr>
            <p:cNvSpPr>
              <a:spLocks noChangeShapeType="1"/>
            </p:cNvSpPr>
            <p:nvPr/>
          </p:nvSpPr>
          <p:spPr bwMode="auto">
            <a:xfrm>
              <a:off x="1224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7">
              <a:extLst>
                <a:ext uri="{FF2B5EF4-FFF2-40B4-BE49-F238E27FC236}">
                  <a16:creationId xmlns:a16="http://schemas.microsoft.com/office/drawing/2014/main" id="{79791DAE-FB38-4550-9A00-2664E6030A5F}"/>
                </a:ext>
              </a:extLst>
            </p:cNvPr>
            <p:cNvSpPr>
              <a:spLocks noChangeShapeType="1"/>
            </p:cNvSpPr>
            <p:nvPr/>
          </p:nvSpPr>
          <p:spPr bwMode="auto">
            <a:xfrm>
              <a:off x="7975324"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5D0082CF-2321-4611-AD49-C1CDF463EC41}"/>
                </a:ext>
              </a:extLst>
            </p:cNvPr>
            <p:cNvSpPr>
              <a:spLocks noChangeShapeType="1"/>
            </p:cNvSpPr>
            <p:nvPr/>
          </p:nvSpPr>
          <p:spPr bwMode="auto">
            <a:xfrm>
              <a:off x="6415506"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F0D22AB0-23C8-4495-9EBD-1997CF8AD3AB}"/>
                </a:ext>
              </a:extLst>
            </p:cNvPr>
            <p:cNvSpPr>
              <a:spLocks noChangeShapeType="1"/>
            </p:cNvSpPr>
            <p:nvPr/>
          </p:nvSpPr>
          <p:spPr bwMode="auto">
            <a:xfrm flipH="1">
              <a:off x="6572079" y="4290141"/>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049A897A-F411-4CBF-B4A7-86D0D491C1DD}"/>
                </a:ext>
              </a:extLst>
            </p:cNvPr>
            <p:cNvSpPr>
              <a:spLocks noChangeShapeType="1"/>
            </p:cNvSpPr>
            <p:nvPr/>
          </p:nvSpPr>
          <p:spPr bwMode="auto">
            <a:xfrm>
              <a:off x="6572079"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96746D45-E030-48CA-B447-CB0DA9BB51F5}"/>
                </a:ext>
              </a:extLst>
            </p:cNvPr>
            <p:cNvSpPr>
              <a:spLocks noChangeArrowheads="1"/>
            </p:cNvSpPr>
            <p:nvPr/>
          </p:nvSpPr>
          <p:spPr bwMode="auto">
            <a:xfrm>
              <a:off x="6527766" y="4255934"/>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7B34598B-C052-4F03-A476-04F506EC4C5F}"/>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BAF1EDD0-884D-4A50-93EF-6322295A7DAF}"/>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9F909A65-7278-43F1-A309-7A8E46561D85}"/>
                </a:ext>
              </a:extLst>
            </p:cNvPr>
            <p:cNvSpPr>
              <a:spLocks noChangeShapeType="1"/>
            </p:cNvSpPr>
            <p:nvPr/>
          </p:nvSpPr>
          <p:spPr bwMode="auto">
            <a:xfrm flipH="1">
              <a:off x="2204293"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AE20DB4E-05B7-436F-9106-6E25F6F89CB2}"/>
                </a:ext>
              </a:extLst>
            </p:cNvPr>
            <p:cNvSpPr>
              <a:spLocks noChangeShapeType="1"/>
            </p:cNvSpPr>
            <p:nvPr/>
          </p:nvSpPr>
          <p:spPr bwMode="auto">
            <a:xfrm flipV="1">
              <a:off x="2047721" y="4530859"/>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A44910DB-46DA-49E6-9161-E48037B8083C}"/>
                </a:ext>
              </a:extLst>
            </p:cNvPr>
            <p:cNvSpPr>
              <a:spLocks noChangeShapeType="1"/>
            </p:cNvSpPr>
            <p:nvPr/>
          </p:nvSpPr>
          <p:spPr bwMode="auto">
            <a:xfrm>
              <a:off x="2047721"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30">
              <a:extLst>
                <a:ext uri="{FF2B5EF4-FFF2-40B4-BE49-F238E27FC236}">
                  <a16:creationId xmlns:a16="http://schemas.microsoft.com/office/drawing/2014/main" id="{3B99E2E9-36E0-4BDB-98D3-6E9CA8CC214E}"/>
                </a:ext>
              </a:extLst>
            </p:cNvPr>
            <p:cNvSpPr>
              <a:spLocks noChangeShapeType="1"/>
            </p:cNvSpPr>
            <p:nvPr/>
          </p:nvSpPr>
          <p:spPr bwMode="auto">
            <a:xfrm flipV="1">
              <a:off x="4387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62C9C4CF-63C7-4CF8-95A7-2EBAFF4AB2E8}"/>
                </a:ext>
              </a:extLst>
            </p:cNvPr>
            <p:cNvSpPr>
              <a:spLocks noChangeShapeType="1"/>
            </p:cNvSpPr>
            <p:nvPr/>
          </p:nvSpPr>
          <p:spPr bwMode="auto">
            <a:xfrm>
              <a:off x="4232352"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E0590B99-6C98-4135-A948-E9AFAC879766}"/>
                </a:ext>
              </a:extLst>
            </p:cNvPr>
            <p:cNvSpPr>
              <a:spLocks noChangeArrowheads="1"/>
            </p:cNvSpPr>
            <p:nvPr/>
          </p:nvSpPr>
          <p:spPr bwMode="auto">
            <a:xfrm>
              <a:off x="4344611" y="4198137"/>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51DB3739-1909-4749-A7B1-A46BFC2E406F}"/>
                </a:ext>
              </a:extLst>
            </p:cNvPr>
            <p:cNvSpPr>
              <a:spLocks noChangeShapeType="1"/>
            </p:cNvSpPr>
            <p:nvPr/>
          </p:nvSpPr>
          <p:spPr bwMode="auto">
            <a:xfrm>
              <a:off x="4777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BCF16802-D984-42F0-8E22-05D724870750}"/>
                </a:ext>
              </a:extLst>
            </p:cNvPr>
            <p:cNvSpPr>
              <a:spLocks noChangeShapeType="1"/>
            </p:cNvSpPr>
            <p:nvPr/>
          </p:nvSpPr>
          <p:spPr bwMode="auto">
            <a:xfrm>
              <a:off x="5826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8C4AE6B5-6BF2-4DF0-834B-6C8F875C4D39}"/>
                </a:ext>
              </a:extLst>
            </p:cNvPr>
            <p:cNvSpPr>
              <a:spLocks noChangeShapeType="1"/>
            </p:cNvSpPr>
            <p:nvPr/>
          </p:nvSpPr>
          <p:spPr bwMode="auto">
            <a:xfrm>
              <a:off x="332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49E9E86B-6CAE-488C-8CE9-0FCFA585534B}"/>
                </a:ext>
              </a:extLst>
            </p:cNvPr>
            <p:cNvSpPr>
              <a:spLocks noChangeShapeType="1"/>
            </p:cNvSpPr>
            <p:nvPr/>
          </p:nvSpPr>
          <p:spPr bwMode="auto">
            <a:xfrm>
              <a:off x="6025552"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0A05B681-170B-4C2B-9B73-6644874C15B7}"/>
                </a:ext>
              </a:extLst>
            </p:cNvPr>
            <p:cNvSpPr>
              <a:spLocks noChangeArrowheads="1"/>
            </p:cNvSpPr>
            <p:nvPr/>
          </p:nvSpPr>
          <p:spPr bwMode="auto">
            <a:xfrm>
              <a:off x="1309170" y="3038651"/>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862B57A2-4E2A-4B3C-83FD-481CFF27B329}"/>
                </a:ext>
              </a:extLst>
            </p:cNvPr>
            <p:cNvSpPr>
              <a:spLocks noChangeShapeType="1"/>
            </p:cNvSpPr>
            <p:nvPr/>
          </p:nvSpPr>
          <p:spPr bwMode="auto">
            <a:xfrm>
              <a:off x="4232352"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F1C679D4-8AB3-438E-82AB-49D6B6844253}"/>
                </a:ext>
              </a:extLst>
            </p:cNvPr>
            <p:cNvSpPr>
              <a:spLocks noChangeShapeType="1"/>
            </p:cNvSpPr>
            <p:nvPr/>
          </p:nvSpPr>
          <p:spPr bwMode="auto">
            <a:xfrm>
              <a:off x="1926598"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63EF6B8A-48F8-48CB-BF08-A72DF955B353}"/>
                </a:ext>
              </a:extLst>
            </p:cNvPr>
            <p:cNvSpPr txBox="1">
              <a:spLocks noChangeArrowheads="1"/>
            </p:cNvSpPr>
            <p:nvPr/>
          </p:nvSpPr>
          <p:spPr bwMode="auto">
            <a:xfrm>
              <a:off x="2238266"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D3C50B8F-62E5-4841-8B4F-0B9FFCBC5CC0}"/>
                </a:ext>
              </a:extLst>
            </p:cNvPr>
            <p:cNvSpPr>
              <a:spLocks noChangeShapeType="1"/>
            </p:cNvSpPr>
            <p:nvPr/>
          </p:nvSpPr>
          <p:spPr bwMode="auto">
            <a:xfrm>
              <a:off x="1926598"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7959C2EB-9CBB-4DFD-84EE-4EDDD6242CC4}"/>
                </a:ext>
              </a:extLst>
            </p:cNvPr>
            <p:cNvSpPr>
              <a:spLocks noChangeShapeType="1"/>
            </p:cNvSpPr>
            <p:nvPr/>
          </p:nvSpPr>
          <p:spPr bwMode="auto">
            <a:xfrm>
              <a:off x="1926598"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49" name="Group 48">
              <a:extLst>
                <a:ext uri="{FF2B5EF4-FFF2-40B4-BE49-F238E27FC236}">
                  <a16:creationId xmlns:a16="http://schemas.microsoft.com/office/drawing/2014/main" id="{D786ED94-7171-42C4-8DB9-51485099B3F4}"/>
                </a:ext>
              </a:extLst>
            </p:cNvPr>
            <p:cNvGrpSpPr/>
            <p:nvPr/>
          </p:nvGrpSpPr>
          <p:grpSpPr>
            <a:xfrm>
              <a:off x="2778207" y="3343881"/>
              <a:ext cx="742760" cy="368286"/>
              <a:chOff x="2778207" y="3343881"/>
              <a:chExt cx="742760" cy="368286"/>
            </a:xfrm>
          </p:grpSpPr>
          <p:sp>
            <p:nvSpPr>
              <p:cNvPr id="171" name="Line 90">
                <a:extLst>
                  <a:ext uri="{FF2B5EF4-FFF2-40B4-BE49-F238E27FC236}">
                    <a16:creationId xmlns:a16="http://schemas.microsoft.com/office/drawing/2014/main" id="{28417640-2B78-4E63-BA59-E8D94B9D0FD9}"/>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F29776E1-4AF4-46FE-81B7-8CA2F5376066}"/>
                  </a:ext>
                </a:extLst>
              </p:cNvPr>
              <p:cNvSpPr txBox="1">
                <a:spLocks noChangeArrowheads="1"/>
              </p:cNvSpPr>
              <p:nvPr/>
            </p:nvSpPr>
            <p:spPr bwMode="auto">
              <a:xfrm>
                <a:off x="2778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50" name="Line 92">
              <a:extLst>
                <a:ext uri="{FF2B5EF4-FFF2-40B4-BE49-F238E27FC236}">
                  <a16:creationId xmlns:a16="http://schemas.microsoft.com/office/drawing/2014/main" id="{43F5A12B-04D7-48A2-A7AB-863FAE67CEA5}"/>
                </a:ext>
              </a:extLst>
            </p:cNvPr>
            <p:cNvSpPr>
              <a:spLocks noChangeShapeType="1"/>
            </p:cNvSpPr>
            <p:nvPr/>
          </p:nvSpPr>
          <p:spPr bwMode="auto">
            <a:xfrm>
              <a:off x="5012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E34B1560-8FD2-4F54-89F9-C9B8A8C0833A}"/>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Line 94">
              <a:extLst>
                <a:ext uri="{FF2B5EF4-FFF2-40B4-BE49-F238E27FC236}">
                  <a16:creationId xmlns:a16="http://schemas.microsoft.com/office/drawing/2014/main" id="{04909DF7-9A09-4208-B08A-B5A16E1C399C}"/>
                </a:ext>
              </a:extLst>
            </p:cNvPr>
            <p:cNvSpPr>
              <a:spLocks noChangeShapeType="1"/>
            </p:cNvSpPr>
            <p:nvPr/>
          </p:nvSpPr>
          <p:spPr bwMode="auto">
            <a:xfrm flipV="1">
              <a:off x="2204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4B2F2231-AE3B-4C6E-B5CA-B4B90BD3999E}"/>
                </a:ext>
              </a:extLst>
            </p:cNvPr>
            <p:cNvSpPr>
              <a:spLocks noChangeShapeType="1"/>
            </p:cNvSpPr>
            <p:nvPr/>
          </p:nvSpPr>
          <p:spPr bwMode="auto">
            <a:xfrm>
              <a:off x="2204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51317257-2632-4B62-90B5-058E9E5924D7}"/>
                </a:ext>
              </a:extLst>
            </p:cNvPr>
            <p:cNvSpPr>
              <a:spLocks noChangeShapeType="1"/>
            </p:cNvSpPr>
            <p:nvPr/>
          </p:nvSpPr>
          <p:spPr bwMode="auto">
            <a:xfrm>
              <a:off x="3832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7EAD3E57-0C3A-4AAE-B6BB-C6FD6966A4A6}"/>
                </a:ext>
              </a:extLst>
            </p:cNvPr>
            <p:cNvSpPr>
              <a:spLocks noChangeShapeType="1"/>
            </p:cNvSpPr>
            <p:nvPr/>
          </p:nvSpPr>
          <p:spPr bwMode="auto">
            <a:xfrm>
              <a:off x="3832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F3CBA237-A8AE-4389-8508-502D5894157B}"/>
                </a:ext>
              </a:extLst>
            </p:cNvPr>
            <p:cNvSpPr>
              <a:spLocks noChangeShapeType="1"/>
            </p:cNvSpPr>
            <p:nvPr/>
          </p:nvSpPr>
          <p:spPr bwMode="auto">
            <a:xfrm>
              <a:off x="3801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06E39F32-397C-4E68-B5EC-4217975D89D1}"/>
                </a:ext>
              </a:extLst>
            </p:cNvPr>
            <p:cNvSpPr>
              <a:spLocks noChangeShapeType="1"/>
            </p:cNvSpPr>
            <p:nvPr/>
          </p:nvSpPr>
          <p:spPr bwMode="auto">
            <a:xfrm>
              <a:off x="4232352"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71BED73A-4323-47B3-874F-78357CF3C837}"/>
                </a:ext>
              </a:extLst>
            </p:cNvPr>
            <p:cNvSpPr>
              <a:spLocks noChangeShapeType="1"/>
            </p:cNvSpPr>
            <p:nvPr/>
          </p:nvSpPr>
          <p:spPr bwMode="auto">
            <a:xfrm>
              <a:off x="4544020" y="3712167"/>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133B4449-6E02-4DBE-BAAD-3F61C42410E3}"/>
                </a:ext>
              </a:extLst>
            </p:cNvPr>
            <p:cNvSpPr>
              <a:spLocks noChangeShapeType="1"/>
            </p:cNvSpPr>
            <p:nvPr/>
          </p:nvSpPr>
          <p:spPr bwMode="auto">
            <a:xfrm>
              <a:off x="4544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6B76677D-BD87-4876-906D-4A5CCA398A9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990D9BC4-4513-4AB4-9A32-C1C76DFF33B3}"/>
                </a:ext>
              </a:extLst>
            </p:cNvPr>
            <p:cNvSpPr>
              <a:spLocks noChangeShapeType="1"/>
            </p:cNvSpPr>
            <p:nvPr/>
          </p:nvSpPr>
          <p:spPr bwMode="auto">
            <a:xfrm>
              <a:off x="1926598"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584E79BB-C2AD-4AD9-A477-B7F0B6EAD99F}"/>
                </a:ext>
              </a:extLst>
            </p:cNvPr>
            <p:cNvSpPr>
              <a:spLocks noChangeShapeType="1"/>
            </p:cNvSpPr>
            <p:nvPr/>
          </p:nvSpPr>
          <p:spPr bwMode="auto">
            <a:xfrm>
              <a:off x="1926598"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AB135779-0170-4913-8F4E-7F965B5FB700}"/>
                </a:ext>
              </a:extLst>
            </p:cNvPr>
            <p:cNvSpPr txBox="1">
              <a:spLocks noChangeArrowheads="1"/>
            </p:cNvSpPr>
            <p:nvPr/>
          </p:nvSpPr>
          <p:spPr bwMode="auto">
            <a:xfrm>
              <a:off x="2238266"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A73DAACB-3D3C-4A80-A7C6-80E65458615D}"/>
                </a:ext>
              </a:extLst>
            </p:cNvPr>
            <p:cNvSpPr txBox="1">
              <a:spLocks noChangeArrowheads="1"/>
            </p:cNvSpPr>
            <p:nvPr/>
          </p:nvSpPr>
          <p:spPr bwMode="auto">
            <a:xfrm>
              <a:off x="2238266"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9E017244-3FFB-472D-A0E6-2D03372F88DE}"/>
                </a:ext>
              </a:extLst>
            </p:cNvPr>
            <p:cNvSpPr>
              <a:spLocks noChangeArrowheads="1"/>
            </p:cNvSpPr>
            <p:nvPr/>
          </p:nvSpPr>
          <p:spPr bwMode="auto">
            <a:xfrm>
              <a:off x="1894102" y="5286850"/>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5C13E3F7-249A-425E-B59D-BE1480025AB4}"/>
                </a:ext>
              </a:extLst>
            </p:cNvPr>
            <p:cNvSpPr>
              <a:spLocks noChangeArrowheads="1"/>
            </p:cNvSpPr>
            <p:nvPr/>
          </p:nvSpPr>
          <p:spPr bwMode="auto">
            <a:xfrm>
              <a:off x="1894102" y="5606505"/>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E9F9DBBC-72F6-4E1E-ACF3-2012D5434844}"/>
                </a:ext>
              </a:extLst>
            </p:cNvPr>
            <p:cNvGrpSpPr/>
            <p:nvPr/>
          </p:nvGrpSpPr>
          <p:grpSpPr>
            <a:xfrm>
              <a:off x="332807" y="3245644"/>
              <a:ext cx="423927" cy="485573"/>
              <a:chOff x="332807" y="3245644"/>
              <a:chExt cx="423927" cy="485573"/>
            </a:xfrm>
          </p:grpSpPr>
          <p:sp>
            <p:nvSpPr>
              <p:cNvPr id="168" name="Line 50">
                <a:extLst>
                  <a:ext uri="{FF2B5EF4-FFF2-40B4-BE49-F238E27FC236}">
                    <a16:creationId xmlns:a16="http://schemas.microsoft.com/office/drawing/2014/main" id="{824CFB31-868B-4918-B777-9894A482EE00}"/>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A5EB05BC-FF4E-4346-9C53-C0B13C2DE151}"/>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15E2B68A-B41C-4AEE-8886-B52735C5A3FC}"/>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68" name="AutoShape 122">
              <a:extLst>
                <a:ext uri="{FF2B5EF4-FFF2-40B4-BE49-F238E27FC236}">
                  <a16:creationId xmlns:a16="http://schemas.microsoft.com/office/drawing/2014/main" id="{C79F3041-10B2-4292-804E-EC127192AB59}"/>
                </a:ext>
              </a:extLst>
            </p:cNvPr>
            <p:cNvSpPr>
              <a:spLocks noChangeArrowheads="1"/>
            </p:cNvSpPr>
            <p:nvPr/>
          </p:nvSpPr>
          <p:spPr bwMode="auto">
            <a:xfrm>
              <a:off x="4514478" y="4510714"/>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E5C33699-6955-4DCB-B20D-0A4A1BF04C5A}"/>
                </a:ext>
              </a:extLst>
            </p:cNvPr>
            <p:cNvSpPr>
              <a:spLocks noChangeShapeType="1"/>
            </p:cNvSpPr>
            <p:nvPr/>
          </p:nvSpPr>
          <p:spPr bwMode="auto">
            <a:xfrm>
              <a:off x="4232352"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9DBE5C65-87C1-435A-A8EA-75EA5D83D4EC}"/>
                </a:ext>
              </a:extLst>
            </p:cNvPr>
            <p:cNvSpPr>
              <a:spLocks noChangeShapeType="1"/>
            </p:cNvSpPr>
            <p:nvPr/>
          </p:nvSpPr>
          <p:spPr bwMode="auto">
            <a:xfrm>
              <a:off x="6025552"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9E7DE3A5-5A55-4B1A-99A3-F34470F0F0A0}"/>
                </a:ext>
              </a:extLst>
            </p:cNvPr>
            <p:cNvSpPr>
              <a:spLocks noChangeShapeType="1"/>
            </p:cNvSpPr>
            <p:nvPr/>
          </p:nvSpPr>
          <p:spPr bwMode="auto">
            <a:xfrm>
              <a:off x="1736052"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ABAAF3D4-D1B7-4AC4-A890-92F4A38A07EA}"/>
                </a:ext>
              </a:extLst>
            </p:cNvPr>
            <p:cNvSpPr>
              <a:spLocks noChangeShapeType="1"/>
            </p:cNvSpPr>
            <p:nvPr/>
          </p:nvSpPr>
          <p:spPr bwMode="auto">
            <a:xfrm>
              <a:off x="4387448"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3" name="AutoShape 128">
              <a:extLst>
                <a:ext uri="{FF2B5EF4-FFF2-40B4-BE49-F238E27FC236}">
                  <a16:creationId xmlns:a16="http://schemas.microsoft.com/office/drawing/2014/main" id="{09828041-E6E9-40EF-9D04-1B109C2E65DE}"/>
                </a:ext>
              </a:extLst>
            </p:cNvPr>
            <p:cNvSpPr>
              <a:spLocks noChangeArrowheads="1"/>
            </p:cNvSpPr>
            <p:nvPr/>
          </p:nvSpPr>
          <p:spPr bwMode="auto">
            <a:xfrm>
              <a:off x="294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D4A8C74D-091F-4570-B1EF-CF6337B0D334}"/>
                </a:ext>
              </a:extLst>
            </p:cNvPr>
            <p:cNvSpPr>
              <a:spLocks noChangeShapeType="1"/>
            </p:cNvSpPr>
            <p:nvPr/>
          </p:nvSpPr>
          <p:spPr bwMode="auto">
            <a:xfrm>
              <a:off x="6415506"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C3959E48-21D3-4202-BFD4-538A0FA8B47A}"/>
                </a:ext>
              </a:extLst>
            </p:cNvPr>
            <p:cNvSpPr>
              <a:spLocks noChangeShapeType="1"/>
            </p:cNvSpPr>
            <p:nvPr/>
          </p:nvSpPr>
          <p:spPr bwMode="auto">
            <a:xfrm>
              <a:off x="4232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4E274299-3C1F-4654-AD43-0FE48F809EB7}"/>
                </a:ext>
              </a:extLst>
            </p:cNvPr>
            <p:cNvSpPr>
              <a:spLocks noChangeShapeType="1"/>
            </p:cNvSpPr>
            <p:nvPr/>
          </p:nvSpPr>
          <p:spPr bwMode="auto">
            <a:xfrm>
              <a:off x="4232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12E60882-1059-4FAE-ADE4-1E9070987BC2}"/>
                </a:ext>
              </a:extLst>
            </p:cNvPr>
            <p:cNvSpPr>
              <a:spLocks noChangeShapeType="1"/>
            </p:cNvSpPr>
            <p:nvPr/>
          </p:nvSpPr>
          <p:spPr bwMode="auto">
            <a:xfrm>
              <a:off x="5323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79DD8A56-2849-42B4-BC0A-E69494BEED2B}"/>
                </a:ext>
              </a:extLst>
            </p:cNvPr>
            <p:cNvSpPr>
              <a:spLocks noChangeShapeType="1"/>
            </p:cNvSpPr>
            <p:nvPr/>
          </p:nvSpPr>
          <p:spPr bwMode="auto">
            <a:xfrm>
              <a:off x="6415506"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A708AD43-FB85-4970-8494-62C577105AEF}"/>
                </a:ext>
              </a:extLst>
            </p:cNvPr>
            <p:cNvSpPr>
              <a:spLocks noChangeShapeType="1"/>
            </p:cNvSpPr>
            <p:nvPr/>
          </p:nvSpPr>
          <p:spPr bwMode="auto">
            <a:xfrm>
              <a:off x="6415506"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FB9A995-F49C-45BB-BE62-26C9F025B5F7}"/>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415B3A5D-6C2F-4C41-A024-D69C2B60366A}"/>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E0C28571-147E-4E44-998F-F60CFC29226B}"/>
                </a:ext>
              </a:extLst>
            </p:cNvPr>
            <p:cNvSpPr>
              <a:spLocks noChangeShapeType="1"/>
            </p:cNvSpPr>
            <p:nvPr/>
          </p:nvSpPr>
          <p:spPr bwMode="auto">
            <a:xfrm>
              <a:off x="2047721"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Line 152">
              <a:extLst>
                <a:ext uri="{FF2B5EF4-FFF2-40B4-BE49-F238E27FC236}">
                  <a16:creationId xmlns:a16="http://schemas.microsoft.com/office/drawing/2014/main" id="{0300879E-870D-4A11-94A8-7FE7E43D4FF6}"/>
                </a:ext>
              </a:extLst>
            </p:cNvPr>
            <p:cNvSpPr>
              <a:spLocks noChangeShapeType="1"/>
            </p:cNvSpPr>
            <p:nvPr/>
          </p:nvSpPr>
          <p:spPr bwMode="auto">
            <a:xfrm flipH="1">
              <a:off x="1118620"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F2707E60-10B2-4930-80D0-13B98D83BE6A}"/>
                </a:ext>
              </a:extLst>
            </p:cNvPr>
            <p:cNvGrpSpPr/>
            <p:nvPr/>
          </p:nvGrpSpPr>
          <p:grpSpPr>
            <a:xfrm>
              <a:off x="690556" y="2215174"/>
              <a:ext cx="526354" cy="364047"/>
              <a:chOff x="709604" y="2249541"/>
              <a:chExt cx="526354" cy="364047"/>
            </a:xfrm>
          </p:grpSpPr>
          <p:sp>
            <p:nvSpPr>
              <p:cNvPr id="166" name="Line 155">
                <a:extLst>
                  <a:ext uri="{FF2B5EF4-FFF2-40B4-BE49-F238E27FC236}">
                    <a16:creationId xmlns:a16="http://schemas.microsoft.com/office/drawing/2014/main" id="{E1C0B868-6720-4136-8706-96F8821DF79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41544076-59B9-4C48-8C46-340D9CA92E06}"/>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5DD4ABE2-A23E-4CB3-8FA2-E64A6BCE764E}"/>
                </a:ext>
              </a:extLst>
            </p:cNvPr>
            <p:cNvSpPr>
              <a:spLocks noChangeShapeType="1"/>
            </p:cNvSpPr>
            <p:nvPr/>
          </p:nvSpPr>
          <p:spPr bwMode="auto">
            <a:xfrm>
              <a:off x="332807"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03B94736-9CB5-41D7-B8AF-CE15F85D6C27}"/>
                </a:ext>
              </a:extLst>
            </p:cNvPr>
            <p:cNvSpPr>
              <a:spLocks noChangeShapeType="1"/>
            </p:cNvSpPr>
            <p:nvPr/>
          </p:nvSpPr>
          <p:spPr bwMode="auto">
            <a:xfrm>
              <a:off x="332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1F548786-24FE-43EA-B3B3-F7F2C50B9580}"/>
                </a:ext>
              </a:extLst>
            </p:cNvPr>
            <p:cNvGrpSpPr/>
            <p:nvPr/>
          </p:nvGrpSpPr>
          <p:grpSpPr>
            <a:xfrm>
              <a:off x="1112716" y="2120971"/>
              <a:ext cx="233382" cy="949528"/>
              <a:chOff x="1112716" y="2120971"/>
              <a:chExt cx="233382" cy="949528"/>
            </a:xfrm>
          </p:grpSpPr>
          <p:sp>
            <p:nvSpPr>
              <p:cNvPr id="164" name="Line 151">
                <a:extLst>
                  <a:ext uri="{FF2B5EF4-FFF2-40B4-BE49-F238E27FC236}">
                    <a16:creationId xmlns:a16="http://schemas.microsoft.com/office/drawing/2014/main" id="{ED7DF947-A365-4B5C-B333-2A5255427D5D}"/>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7402B5A0-8675-4E2F-9933-A745032A356A}"/>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88" name="Line 160">
              <a:extLst>
                <a:ext uri="{FF2B5EF4-FFF2-40B4-BE49-F238E27FC236}">
                  <a16:creationId xmlns:a16="http://schemas.microsoft.com/office/drawing/2014/main" id="{958D9160-578A-4876-88E3-5A27D02AA59B}"/>
                </a:ext>
              </a:extLst>
            </p:cNvPr>
            <p:cNvSpPr>
              <a:spLocks noChangeShapeType="1"/>
            </p:cNvSpPr>
            <p:nvPr/>
          </p:nvSpPr>
          <p:spPr bwMode="auto">
            <a:xfrm flipV="1">
              <a:off x="6741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9" name="Group 88">
              <a:extLst>
                <a:ext uri="{FF2B5EF4-FFF2-40B4-BE49-F238E27FC236}">
                  <a16:creationId xmlns:a16="http://schemas.microsoft.com/office/drawing/2014/main" id="{0F5108E3-DD90-44CF-9D21-9CD964B4F6AE}"/>
                </a:ext>
              </a:extLst>
            </p:cNvPr>
            <p:cNvGrpSpPr/>
            <p:nvPr/>
          </p:nvGrpSpPr>
          <p:grpSpPr>
            <a:xfrm>
              <a:off x="139505" y="3015198"/>
              <a:ext cx="338554" cy="521180"/>
              <a:chOff x="609531" y="3194865"/>
              <a:chExt cx="313868" cy="691336"/>
            </a:xfrm>
          </p:grpSpPr>
          <p:sp>
            <p:nvSpPr>
              <p:cNvPr id="161" name="Rectangle 24">
                <a:extLst>
                  <a:ext uri="{FF2B5EF4-FFF2-40B4-BE49-F238E27FC236}">
                    <a16:creationId xmlns:a16="http://schemas.microsoft.com/office/drawing/2014/main" id="{71FBDA6C-7884-4D53-9EAA-1766308A39CA}"/>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93F89EEF-EC05-4935-B917-36E4E4385FEB}"/>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D9843890-9605-4BA7-984C-186088908C08}"/>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D78BF5B7-01EE-4B7F-89BE-14506B1D3A99}"/>
                </a:ext>
              </a:extLst>
            </p:cNvPr>
            <p:cNvGrpSpPr/>
            <p:nvPr/>
          </p:nvGrpSpPr>
          <p:grpSpPr>
            <a:xfrm>
              <a:off x="376422" y="2719015"/>
              <a:ext cx="380313" cy="349098"/>
              <a:chOff x="376422" y="2719015"/>
              <a:chExt cx="380313" cy="349098"/>
            </a:xfrm>
          </p:grpSpPr>
          <p:sp>
            <p:nvSpPr>
              <p:cNvPr id="159" name="Line 127">
                <a:extLst>
                  <a:ext uri="{FF2B5EF4-FFF2-40B4-BE49-F238E27FC236}">
                    <a16:creationId xmlns:a16="http://schemas.microsoft.com/office/drawing/2014/main" id="{C65361E1-B83E-4809-9941-ABA0BB537410}"/>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3104E2E6-9C14-484C-93F9-51A559A6357D}"/>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012E2895-911D-41E8-8B31-2E9557505B40}"/>
                </a:ext>
              </a:extLst>
            </p:cNvPr>
            <p:cNvGrpSpPr/>
            <p:nvPr/>
          </p:nvGrpSpPr>
          <p:grpSpPr>
            <a:xfrm>
              <a:off x="756510" y="2708379"/>
              <a:ext cx="468205" cy="695422"/>
              <a:chOff x="3388952" y="1182567"/>
              <a:chExt cx="468205" cy="695422"/>
            </a:xfrm>
          </p:grpSpPr>
          <p:sp>
            <p:nvSpPr>
              <p:cNvPr id="157" name="Freeform: Shape 156">
                <a:extLst>
                  <a:ext uri="{FF2B5EF4-FFF2-40B4-BE49-F238E27FC236}">
                    <a16:creationId xmlns:a16="http://schemas.microsoft.com/office/drawing/2014/main" id="{682C67BE-3638-4F4E-98FA-EF3E7D77AC9F}"/>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5C272E2F-4D7D-43B2-A511-DCD151587811}"/>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3995C4C6-BDB0-4817-AFD3-17DEA91A828A}"/>
                </a:ext>
              </a:extLst>
            </p:cNvPr>
            <p:cNvGrpSpPr/>
            <p:nvPr/>
          </p:nvGrpSpPr>
          <p:grpSpPr>
            <a:xfrm>
              <a:off x="874223" y="1589211"/>
              <a:ext cx="310075" cy="685800"/>
              <a:chOff x="2312595" y="737783"/>
              <a:chExt cx="310075" cy="685800"/>
            </a:xfrm>
          </p:grpSpPr>
          <p:sp>
            <p:nvSpPr>
              <p:cNvPr id="154" name="AutoShape 10">
                <a:extLst>
                  <a:ext uri="{FF2B5EF4-FFF2-40B4-BE49-F238E27FC236}">
                    <a16:creationId xmlns:a16="http://schemas.microsoft.com/office/drawing/2014/main" id="{F7A30BF0-EA3C-42D5-A975-1559E5E22C0C}"/>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F3AF063B-FBC8-4401-AD4D-1D17F52BD459}"/>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E1B53EED-44C6-43F7-98B4-057854B0FEAD}"/>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3" name="Group 92">
              <a:extLst>
                <a:ext uri="{FF2B5EF4-FFF2-40B4-BE49-F238E27FC236}">
                  <a16:creationId xmlns:a16="http://schemas.microsoft.com/office/drawing/2014/main" id="{ED285F96-C21F-45BD-B3F5-A78B256508F6}"/>
                </a:ext>
              </a:extLst>
            </p:cNvPr>
            <p:cNvGrpSpPr/>
            <p:nvPr/>
          </p:nvGrpSpPr>
          <p:grpSpPr>
            <a:xfrm>
              <a:off x="3237742" y="5076320"/>
              <a:ext cx="563655" cy="447524"/>
              <a:chOff x="3313942" y="5069336"/>
              <a:chExt cx="563655" cy="497832"/>
            </a:xfrm>
          </p:grpSpPr>
          <p:sp>
            <p:nvSpPr>
              <p:cNvPr id="152" name="Oval 151">
                <a:extLst>
                  <a:ext uri="{FF2B5EF4-FFF2-40B4-BE49-F238E27FC236}">
                    <a16:creationId xmlns:a16="http://schemas.microsoft.com/office/drawing/2014/main" id="{51A30568-5160-4EE3-909F-97DDF75D4E29}"/>
                  </a:ext>
                </a:extLst>
              </p:cNvPr>
              <p:cNvSpPr/>
              <p:nvPr/>
            </p:nvSpPr>
            <p:spPr>
              <a:xfrm>
                <a:off x="3313942" y="5069336"/>
                <a:ext cx="563655"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A0A2F59F-F0A4-4585-9D7E-27A51C1BB5C2}"/>
                  </a:ext>
                </a:extLst>
              </p:cNvPr>
              <p:cNvSpPr/>
              <p:nvPr/>
            </p:nvSpPr>
            <p:spPr>
              <a:xfrm>
                <a:off x="3413808" y="5116432"/>
                <a:ext cx="353045"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4" name="Group 93">
              <a:extLst>
                <a:ext uri="{FF2B5EF4-FFF2-40B4-BE49-F238E27FC236}">
                  <a16:creationId xmlns:a16="http://schemas.microsoft.com/office/drawing/2014/main" id="{15E041C1-A397-4E3B-927F-DB96A61B7A27}"/>
                </a:ext>
              </a:extLst>
            </p:cNvPr>
            <p:cNvGrpSpPr/>
            <p:nvPr/>
          </p:nvGrpSpPr>
          <p:grpSpPr>
            <a:xfrm>
              <a:off x="2439240" y="3712167"/>
              <a:ext cx="1388474" cy="1299925"/>
              <a:chOff x="3484383" y="178180"/>
              <a:chExt cx="1388474" cy="1299925"/>
            </a:xfrm>
          </p:grpSpPr>
          <p:sp>
            <p:nvSpPr>
              <p:cNvPr id="142" name="Flowchart: Process 141">
                <a:extLst>
                  <a:ext uri="{FF2B5EF4-FFF2-40B4-BE49-F238E27FC236}">
                    <a16:creationId xmlns:a16="http://schemas.microsoft.com/office/drawing/2014/main" id="{6D174D42-7F4B-4974-8BE3-1720DAA65E41}"/>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225A9695-83CD-4F6F-8773-F3AE43D304B3}"/>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E07F2A7E-5E1C-48BD-9157-CF9CAD7D5B22}"/>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7432F152-1897-48A2-AF74-697FF364279A}"/>
                  </a:ext>
                </a:extLst>
              </p:cNvPr>
              <p:cNvGrpSpPr/>
              <p:nvPr/>
            </p:nvGrpSpPr>
            <p:grpSpPr>
              <a:xfrm>
                <a:off x="3511692" y="223298"/>
                <a:ext cx="486072" cy="1254807"/>
                <a:chOff x="5180843" y="90136"/>
                <a:chExt cx="486072" cy="1254807"/>
              </a:xfrm>
            </p:grpSpPr>
            <p:sp>
              <p:nvSpPr>
                <p:cNvPr id="148" name="TextBox 147">
                  <a:extLst>
                    <a:ext uri="{FF2B5EF4-FFF2-40B4-BE49-F238E27FC236}">
                      <a16:creationId xmlns:a16="http://schemas.microsoft.com/office/drawing/2014/main" id="{078F336D-7612-41D7-996B-9D45F39ED76A}"/>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AC9F1E2C-7FA3-44D5-A676-D517C5A83EF0}"/>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E24E658E-7B3E-40BC-8CF7-A610DB50906D}"/>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CE9BAB7D-559A-4C80-B224-03F0F1C2667E}"/>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849C99C4-4B45-46E7-9458-BBE737CBAAFA}"/>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848B7AB7-C640-486F-B579-F9F3A69D683B}"/>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5" name="Group 94">
              <a:extLst>
                <a:ext uri="{FF2B5EF4-FFF2-40B4-BE49-F238E27FC236}">
                  <a16:creationId xmlns:a16="http://schemas.microsoft.com/office/drawing/2014/main" id="{CCB783D2-DADA-4352-8FE9-C8E5516B3DC3}"/>
                </a:ext>
              </a:extLst>
            </p:cNvPr>
            <p:cNvGrpSpPr/>
            <p:nvPr/>
          </p:nvGrpSpPr>
          <p:grpSpPr>
            <a:xfrm>
              <a:off x="5010782" y="5442196"/>
              <a:ext cx="304187" cy="600997"/>
              <a:chOff x="441264" y="3007737"/>
              <a:chExt cx="304187" cy="740435"/>
            </a:xfrm>
          </p:grpSpPr>
          <p:sp>
            <p:nvSpPr>
              <p:cNvPr id="139" name="AutoShape 10">
                <a:extLst>
                  <a:ext uri="{FF2B5EF4-FFF2-40B4-BE49-F238E27FC236}">
                    <a16:creationId xmlns:a16="http://schemas.microsoft.com/office/drawing/2014/main" id="{7148104B-0327-48CE-9ABE-B7AEB838DBDB}"/>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86C037D9-4105-40A1-B08D-74D92817D4F4}"/>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BE1F3E96-3687-418D-A2DB-55C638089666}"/>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6" name="Group 95">
              <a:extLst>
                <a:ext uri="{FF2B5EF4-FFF2-40B4-BE49-F238E27FC236}">
                  <a16:creationId xmlns:a16="http://schemas.microsoft.com/office/drawing/2014/main" id="{E3AAA2F1-C83E-44CB-9233-8772A7BB140E}"/>
                </a:ext>
              </a:extLst>
            </p:cNvPr>
            <p:cNvGrpSpPr/>
            <p:nvPr/>
          </p:nvGrpSpPr>
          <p:grpSpPr>
            <a:xfrm>
              <a:off x="4887236" y="5181525"/>
              <a:ext cx="606505" cy="349286"/>
              <a:chOff x="2839115" y="3362881"/>
              <a:chExt cx="606505" cy="349286"/>
            </a:xfrm>
          </p:grpSpPr>
          <p:sp>
            <p:nvSpPr>
              <p:cNvPr id="137" name="Line 90">
                <a:extLst>
                  <a:ext uri="{FF2B5EF4-FFF2-40B4-BE49-F238E27FC236}">
                    <a16:creationId xmlns:a16="http://schemas.microsoft.com/office/drawing/2014/main" id="{A7BF8D51-A381-4A9A-B128-A176F9F7930C}"/>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6A9C4338-1307-41DB-9A1B-5A45DA36CCCF}"/>
                  </a:ext>
                </a:extLst>
              </p:cNvPr>
              <p:cNvSpPr txBox="1">
                <a:spLocks noChangeArrowheads="1"/>
              </p:cNvSpPr>
              <p:nvPr/>
            </p:nvSpPr>
            <p:spPr bwMode="auto">
              <a:xfrm>
                <a:off x="2839115" y="3362881"/>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7" name="Group 96">
              <a:extLst>
                <a:ext uri="{FF2B5EF4-FFF2-40B4-BE49-F238E27FC236}">
                  <a16:creationId xmlns:a16="http://schemas.microsoft.com/office/drawing/2014/main" id="{25AD41E9-CD24-4964-9B1A-9834F5C4E45C}"/>
                </a:ext>
              </a:extLst>
            </p:cNvPr>
            <p:cNvGrpSpPr/>
            <p:nvPr/>
          </p:nvGrpSpPr>
          <p:grpSpPr>
            <a:xfrm>
              <a:off x="8542259" y="4782414"/>
              <a:ext cx="309784" cy="815172"/>
              <a:chOff x="446444" y="3044484"/>
              <a:chExt cx="309784" cy="685800"/>
            </a:xfrm>
          </p:grpSpPr>
          <p:sp>
            <p:nvSpPr>
              <p:cNvPr id="134" name="AutoShape 10">
                <a:extLst>
                  <a:ext uri="{FF2B5EF4-FFF2-40B4-BE49-F238E27FC236}">
                    <a16:creationId xmlns:a16="http://schemas.microsoft.com/office/drawing/2014/main" id="{A416D58A-0E63-4EB0-8FB2-75A631B07ABB}"/>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1ECF2750-E197-47F7-B0FF-B8AAD789377A}"/>
                  </a:ext>
                </a:extLst>
              </p:cNvPr>
              <p:cNvSpPr txBox="1"/>
              <p:nvPr/>
            </p:nvSpPr>
            <p:spPr>
              <a:xfrm>
                <a:off x="454542" y="3071200"/>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6333DA49-F302-4AA7-A774-A4B8914F9AD5}"/>
                  </a:ext>
                </a:extLst>
              </p:cNvPr>
              <p:cNvSpPr txBox="1"/>
              <p:nvPr/>
            </p:nvSpPr>
            <p:spPr>
              <a:xfrm>
                <a:off x="446444" y="3387927"/>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8" name="Group 97">
              <a:extLst>
                <a:ext uri="{FF2B5EF4-FFF2-40B4-BE49-F238E27FC236}">
                  <a16:creationId xmlns:a16="http://schemas.microsoft.com/office/drawing/2014/main" id="{B59419C8-C1ED-415D-957F-3ECA01A243CE}"/>
                </a:ext>
              </a:extLst>
            </p:cNvPr>
            <p:cNvGrpSpPr/>
            <p:nvPr/>
          </p:nvGrpSpPr>
          <p:grpSpPr>
            <a:xfrm>
              <a:off x="8328427" y="4439356"/>
              <a:ext cx="842147" cy="387993"/>
              <a:chOff x="2754009" y="3324174"/>
              <a:chExt cx="842147" cy="387993"/>
            </a:xfrm>
          </p:grpSpPr>
          <p:sp>
            <p:nvSpPr>
              <p:cNvPr id="132" name="Line 90">
                <a:extLst>
                  <a:ext uri="{FF2B5EF4-FFF2-40B4-BE49-F238E27FC236}">
                    <a16:creationId xmlns:a16="http://schemas.microsoft.com/office/drawing/2014/main" id="{2146F7D5-236A-4DAD-8B78-25B0C5EA7BC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B46E959B-55BE-4A08-ADCD-41853E87FF2A}"/>
                  </a:ext>
                </a:extLst>
              </p:cNvPr>
              <p:cNvSpPr txBox="1">
                <a:spLocks noChangeArrowheads="1"/>
              </p:cNvSpPr>
              <p:nvPr/>
            </p:nvSpPr>
            <p:spPr bwMode="auto">
              <a:xfrm>
                <a:off x="2754009" y="3324174"/>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9" name="Group 98">
              <a:extLst>
                <a:ext uri="{FF2B5EF4-FFF2-40B4-BE49-F238E27FC236}">
                  <a16:creationId xmlns:a16="http://schemas.microsoft.com/office/drawing/2014/main" id="{5A5E6C66-328C-4E6A-8CFF-79BB2D722C3A}"/>
                </a:ext>
              </a:extLst>
            </p:cNvPr>
            <p:cNvGrpSpPr/>
            <p:nvPr/>
          </p:nvGrpSpPr>
          <p:grpSpPr>
            <a:xfrm>
              <a:off x="4715460" y="4069523"/>
              <a:ext cx="304187" cy="600997"/>
              <a:chOff x="441264" y="3007737"/>
              <a:chExt cx="304187" cy="740435"/>
            </a:xfrm>
          </p:grpSpPr>
          <p:sp>
            <p:nvSpPr>
              <p:cNvPr id="129" name="AutoShape 10">
                <a:extLst>
                  <a:ext uri="{FF2B5EF4-FFF2-40B4-BE49-F238E27FC236}">
                    <a16:creationId xmlns:a16="http://schemas.microsoft.com/office/drawing/2014/main" id="{7C3D680F-8BDC-4352-8EC3-B8710BE83D09}"/>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C202CAB5-3D8B-4746-829C-3FEAD183F0B8}"/>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EC32AECB-5AEB-4107-99ED-C115A9C470F3}"/>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100" name="Group 99">
              <a:extLst>
                <a:ext uri="{FF2B5EF4-FFF2-40B4-BE49-F238E27FC236}">
                  <a16:creationId xmlns:a16="http://schemas.microsoft.com/office/drawing/2014/main" id="{1632A4C3-437C-49FD-A8CF-3FFE736AD376}"/>
                </a:ext>
              </a:extLst>
            </p:cNvPr>
            <p:cNvGrpSpPr/>
            <p:nvPr/>
          </p:nvGrpSpPr>
          <p:grpSpPr>
            <a:xfrm>
              <a:off x="4672139" y="4559211"/>
              <a:ext cx="609711" cy="364047"/>
              <a:chOff x="709604" y="2249541"/>
              <a:chExt cx="609711" cy="364047"/>
            </a:xfrm>
          </p:grpSpPr>
          <p:sp>
            <p:nvSpPr>
              <p:cNvPr id="127" name="Line 155">
                <a:extLst>
                  <a:ext uri="{FF2B5EF4-FFF2-40B4-BE49-F238E27FC236}">
                    <a16:creationId xmlns:a16="http://schemas.microsoft.com/office/drawing/2014/main" id="{62D9234A-00D1-4138-BFC0-41BD9444C9A4}"/>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214C3511-1979-4919-BCB1-FCBD48945605}"/>
                  </a:ext>
                </a:extLst>
              </p:cNvPr>
              <p:cNvSpPr txBox="1">
                <a:spLocks noChangeArrowheads="1"/>
              </p:cNvSpPr>
              <p:nvPr/>
            </p:nvSpPr>
            <p:spPr bwMode="auto">
              <a:xfrm>
                <a:off x="709604" y="234143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1" name="Group 100">
              <a:extLst>
                <a:ext uri="{FF2B5EF4-FFF2-40B4-BE49-F238E27FC236}">
                  <a16:creationId xmlns:a16="http://schemas.microsoft.com/office/drawing/2014/main" id="{ADED43F2-07AB-4010-8673-0E46C30F21A1}"/>
                </a:ext>
              </a:extLst>
            </p:cNvPr>
            <p:cNvGrpSpPr/>
            <p:nvPr/>
          </p:nvGrpSpPr>
          <p:grpSpPr>
            <a:xfrm>
              <a:off x="4337797" y="3246124"/>
              <a:ext cx="418317" cy="447524"/>
              <a:chOff x="3394831" y="5069336"/>
              <a:chExt cx="418317" cy="497832"/>
            </a:xfrm>
          </p:grpSpPr>
          <p:sp>
            <p:nvSpPr>
              <p:cNvPr id="125" name="Oval 124">
                <a:extLst>
                  <a:ext uri="{FF2B5EF4-FFF2-40B4-BE49-F238E27FC236}">
                    <a16:creationId xmlns:a16="http://schemas.microsoft.com/office/drawing/2014/main" id="{CD7DD0E9-CF59-40CC-B25B-E4BA18FB8D4F}"/>
                  </a:ext>
                </a:extLst>
              </p:cNvPr>
              <p:cNvSpPr/>
              <p:nvPr/>
            </p:nvSpPr>
            <p:spPr>
              <a:xfrm>
                <a:off x="3394831" y="5069336"/>
                <a:ext cx="418317"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D32105CA-7508-4D90-B795-7EB16E85F018}"/>
                  </a:ext>
                </a:extLst>
              </p:cNvPr>
              <p:cNvSpPr/>
              <p:nvPr/>
            </p:nvSpPr>
            <p:spPr>
              <a:xfrm>
                <a:off x="3478794" y="5116432"/>
                <a:ext cx="223073"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2" name="Group 101">
              <a:extLst>
                <a:ext uri="{FF2B5EF4-FFF2-40B4-BE49-F238E27FC236}">
                  <a16:creationId xmlns:a16="http://schemas.microsoft.com/office/drawing/2014/main" id="{6365FF33-7642-41AF-8623-A1A8AAC7C01C}"/>
                </a:ext>
              </a:extLst>
            </p:cNvPr>
            <p:cNvGrpSpPr/>
            <p:nvPr/>
          </p:nvGrpSpPr>
          <p:grpSpPr>
            <a:xfrm>
              <a:off x="5356460" y="2900549"/>
              <a:ext cx="468205" cy="695422"/>
              <a:chOff x="3388952" y="1182567"/>
              <a:chExt cx="468205" cy="695422"/>
            </a:xfrm>
          </p:grpSpPr>
          <p:sp>
            <p:nvSpPr>
              <p:cNvPr id="123" name="Freeform: Shape 122">
                <a:extLst>
                  <a:ext uri="{FF2B5EF4-FFF2-40B4-BE49-F238E27FC236}">
                    <a16:creationId xmlns:a16="http://schemas.microsoft.com/office/drawing/2014/main" id="{9ECF2CC1-B5BC-40C7-96EF-87A1DC8B13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A5F666C7-5B22-41FD-884C-22533C1BD09E}"/>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3" name="Group 102">
              <a:extLst>
                <a:ext uri="{FF2B5EF4-FFF2-40B4-BE49-F238E27FC236}">
                  <a16:creationId xmlns:a16="http://schemas.microsoft.com/office/drawing/2014/main" id="{2A29A560-94A2-4108-82E0-380CFE00280A}"/>
                </a:ext>
              </a:extLst>
            </p:cNvPr>
            <p:cNvGrpSpPr/>
            <p:nvPr/>
          </p:nvGrpSpPr>
          <p:grpSpPr>
            <a:xfrm>
              <a:off x="5228309" y="3657793"/>
              <a:ext cx="859491" cy="955339"/>
              <a:chOff x="5228309" y="3657793"/>
              <a:chExt cx="859491" cy="955339"/>
            </a:xfrm>
          </p:grpSpPr>
          <p:sp>
            <p:nvSpPr>
              <p:cNvPr id="119" name="Freeform: Shape 118">
                <a:extLst>
                  <a:ext uri="{FF2B5EF4-FFF2-40B4-BE49-F238E27FC236}">
                    <a16:creationId xmlns:a16="http://schemas.microsoft.com/office/drawing/2014/main" id="{BE7C852A-7065-4397-AA32-26D1D676F21C}"/>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8447E2F4-5F2B-4466-A636-E7E57D53E4AD}"/>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BFE5EE5D-C5FA-4D52-BC8A-C91F4A8E1001}"/>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EC544B9B-85C7-48EA-9541-C62D8F28B504}"/>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104" name="Group 103">
              <a:extLst>
                <a:ext uri="{FF2B5EF4-FFF2-40B4-BE49-F238E27FC236}">
                  <a16:creationId xmlns:a16="http://schemas.microsoft.com/office/drawing/2014/main" id="{220C1C79-3243-407F-8FED-441A3FDC5E90}"/>
                </a:ext>
              </a:extLst>
            </p:cNvPr>
            <p:cNvGrpSpPr/>
            <p:nvPr/>
          </p:nvGrpSpPr>
          <p:grpSpPr>
            <a:xfrm>
              <a:off x="5514131" y="4380829"/>
              <a:ext cx="603299" cy="364767"/>
              <a:chOff x="673064" y="2249541"/>
              <a:chExt cx="603299" cy="364767"/>
            </a:xfrm>
          </p:grpSpPr>
          <p:sp>
            <p:nvSpPr>
              <p:cNvPr id="117" name="Line 155">
                <a:extLst>
                  <a:ext uri="{FF2B5EF4-FFF2-40B4-BE49-F238E27FC236}">
                    <a16:creationId xmlns:a16="http://schemas.microsoft.com/office/drawing/2014/main" id="{92F355E9-E9AC-446B-953A-45A7E55551AC}"/>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C9AEF75C-618C-4F23-B2C4-B0A24A479364}"/>
                  </a:ext>
                </a:extLst>
              </p:cNvPr>
              <p:cNvSpPr txBox="1">
                <a:spLocks noChangeArrowheads="1"/>
              </p:cNvSpPr>
              <p:nvPr/>
            </p:nvSpPr>
            <p:spPr bwMode="auto">
              <a:xfrm>
                <a:off x="673064" y="2342154"/>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5" name="Group 104">
              <a:extLst>
                <a:ext uri="{FF2B5EF4-FFF2-40B4-BE49-F238E27FC236}">
                  <a16:creationId xmlns:a16="http://schemas.microsoft.com/office/drawing/2014/main" id="{41AEDAC6-5B49-4D1C-AE45-6DAAB33262C7}"/>
                </a:ext>
              </a:extLst>
            </p:cNvPr>
            <p:cNvGrpSpPr/>
            <p:nvPr/>
          </p:nvGrpSpPr>
          <p:grpSpPr>
            <a:xfrm>
              <a:off x="7015586" y="5137262"/>
              <a:ext cx="797262" cy="325947"/>
              <a:chOff x="608004" y="2249541"/>
              <a:chExt cx="797262" cy="325947"/>
            </a:xfrm>
          </p:grpSpPr>
          <p:sp>
            <p:nvSpPr>
              <p:cNvPr id="115" name="Line 155">
                <a:extLst>
                  <a:ext uri="{FF2B5EF4-FFF2-40B4-BE49-F238E27FC236}">
                    <a16:creationId xmlns:a16="http://schemas.microsoft.com/office/drawing/2014/main" id="{CB0EF055-A306-4418-8D5C-5B4E8184BD36}"/>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265C278C-49C8-4FC2-A574-CB409F9DDED3}"/>
                  </a:ext>
                </a:extLst>
              </p:cNvPr>
              <p:cNvSpPr txBox="1">
                <a:spLocks noChangeArrowheads="1"/>
              </p:cNvSpPr>
              <p:nvPr/>
            </p:nvSpPr>
            <p:spPr bwMode="auto">
              <a:xfrm>
                <a:off x="608004" y="2303334"/>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6" name="Group 105">
              <a:extLst>
                <a:ext uri="{FF2B5EF4-FFF2-40B4-BE49-F238E27FC236}">
                  <a16:creationId xmlns:a16="http://schemas.microsoft.com/office/drawing/2014/main" id="{A3A3419D-98AA-4CD9-A5F4-5B9B99D74A83}"/>
                </a:ext>
              </a:extLst>
            </p:cNvPr>
            <p:cNvGrpSpPr/>
            <p:nvPr/>
          </p:nvGrpSpPr>
          <p:grpSpPr>
            <a:xfrm>
              <a:off x="7059415" y="3787051"/>
              <a:ext cx="832529" cy="368286"/>
              <a:chOff x="2778207" y="3343881"/>
              <a:chExt cx="832529" cy="368286"/>
            </a:xfrm>
          </p:grpSpPr>
          <p:sp>
            <p:nvSpPr>
              <p:cNvPr id="113" name="Line 90">
                <a:extLst>
                  <a:ext uri="{FF2B5EF4-FFF2-40B4-BE49-F238E27FC236}">
                    <a16:creationId xmlns:a16="http://schemas.microsoft.com/office/drawing/2014/main" id="{4D44276A-4BA0-4239-811D-A57DE5047673}"/>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08ED0D5D-07F8-405F-AA70-9646323B98E5}"/>
                  </a:ext>
                </a:extLst>
              </p:cNvPr>
              <p:cNvSpPr txBox="1">
                <a:spLocks noChangeArrowheads="1"/>
              </p:cNvSpPr>
              <p:nvPr/>
            </p:nvSpPr>
            <p:spPr bwMode="auto">
              <a:xfrm>
                <a:off x="2778207" y="334388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7" name="Group 106">
              <a:extLst>
                <a:ext uri="{FF2B5EF4-FFF2-40B4-BE49-F238E27FC236}">
                  <a16:creationId xmlns:a16="http://schemas.microsoft.com/office/drawing/2014/main" id="{4DE3B7AE-0070-4D84-AFA1-BDEE113C9516}"/>
                </a:ext>
              </a:extLst>
            </p:cNvPr>
            <p:cNvGrpSpPr/>
            <p:nvPr/>
          </p:nvGrpSpPr>
          <p:grpSpPr>
            <a:xfrm>
              <a:off x="6765426" y="4108248"/>
              <a:ext cx="1281288" cy="1073503"/>
              <a:chOff x="6765426" y="4108248"/>
              <a:chExt cx="1281288" cy="1073503"/>
            </a:xfrm>
          </p:grpSpPr>
          <p:sp>
            <p:nvSpPr>
              <p:cNvPr id="108" name="Flowchart: Process 107">
                <a:extLst>
                  <a:ext uri="{FF2B5EF4-FFF2-40B4-BE49-F238E27FC236}">
                    <a16:creationId xmlns:a16="http://schemas.microsoft.com/office/drawing/2014/main" id="{5AFA1843-1708-47CD-BBE1-385D481F0420}"/>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04F202C4-48C2-4B67-A2DE-BEE0297840EF}"/>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82DEB5EA-8643-4740-9EB8-B105F0B3E90E}"/>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DFF93AA1-A12A-4F54-BD63-112D2FC7BB47}"/>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8394A117-C68D-4A9D-874D-1F85A9F67B84}"/>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grpSp>
      <p:sp>
        <p:nvSpPr>
          <p:cNvPr id="173" name="Line 74">
            <a:extLst>
              <a:ext uri="{FF2B5EF4-FFF2-40B4-BE49-F238E27FC236}">
                <a16:creationId xmlns:a16="http://schemas.microsoft.com/office/drawing/2014/main" id="{814FC610-28A8-4D15-AFFC-ADDD1A9A4141}"/>
              </a:ext>
            </a:extLst>
          </p:cNvPr>
          <p:cNvSpPr>
            <a:spLocks noChangeShapeType="1"/>
          </p:cNvSpPr>
          <p:nvPr/>
        </p:nvSpPr>
        <p:spPr bwMode="auto">
          <a:xfrm>
            <a:off x="3450598" y="3825496"/>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DD1AA32-E58B-43A6-BF48-24066B90FE9C}"/>
              </a:ext>
            </a:extLst>
          </p:cNvPr>
          <p:cNvSpPr>
            <a:spLocks noChangeShapeType="1"/>
          </p:cNvSpPr>
          <p:nvPr/>
        </p:nvSpPr>
        <p:spPr bwMode="auto">
          <a:xfrm flipH="1">
            <a:off x="3260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6F7C541E-6E35-41BC-A400-F37FC399A10E}"/>
              </a:ext>
            </a:extLst>
          </p:cNvPr>
          <p:cNvGrpSpPr/>
          <p:nvPr/>
        </p:nvGrpSpPr>
        <p:grpSpPr>
          <a:xfrm>
            <a:off x="3430549" y="2526563"/>
            <a:ext cx="618155" cy="1324115"/>
            <a:chOff x="1892604" y="2536032"/>
            <a:chExt cx="618155" cy="1324115"/>
          </a:xfrm>
        </p:grpSpPr>
        <p:sp>
          <p:nvSpPr>
            <p:cNvPr id="176" name="AutoShape 79">
              <a:extLst>
                <a:ext uri="{FF2B5EF4-FFF2-40B4-BE49-F238E27FC236}">
                  <a16:creationId xmlns:a16="http://schemas.microsoft.com/office/drawing/2014/main" id="{BB45FEE0-4ABB-459D-A6AF-704E4CC66C70}"/>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177AA7A7-E716-451E-8FE8-675C104AB5D2}"/>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C947CB52-0DEA-4EDC-9F18-056782DF5D12}"/>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9" name="Group 178">
            <a:extLst>
              <a:ext uri="{FF2B5EF4-FFF2-40B4-BE49-F238E27FC236}">
                <a16:creationId xmlns:a16="http://schemas.microsoft.com/office/drawing/2014/main" id="{C2199879-04E8-430D-8D83-DD9D7B8C66CB}"/>
              </a:ext>
            </a:extLst>
          </p:cNvPr>
          <p:cNvGrpSpPr/>
          <p:nvPr/>
        </p:nvGrpSpPr>
        <p:grpSpPr>
          <a:xfrm>
            <a:off x="4788846" y="2200836"/>
            <a:ext cx="5155747" cy="356498"/>
            <a:chOff x="3264845" y="2200836"/>
            <a:chExt cx="5155747" cy="356498"/>
          </a:xfrm>
        </p:grpSpPr>
        <p:cxnSp>
          <p:nvCxnSpPr>
            <p:cNvPr id="180" name="Straight Arrow Connector 179">
              <a:extLst>
                <a:ext uri="{FF2B5EF4-FFF2-40B4-BE49-F238E27FC236}">
                  <a16:creationId xmlns:a16="http://schemas.microsoft.com/office/drawing/2014/main" id="{CAF6A694-915B-408A-BEBA-458F11E2490C}"/>
                </a:ext>
              </a:extLst>
            </p:cNvPr>
            <p:cNvCxnSpPr>
              <a:cxnSpLocks/>
              <a:stCxn id="185" idx="2"/>
              <a:endCxn id="186" idx="0"/>
            </p:cNvCxnSpPr>
            <p:nvPr/>
          </p:nvCxnSpPr>
          <p:spPr>
            <a:xfrm>
              <a:off x="4279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97AD561-51B8-4AA8-83D8-7F9FC5D30CE3}"/>
                </a:ext>
              </a:extLst>
            </p:cNvPr>
            <p:cNvCxnSpPr>
              <a:cxnSpLocks/>
              <a:stCxn id="186" idx="2"/>
              <a:endCxn id="187" idx="0"/>
            </p:cNvCxnSpPr>
            <p:nvPr/>
          </p:nvCxnSpPr>
          <p:spPr>
            <a:xfrm>
              <a:off x="6470879"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DD9BBA48-2D3C-4A66-98D2-5C71EDF0BEFF}"/>
                </a:ext>
              </a:extLst>
            </p:cNvPr>
            <p:cNvGrpSpPr/>
            <p:nvPr/>
          </p:nvGrpSpPr>
          <p:grpSpPr>
            <a:xfrm>
              <a:off x="3264845" y="2200836"/>
              <a:ext cx="5155747" cy="356498"/>
              <a:chOff x="3264845" y="2200836"/>
              <a:chExt cx="5155747" cy="356498"/>
            </a:xfrm>
          </p:grpSpPr>
          <p:grpSp>
            <p:nvGrpSpPr>
              <p:cNvPr id="183" name="Group 182">
                <a:extLst>
                  <a:ext uri="{FF2B5EF4-FFF2-40B4-BE49-F238E27FC236}">
                    <a16:creationId xmlns:a16="http://schemas.microsoft.com/office/drawing/2014/main" id="{87629D13-0516-4838-BE6F-9D241D8EF4BB}"/>
                  </a:ext>
                </a:extLst>
              </p:cNvPr>
              <p:cNvGrpSpPr/>
              <p:nvPr/>
            </p:nvGrpSpPr>
            <p:grpSpPr>
              <a:xfrm>
                <a:off x="4017438" y="2200836"/>
                <a:ext cx="4403154" cy="356498"/>
                <a:chOff x="4017438" y="2248461"/>
                <a:chExt cx="4403154" cy="356498"/>
              </a:xfrm>
            </p:grpSpPr>
            <p:sp>
              <p:nvSpPr>
                <p:cNvPr id="185" name="Rectangle 184">
                  <a:extLst>
                    <a:ext uri="{FF2B5EF4-FFF2-40B4-BE49-F238E27FC236}">
                      <a16:creationId xmlns:a16="http://schemas.microsoft.com/office/drawing/2014/main" id="{24F22ECF-8097-45B9-ACEF-834CC6AB7DE3}"/>
                    </a:ext>
                  </a:extLst>
                </p:cNvPr>
                <p:cNvSpPr/>
                <p:nvPr/>
              </p:nvSpPr>
              <p:spPr>
                <a:xfrm rot="16200000">
                  <a:off x="3970415"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6" name="Rectangle 185">
                  <a:extLst>
                    <a:ext uri="{FF2B5EF4-FFF2-40B4-BE49-F238E27FC236}">
                      <a16:creationId xmlns:a16="http://schemas.microsoft.com/office/drawing/2014/main" id="{FE554653-4ECE-4A47-97D7-285FC7433FDA}"/>
                    </a:ext>
                  </a:extLst>
                </p:cNvPr>
                <p:cNvSpPr/>
                <p:nvPr/>
              </p:nvSpPr>
              <p:spPr>
                <a:xfrm rot="16200000">
                  <a:off x="6161404"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7" name="Rectangle 186">
                  <a:extLst>
                    <a:ext uri="{FF2B5EF4-FFF2-40B4-BE49-F238E27FC236}">
                      <a16:creationId xmlns:a16="http://schemas.microsoft.com/office/drawing/2014/main" id="{F7A29269-4902-49F7-B195-E3DB90766218}"/>
                    </a:ext>
                  </a:extLst>
                </p:cNvPr>
                <p:cNvSpPr/>
                <p:nvPr/>
              </p:nvSpPr>
              <p:spPr>
                <a:xfrm rot="16200000">
                  <a:off x="8111118"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cxnSp>
            <p:nvCxnSpPr>
              <p:cNvPr id="184" name="Straight Arrow Connector 183">
                <a:extLst>
                  <a:ext uri="{FF2B5EF4-FFF2-40B4-BE49-F238E27FC236}">
                    <a16:creationId xmlns:a16="http://schemas.microsoft.com/office/drawing/2014/main" id="{31ED1C91-130C-4358-A27C-34389AA40AD4}"/>
                  </a:ext>
                </a:extLst>
              </p:cNvPr>
              <p:cNvCxnSpPr>
                <a:cxnSpLocks/>
              </p:cNvCxnSpPr>
              <p:nvPr/>
            </p:nvCxnSpPr>
            <p:spPr>
              <a:xfrm>
                <a:off x="3264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2F5CA7E0-D9EF-461B-B427-CF0DDDC1FBE6}"/>
              </a:ext>
            </a:extLst>
          </p:cNvPr>
          <p:cNvGrpSpPr/>
          <p:nvPr/>
        </p:nvGrpSpPr>
        <p:grpSpPr>
          <a:xfrm>
            <a:off x="4788846" y="2611106"/>
            <a:ext cx="3206033" cy="356498"/>
            <a:chOff x="3264845" y="2611106"/>
            <a:chExt cx="3206033" cy="356498"/>
          </a:xfrm>
        </p:grpSpPr>
        <p:cxnSp>
          <p:nvCxnSpPr>
            <p:cNvPr id="189" name="Straight Arrow Connector 188">
              <a:extLst>
                <a:ext uri="{FF2B5EF4-FFF2-40B4-BE49-F238E27FC236}">
                  <a16:creationId xmlns:a16="http://schemas.microsoft.com/office/drawing/2014/main" id="{83CA5281-A57F-409B-BF5B-9125B5DC7829}"/>
                </a:ext>
              </a:extLst>
            </p:cNvPr>
            <p:cNvCxnSpPr>
              <a:cxnSpLocks/>
            </p:cNvCxnSpPr>
            <p:nvPr/>
          </p:nvCxnSpPr>
          <p:spPr>
            <a:xfrm>
              <a:off x="3264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36097ADC-B07C-4ACB-9E90-90E8DD2C26B0}"/>
                </a:ext>
              </a:extLst>
            </p:cNvPr>
            <p:cNvGrpSpPr/>
            <p:nvPr/>
          </p:nvGrpSpPr>
          <p:grpSpPr>
            <a:xfrm>
              <a:off x="4017438" y="2611106"/>
              <a:ext cx="2453440" cy="356498"/>
              <a:chOff x="4017438" y="2248461"/>
              <a:chExt cx="2453440" cy="356498"/>
            </a:xfrm>
            <a:solidFill>
              <a:srgbClr val="7030A0"/>
            </a:solidFill>
          </p:grpSpPr>
          <p:sp>
            <p:nvSpPr>
              <p:cNvPr id="192" name="Rectangle 191">
                <a:extLst>
                  <a:ext uri="{FF2B5EF4-FFF2-40B4-BE49-F238E27FC236}">
                    <a16:creationId xmlns:a16="http://schemas.microsoft.com/office/drawing/2014/main" id="{C4ABBAEC-145A-4CA7-A545-24EC36F09479}"/>
                  </a:ext>
                </a:extLst>
              </p:cNvPr>
              <p:cNvSpPr/>
              <p:nvPr/>
            </p:nvSpPr>
            <p:spPr>
              <a:xfrm rot="16200000">
                <a:off x="3970415"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193" name="Rectangle 192">
                <a:extLst>
                  <a:ext uri="{FF2B5EF4-FFF2-40B4-BE49-F238E27FC236}">
                    <a16:creationId xmlns:a16="http://schemas.microsoft.com/office/drawing/2014/main" id="{DA65DF06-4D3C-4D4E-AF7C-8E2E7A557E0D}"/>
                  </a:ext>
                </a:extLst>
              </p:cNvPr>
              <p:cNvSpPr/>
              <p:nvPr/>
            </p:nvSpPr>
            <p:spPr>
              <a:xfrm rot="16200000">
                <a:off x="6161404"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cxnSp>
          <p:nvCxnSpPr>
            <p:cNvPr id="191" name="Straight Arrow Connector 190">
              <a:extLst>
                <a:ext uri="{FF2B5EF4-FFF2-40B4-BE49-F238E27FC236}">
                  <a16:creationId xmlns:a16="http://schemas.microsoft.com/office/drawing/2014/main" id="{7EFA4237-5E95-477A-8897-709129F61508}"/>
                </a:ext>
              </a:extLst>
            </p:cNvPr>
            <p:cNvCxnSpPr>
              <a:cxnSpLocks/>
              <a:stCxn id="192" idx="2"/>
              <a:endCxn id="193" idx="0"/>
            </p:cNvCxnSpPr>
            <p:nvPr/>
          </p:nvCxnSpPr>
          <p:spPr>
            <a:xfrm>
              <a:off x="4279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041C6269-2515-42E8-80FF-07145970C484}"/>
              </a:ext>
            </a:extLst>
          </p:cNvPr>
          <p:cNvGrpSpPr/>
          <p:nvPr/>
        </p:nvGrpSpPr>
        <p:grpSpPr>
          <a:xfrm>
            <a:off x="4525188" y="2996149"/>
            <a:ext cx="1278702" cy="427554"/>
            <a:chOff x="3001188" y="2996149"/>
            <a:chExt cx="1278702" cy="427554"/>
          </a:xfrm>
        </p:grpSpPr>
        <p:sp>
          <p:nvSpPr>
            <p:cNvPr id="195" name="Rectangle 194">
              <a:extLst>
                <a:ext uri="{FF2B5EF4-FFF2-40B4-BE49-F238E27FC236}">
                  <a16:creationId xmlns:a16="http://schemas.microsoft.com/office/drawing/2014/main" id="{20A50E8B-E119-45E3-8832-979B0EA2B00D}"/>
                </a:ext>
              </a:extLst>
            </p:cNvPr>
            <p:cNvSpPr/>
            <p:nvPr/>
          </p:nvSpPr>
          <p:spPr>
            <a:xfrm rot="16200000">
              <a:off x="3970416" y="3114228"/>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82864B7F-5AB7-4834-9F65-F86CCE09AF8D}"/>
                </a:ext>
              </a:extLst>
            </p:cNvPr>
            <p:cNvCxnSpPr>
              <a:cxnSpLocks/>
            </p:cNvCxnSpPr>
            <p:nvPr/>
          </p:nvCxnSpPr>
          <p:spPr>
            <a:xfrm>
              <a:off x="3001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1A2BF237-A9F7-414A-A5F0-3859A9830588}"/>
                </a:ext>
              </a:extLst>
            </p:cNvPr>
            <p:cNvSpPr>
              <a:spLocks noChangeShapeType="1"/>
            </p:cNvSpPr>
            <p:nvPr/>
          </p:nvSpPr>
          <p:spPr bwMode="auto">
            <a:xfrm>
              <a:off x="3001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98" name="Group 197">
            <a:extLst>
              <a:ext uri="{FF2B5EF4-FFF2-40B4-BE49-F238E27FC236}">
                <a16:creationId xmlns:a16="http://schemas.microsoft.com/office/drawing/2014/main" id="{0E065DA7-894D-43C7-8472-1C83593C5863}"/>
              </a:ext>
            </a:extLst>
          </p:cNvPr>
          <p:cNvGrpSpPr/>
          <p:nvPr/>
        </p:nvGrpSpPr>
        <p:grpSpPr>
          <a:xfrm>
            <a:off x="4035772" y="2129191"/>
            <a:ext cx="804476" cy="874291"/>
            <a:chOff x="2586428" y="2101442"/>
            <a:chExt cx="804476" cy="756691"/>
          </a:xfrm>
        </p:grpSpPr>
        <p:sp>
          <p:nvSpPr>
            <p:cNvPr id="199" name="Oval 198">
              <a:extLst>
                <a:ext uri="{FF2B5EF4-FFF2-40B4-BE49-F238E27FC236}">
                  <a16:creationId xmlns:a16="http://schemas.microsoft.com/office/drawing/2014/main" id="{9878DA01-ED3B-4AA3-9225-0DDF2732CACB}"/>
                </a:ext>
              </a:extLst>
            </p:cNvPr>
            <p:cNvSpPr/>
            <p:nvPr/>
          </p:nvSpPr>
          <p:spPr>
            <a:xfrm>
              <a:off x="2586428" y="2101442"/>
              <a:ext cx="804476" cy="7566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C778417-BD75-4F68-93B5-21AD55EA07DC}"/>
                </a:ext>
              </a:extLst>
            </p:cNvPr>
            <p:cNvSpPr txBox="1"/>
            <p:nvPr/>
          </p:nvSpPr>
          <p:spPr>
            <a:xfrm>
              <a:off x="2624257" y="2406091"/>
              <a:ext cx="711605" cy="23863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201" name="Group 200">
            <a:extLst>
              <a:ext uri="{FF2B5EF4-FFF2-40B4-BE49-F238E27FC236}">
                <a16:creationId xmlns:a16="http://schemas.microsoft.com/office/drawing/2014/main" id="{2558B630-2751-405A-9021-CD6D4711BE76}"/>
              </a:ext>
            </a:extLst>
          </p:cNvPr>
          <p:cNvGrpSpPr/>
          <p:nvPr/>
        </p:nvGrpSpPr>
        <p:grpSpPr>
          <a:xfrm>
            <a:off x="5074557" y="3579574"/>
            <a:ext cx="1136567" cy="1266171"/>
            <a:chOff x="5426498" y="2990602"/>
            <a:chExt cx="2842122" cy="1266171"/>
          </a:xfrm>
        </p:grpSpPr>
        <p:sp>
          <p:nvSpPr>
            <p:cNvPr id="202" name="Rectangle 201">
              <a:extLst>
                <a:ext uri="{FF2B5EF4-FFF2-40B4-BE49-F238E27FC236}">
                  <a16:creationId xmlns:a16="http://schemas.microsoft.com/office/drawing/2014/main" id="{9E08746E-7542-416C-85E3-53D9136E285A}"/>
                </a:ext>
              </a:extLst>
            </p:cNvPr>
            <p:cNvSpPr/>
            <p:nvPr/>
          </p:nvSpPr>
          <p:spPr>
            <a:xfrm>
              <a:off x="5431294" y="2990602"/>
              <a:ext cx="2837326" cy="126617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203" name="Rectangle 202">
              <a:extLst>
                <a:ext uri="{FF2B5EF4-FFF2-40B4-BE49-F238E27FC236}">
                  <a16:creationId xmlns:a16="http://schemas.microsoft.com/office/drawing/2014/main" id="{7099C0D2-DFE1-4BE8-82B3-15FB04C25E1F}"/>
                </a:ext>
              </a:extLst>
            </p:cNvPr>
            <p:cNvSpPr/>
            <p:nvPr/>
          </p:nvSpPr>
          <p:spPr>
            <a:xfrm>
              <a:off x="5426498" y="3005724"/>
              <a:ext cx="283732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a:t>
              </a: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 </a:t>
              </a: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ALUSrc</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ALUOp</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RegDst</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p:txBody>
        </p:sp>
      </p:grpSp>
      <p:grpSp>
        <p:nvGrpSpPr>
          <p:cNvPr id="204" name="Group 203">
            <a:extLst>
              <a:ext uri="{FF2B5EF4-FFF2-40B4-BE49-F238E27FC236}">
                <a16:creationId xmlns:a16="http://schemas.microsoft.com/office/drawing/2014/main" id="{7766484F-6D58-4C82-91A1-C7C9B54016EB}"/>
              </a:ext>
            </a:extLst>
          </p:cNvPr>
          <p:cNvGrpSpPr/>
          <p:nvPr/>
        </p:nvGrpSpPr>
        <p:grpSpPr>
          <a:xfrm>
            <a:off x="7294974" y="3109896"/>
            <a:ext cx="1136567" cy="1266171"/>
            <a:chOff x="5426498" y="2990602"/>
            <a:chExt cx="2842122" cy="1266171"/>
          </a:xfrm>
        </p:grpSpPr>
        <p:sp>
          <p:nvSpPr>
            <p:cNvPr id="205" name="Rectangle 204">
              <a:extLst>
                <a:ext uri="{FF2B5EF4-FFF2-40B4-BE49-F238E27FC236}">
                  <a16:creationId xmlns:a16="http://schemas.microsoft.com/office/drawing/2014/main" id="{4BDD0AA1-8D36-4CB2-A744-F76A7F529171}"/>
                </a:ext>
              </a:extLst>
            </p:cNvPr>
            <p:cNvSpPr/>
            <p:nvPr/>
          </p:nvSpPr>
          <p:spPr>
            <a:xfrm>
              <a:off x="5431294" y="2990602"/>
              <a:ext cx="2837326" cy="1266171"/>
            </a:xfrm>
            <a:prstGeom prst="rect">
              <a:avLst/>
            </a:prstGeom>
            <a:solidFill>
              <a:srgbClr val="BD9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206" name="Rectangle 205">
              <a:extLst>
                <a:ext uri="{FF2B5EF4-FFF2-40B4-BE49-F238E27FC236}">
                  <a16:creationId xmlns:a16="http://schemas.microsoft.com/office/drawing/2014/main" id="{16450833-5BE0-49DF-9551-17D6DF0644D0}"/>
                </a:ext>
              </a:extLst>
            </p:cNvPr>
            <p:cNvSpPr/>
            <p:nvPr/>
          </p:nvSpPr>
          <p:spPr>
            <a:xfrm>
              <a:off x="5426498" y="3005724"/>
              <a:ext cx="2837326"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a:t>
              </a: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 </a:t>
              </a: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ALUSrc</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ALUOp</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RegDst</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p:txBody>
        </p:sp>
      </p:grpSp>
      <p:grpSp>
        <p:nvGrpSpPr>
          <p:cNvPr id="207" name="Group 206">
            <a:extLst>
              <a:ext uri="{FF2B5EF4-FFF2-40B4-BE49-F238E27FC236}">
                <a16:creationId xmlns:a16="http://schemas.microsoft.com/office/drawing/2014/main" id="{E1DB2F24-5463-47C7-8F7C-A47C03062CBE}"/>
              </a:ext>
            </a:extLst>
          </p:cNvPr>
          <p:cNvGrpSpPr/>
          <p:nvPr/>
        </p:nvGrpSpPr>
        <p:grpSpPr>
          <a:xfrm>
            <a:off x="9253836" y="2677708"/>
            <a:ext cx="1260254" cy="1266171"/>
            <a:chOff x="5426498" y="2990602"/>
            <a:chExt cx="2842122" cy="1266171"/>
          </a:xfrm>
          <a:solidFill>
            <a:srgbClr val="FFA7A7"/>
          </a:solidFill>
        </p:grpSpPr>
        <p:sp>
          <p:nvSpPr>
            <p:cNvPr id="208" name="Rectangle 207">
              <a:extLst>
                <a:ext uri="{FF2B5EF4-FFF2-40B4-BE49-F238E27FC236}">
                  <a16:creationId xmlns:a16="http://schemas.microsoft.com/office/drawing/2014/main" id="{9DD199D9-BEC3-41EC-86D6-F1CBF8F5E28F}"/>
                </a:ext>
              </a:extLst>
            </p:cNvPr>
            <p:cNvSpPr/>
            <p:nvPr/>
          </p:nvSpPr>
          <p:spPr>
            <a:xfrm>
              <a:off x="5431294" y="2990602"/>
              <a:ext cx="2837326" cy="1266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209" name="Rectangle 208">
              <a:extLst>
                <a:ext uri="{FF2B5EF4-FFF2-40B4-BE49-F238E27FC236}">
                  <a16:creationId xmlns:a16="http://schemas.microsoft.com/office/drawing/2014/main" id="{32DBDFFD-BC27-44D4-A58F-1D7D996FA8AA}"/>
                </a:ext>
              </a:extLst>
            </p:cNvPr>
            <p:cNvSpPr/>
            <p:nvPr/>
          </p:nvSpPr>
          <p:spPr>
            <a:xfrm>
              <a:off x="5426498" y="3005724"/>
              <a:ext cx="2837326" cy="1200329"/>
            </a:xfrm>
            <a:prstGeom prst="rect">
              <a:avLst/>
            </a:prstGeom>
            <a:grp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WB</a:t>
              </a:r>
              <a:r>
                <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rPr>
                <a:t>: </a:t>
              </a: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MemRead</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MemWrite</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100" normalizeH="0" baseline="0" noProof="0" dirty="0" err="1">
                  <a:ln>
                    <a:noFill/>
                  </a:ln>
                  <a:solidFill>
                    <a:srgbClr val="000000"/>
                  </a:solidFill>
                  <a:effectLst/>
                  <a:uLnTx/>
                  <a:uFillTx/>
                  <a:latin typeface="Bell Gothic Std Light" panose="020B0606020203020204" pitchFamily="34" charset="0"/>
                  <a:ea typeface="微软雅黑"/>
                  <a:cs typeface="+mn-cs"/>
                </a:rPr>
                <a:t>PCSrc</a:t>
              </a:r>
              <a:endParaRPr kumimoji="0" lang="en-US" altLang="ko-KR" sz="1800" b="0" i="0" u="none" strike="noStrike" kern="1200" cap="none" spc="-100" normalizeH="0" baseline="0" noProof="0" dirty="0">
                <a:ln>
                  <a:noFill/>
                </a:ln>
                <a:solidFill>
                  <a:srgbClr val="000000"/>
                </a:solidFill>
                <a:effectLst/>
                <a:uLnTx/>
                <a:uFillTx/>
                <a:latin typeface="Bell Gothic Std Light" panose="020B0606020203020204" pitchFamily="34" charset="0"/>
                <a:ea typeface="微软雅黑"/>
                <a:cs typeface="+mn-cs"/>
              </a:endParaRPr>
            </a:p>
          </p:txBody>
        </p:sp>
      </p:grpSp>
    </p:spTree>
    <p:extLst>
      <p:ext uri="{BB962C8B-B14F-4D97-AF65-F5344CB8AC3E}">
        <p14:creationId xmlns:p14="http://schemas.microsoft.com/office/powerpoint/2010/main" val="197414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15"/>
                                      </p:to>
                                    </p:set>
                                    <p:animEffect filter="image" prLst="opacity: 0.15">
                                      <p:cBhvr rctx="IE">
                                        <p:cTn id="10" dur="indefinite"/>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22" presetClass="entr" presetSubtype="8" fill="hold" nodeType="with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left)">
                                      <p:cBhvr>
                                        <p:cTn id="16" dur="500"/>
                                        <p:tgtEl>
                                          <p:spTgt spid="17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wipe(left)">
                                      <p:cBhvr>
                                        <p:cTn id="21" dur="500"/>
                                        <p:tgtEl>
                                          <p:spTgt spid="194"/>
                                        </p:tgtEl>
                                      </p:cBhvr>
                                    </p:animEffect>
                                  </p:childTnLst>
                                </p:cTn>
                              </p:par>
                              <p:par>
                                <p:cTn id="22" presetID="10" presetClass="entr" presetSubtype="0" fill="hold" nodeType="withEffect">
                                  <p:stCondLst>
                                    <p:cond delay="0"/>
                                  </p:stCondLst>
                                  <p:childTnLst>
                                    <p:set>
                                      <p:cBhvr>
                                        <p:cTn id="23" dur="1" fill="hold">
                                          <p:stCondLst>
                                            <p:cond delay="0"/>
                                          </p:stCondLst>
                                        </p:cTn>
                                        <p:tgtEl>
                                          <p:spTgt spid="201"/>
                                        </p:tgtEl>
                                        <p:attrNameLst>
                                          <p:attrName>style.visibility</p:attrName>
                                        </p:attrNameLst>
                                      </p:cBhvr>
                                      <p:to>
                                        <p:strVal val="visible"/>
                                      </p:to>
                                    </p:set>
                                    <p:animEffect transition="in" filter="fade">
                                      <p:cBhvr>
                                        <p:cTn id="24" dur="500"/>
                                        <p:tgtEl>
                                          <p:spTgt spid="20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ipe(left)">
                                      <p:cBhvr>
                                        <p:cTn id="29" dur="500"/>
                                        <p:tgtEl>
                                          <p:spTgt spid="188"/>
                                        </p:tgtEl>
                                      </p:cBhvr>
                                    </p:animEffect>
                                  </p:childTnLst>
                                </p:cTn>
                              </p:par>
                              <p:par>
                                <p:cTn id="30" presetID="10" presetClass="entr" presetSubtype="0" fill="hold" nodeType="withEffect">
                                  <p:stCondLst>
                                    <p:cond delay="0"/>
                                  </p:stCondLst>
                                  <p:childTnLst>
                                    <p:set>
                                      <p:cBhvr>
                                        <p:cTn id="31" dur="1" fill="hold">
                                          <p:stCondLst>
                                            <p:cond delay="0"/>
                                          </p:stCondLst>
                                        </p:cTn>
                                        <p:tgtEl>
                                          <p:spTgt spid="204"/>
                                        </p:tgtEl>
                                        <p:attrNameLst>
                                          <p:attrName>style.visibility</p:attrName>
                                        </p:attrNameLst>
                                      </p:cBhvr>
                                      <p:to>
                                        <p:strVal val="visible"/>
                                      </p:to>
                                    </p:set>
                                    <p:animEffect transition="in" filter="fade">
                                      <p:cBhvr>
                                        <p:cTn id="32" dur="500"/>
                                        <p:tgtEl>
                                          <p:spTgt spid="2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wipe(left)">
                                      <p:cBhvr>
                                        <p:cTn id="37" dur="500"/>
                                        <p:tgtEl>
                                          <p:spTgt spid="179"/>
                                        </p:tgtEl>
                                      </p:cBhvr>
                                    </p:animEffect>
                                  </p:childTnLst>
                                </p:cTn>
                              </p:par>
                              <p:par>
                                <p:cTn id="38" presetID="10" presetClass="entr" presetSubtype="0" fill="hold" nodeType="with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3D1D-9349-40C3-A699-00AF88201C09}"/>
              </a:ext>
            </a:extLst>
          </p:cNvPr>
          <p:cNvSpPr>
            <a:spLocks noGrp="1"/>
          </p:cNvSpPr>
          <p:nvPr>
            <p:ph type="title"/>
          </p:nvPr>
        </p:nvSpPr>
        <p:spPr/>
        <p:txBody>
          <a:bodyPr/>
          <a:lstStyle/>
          <a:p>
            <a:r>
              <a:rPr lang="en-US" altLang="ko-KR" dirty="0">
                <a:ea typeface="굴림" panose="020B0600000101010101" pitchFamily="50" charset="-127"/>
              </a:rPr>
              <a:t>An Example Execution Sequence</a:t>
            </a:r>
            <a:endParaRPr lang="ko-KR" altLang="en-US" dirty="0"/>
          </a:p>
        </p:txBody>
      </p:sp>
      <p:sp>
        <p:nvSpPr>
          <p:cNvPr id="9" name="文本占位符 8">
            <a:extLst>
              <a:ext uri="{FF2B5EF4-FFF2-40B4-BE49-F238E27FC236}">
                <a16:creationId xmlns:a16="http://schemas.microsoft.com/office/drawing/2014/main" id="{84FD1DE4-DAA2-5E2D-29E0-9CFA2C1DE328}"/>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725C776E-7733-4648-8F12-C35184E2717D}"/>
              </a:ext>
            </a:extLst>
          </p:cNvPr>
          <p:cNvSpPr/>
          <p:nvPr/>
        </p:nvSpPr>
        <p:spPr>
          <a:xfrm>
            <a:off x="279400" y="908856"/>
            <a:ext cx="8792124" cy="496161"/>
          </a:xfrm>
          <a:prstGeom prst="rect">
            <a:avLst/>
          </a:prstGeom>
        </p:spPr>
        <p:txBody>
          <a:bodyPr wrap="square">
            <a:spAutoFit/>
          </a:bodyPr>
          <a:lstStyle/>
          <a:p>
            <a:pPr marL="261938" marR="0" lvl="0" indent="-261938" algn="l" defTabSz="457200" rtl="0" eaLnBrk="1" fontAlgn="auto" latinLnBrk="0" hangingPunct="1">
              <a:lnSpc>
                <a:spcPct val="80000"/>
              </a:lnSpc>
              <a:spcBef>
                <a:spcPts val="0"/>
              </a:spcBef>
              <a:spcAft>
                <a:spcPts val="0"/>
              </a:spcAft>
              <a:buClrTx/>
              <a:buSzTx/>
              <a:buFont typeface="Wingdings" panose="05000000000000000000" pitchFamily="2" charset="2"/>
              <a:buChar char="Ø"/>
              <a:tabLst/>
              <a:defRPr/>
            </a:pPr>
            <a:r>
              <a:rPr kumimoji="0" lang="en-US" altLang="ko-KR" sz="3200" b="0" i="0" u="none" strike="noStrike" kern="1200" cap="none" spc="0" normalizeH="0" baseline="0" noProof="0" dirty="0">
                <a:ln>
                  <a:noFill/>
                </a:ln>
                <a:solidFill>
                  <a:srgbClr val="000000"/>
                </a:solidFill>
                <a:effectLst/>
                <a:uLnTx/>
                <a:uFillTx/>
                <a:latin typeface="Calibri"/>
                <a:ea typeface="微软雅黑"/>
                <a:cs typeface="+mn-cs"/>
              </a:rPr>
              <a:t>Sample sequence of instructions to execute</a:t>
            </a:r>
          </a:p>
        </p:txBody>
      </p:sp>
      <p:grpSp>
        <p:nvGrpSpPr>
          <p:cNvPr id="7" name="Group 6">
            <a:extLst>
              <a:ext uri="{FF2B5EF4-FFF2-40B4-BE49-F238E27FC236}">
                <a16:creationId xmlns:a16="http://schemas.microsoft.com/office/drawing/2014/main" id="{40563741-E32F-4545-A57C-719F6F2B00FC}"/>
              </a:ext>
            </a:extLst>
          </p:cNvPr>
          <p:cNvGrpSpPr/>
          <p:nvPr/>
        </p:nvGrpSpPr>
        <p:grpSpPr>
          <a:xfrm>
            <a:off x="3726687" y="1586784"/>
            <a:ext cx="4800600" cy="1600200"/>
            <a:chOff x="2048329" y="1498427"/>
            <a:chExt cx="4800600" cy="1600200"/>
          </a:xfrm>
        </p:grpSpPr>
        <p:sp>
          <p:nvSpPr>
            <p:cNvPr id="5" name="Rectangle 2">
              <a:extLst>
                <a:ext uri="{FF2B5EF4-FFF2-40B4-BE49-F238E27FC236}">
                  <a16:creationId xmlns:a16="http://schemas.microsoft.com/office/drawing/2014/main" id="{DDB374E0-43D3-4329-A5A1-A1254A98D4D2}"/>
                </a:ext>
              </a:extLst>
            </p:cNvPr>
            <p:cNvSpPr>
              <a:spLocks noChangeArrowheads="1"/>
            </p:cNvSpPr>
            <p:nvPr/>
          </p:nvSpPr>
          <p:spPr bwMode="auto">
            <a:xfrm>
              <a:off x="2048329" y="1498427"/>
              <a:ext cx="4800600" cy="1600200"/>
            </a:xfrm>
            <a:prstGeom prst="rect">
              <a:avLst/>
            </a:prstGeom>
            <a:solidFill>
              <a:srgbClr val="EAEAEA"/>
            </a:solidFill>
            <a:ln>
              <a:noFill/>
            </a:ln>
            <a:effectLst>
              <a:outerShdw dist="107763" dir="2700000" algn="ctr" rotWithShape="0">
                <a:schemeClr val="bg1">
                  <a:lumMod val="50000"/>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 name="Rectangle 5">
              <a:extLst>
                <a:ext uri="{FF2B5EF4-FFF2-40B4-BE49-F238E27FC236}">
                  <a16:creationId xmlns:a16="http://schemas.microsoft.com/office/drawing/2014/main" id="{0F6DD7D9-ADC5-465A-B008-46815DA4C2D5}"/>
                </a:ext>
              </a:extLst>
            </p:cNvPr>
            <p:cNvSpPr/>
            <p:nvPr/>
          </p:nvSpPr>
          <p:spPr>
            <a:xfrm>
              <a:off x="2901188" y="1559863"/>
              <a:ext cx="3374572" cy="1477328"/>
            </a:xfrm>
            <a:prstGeom prst="rect">
              <a:avLst/>
            </a:prstGeom>
          </p:spPr>
          <p:txBody>
            <a:bodyPr wrap="square">
              <a:spAutoFit/>
            </a:bodyPr>
            <a:lstStyle/>
            <a:p>
              <a:pPr marL="342900" marR="0" lvl="0" indent="-342900" algn="l" defTabSz="457200" rtl="0" eaLnBrk="1" fontAlgn="auto" latinLnBrk="0" hangingPunct="1">
                <a:lnSpc>
                  <a:spcPct val="100000"/>
                </a:lnSpc>
                <a:spcBef>
                  <a:spcPct val="80000"/>
                </a:spcBef>
                <a:spcAft>
                  <a:spcPts val="0"/>
                </a:spcAft>
                <a:buClrTx/>
                <a:buSzTx/>
                <a:buFontTx/>
                <a:buNone/>
                <a:tabLst>
                  <a:tab pos="2573338" algn="l"/>
                  <a:tab pos="3481388" algn="l"/>
                  <a:tab pos="4062413" algn="l"/>
                </a:tabLst>
                <a:defRPr/>
              </a:pP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1000: </a:t>
              </a:r>
              <a:r>
                <a:rPr kumimoji="0" lang="en-US" altLang="ko-KR" sz="1800" b="0" i="0" u="none" strike="noStrike" kern="1200" cap="none" spc="0" normalizeH="0" baseline="0" noProof="0" dirty="0" err="1">
                  <a:ln>
                    <a:noFill/>
                  </a:ln>
                  <a:solidFill>
                    <a:srgbClr val="000000"/>
                  </a:solidFill>
                  <a:effectLst/>
                  <a:uLnTx/>
                  <a:uFillTx/>
                  <a:latin typeface="Lucida Console" panose="020B0609040504020204" pitchFamily="49" charset="0"/>
                  <a:ea typeface="굴림" panose="020B0600000101010101" pitchFamily="50" charset="-127"/>
                  <a:cs typeface="+mn-cs"/>
                </a:rPr>
                <a:t>lw</a:t>
              </a: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 $8, 4($29)</a:t>
              </a:r>
            </a:p>
            <a:p>
              <a:pPr marL="342900" marR="0" lvl="0" indent="-342900" algn="l" defTabSz="457200" rtl="0" eaLnBrk="1" fontAlgn="auto" latinLnBrk="0" hangingPunct="1">
                <a:lnSpc>
                  <a:spcPct val="100000"/>
                </a:lnSpc>
                <a:spcBef>
                  <a:spcPct val="0"/>
                </a:spcBef>
                <a:spcAft>
                  <a:spcPts val="0"/>
                </a:spcAft>
                <a:buClrTx/>
                <a:buSzTx/>
                <a:buFontTx/>
                <a:buNone/>
                <a:tabLst>
                  <a:tab pos="2573338" algn="l"/>
                  <a:tab pos="3481388" algn="l"/>
                  <a:tab pos="4062413" algn="l"/>
                </a:tabLst>
                <a:defRPr/>
              </a:pP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1004: sub $2, $4, $5</a:t>
              </a:r>
            </a:p>
            <a:p>
              <a:pPr marL="342900" marR="0" lvl="0" indent="-342900" algn="l" defTabSz="457200" rtl="0" eaLnBrk="1" fontAlgn="auto" latinLnBrk="0" hangingPunct="1">
                <a:lnSpc>
                  <a:spcPct val="100000"/>
                </a:lnSpc>
                <a:spcBef>
                  <a:spcPct val="0"/>
                </a:spcBef>
                <a:spcAft>
                  <a:spcPts val="0"/>
                </a:spcAft>
                <a:buClrTx/>
                <a:buSzTx/>
                <a:buFontTx/>
                <a:buNone/>
                <a:tabLst>
                  <a:tab pos="2573338" algn="l"/>
                  <a:tab pos="3481388" algn="l"/>
                  <a:tab pos="4062413" algn="l"/>
                </a:tabLst>
                <a:defRPr/>
              </a:pP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1008: and $9, $10, $11</a:t>
              </a:r>
            </a:p>
            <a:p>
              <a:pPr marL="342900" marR="0" lvl="0" indent="-342900" algn="l" defTabSz="457200" rtl="0" eaLnBrk="1" fontAlgn="auto" latinLnBrk="0" hangingPunct="1">
                <a:lnSpc>
                  <a:spcPct val="100000"/>
                </a:lnSpc>
                <a:spcBef>
                  <a:spcPct val="0"/>
                </a:spcBef>
                <a:spcAft>
                  <a:spcPts val="0"/>
                </a:spcAft>
                <a:buClrTx/>
                <a:buSzTx/>
                <a:buFontTx/>
                <a:buNone/>
                <a:tabLst>
                  <a:tab pos="2573338" algn="l"/>
                  <a:tab pos="3481388" algn="l"/>
                  <a:tab pos="4062413" algn="l"/>
                </a:tabLst>
                <a:defRPr/>
              </a:pP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1012: or $16, $17, $18</a:t>
              </a:r>
            </a:p>
            <a:p>
              <a:pPr marL="342900" marR="0" lvl="0" indent="-342900" algn="l" defTabSz="457200" rtl="0" eaLnBrk="1" fontAlgn="auto" latinLnBrk="0" hangingPunct="1">
                <a:lnSpc>
                  <a:spcPct val="100000"/>
                </a:lnSpc>
                <a:spcBef>
                  <a:spcPct val="0"/>
                </a:spcBef>
                <a:spcAft>
                  <a:spcPct val="80000"/>
                </a:spcAft>
                <a:buClrTx/>
                <a:buSzTx/>
                <a:buFontTx/>
                <a:buNone/>
                <a:tabLst>
                  <a:tab pos="2573338" algn="l"/>
                  <a:tab pos="3481388" algn="l"/>
                  <a:tab pos="4062413" algn="l"/>
                </a:tabLst>
                <a:defRPr/>
              </a:pPr>
              <a:r>
                <a:rPr kumimoji="0" lang="en-US" altLang="ko-KR" sz="1800" b="0" i="0" u="none" strike="noStrike" kern="1200" cap="none" spc="0" normalizeH="0" baseline="0" noProof="0" dirty="0">
                  <a:ln>
                    <a:noFill/>
                  </a:ln>
                  <a:solidFill>
                    <a:srgbClr val="000000"/>
                  </a:solidFill>
                  <a:effectLst/>
                  <a:uLnTx/>
                  <a:uFillTx/>
                  <a:latin typeface="Lucida Console" panose="020B0609040504020204" pitchFamily="49" charset="0"/>
                  <a:ea typeface="굴림" panose="020B0600000101010101" pitchFamily="50" charset="-127"/>
                  <a:cs typeface="+mn-cs"/>
                </a:rPr>
                <a:t>1016: add $13, $14, $0</a:t>
              </a:r>
            </a:p>
          </p:txBody>
        </p:sp>
      </p:grpSp>
      <p:sp>
        <p:nvSpPr>
          <p:cNvPr id="8" name="Rectangle 7">
            <a:extLst>
              <a:ext uri="{FF2B5EF4-FFF2-40B4-BE49-F238E27FC236}">
                <a16:creationId xmlns:a16="http://schemas.microsoft.com/office/drawing/2014/main" id="{618719AA-E0F6-4D32-A9B2-EC5E6DE66C34}"/>
              </a:ext>
            </a:extLst>
          </p:cNvPr>
          <p:cNvSpPr/>
          <p:nvPr/>
        </p:nvSpPr>
        <p:spPr>
          <a:xfrm>
            <a:off x="564204" y="3266724"/>
            <a:ext cx="11104460" cy="2806922"/>
          </a:xfrm>
          <a:prstGeom prst="rect">
            <a:avLst/>
          </a:prstGeom>
        </p:spPr>
        <p:txBody>
          <a:bodyPr wrap="square">
            <a:spAutoFit/>
          </a:bodyPr>
          <a:lstStyle/>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Pipeline terminology</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The </a:t>
            </a:r>
            <a:r>
              <a:rPr kumimoji="0" lang="en-US" altLang="ko-KR" sz="2800" b="1" i="0" u="none" strike="noStrike" kern="1200" cap="none" spc="0" normalizeH="0" baseline="0" noProof="0" dirty="0">
                <a:ln>
                  <a:noFill/>
                </a:ln>
                <a:solidFill>
                  <a:srgbClr val="0070C0"/>
                </a:solidFill>
                <a:effectLst/>
                <a:uLnTx/>
                <a:uFillTx/>
                <a:latin typeface="Calibri"/>
                <a:ea typeface="微软雅黑"/>
                <a:cs typeface="+mn-cs"/>
              </a:rPr>
              <a:t>pipeline depth</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 number of stages – in this case, five</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In the first 4 cycles, the pipeline is </a:t>
            </a:r>
            <a:r>
              <a:rPr kumimoji="0" lang="en-US" altLang="ko-KR" sz="2800" b="1" i="0" u="none" strike="noStrike" kern="1200" cap="none" spc="0" normalizeH="0" baseline="0" noProof="0" dirty="0">
                <a:ln>
                  <a:noFill/>
                </a:ln>
                <a:solidFill>
                  <a:srgbClr val="0070C0"/>
                </a:solidFill>
                <a:effectLst/>
                <a:uLnTx/>
                <a:uFillTx/>
                <a:latin typeface="Calibri"/>
                <a:ea typeface="微软雅黑"/>
                <a:cs typeface="+mn-cs"/>
              </a:rPr>
              <a:t>filling</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 since there are unused functional units</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In cycle 5, the pipeline is </a:t>
            </a:r>
            <a:r>
              <a:rPr kumimoji="0" lang="en-US" altLang="ko-KR" sz="2800" b="1" i="0" u="none" strike="noStrike" kern="1200" cap="none" spc="0" normalizeH="0" baseline="0" noProof="0" dirty="0">
                <a:ln>
                  <a:noFill/>
                </a:ln>
                <a:solidFill>
                  <a:srgbClr val="0070C0"/>
                </a:solidFill>
                <a:effectLst/>
                <a:uLnTx/>
                <a:uFillTx/>
                <a:latin typeface="Calibri"/>
                <a:ea typeface="微软雅黑"/>
                <a:cs typeface="+mn-cs"/>
              </a:rPr>
              <a:t>full</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 All HW units are in use.</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In cycle 6-9, the pipeline is </a:t>
            </a:r>
            <a:r>
              <a:rPr kumimoji="0" lang="en-US" altLang="ko-KR" sz="2800" b="1" i="0" u="none" strike="noStrike" kern="1200" cap="none" spc="0" normalizeH="0" baseline="0" noProof="0" dirty="0">
                <a:ln>
                  <a:noFill/>
                </a:ln>
                <a:solidFill>
                  <a:srgbClr val="0070C0"/>
                </a:solidFill>
                <a:effectLst/>
                <a:uLnTx/>
                <a:uFillTx/>
                <a:latin typeface="Calibri"/>
                <a:ea typeface="微软雅黑"/>
                <a:cs typeface="+mn-cs"/>
              </a:rPr>
              <a:t>emptying</a:t>
            </a:r>
            <a:r>
              <a:rPr kumimoji="0" lang="en-US" altLang="ko-KR" sz="2800" b="0" i="0" u="none" strike="noStrike" kern="1200" cap="none" spc="0" normalizeH="0" baseline="0" noProof="0" dirty="0">
                <a:ln>
                  <a:noFill/>
                </a:ln>
                <a:solidFill>
                  <a:srgbClr val="000000"/>
                </a:solidFill>
                <a:effectLst/>
                <a:uLnTx/>
                <a:uFillTx/>
                <a:latin typeface="Calibri"/>
                <a:ea typeface="微软雅黑"/>
                <a:cs typeface="+mn-cs"/>
              </a:rPr>
              <a:t>; if there are more instructions, </a:t>
            </a:r>
            <a:r>
              <a:rPr kumimoji="0" lang="en-US" altLang="ko-KR" sz="2800" b="0" i="1" u="none" strike="noStrike" kern="1200" cap="none" spc="0" normalizeH="0" baseline="0" noProof="0" dirty="0">
                <a:ln>
                  <a:noFill/>
                </a:ln>
                <a:solidFill>
                  <a:srgbClr val="000000"/>
                </a:solidFill>
                <a:effectLst/>
                <a:uLnTx/>
                <a:uFillTx/>
                <a:latin typeface="Calibri"/>
                <a:ea typeface="微软雅黑"/>
                <a:cs typeface="+mn-cs"/>
              </a:rPr>
              <a:t>such pipeline can bring out an output at every single cycle</a:t>
            </a:r>
          </a:p>
        </p:txBody>
      </p:sp>
    </p:spTree>
    <p:extLst>
      <p:ext uri="{BB962C8B-B14F-4D97-AF65-F5344CB8AC3E}">
        <p14:creationId xmlns:p14="http://schemas.microsoft.com/office/powerpoint/2010/main" val="112142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left)">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wipe(left)">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wipe(left)">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wipe(left)">
                                      <p:cBhvr>
                                        <p:cTn id="3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F1-4336-4FBB-9954-0660E76434F4}"/>
              </a:ext>
            </a:extLst>
          </p:cNvPr>
          <p:cNvSpPr>
            <a:spLocks noGrp="1"/>
          </p:cNvSpPr>
          <p:nvPr>
            <p:ph type="title"/>
          </p:nvPr>
        </p:nvSpPr>
        <p:spPr/>
        <p:txBody>
          <a:bodyPr/>
          <a:lstStyle/>
          <a:p>
            <a:r>
              <a:rPr lang="en-US" altLang="ko-KR" dirty="0"/>
              <a:t>Cycle </a:t>
            </a:r>
            <a:r>
              <a:rPr lang="en-US" altLang="ko-KR" i="1" dirty="0"/>
              <a:t>1</a:t>
            </a:r>
            <a:r>
              <a:rPr lang="en-US" altLang="ko-KR" dirty="0"/>
              <a:t> (</a:t>
            </a:r>
            <a:r>
              <a:rPr lang="en-US" altLang="ko-KR" dirty="0">
                <a:solidFill>
                  <a:srgbClr val="0070C0"/>
                </a:solidFill>
              </a:rPr>
              <a:t>Filling</a:t>
            </a:r>
            <a:r>
              <a:rPr lang="en-US" altLang="ko-KR" dirty="0"/>
              <a:t> the Pipeline)</a:t>
            </a:r>
            <a:endParaRPr lang="ko-KR" altLang="en-US" dirty="0"/>
          </a:p>
        </p:txBody>
      </p:sp>
      <p:sp>
        <p:nvSpPr>
          <p:cNvPr id="3" name="内容占位符 2">
            <a:extLst>
              <a:ext uri="{FF2B5EF4-FFF2-40B4-BE49-F238E27FC236}">
                <a16:creationId xmlns:a16="http://schemas.microsoft.com/office/drawing/2014/main" id="{84A201E3-0727-A9E9-9F7D-8688843C635E}"/>
              </a:ext>
            </a:extLst>
          </p:cNvPr>
          <p:cNvSpPr>
            <a:spLocks noGrp="1"/>
          </p:cNvSpPr>
          <p:nvPr>
            <p:ph idx="1"/>
          </p:nvPr>
        </p:nvSpPr>
        <p:spPr/>
        <p:txBody>
          <a:bodyPr/>
          <a:lstStyle/>
          <a:p>
            <a:endParaRPr lang="zh-CN" altLang="en-US" dirty="0"/>
          </a:p>
        </p:txBody>
      </p:sp>
      <p:sp>
        <p:nvSpPr>
          <p:cNvPr id="4" name="文本占位符 3">
            <a:extLst>
              <a:ext uri="{FF2B5EF4-FFF2-40B4-BE49-F238E27FC236}">
                <a16:creationId xmlns:a16="http://schemas.microsoft.com/office/drawing/2014/main" id="{A1A6647B-13DE-B36D-9A35-E21808B54BFC}"/>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A8648578-89F1-48D0-B395-1705D151DC68}"/>
              </a:ext>
            </a:extLst>
          </p:cNvPr>
          <p:cNvGrpSpPr/>
          <p:nvPr/>
        </p:nvGrpSpPr>
        <p:grpSpPr>
          <a:xfrm>
            <a:off x="2899547" y="2595735"/>
            <a:ext cx="551105" cy="3362272"/>
            <a:chOff x="1375546" y="2595735"/>
            <a:chExt cx="551105" cy="3362272"/>
          </a:xfrm>
        </p:grpSpPr>
        <p:sp>
          <p:nvSpPr>
            <p:cNvPr id="15" name="Rectangle 146">
              <a:extLst>
                <a:ext uri="{FF2B5EF4-FFF2-40B4-BE49-F238E27FC236}">
                  <a16:creationId xmlns:a16="http://schemas.microsoft.com/office/drawing/2014/main" id="{C2CB1BCD-34B1-4341-8BAE-1485DBA3EA7F}"/>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BC907773-5A37-4DE9-99CF-62E3982270F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sp>
        <p:nvSpPr>
          <p:cNvPr id="17" name="Line 129">
            <a:extLst>
              <a:ext uri="{FF2B5EF4-FFF2-40B4-BE49-F238E27FC236}">
                <a16:creationId xmlns:a16="http://schemas.microsoft.com/office/drawing/2014/main" id="{444D6B2F-1680-4F39-8F01-0FD4EBE5D2C2}"/>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615CD780-26CD-4546-BAFB-D75C4BF10EB5}"/>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6E01716F-DAD5-4DF0-92F2-0FACB9C9F34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180DD397-A314-4D2C-9F81-5AD531341E4A}"/>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02BF26E5-32B2-40FE-9F96-D5F10537FE13}"/>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115E2030-EAA2-4300-84CE-BBD52B8628BE}"/>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5" name="Line 3">
            <a:extLst>
              <a:ext uri="{FF2B5EF4-FFF2-40B4-BE49-F238E27FC236}">
                <a16:creationId xmlns:a16="http://schemas.microsoft.com/office/drawing/2014/main" id="{46CA9FB0-ED41-4C3B-B40E-1A686DDC131F}"/>
              </a:ext>
            </a:extLst>
          </p:cNvPr>
          <p:cNvSpPr>
            <a:spLocks noChangeShapeType="1"/>
          </p:cNvSpPr>
          <p:nvPr/>
        </p:nvSpPr>
        <p:spPr bwMode="auto">
          <a:xfrm>
            <a:off x="2748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7F9E1EB5-0EC7-45A7-96D2-A8D9B896E860}"/>
              </a:ext>
            </a:extLst>
          </p:cNvPr>
          <p:cNvSpPr>
            <a:spLocks noChangeShapeType="1"/>
          </p:cNvSpPr>
          <p:nvPr/>
        </p:nvSpPr>
        <p:spPr bwMode="auto">
          <a:xfrm>
            <a:off x="1856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E3E24927-8661-45F8-A0D2-1F76B609E6F3}"/>
              </a:ext>
            </a:extLst>
          </p:cNvPr>
          <p:cNvSpPr>
            <a:spLocks noChangeArrowheads="1"/>
          </p:cNvSpPr>
          <p:nvPr/>
        </p:nvSpPr>
        <p:spPr bwMode="auto">
          <a:xfrm>
            <a:off x="2833170" y="3038652"/>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FBD4FA3C-10C6-443B-88B4-4F7EBC93753E}"/>
              </a:ext>
            </a:extLst>
          </p:cNvPr>
          <p:cNvGrpSpPr/>
          <p:nvPr/>
        </p:nvGrpSpPr>
        <p:grpSpPr>
          <a:xfrm>
            <a:off x="1856808" y="3245645"/>
            <a:ext cx="423927" cy="485573"/>
            <a:chOff x="332807" y="3245644"/>
            <a:chExt cx="423927" cy="485573"/>
          </a:xfrm>
        </p:grpSpPr>
        <p:sp>
          <p:nvSpPr>
            <p:cNvPr id="168" name="Line 50">
              <a:extLst>
                <a:ext uri="{FF2B5EF4-FFF2-40B4-BE49-F238E27FC236}">
                  <a16:creationId xmlns:a16="http://schemas.microsoft.com/office/drawing/2014/main" id="{F5F09642-1DB7-4EC9-876A-EFFA3D00A033}"/>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E550784F-E6B2-435F-91B1-8FCB47E7A295}"/>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BBA40304-DA2A-45FC-8C3E-1FC51C57919D}"/>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3" name="AutoShape 128">
            <a:extLst>
              <a:ext uri="{FF2B5EF4-FFF2-40B4-BE49-F238E27FC236}">
                <a16:creationId xmlns:a16="http://schemas.microsoft.com/office/drawing/2014/main" id="{B9A63A3F-492A-4F2F-A850-3FFA985F8718}"/>
              </a:ext>
            </a:extLst>
          </p:cNvPr>
          <p:cNvSpPr>
            <a:spLocks noChangeArrowheads="1"/>
          </p:cNvSpPr>
          <p:nvPr/>
        </p:nvSpPr>
        <p:spPr bwMode="auto">
          <a:xfrm>
            <a:off x="1818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CF25DFA0-A562-4796-B6C0-491D92E0975C}"/>
              </a:ext>
            </a:extLst>
          </p:cNvPr>
          <p:cNvGrpSpPr/>
          <p:nvPr/>
        </p:nvGrpSpPr>
        <p:grpSpPr>
          <a:xfrm>
            <a:off x="2214556" y="2215175"/>
            <a:ext cx="526354" cy="364047"/>
            <a:chOff x="709604" y="2249541"/>
            <a:chExt cx="526354" cy="364047"/>
          </a:xfrm>
        </p:grpSpPr>
        <p:sp>
          <p:nvSpPr>
            <p:cNvPr id="166" name="Line 155">
              <a:extLst>
                <a:ext uri="{FF2B5EF4-FFF2-40B4-BE49-F238E27FC236}">
                  <a16:creationId xmlns:a16="http://schemas.microsoft.com/office/drawing/2014/main" id="{431DBAC1-97AC-4C88-A56B-4C088BC884B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F61D87D1-17AA-4F97-B49F-AA82912D6743}"/>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30A91EE8-D68F-406C-AA99-55C5614C7606}"/>
              </a:ext>
            </a:extLst>
          </p:cNvPr>
          <p:cNvSpPr>
            <a:spLocks noChangeShapeType="1"/>
          </p:cNvSpPr>
          <p:nvPr/>
        </p:nvSpPr>
        <p:spPr bwMode="auto">
          <a:xfrm>
            <a:off x="1856808"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7ED8ACCE-23F9-48EF-BAB1-39CDBFF3347C}"/>
              </a:ext>
            </a:extLst>
          </p:cNvPr>
          <p:cNvSpPr>
            <a:spLocks noChangeShapeType="1"/>
          </p:cNvSpPr>
          <p:nvPr/>
        </p:nvSpPr>
        <p:spPr bwMode="auto">
          <a:xfrm>
            <a:off x="1856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23F29AE2-6D60-4B3F-9183-1DD12386D735}"/>
              </a:ext>
            </a:extLst>
          </p:cNvPr>
          <p:cNvGrpSpPr/>
          <p:nvPr/>
        </p:nvGrpSpPr>
        <p:grpSpPr>
          <a:xfrm>
            <a:off x="2636716" y="2120971"/>
            <a:ext cx="233382" cy="949528"/>
            <a:chOff x="1112716" y="2120971"/>
            <a:chExt cx="233382" cy="949528"/>
          </a:xfrm>
        </p:grpSpPr>
        <p:sp>
          <p:nvSpPr>
            <p:cNvPr id="164" name="Line 151">
              <a:extLst>
                <a:ext uri="{FF2B5EF4-FFF2-40B4-BE49-F238E27FC236}">
                  <a16:creationId xmlns:a16="http://schemas.microsoft.com/office/drawing/2014/main" id="{FB8C986B-F9D1-4DF9-83FB-41AF792BCF69}"/>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513D381F-E003-4197-9BF0-107481A4B160}"/>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9" name="Group 88">
            <a:extLst>
              <a:ext uri="{FF2B5EF4-FFF2-40B4-BE49-F238E27FC236}">
                <a16:creationId xmlns:a16="http://schemas.microsoft.com/office/drawing/2014/main" id="{43EDC29A-60C2-40C4-8030-005F94344814}"/>
              </a:ext>
            </a:extLst>
          </p:cNvPr>
          <p:cNvGrpSpPr/>
          <p:nvPr/>
        </p:nvGrpSpPr>
        <p:grpSpPr>
          <a:xfrm>
            <a:off x="1663505" y="3015198"/>
            <a:ext cx="338554" cy="521180"/>
            <a:chOff x="609531" y="3194865"/>
            <a:chExt cx="313868" cy="691336"/>
          </a:xfrm>
        </p:grpSpPr>
        <p:sp>
          <p:nvSpPr>
            <p:cNvPr id="161" name="Rectangle 24">
              <a:extLst>
                <a:ext uri="{FF2B5EF4-FFF2-40B4-BE49-F238E27FC236}">
                  <a16:creationId xmlns:a16="http://schemas.microsoft.com/office/drawing/2014/main" id="{A5B33214-0599-4A7D-8782-58C1D827172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7E56E56F-7D89-440A-99B0-62860ED39AD9}"/>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25D5AE6B-6942-4B89-A0FA-F77C11E47F21}"/>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0205E673-7A34-4180-A899-9BD98677E1FE}"/>
              </a:ext>
            </a:extLst>
          </p:cNvPr>
          <p:cNvGrpSpPr/>
          <p:nvPr/>
        </p:nvGrpSpPr>
        <p:grpSpPr>
          <a:xfrm>
            <a:off x="1900423" y="2719015"/>
            <a:ext cx="380313" cy="349098"/>
            <a:chOff x="376422" y="2719015"/>
            <a:chExt cx="380313" cy="349098"/>
          </a:xfrm>
        </p:grpSpPr>
        <p:sp>
          <p:nvSpPr>
            <p:cNvPr id="159" name="Line 127">
              <a:extLst>
                <a:ext uri="{FF2B5EF4-FFF2-40B4-BE49-F238E27FC236}">
                  <a16:creationId xmlns:a16="http://schemas.microsoft.com/office/drawing/2014/main" id="{CD1528F0-AD50-4675-8069-3ACD568DA204}"/>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5E5B151E-4F9B-4125-963C-AD36CC03EC56}"/>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DDF3ABA4-0ACA-4A58-9CAF-F6588FB1052B}"/>
              </a:ext>
            </a:extLst>
          </p:cNvPr>
          <p:cNvGrpSpPr/>
          <p:nvPr/>
        </p:nvGrpSpPr>
        <p:grpSpPr>
          <a:xfrm>
            <a:off x="2280511" y="2708379"/>
            <a:ext cx="468205" cy="695422"/>
            <a:chOff x="3388952" y="1182567"/>
            <a:chExt cx="468205" cy="695422"/>
          </a:xfrm>
        </p:grpSpPr>
        <p:sp>
          <p:nvSpPr>
            <p:cNvPr id="157" name="Freeform: Shape 156">
              <a:extLst>
                <a:ext uri="{FF2B5EF4-FFF2-40B4-BE49-F238E27FC236}">
                  <a16:creationId xmlns:a16="http://schemas.microsoft.com/office/drawing/2014/main" id="{0B2FEA99-AA7E-40E3-A813-0CE7760694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25D349C8-B43A-4352-A6AA-2E3CD7446BB6}"/>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CD3870E1-65E0-4925-8AFF-811D9676F404}"/>
              </a:ext>
            </a:extLst>
          </p:cNvPr>
          <p:cNvGrpSpPr/>
          <p:nvPr/>
        </p:nvGrpSpPr>
        <p:grpSpPr>
          <a:xfrm>
            <a:off x="2398224" y="1589211"/>
            <a:ext cx="310075" cy="685800"/>
            <a:chOff x="2312595" y="737783"/>
            <a:chExt cx="310075" cy="685800"/>
          </a:xfrm>
        </p:grpSpPr>
        <p:sp>
          <p:nvSpPr>
            <p:cNvPr id="154" name="AutoShape 10">
              <a:extLst>
                <a:ext uri="{FF2B5EF4-FFF2-40B4-BE49-F238E27FC236}">
                  <a16:creationId xmlns:a16="http://schemas.microsoft.com/office/drawing/2014/main" id="{05FBBE3D-6C9F-42D7-842B-C7D6E4FE966D}"/>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511B0968-8E4B-498B-9B99-E995DB04CDB0}"/>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A6107AC8-A6B5-4332-9044-117A88D16E29}"/>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10" name="Line 234">
            <a:extLst>
              <a:ext uri="{FF2B5EF4-FFF2-40B4-BE49-F238E27FC236}">
                <a16:creationId xmlns:a16="http://schemas.microsoft.com/office/drawing/2014/main" id="{B9A8F864-E29C-4A0D-81A5-35D0A5D7ABDE}"/>
              </a:ext>
            </a:extLst>
          </p:cNvPr>
          <p:cNvSpPr>
            <a:spLocks noChangeShapeType="1"/>
          </p:cNvSpPr>
          <p:nvPr/>
        </p:nvSpPr>
        <p:spPr bwMode="auto">
          <a:xfrm flipH="1" flipV="1">
            <a:off x="3216510"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Arrow: Left-Right 217">
            <a:extLst>
              <a:ext uri="{FF2B5EF4-FFF2-40B4-BE49-F238E27FC236}">
                <a16:creationId xmlns:a16="http://schemas.microsoft.com/office/drawing/2014/main" id="{CF717259-5904-455F-9258-922FED768686}"/>
              </a:ext>
            </a:extLst>
          </p:cNvPr>
          <p:cNvSpPr/>
          <p:nvPr/>
        </p:nvSpPr>
        <p:spPr>
          <a:xfrm>
            <a:off x="1566824" y="6177103"/>
            <a:ext cx="1648979"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IF</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nvGrpSpPr>
          <p:cNvPr id="226" name="Group 225">
            <a:extLst>
              <a:ext uri="{FF2B5EF4-FFF2-40B4-BE49-F238E27FC236}">
                <a16:creationId xmlns:a16="http://schemas.microsoft.com/office/drawing/2014/main" id="{5031C050-9089-46D4-9873-F1E0E064DC79}"/>
              </a:ext>
            </a:extLst>
          </p:cNvPr>
          <p:cNvGrpSpPr/>
          <p:nvPr/>
        </p:nvGrpSpPr>
        <p:grpSpPr>
          <a:xfrm>
            <a:off x="2642621" y="764773"/>
            <a:ext cx="8079155" cy="6093227"/>
            <a:chOff x="1118620" y="764772"/>
            <a:chExt cx="8079155" cy="6093227"/>
          </a:xfrm>
        </p:grpSpPr>
        <p:grpSp>
          <p:nvGrpSpPr>
            <p:cNvPr id="217" name="Group 216">
              <a:extLst>
                <a:ext uri="{FF2B5EF4-FFF2-40B4-BE49-F238E27FC236}">
                  <a16:creationId xmlns:a16="http://schemas.microsoft.com/office/drawing/2014/main" id="{165A41E5-D884-4A29-B03B-7F0FFBBAA1A9}"/>
                </a:ext>
              </a:extLst>
            </p:cNvPr>
            <p:cNvGrpSpPr/>
            <p:nvPr/>
          </p:nvGrpSpPr>
          <p:grpSpPr>
            <a:xfrm>
              <a:off x="1118620" y="1895679"/>
              <a:ext cx="8051954" cy="4343195"/>
              <a:chOff x="1118620" y="1895679"/>
              <a:chExt cx="8051954" cy="4343195"/>
            </a:xfrm>
          </p:grpSpPr>
          <p:grpSp>
            <p:nvGrpSpPr>
              <p:cNvPr id="6" name="Group 5">
                <a:extLst>
                  <a:ext uri="{FF2B5EF4-FFF2-40B4-BE49-F238E27FC236}">
                    <a16:creationId xmlns:a16="http://schemas.microsoft.com/office/drawing/2014/main" id="{59B3E5F0-D1F5-4D35-96B2-283633FBF455}"/>
                  </a:ext>
                </a:extLst>
              </p:cNvPr>
              <p:cNvGrpSpPr/>
              <p:nvPr/>
            </p:nvGrpSpPr>
            <p:grpSpPr>
              <a:xfrm>
                <a:off x="3832127" y="1903011"/>
                <a:ext cx="611314" cy="4054996"/>
                <a:chOff x="3832127" y="1903011"/>
                <a:chExt cx="611314" cy="4054996"/>
              </a:xfrm>
            </p:grpSpPr>
            <p:sp>
              <p:nvSpPr>
                <p:cNvPr id="13" name="Rectangle 99">
                  <a:extLst>
                    <a:ext uri="{FF2B5EF4-FFF2-40B4-BE49-F238E27FC236}">
                      <a16:creationId xmlns:a16="http://schemas.microsoft.com/office/drawing/2014/main" id="{42D8C858-E7CB-4B38-AC9B-23D5C93B02D2}"/>
                    </a:ext>
                  </a:extLst>
                </p:cNvPr>
                <p:cNvSpPr>
                  <a:spLocks noChangeArrowheads="1"/>
                </p:cNvSpPr>
                <p:nvPr/>
              </p:nvSpPr>
              <p:spPr bwMode="auto">
                <a:xfrm>
                  <a:off x="4075779" y="2157536"/>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E492E8DD-328D-49CC-AD8B-4A9FE5F5B44C}"/>
                    </a:ext>
                  </a:extLst>
                </p:cNvPr>
                <p:cNvSpPr txBox="1">
                  <a:spLocks noChangeArrowheads="1"/>
                </p:cNvSpPr>
                <p:nvPr/>
              </p:nvSpPr>
              <p:spPr bwMode="auto">
                <a:xfrm>
                  <a:off x="3832127" y="1903011"/>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grpSp>
          <p:grpSp>
            <p:nvGrpSpPr>
              <p:cNvPr id="7" name="Group 6">
                <a:extLst>
                  <a:ext uri="{FF2B5EF4-FFF2-40B4-BE49-F238E27FC236}">
                    <a16:creationId xmlns:a16="http://schemas.microsoft.com/office/drawing/2014/main" id="{48ED4428-F3E6-4BB2-B911-AFDB7AB78FA5}"/>
                  </a:ext>
                </a:extLst>
              </p:cNvPr>
              <p:cNvGrpSpPr/>
              <p:nvPr/>
            </p:nvGrpSpPr>
            <p:grpSpPr>
              <a:xfrm>
                <a:off x="5869596" y="1903701"/>
                <a:ext cx="851765" cy="4054306"/>
                <a:chOff x="5869596" y="1903701"/>
                <a:chExt cx="851765" cy="4054306"/>
              </a:xfrm>
            </p:grpSpPr>
            <p:sp>
              <p:nvSpPr>
                <p:cNvPr id="11" name="Rectangle 139">
                  <a:extLst>
                    <a:ext uri="{FF2B5EF4-FFF2-40B4-BE49-F238E27FC236}">
                      <a16:creationId xmlns:a16="http://schemas.microsoft.com/office/drawing/2014/main" id="{549C9F68-50F5-41BE-916B-0A24467BB64D}"/>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47E229C7-70CB-48EC-B7AC-63CB0225D94D}"/>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grpSp>
          <p:grpSp>
            <p:nvGrpSpPr>
              <p:cNvPr id="8" name="Group 7">
                <a:extLst>
                  <a:ext uri="{FF2B5EF4-FFF2-40B4-BE49-F238E27FC236}">
                    <a16:creationId xmlns:a16="http://schemas.microsoft.com/office/drawing/2014/main" id="{E1627817-8D1C-49E2-A1D5-4D6877C8F696}"/>
                  </a:ext>
                </a:extLst>
              </p:cNvPr>
              <p:cNvGrpSpPr/>
              <p:nvPr/>
            </p:nvGrpSpPr>
            <p:grpSpPr>
              <a:xfrm>
                <a:off x="7781999" y="1903011"/>
                <a:ext cx="928709" cy="4054996"/>
                <a:chOff x="7781999" y="1903011"/>
                <a:chExt cx="928709" cy="4054996"/>
              </a:xfrm>
            </p:grpSpPr>
            <p:sp>
              <p:nvSpPr>
                <p:cNvPr id="9" name="Rectangle 141">
                  <a:extLst>
                    <a:ext uri="{FF2B5EF4-FFF2-40B4-BE49-F238E27FC236}">
                      <a16:creationId xmlns:a16="http://schemas.microsoft.com/office/drawing/2014/main" id="{703BCB1B-DE7A-420E-8416-DCDAAF9E5315}"/>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Text Box 150">
                  <a:extLst>
                    <a:ext uri="{FF2B5EF4-FFF2-40B4-BE49-F238E27FC236}">
                      <a16:creationId xmlns:a16="http://schemas.microsoft.com/office/drawing/2014/main" id="{B77A3BC5-45D2-48E6-8539-48C7404C8854}"/>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grpSp>
            <p:nvGrpSpPr>
              <p:cNvPr id="216" name="Group 215">
                <a:extLst>
                  <a:ext uri="{FF2B5EF4-FFF2-40B4-BE49-F238E27FC236}">
                    <a16:creationId xmlns:a16="http://schemas.microsoft.com/office/drawing/2014/main" id="{EE2783A4-C369-4042-B4BD-761398190B76}"/>
                  </a:ext>
                </a:extLst>
              </p:cNvPr>
              <p:cNvGrpSpPr/>
              <p:nvPr/>
            </p:nvGrpSpPr>
            <p:grpSpPr>
              <a:xfrm>
                <a:off x="1118620" y="1895679"/>
                <a:ext cx="8051954" cy="4343195"/>
                <a:chOff x="1118620" y="1895679"/>
                <a:chExt cx="8051954" cy="4343195"/>
              </a:xfrm>
            </p:grpSpPr>
            <p:sp>
              <p:nvSpPr>
                <p:cNvPr id="83" name="Line 152">
                  <a:extLst>
                    <a:ext uri="{FF2B5EF4-FFF2-40B4-BE49-F238E27FC236}">
                      <a16:creationId xmlns:a16="http://schemas.microsoft.com/office/drawing/2014/main" id="{D13C9AC1-E077-41EB-96AE-3B9C3FC4E375}"/>
                    </a:ext>
                  </a:extLst>
                </p:cNvPr>
                <p:cNvSpPr>
                  <a:spLocks noChangeShapeType="1"/>
                </p:cNvSpPr>
                <p:nvPr/>
              </p:nvSpPr>
              <p:spPr bwMode="auto">
                <a:xfrm flipH="1">
                  <a:off x="1118620"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15" name="Group 214">
                  <a:extLst>
                    <a:ext uri="{FF2B5EF4-FFF2-40B4-BE49-F238E27FC236}">
                      <a16:creationId xmlns:a16="http://schemas.microsoft.com/office/drawing/2014/main" id="{356AF00C-F898-4304-9CC4-10FA03CCD550}"/>
                    </a:ext>
                  </a:extLst>
                </p:cNvPr>
                <p:cNvGrpSpPr/>
                <p:nvPr/>
              </p:nvGrpSpPr>
              <p:grpSpPr>
                <a:xfrm>
                  <a:off x="1736052" y="1895679"/>
                  <a:ext cx="7434522" cy="4343195"/>
                  <a:chOff x="1736052" y="1895679"/>
                  <a:chExt cx="7434522" cy="4343195"/>
                </a:xfrm>
              </p:grpSpPr>
              <p:sp>
                <p:nvSpPr>
                  <p:cNvPr id="23" name="AutoShape 79">
                    <a:extLst>
                      <a:ext uri="{FF2B5EF4-FFF2-40B4-BE49-F238E27FC236}">
                        <a16:creationId xmlns:a16="http://schemas.microsoft.com/office/drawing/2014/main" id="{6A96E51E-DCA0-4CF4-968F-C62BA9940701}"/>
                      </a:ext>
                    </a:extLst>
                  </p:cNvPr>
                  <p:cNvSpPr>
                    <a:spLocks noChangeArrowheads="1"/>
                  </p:cNvSpPr>
                  <p:nvPr/>
                </p:nvSpPr>
                <p:spPr bwMode="auto">
                  <a:xfrm>
                    <a:off x="1894102" y="4125005"/>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7">
                    <a:extLst>
                      <a:ext uri="{FF2B5EF4-FFF2-40B4-BE49-F238E27FC236}">
                        <a16:creationId xmlns:a16="http://schemas.microsoft.com/office/drawing/2014/main" id="{D4CDD717-2A64-4751-90F2-73164FDAFDD5}"/>
                      </a:ext>
                    </a:extLst>
                  </p:cNvPr>
                  <p:cNvSpPr>
                    <a:spLocks noChangeShapeType="1"/>
                  </p:cNvSpPr>
                  <p:nvPr/>
                </p:nvSpPr>
                <p:spPr bwMode="auto">
                  <a:xfrm>
                    <a:off x="7975324"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C1418C2C-5B1E-4C08-91C7-0123A4F461BF}"/>
                      </a:ext>
                    </a:extLst>
                  </p:cNvPr>
                  <p:cNvSpPr>
                    <a:spLocks noChangeShapeType="1"/>
                  </p:cNvSpPr>
                  <p:nvPr/>
                </p:nvSpPr>
                <p:spPr bwMode="auto">
                  <a:xfrm>
                    <a:off x="6415506"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290539D2-A32B-4AED-AE91-C42DCB285045}"/>
                      </a:ext>
                    </a:extLst>
                  </p:cNvPr>
                  <p:cNvSpPr>
                    <a:spLocks noChangeShapeType="1"/>
                  </p:cNvSpPr>
                  <p:nvPr/>
                </p:nvSpPr>
                <p:spPr bwMode="auto">
                  <a:xfrm flipH="1">
                    <a:off x="6572079" y="4290141"/>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E2D2927D-1C31-4E57-85DA-33CE233C8CC5}"/>
                      </a:ext>
                    </a:extLst>
                  </p:cNvPr>
                  <p:cNvSpPr>
                    <a:spLocks noChangeShapeType="1"/>
                  </p:cNvSpPr>
                  <p:nvPr/>
                </p:nvSpPr>
                <p:spPr bwMode="auto">
                  <a:xfrm>
                    <a:off x="6572079"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E39E6C40-E7E7-4CDE-A50D-13691D1B9442}"/>
                      </a:ext>
                    </a:extLst>
                  </p:cNvPr>
                  <p:cNvSpPr>
                    <a:spLocks noChangeArrowheads="1"/>
                  </p:cNvSpPr>
                  <p:nvPr/>
                </p:nvSpPr>
                <p:spPr bwMode="auto">
                  <a:xfrm>
                    <a:off x="6527766" y="4255934"/>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09E8B487-1D8A-4BB4-A900-DB90CE46F2AA}"/>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9736DD9C-56BF-427D-8180-A8927376A042}"/>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7AF5BF44-2998-4E6B-B2AD-CF64B06D1B28}"/>
                      </a:ext>
                    </a:extLst>
                  </p:cNvPr>
                  <p:cNvSpPr>
                    <a:spLocks noChangeShapeType="1"/>
                  </p:cNvSpPr>
                  <p:nvPr/>
                </p:nvSpPr>
                <p:spPr bwMode="auto">
                  <a:xfrm flipH="1">
                    <a:off x="2204293"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0931AFC3-3602-4BAD-B728-8F4606570931}"/>
                      </a:ext>
                    </a:extLst>
                  </p:cNvPr>
                  <p:cNvSpPr>
                    <a:spLocks noChangeShapeType="1"/>
                  </p:cNvSpPr>
                  <p:nvPr/>
                </p:nvSpPr>
                <p:spPr bwMode="auto">
                  <a:xfrm flipV="1">
                    <a:off x="2047721" y="4530859"/>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D49E5B75-6A44-41DF-9C9D-03271F127910}"/>
                      </a:ext>
                    </a:extLst>
                  </p:cNvPr>
                  <p:cNvSpPr>
                    <a:spLocks noChangeShapeType="1"/>
                  </p:cNvSpPr>
                  <p:nvPr/>
                </p:nvSpPr>
                <p:spPr bwMode="auto">
                  <a:xfrm>
                    <a:off x="2047721"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30">
                    <a:extLst>
                      <a:ext uri="{FF2B5EF4-FFF2-40B4-BE49-F238E27FC236}">
                        <a16:creationId xmlns:a16="http://schemas.microsoft.com/office/drawing/2014/main" id="{EA6AA376-0C36-4960-99FB-9E6729EF21B8}"/>
                      </a:ext>
                    </a:extLst>
                  </p:cNvPr>
                  <p:cNvSpPr>
                    <a:spLocks noChangeShapeType="1"/>
                  </p:cNvSpPr>
                  <p:nvPr/>
                </p:nvSpPr>
                <p:spPr bwMode="auto">
                  <a:xfrm flipV="1">
                    <a:off x="4387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F1782213-19A0-4D8F-9A07-BF21E276EC05}"/>
                      </a:ext>
                    </a:extLst>
                  </p:cNvPr>
                  <p:cNvSpPr>
                    <a:spLocks noChangeShapeType="1"/>
                  </p:cNvSpPr>
                  <p:nvPr/>
                </p:nvSpPr>
                <p:spPr bwMode="auto">
                  <a:xfrm>
                    <a:off x="4232352"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CDCF1A29-A882-4779-A6EE-5B843F0140B9}"/>
                      </a:ext>
                    </a:extLst>
                  </p:cNvPr>
                  <p:cNvSpPr>
                    <a:spLocks noChangeArrowheads="1"/>
                  </p:cNvSpPr>
                  <p:nvPr/>
                </p:nvSpPr>
                <p:spPr bwMode="auto">
                  <a:xfrm>
                    <a:off x="4344611" y="4198137"/>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B8ADFA1D-B8EC-46AD-AB5D-DFA7F0473556}"/>
                      </a:ext>
                    </a:extLst>
                  </p:cNvPr>
                  <p:cNvSpPr>
                    <a:spLocks noChangeShapeType="1"/>
                  </p:cNvSpPr>
                  <p:nvPr/>
                </p:nvSpPr>
                <p:spPr bwMode="auto">
                  <a:xfrm>
                    <a:off x="4777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50EB1CBD-1E9F-427D-9B8F-402AC13D706B}"/>
                      </a:ext>
                    </a:extLst>
                  </p:cNvPr>
                  <p:cNvSpPr>
                    <a:spLocks noChangeShapeType="1"/>
                  </p:cNvSpPr>
                  <p:nvPr/>
                </p:nvSpPr>
                <p:spPr bwMode="auto">
                  <a:xfrm>
                    <a:off x="5826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9F3303F3-7ADB-4AD0-9036-D8CCA9A69EE7}"/>
                      </a:ext>
                    </a:extLst>
                  </p:cNvPr>
                  <p:cNvSpPr>
                    <a:spLocks noChangeShapeType="1"/>
                  </p:cNvSpPr>
                  <p:nvPr/>
                </p:nvSpPr>
                <p:spPr bwMode="auto">
                  <a:xfrm>
                    <a:off x="6025552"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C0EDE27F-58D9-4ED1-BFD5-401E8ED0FAED}"/>
                      </a:ext>
                    </a:extLst>
                  </p:cNvPr>
                  <p:cNvSpPr>
                    <a:spLocks noChangeShapeType="1"/>
                  </p:cNvSpPr>
                  <p:nvPr/>
                </p:nvSpPr>
                <p:spPr bwMode="auto">
                  <a:xfrm>
                    <a:off x="4232352"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3302E882-F113-4E80-A9C1-F3156DD2D4E3}"/>
                      </a:ext>
                    </a:extLst>
                  </p:cNvPr>
                  <p:cNvSpPr>
                    <a:spLocks noChangeShapeType="1"/>
                  </p:cNvSpPr>
                  <p:nvPr/>
                </p:nvSpPr>
                <p:spPr bwMode="auto">
                  <a:xfrm>
                    <a:off x="1926598"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5EB36318-EA0B-4A4C-AABA-4C0F5CA75760}"/>
                      </a:ext>
                    </a:extLst>
                  </p:cNvPr>
                  <p:cNvSpPr txBox="1">
                    <a:spLocks noChangeArrowheads="1"/>
                  </p:cNvSpPr>
                  <p:nvPr/>
                </p:nvSpPr>
                <p:spPr bwMode="auto">
                  <a:xfrm>
                    <a:off x="2238266"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BEB2B009-EEBD-4F68-852E-0A558B1A348D}"/>
                      </a:ext>
                    </a:extLst>
                  </p:cNvPr>
                  <p:cNvSpPr>
                    <a:spLocks noChangeShapeType="1"/>
                  </p:cNvSpPr>
                  <p:nvPr/>
                </p:nvSpPr>
                <p:spPr bwMode="auto">
                  <a:xfrm>
                    <a:off x="1926598"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8FB6A3AC-73CB-4832-BF62-133177E8C722}"/>
                      </a:ext>
                    </a:extLst>
                  </p:cNvPr>
                  <p:cNvSpPr>
                    <a:spLocks noChangeShapeType="1"/>
                  </p:cNvSpPr>
                  <p:nvPr/>
                </p:nvSpPr>
                <p:spPr bwMode="auto">
                  <a:xfrm>
                    <a:off x="1926598"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49" name="Group 48">
                    <a:extLst>
                      <a:ext uri="{FF2B5EF4-FFF2-40B4-BE49-F238E27FC236}">
                        <a16:creationId xmlns:a16="http://schemas.microsoft.com/office/drawing/2014/main" id="{E05FDAD6-954E-4BE8-BE7B-BA7EA0F36668}"/>
                      </a:ext>
                    </a:extLst>
                  </p:cNvPr>
                  <p:cNvGrpSpPr/>
                  <p:nvPr/>
                </p:nvGrpSpPr>
                <p:grpSpPr>
                  <a:xfrm>
                    <a:off x="2778207" y="3343881"/>
                    <a:ext cx="742760" cy="368286"/>
                    <a:chOff x="2778207" y="3343881"/>
                    <a:chExt cx="742760" cy="368286"/>
                  </a:xfrm>
                </p:grpSpPr>
                <p:sp>
                  <p:nvSpPr>
                    <p:cNvPr id="171" name="Line 90">
                      <a:extLst>
                        <a:ext uri="{FF2B5EF4-FFF2-40B4-BE49-F238E27FC236}">
                          <a16:creationId xmlns:a16="http://schemas.microsoft.com/office/drawing/2014/main" id="{63C1A1FC-C64A-4664-B117-2BAD3D51F02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6F0A5D1A-98B7-4732-942B-A9F21A52B5E7}"/>
                        </a:ext>
                      </a:extLst>
                    </p:cNvPr>
                    <p:cNvSpPr txBox="1">
                      <a:spLocks noChangeArrowheads="1"/>
                    </p:cNvSpPr>
                    <p:nvPr/>
                  </p:nvSpPr>
                  <p:spPr bwMode="auto">
                    <a:xfrm>
                      <a:off x="2778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50" name="Line 92">
                    <a:extLst>
                      <a:ext uri="{FF2B5EF4-FFF2-40B4-BE49-F238E27FC236}">
                        <a16:creationId xmlns:a16="http://schemas.microsoft.com/office/drawing/2014/main" id="{86BE78AB-95CC-4184-9808-B6AFEE6E1855}"/>
                      </a:ext>
                    </a:extLst>
                  </p:cNvPr>
                  <p:cNvSpPr>
                    <a:spLocks noChangeShapeType="1"/>
                  </p:cNvSpPr>
                  <p:nvPr/>
                </p:nvSpPr>
                <p:spPr bwMode="auto">
                  <a:xfrm>
                    <a:off x="5012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151D30F2-5D71-4359-BCC1-70111CD435A4}"/>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Line 94">
                    <a:extLst>
                      <a:ext uri="{FF2B5EF4-FFF2-40B4-BE49-F238E27FC236}">
                        <a16:creationId xmlns:a16="http://schemas.microsoft.com/office/drawing/2014/main" id="{56D03881-A04B-4E09-9CFF-F9CC67C208FB}"/>
                      </a:ext>
                    </a:extLst>
                  </p:cNvPr>
                  <p:cNvSpPr>
                    <a:spLocks noChangeShapeType="1"/>
                  </p:cNvSpPr>
                  <p:nvPr/>
                </p:nvSpPr>
                <p:spPr bwMode="auto">
                  <a:xfrm flipV="1">
                    <a:off x="2204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C81D042A-D1D8-4835-B9AB-654436D5979E}"/>
                      </a:ext>
                    </a:extLst>
                  </p:cNvPr>
                  <p:cNvSpPr>
                    <a:spLocks noChangeShapeType="1"/>
                  </p:cNvSpPr>
                  <p:nvPr/>
                </p:nvSpPr>
                <p:spPr bwMode="auto">
                  <a:xfrm>
                    <a:off x="2204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2D3EFEDA-040A-4625-8DFA-C592D9A3CEA4}"/>
                      </a:ext>
                    </a:extLst>
                  </p:cNvPr>
                  <p:cNvSpPr>
                    <a:spLocks noChangeShapeType="1"/>
                  </p:cNvSpPr>
                  <p:nvPr/>
                </p:nvSpPr>
                <p:spPr bwMode="auto">
                  <a:xfrm>
                    <a:off x="3832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6F6237AA-378F-4711-8552-3A877A94D9A1}"/>
                      </a:ext>
                    </a:extLst>
                  </p:cNvPr>
                  <p:cNvSpPr>
                    <a:spLocks noChangeShapeType="1"/>
                  </p:cNvSpPr>
                  <p:nvPr/>
                </p:nvSpPr>
                <p:spPr bwMode="auto">
                  <a:xfrm>
                    <a:off x="3832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2EC76BF2-A715-4F97-B0E8-44A69EEEE662}"/>
                      </a:ext>
                    </a:extLst>
                  </p:cNvPr>
                  <p:cNvSpPr>
                    <a:spLocks noChangeShapeType="1"/>
                  </p:cNvSpPr>
                  <p:nvPr/>
                </p:nvSpPr>
                <p:spPr bwMode="auto">
                  <a:xfrm>
                    <a:off x="3801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7CCA6564-E97A-4AF0-8AE3-F838634810B5}"/>
                      </a:ext>
                    </a:extLst>
                  </p:cNvPr>
                  <p:cNvSpPr>
                    <a:spLocks noChangeShapeType="1"/>
                  </p:cNvSpPr>
                  <p:nvPr/>
                </p:nvSpPr>
                <p:spPr bwMode="auto">
                  <a:xfrm>
                    <a:off x="4232352"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F67A9BC9-960C-4B9E-83D0-2536B3474663}"/>
                      </a:ext>
                    </a:extLst>
                  </p:cNvPr>
                  <p:cNvSpPr>
                    <a:spLocks noChangeShapeType="1"/>
                  </p:cNvSpPr>
                  <p:nvPr/>
                </p:nvSpPr>
                <p:spPr bwMode="auto">
                  <a:xfrm>
                    <a:off x="4544020" y="3712167"/>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2B5091FF-0331-4C49-89B0-F9280376F3CA}"/>
                      </a:ext>
                    </a:extLst>
                  </p:cNvPr>
                  <p:cNvSpPr>
                    <a:spLocks noChangeShapeType="1"/>
                  </p:cNvSpPr>
                  <p:nvPr/>
                </p:nvSpPr>
                <p:spPr bwMode="auto">
                  <a:xfrm>
                    <a:off x="4544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CDECA29F-BE92-48C2-B672-0BC27FA7642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08C6D7A9-A099-4B22-A4FC-5703D9E07D67}"/>
                      </a:ext>
                    </a:extLst>
                  </p:cNvPr>
                  <p:cNvSpPr>
                    <a:spLocks noChangeShapeType="1"/>
                  </p:cNvSpPr>
                  <p:nvPr/>
                </p:nvSpPr>
                <p:spPr bwMode="auto">
                  <a:xfrm>
                    <a:off x="1926598"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ED61F26B-ED8F-490B-A59A-27FDA0E330D8}"/>
                      </a:ext>
                    </a:extLst>
                  </p:cNvPr>
                  <p:cNvSpPr>
                    <a:spLocks noChangeShapeType="1"/>
                  </p:cNvSpPr>
                  <p:nvPr/>
                </p:nvSpPr>
                <p:spPr bwMode="auto">
                  <a:xfrm>
                    <a:off x="1926598"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F2BDC960-8195-42D8-99C7-C0B3954434EC}"/>
                      </a:ext>
                    </a:extLst>
                  </p:cNvPr>
                  <p:cNvSpPr txBox="1">
                    <a:spLocks noChangeArrowheads="1"/>
                  </p:cNvSpPr>
                  <p:nvPr/>
                </p:nvSpPr>
                <p:spPr bwMode="auto">
                  <a:xfrm>
                    <a:off x="2238266"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2473FF6A-9FB9-4284-B4D1-9D60C4B3F89F}"/>
                      </a:ext>
                    </a:extLst>
                  </p:cNvPr>
                  <p:cNvSpPr txBox="1">
                    <a:spLocks noChangeArrowheads="1"/>
                  </p:cNvSpPr>
                  <p:nvPr/>
                </p:nvSpPr>
                <p:spPr bwMode="auto">
                  <a:xfrm>
                    <a:off x="2238266"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E42D6B3C-D248-49A8-B915-D05809A584CA}"/>
                      </a:ext>
                    </a:extLst>
                  </p:cNvPr>
                  <p:cNvSpPr>
                    <a:spLocks noChangeArrowheads="1"/>
                  </p:cNvSpPr>
                  <p:nvPr/>
                </p:nvSpPr>
                <p:spPr bwMode="auto">
                  <a:xfrm>
                    <a:off x="1894102" y="5286850"/>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ACF69968-9647-44E9-A607-3D1C188B9344}"/>
                      </a:ext>
                    </a:extLst>
                  </p:cNvPr>
                  <p:cNvSpPr>
                    <a:spLocks noChangeArrowheads="1"/>
                  </p:cNvSpPr>
                  <p:nvPr/>
                </p:nvSpPr>
                <p:spPr bwMode="auto">
                  <a:xfrm>
                    <a:off x="1894102" y="5606505"/>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AutoShape 122">
                    <a:extLst>
                      <a:ext uri="{FF2B5EF4-FFF2-40B4-BE49-F238E27FC236}">
                        <a16:creationId xmlns:a16="http://schemas.microsoft.com/office/drawing/2014/main" id="{A6624DC2-EA5E-4278-AD6C-1EE067BDD49A}"/>
                      </a:ext>
                    </a:extLst>
                  </p:cNvPr>
                  <p:cNvSpPr>
                    <a:spLocks noChangeArrowheads="1"/>
                  </p:cNvSpPr>
                  <p:nvPr/>
                </p:nvSpPr>
                <p:spPr bwMode="auto">
                  <a:xfrm>
                    <a:off x="4514478" y="4510714"/>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247534EC-FDB3-46D2-8377-A7B26DA64865}"/>
                      </a:ext>
                    </a:extLst>
                  </p:cNvPr>
                  <p:cNvSpPr>
                    <a:spLocks noChangeShapeType="1"/>
                  </p:cNvSpPr>
                  <p:nvPr/>
                </p:nvSpPr>
                <p:spPr bwMode="auto">
                  <a:xfrm>
                    <a:off x="4232352"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B65BA984-CB81-4173-8359-E77A212A9FF7}"/>
                      </a:ext>
                    </a:extLst>
                  </p:cNvPr>
                  <p:cNvSpPr>
                    <a:spLocks noChangeShapeType="1"/>
                  </p:cNvSpPr>
                  <p:nvPr/>
                </p:nvSpPr>
                <p:spPr bwMode="auto">
                  <a:xfrm>
                    <a:off x="6025552"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D5DCAC17-7511-4ADA-9408-BDEAD8FCACAB}"/>
                      </a:ext>
                    </a:extLst>
                  </p:cNvPr>
                  <p:cNvSpPr>
                    <a:spLocks noChangeShapeType="1"/>
                  </p:cNvSpPr>
                  <p:nvPr/>
                </p:nvSpPr>
                <p:spPr bwMode="auto">
                  <a:xfrm>
                    <a:off x="1736052"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04B330EE-2BA9-4CD9-957D-38187C649597}"/>
                      </a:ext>
                    </a:extLst>
                  </p:cNvPr>
                  <p:cNvSpPr>
                    <a:spLocks noChangeShapeType="1"/>
                  </p:cNvSpPr>
                  <p:nvPr/>
                </p:nvSpPr>
                <p:spPr bwMode="auto">
                  <a:xfrm>
                    <a:off x="4387448"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68C45E5F-5E0D-4DA6-AE5C-0936F20C23BF}"/>
                      </a:ext>
                    </a:extLst>
                  </p:cNvPr>
                  <p:cNvSpPr>
                    <a:spLocks noChangeShapeType="1"/>
                  </p:cNvSpPr>
                  <p:nvPr/>
                </p:nvSpPr>
                <p:spPr bwMode="auto">
                  <a:xfrm>
                    <a:off x="6415506"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E01B76C8-15C8-44A2-B6AF-E144C7F235E7}"/>
                      </a:ext>
                    </a:extLst>
                  </p:cNvPr>
                  <p:cNvSpPr>
                    <a:spLocks noChangeShapeType="1"/>
                  </p:cNvSpPr>
                  <p:nvPr/>
                </p:nvSpPr>
                <p:spPr bwMode="auto">
                  <a:xfrm>
                    <a:off x="4232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7CAC46E0-B6E5-4D94-93DC-3222B82C6931}"/>
                      </a:ext>
                    </a:extLst>
                  </p:cNvPr>
                  <p:cNvSpPr>
                    <a:spLocks noChangeShapeType="1"/>
                  </p:cNvSpPr>
                  <p:nvPr/>
                </p:nvSpPr>
                <p:spPr bwMode="auto">
                  <a:xfrm>
                    <a:off x="4232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ADCE6362-FFE9-4680-8E8D-2A82D4D35167}"/>
                      </a:ext>
                    </a:extLst>
                  </p:cNvPr>
                  <p:cNvSpPr>
                    <a:spLocks noChangeShapeType="1"/>
                  </p:cNvSpPr>
                  <p:nvPr/>
                </p:nvSpPr>
                <p:spPr bwMode="auto">
                  <a:xfrm>
                    <a:off x="5323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0286441F-3A44-4258-828F-93A51F49AFA0}"/>
                      </a:ext>
                    </a:extLst>
                  </p:cNvPr>
                  <p:cNvSpPr>
                    <a:spLocks noChangeShapeType="1"/>
                  </p:cNvSpPr>
                  <p:nvPr/>
                </p:nvSpPr>
                <p:spPr bwMode="auto">
                  <a:xfrm>
                    <a:off x="6415506"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B96F41B0-B422-4868-B08C-57F24EF9C0C2}"/>
                      </a:ext>
                    </a:extLst>
                  </p:cNvPr>
                  <p:cNvSpPr>
                    <a:spLocks noChangeShapeType="1"/>
                  </p:cNvSpPr>
                  <p:nvPr/>
                </p:nvSpPr>
                <p:spPr bwMode="auto">
                  <a:xfrm>
                    <a:off x="6415506"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4787D7E-20D1-4D62-AC4B-7A15AFE8906E}"/>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2A5D86E9-F97B-4472-9BC4-F04715A4BD74}"/>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5E24CE52-4F13-4C8A-82B1-77B75C940A72}"/>
                      </a:ext>
                    </a:extLst>
                  </p:cNvPr>
                  <p:cNvSpPr>
                    <a:spLocks noChangeShapeType="1"/>
                  </p:cNvSpPr>
                  <p:nvPr/>
                </p:nvSpPr>
                <p:spPr bwMode="auto">
                  <a:xfrm>
                    <a:off x="2047721"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0">
                    <a:extLst>
                      <a:ext uri="{FF2B5EF4-FFF2-40B4-BE49-F238E27FC236}">
                        <a16:creationId xmlns:a16="http://schemas.microsoft.com/office/drawing/2014/main" id="{81368FA8-A783-4312-97D9-9AAAA47600C8}"/>
                      </a:ext>
                    </a:extLst>
                  </p:cNvPr>
                  <p:cNvSpPr>
                    <a:spLocks noChangeShapeType="1"/>
                  </p:cNvSpPr>
                  <p:nvPr/>
                </p:nvSpPr>
                <p:spPr bwMode="auto">
                  <a:xfrm flipV="1">
                    <a:off x="6741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93" name="Group 92">
                    <a:extLst>
                      <a:ext uri="{FF2B5EF4-FFF2-40B4-BE49-F238E27FC236}">
                        <a16:creationId xmlns:a16="http://schemas.microsoft.com/office/drawing/2014/main" id="{9ED85A82-D493-4E8E-B577-341E6414E7A6}"/>
                      </a:ext>
                    </a:extLst>
                  </p:cNvPr>
                  <p:cNvGrpSpPr/>
                  <p:nvPr/>
                </p:nvGrpSpPr>
                <p:grpSpPr>
                  <a:xfrm>
                    <a:off x="3237742" y="5076320"/>
                    <a:ext cx="563655" cy="447524"/>
                    <a:chOff x="3313942" y="5069336"/>
                    <a:chExt cx="563655" cy="497832"/>
                  </a:xfrm>
                </p:grpSpPr>
                <p:sp>
                  <p:nvSpPr>
                    <p:cNvPr id="152" name="Oval 151">
                      <a:extLst>
                        <a:ext uri="{FF2B5EF4-FFF2-40B4-BE49-F238E27FC236}">
                          <a16:creationId xmlns:a16="http://schemas.microsoft.com/office/drawing/2014/main" id="{BE0DC4DE-AA3A-4297-BBA3-4C7483AE8F0A}"/>
                        </a:ext>
                      </a:extLst>
                    </p:cNvPr>
                    <p:cNvSpPr/>
                    <p:nvPr/>
                  </p:nvSpPr>
                  <p:spPr>
                    <a:xfrm>
                      <a:off x="3313942" y="5069336"/>
                      <a:ext cx="563655"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F98A073D-854F-4776-A1F4-0D0060D38CDB}"/>
                        </a:ext>
                      </a:extLst>
                    </p:cNvPr>
                    <p:cNvSpPr/>
                    <p:nvPr/>
                  </p:nvSpPr>
                  <p:spPr>
                    <a:xfrm>
                      <a:off x="3413808" y="5116432"/>
                      <a:ext cx="353045"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4" name="Group 93">
                    <a:extLst>
                      <a:ext uri="{FF2B5EF4-FFF2-40B4-BE49-F238E27FC236}">
                        <a16:creationId xmlns:a16="http://schemas.microsoft.com/office/drawing/2014/main" id="{49BFB08B-816D-43B7-A1D1-49CC2C3129DE}"/>
                      </a:ext>
                    </a:extLst>
                  </p:cNvPr>
                  <p:cNvGrpSpPr/>
                  <p:nvPr/>
                </p:nvGrpSpPr>
                <p:grpSpPr>
                  <a:xfrm>
                    <a:off x="2439240" y="3712167"/>
                    <a:ext cx="1388474" cy="1299925"/>
                    <a:chOff x="3484383" y="178180"/>
                    <a:chExt cx="1388474" cy="1299925"/>
                  </a:xfrm>
                </p:grpSpPr>
                <p:sp>
                  <p:nvSpPr>
                    <p:cNvPr id="142" name="Flowchart: Process 141">
                      <a:extLst>
                        <a:ext uri="{FF2B5EF4-FFF2-40B4-BE49-F238E27FC236}">
                          <a16:creationId xmlns:a16="http://schemas.microsoft.com/office/drawing/2014/main" id="{DE83EB5E-D208-4864-B001-42C647D620DA}"/>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FC7DD738-E068-4810-847B-9559A189EC0A}"/>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AD330855-B003-4B32-9910-03CDBEF5C04B}"/>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EEE5FF66-6BB5-43E4-9D24-7261B59B950C}"/>
                        </a:ext>
                      </a:extLst>
                    </p:cNvPr>
                    <p:cNvGrpSpPr/>
                    <p:nvPr/>
                  </p:nvGrpSpPr>
                  <p:grpSpPr>
                    <a:xfrm>
                      <a:off x="3511692" y="223298"/>
                      <a:ext cx="486072" cy="1254807"/>
                      <a:chOff x="5180843" y="90136"/>
                      <a:chExt cx="486072" cy="1254807"/>
                    </a:xfrm>
                  </p:grpSpPr>
                  <p:sp>
                    <p:nvSpPr>
                      <p:cNvPr id="148" name="TextBox 147">
                        <a:extLst>
                          <a:ext uri="{FF2B5EF4-FFF2-40B4-BE49-F238E27FC236}">
                            <a16:creationId xmlns:a16="http://schemas.microsoft.com/office/drawing/2014/main" id="{B0001CE4-571A-4AF8-8A2D-0E687AFA51FE}"/>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8CF0A9D4-F1A3-4D5F-A8F2-29A51ABF5737}"/>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5B683FBA-F381-4C7E-853E-73BE2B1CC54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4936FB3C-3710-4E19-836B-24206EA09CCA}"/>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960F11A2-7CB9-4E89-85EF-9D1841023C5B}"/>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D9DC8FFA-9F47-45A0-96AD-42C12AC3BED0}"/>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5" name="Group 94">
                    <a:extLst>
                      <a:ext uri="{FF2B5EF4-FFF2-40B4-BE49-F238E27FC236}">
                        <a16:creationId xmlns:a16="http://schemas.microsoft.com/office/drawing/2014/main" id="{8B058E0D-1853-4AE7-B66B-A12AD71B42D9}"/>
                      </a:ext>
                    </a:extLst>
                  </p:cNvPr>
                  <p:cNvGrpSpPr/>
                  <p:nvPr/>
                </p:nvGrpSpPr>
                <p:grpSpPr>
                  <a:xfrm>
                    <a:off x="5010782" y="5442196"/>
                    <a:ext cx="304187" cy="600997"/>
                    <a:chOff x="441264" y="3007737"/>
                    <a:chExt cx="304187" cy="740435"/>
                  </a:xfrm>
                </p:grpSpPr>
                <p:sp>
                  <p:nvSpPr>
                    <p:cNvPr id="139" name="AutoShape 10">
                      <a:extLst>
                        <a:ext uri="{FF2B5EF4-FFF2-40B4-BE49-F238E27FC236}">
                          <a16:creationId xmlns:a16="http://schemas.microsoft.com/office/drawing/2014/main" id="{CB092751-1C35-4844-9CD6-9361FAAEA63F}"/>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D985C20F-BBD5-4B8A-A0FC-18937A13070D}"/>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095D5246-61DB-4A76-B144-42A53227E917}"/>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6" name="Group 95">
                    <a:extLst>
                      <a:ext uri="{FF2B5EF4-FFF2-40B4-BE49-F238E27FC236}">
                        <a16:creationId xmlns:a16="http://schemas.microsoft.com/office/drawing/2014/main" id="{76385474-3336-4832-ADB1-B476478AFEC3}"/>
                      </a:ext>
                    </a:extLst>
                  </p:cNvPr>
                  <p:cNvGrpSpPr/>
                  <p:nvPr/>
                </p:nvGrpSpPr>
                <p:grpSpPr>
                  <a:xfrm>
                    <a:off x="4887236" y="5181525"/>
                    <a:ext cx="606505" cy="349286"/>
                    <a:chOff x="2839115" y="3362881"/>
                    <a:chExt cx="606505" cy="349286"/>
                  </a:xfrm>
                </p:grpSpPr>
                <p:sp>
                  <p:nvSpPr>
                    <p:cNvPr id="137" name="Line 90">
                      <a:extLst>
                        <a:ext uri="{FF2B5EF4-FFF2-40B4-BE49-F238E27FC236}">
                          <a16:creationId xmlns:a16="http://schemas.microsoft.com/office/drawing/2014/main" id="{7DE23B8A-58C5-48FA-9CF1-F549ABA181C1}"/>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23A317C5-40D9-4310-932C-8D62A722268F}"/>
                        </a:ext>
                      </a:extLst>
                    </p:cNvPr>
                    <p:cNvSpPr txBox="1">
                      <a:spLocks noChangeArrowheads="1"/>
                    </p:cNvSpPr>
                    <p:nvPr/>
                  </p:nvSpPr>
                  <p:spPr bwMode="auto">
                    <a:xfrm>
                      <a:off x="2839115" y="3362881"/>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7" name="Group 96">
                    <a:extLst>
                      <a:ext uri="{FF2B5EF4-FFF2-40B4-BE49-F238E27FC236}">
                        <a16:creationId xmlns:a16="http://schemas.microsoft.com/office/drawing/2014/main" id="{94CAC3B8-47C0-4E27-991A-CFE5C28D4176}"/>
                      </a:ext>
                    </a:extLst>
                  </p:cNvPr>
                  <p:cNvGrpSpPr/>
                  <p:nvPr/>
                </p:nvGrpSpPr>
                <p:grpSpPr>
                  <a:xfrm>
                    <a:off x="8542259" y="4782414"/>
                    <a:ext cx="309784" cy="815172"/>
                    <a:chOff x="446444" y="3044484"/>
                    <a:chExt cx="309784" cy="685800"/>
                  </a:xfrm>
                </p:grpSpPr>
                <p:sp>
                  <p:nvSpPr>
                    <p:cNvPr id="134" name="AutoShape 10">
                      <a:extLst>
                        <a:ext uri="{FF2B5EF4-FFF2-40B4-BE49-F238E27FC236}">
                          <a16:creationId xmlns:a16="http://schemas.microsoft.com/office/drawing/2014/main" id="{3F36E0C1-0773-4948-8615-C6FBC8118A21}"/>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258C7F39-F6CC-4B85-A696-C93910D285EA}"/>
                        </a:ext>
                      </a:extLst>
                    </p:cNvPr>
                    <p:cNvSpPr txBox="1"/>
                    <p:nvPr/>
                  </p:nvSpPr>
                  <p:spPr>
                    <a:xfrm>
                      <a:off x="454542" y="3071200"/>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9C90D6FD-2268-4242-9F90-DE3BA0094837}"/>
                        </a:ext>
                      </a:extLst>
                    </p:cNvPr>
                    <p:cNvSpPr txBox="1"/>
                    <p:nvPr/>
                  </p:nvSpPr>
                  <p:spPr>
                    <a:xfrm>
                      <a:off x="446444" y="3387927"/>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8" name="Group 97">
                    <a:extLst>
                      <a:ext uri="{FF2B5EF4-FFF2-40B4-BE49-F238E27FC236}">
                        <a16:creationId xmlns:a16="http://schemas.microsoft.com/office/drawing/2014/main" id="{E1E592B1-3897-4EBD-BFC7-EBD6CC752FE9}"/>
                      </a:ext>
                    </a:extLst>
                  </p:cNvPr>
                  <p:cNvGrpSpPr/>
                  <p:nvPr/>
                </p:nvGrpSpPr>
                <p:grpSpPr>
                  <a:xfrm>
                    <a:off x="8328427" y="4439356"/>
                    <a:ext cx="842147" cy="387993"/>
                    <a:chOff x="2754009" y="3324174"/>
                    <a:chExt cx="842147" cy="387993"/>
                  </a:xfrm>
                </p:grpSpPr>
                <p:sp>
                  <p:nvSpPr>
                    <p:cNvPr id="132" name="Line 90">
                      <a:extLst>
                        <a:ext uri="{FF2B5EF4-FFF2-40B4-BE49-F238E27FC236}">
                          <a16:creationId xmlns:a16="http://schemas.microsoft.com/office/drawing/2014/main" id="{ACD064A6-FE72-4990-BD54-220A4D85BA7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FA3D345C-BD8A-4F46-BCE4-1807FBDFF794}"/>
                        </a:ext>
                      </a:extLst>
                    </p:cNvPr>
                    <p:cNvSpPr txBox="1">
                      <a:spLocks noChangeArrowheads="1"/>
                    </p:cNvSpPr>
                    <p:nvPr/>
                  </p:nvSpPr>
                  <p:spPr bwMode="auto">
                    <a:xfrm>
                      <a:off x="2754009" y="3324174"/>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9" name="Group 98">
                    <a:extLst>
                      <a:ext uri="{FF2B5EF4-FFF2-40B4-BE49-F238E27FC236}">
                        <a16:creationId xmlns:a16="http://schemas.microsoft.com/office/drawing/2014/main" id="{C4265435-45A0-4F73-9B5C-44040CC0C79A}"/>
                      </a:ext>
                    </a:extLst>
                  </p:cNvPr>
                  <p:cNvGrpSpPr/>
                  <p:nvPr/>
                </p:nvGrpSpPr>
                <p:grpSpPr>
                  <a:xfrm>
                    <a:off x="4715460" y="4069523"/>
                    <a:ext cx="304187" cy="600997"/>
                    <a:chOff x="441264" y="3007737"/>
                    <a:chExt cx="304187" cy="740435"/>
                  </a:xfrm>
                </p:grpSpPr>
                <p:sp>
                  <p:nvSpPr>
                    <p:cNvPr id="129" name="AutoShape 10">
                      <a:extLst>
                        <a:ext uri="{FF2B5EF4-FFF2-40B4-BE49-F238E27FC236}">
                          <a16:creationId xmlns:a16="http://schemas.microsoft.com/office/drawing/2014/main" id="{29C2C5F8-5FC7-4B2E-B2C3-6EA5CEBDF469}"/>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2E370EC8-A200-4A71-8EAD-46D9CBEE405A}"/>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B3DF4608-EFFF-48AF-94AE-8230BA768293}"/>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100" name="Group 99">
                    <a:extLst>
                      <a:ext uri="{FF2B5EF4-FFF2-40B4-BE49-F238E27FC236}">
                        <a16:creationId xmlns:a16="http://schemas.microsoft.com/office/drawing/2014/main" id="{60941FD9-1CD4-4B6F-AB3D-8E801F19D488}"/>
                      </a:ext>
                    </a:extLst>
                  </p:cNvPr>
                  <p:cNvGrpSpPr/>
                  <p:nvPr/>
                </p:nvGrpSpPr>
                <p:grpSpPr>
                  <a:xfrm>
                    <a:off x="4672139" y="4559211"/>
                    <a:ext cx="609711" cy="364047"/>
                    <a:chOff x="709604" y="2249541"/>
                    <a:chExt cx="609711" cy="364047"/>
                  </a:xfrm>
                </p:grpSpPr>
                <p:sp>
                  <p:nvSpPr>
                    <p:cNvPr id="127" name="Line 155">
                      <a:extLst>
                        <a:ext uri="{FF2B5EF4-FFF2-40B4-BE49-F238E27FC236}">
                          <a16:creationId xmlns:a16="http://schemas.microsoft.com/office/drawing/2014/main" id="{CBADC4BC-435F-46BE-8C25-B612D1892D8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CB69011D-2FB3-4A4B-A06A-B2BBB1F14C48}"/>
                        </a:ext>
                      </a:extLst>
                    </p:cNvPr>
                    <p:cNvSpPr txBox="1">
                      <a:spLocks noChangeArrowheads="1"/>
                    </p:cNvSpPr>
                    <p:nvPr/>
                  </p:nvSpPr>
                  <p:spPr bwMode="auto">
                    <a:xfrm>
                      <a:off x="709604" y="234143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1" name="Group 100">
                    <a:extLst>
                      <a:ext uri="{FF2B5EF4-FFF2-40B4-BE49-F238E27FC236}">
                        <a16:creationId xmlns:a16="http://schemas.microsoft.com/office/drawing/2014/main" id="{F6DD04D8-F203-4E9C-9989-038BE23BB610}"/>
                      </a:ext>
                    </a:extLst>
                  </p:cNvPr>
                  <p:cNvGrpSpPr/>
                  <p:nvPr/>
                </p:nvGrpSpPr>
                <p:grpSpPr>
                  <a:xfrm>
                    <a:off x="4337797" y="3246124"/>
                    <a:ext cx="418317" cy="447524"/>
                    <a:chOff x="3394831" y="5069336"/>
                    <a:chExt cx="418317" cy="497832"/>
                  </a:xfrm>
                </p:grpSpPr>
                <p:sp>
                  <p:nvSpPr>
                    <p:cNvPr id="125" name="Oval 124">
                      <a:extLst>
                        <a:ext uri="{FF2B5EF4-FFF2-40B4-BE49-F238E27FC236}">
                          <a16:creationId xmlns:a16="http://schemas.microsoft.com/office/drawing/2014/main" id="{C561357E-8884-4767-9344-F5AA05036366}"/>
                        </a:ext>
                      </a:extLst>
                    </p:cNvPr>
                    <p:cNvSpPr/>
                    <p:nvPr/>
                  </p:nvSpPr>
                  <p:spPr>
                    <a:xfrm>
                      <a:off x="3394831" y="5069336"/>
                      <a:ext cx="418317"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A33D3975-DD4B-4475-998C-DC3256CD9541}"/>
                        </a:ext>
                      </a:extLst>
                    </p:cNvPr>
                    <p:cNvSpPr/>
                    <p:nvPr/>
                  </p:nvSpPr>
                  <p:spPr>
                    <a:xfrm>
                      <a:off x="3478794" y="5116432"/>
                      <a:ext cx="223073"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2" name="Group 101">
                    <a:extLst>
                      <a:ext uri="{FF2B5EF4-FFF2-40B4-BE49-F238E27FC236}">
                        <a16:creationId xmlns:a16="http://schemas.microsoft.com/office/drawing/2014/main" id="{5915D593-AFA7-4193-9C36-6B41102AAC68}"/>
                      </a:ext>
                    </a:extLst>
                  </p:cNvPr>
                  <p:cNvGrpSpPr/>
                  <p:nvPr/>
                </p:nvGrpSpPr>
                <p:grpSpPr>
                  <a:xfrm>
                    <a:off x="5356460" y="2900549"/>
                    <a:ext cx="468205" cy="695422"/>
                    <a:chOff x="3388952" y="1182567"/>
                    <a:chExt cx="468205" cy="695422"/>
                  </a:xfrm>
                </p:grpSpPr>
                <p:sp>
                  <p:nvSpPr>
                    <p:cNvPr id="123" name="Freeform: Shape 122">
                      <a:extLst>
                        <a:ext uri="{FF2B5EF4-FFF2-40B4-BE49-F238E27FC236}">
                          <a16:creationId xmlns:a16="http://schemas.microsoft.com/office/drawing/2014/main" id="{6BFEBBFC-7027-4773-9426-FD974178823B}"/>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DC91AEAC-4C22-44E0-82C7-6836C5EB7972}"/>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3" name="Group 102">
                    <a:extLst>
                      <a:ext uri="{FF2B5EF4-FFF2-40B4-BE49-F238E27FC236}">
                        <a16:creationId xmlns:a16="http://schemas.microsoft.com/office/drawing/2014/main" id="{A8F335AC-F1A0-4BA4-AA88-12F343FC0B40}"/>
                      </a:ext>
                    </a:extLst>
                  </p:cNvPr>
                  <p:cNvGrpSpPr/>
                  <p:nvPr/>
                </p:nvGrpSpPr>
                <p:grpSpPr>
                  <a:xfrm>
                    <a:off x="5228309" y="3657793"/>
                    <a:ext cx="859491" cy="955339"/>
                    <a:chOff x="5228309" y="3657793"/>
                    <a:chExt cx="859491" cy="955339"/>
                  </a:xfrm>
                </p:grpSpPr>
                <p:sp>
                  <p:nvSpPr>
                    <p:cNvPr id="119" name="Freeform: Shape 118">
                      <a:extLst>
                        <a:ext uri="{FF2B5EF4-FFF2-40B4-BE49-F238E27FC236}">
                          <a16:creationId xmlns:a16="http://schemas.microsoft.com/office/drawing/2014/main" id="{A21FD5A5-6BAC-4912-9C62-174A11667BF0}"/>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C6937238-89CB-44E5-B4DF-C4CE041643E2}"/>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810D5992-D9F2-4198-BDC4-0C69365F3089}"/>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487032AE-951D-4917-A7FA-763C4CF2AED4}"/>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104" name="Group 103">
                    <a:extLst>
                      <a:ext uri="{FF2B5EF4-FFF2-40B4-BE49-F238E27FC236}">
                        <a16:creationId xmlns:a16="http://schemas.microsoft.com/office/drawing/2014/main" id="{689B09A1-47D3-4199-893C-00012E5D32D8}"/>
                      </a:ext>
                    </a:extLst>
                  </p:cNvPr>
                  <p:cNvGrpSpPr/>
                  <p:nvPr/>
                </p:nvGrpSpPr>
                <p:grpSpPr>
                  <a:xfrm>
                    <a:off x="5514131" y="4380829"/>
                    <a:ext cx="603299" cy="364767"/>
                    <a:chOff x="673064" y="2249541"/>
                    <a:chExt cx="603299" cy="364767"/>
                  </a:xfrm>
                </p:grpSpPr>
                <p:sp>
                  <p:nvSpPr>
                    <p:cNvPr id="117" name="Line 155">
                      <a:extLst>
                        <a:ext uri="{FF2B5EF4-FFF2-40B4-BE49-F238E27FC236}">
                          <a16:creationId xmlns:a16="http://schemas.microsoft.com/office/drawing/2014/main" id="{91B7CA74-7DA8-417D-8790-EE4236AF25FB}"/>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D932D55C-092D-4C54-BEFA-15787BF0B536}"/>
                        </a:ext>
                      </a:extLst>
                    </p:cNvPr>
                    <p:cNvSpPr txBox="1">
                      <a:spLocks noChangeArrowheads="1"/>
                    </p:cNvSpPr>
                    <p:nvPr/>
                  </p:nvSpPr>
                  <p:spPr bwMode="auto">
                    <a:xfrm>
                      <a:off x="673064" y="2342154"/>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5" name="Group 104">
                    <a:extLst>
                      <a:ext uri="{FF2B5EF4-FFF2-40B4-BE49-F238E27FC236}">
                        <a16:creationId xmlns:a16="http://schemas.microsoft.com/office/drawing/2014/main" id="{CA57DF66-B741-46FA-A95A-CBD6AE62D709}"/>
                      </a:ext>
                    </a:extLst>
                  </p:cNvPr>
                  <p:cNvGrpSpPr/>
                  <p:nvPr/>
                </p:nvGrpSpPr>
                <p:grpSpPr>
                  <a:xfrm>
                    <a:off x="7015586" y="5137262"/>
                    <a:ext cx="797262" cy="325947"/>
                    <a:chOff x="608004" y="2249541"/>
                    <a:chExt cx="797262" cy="325947"/>
                  </a:xfrm>
                </p:grpSpPr>
                <p:sp>
                  <p:nvSpPr>
                    <p:cNvPr id="115" name="Line 155">
                      <a:extLst>
                        <a:ext uri="{FF2B5EF4-FFF2-40B4-BE49-F238E27FC236}">
                          <a16:creationId xmlns:a16="http://schemas.microsoft.com/office/drawing/2014/main" id="{70390910-D127-4204-B889-F08639C8E81E}"/>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E1C5A04D-027B-402C-A2F5-7D1F644F92F5}"/>
                        </a:ext>
                      </a:extLst>
                    </p:cNvPr>
                    <p:cNvSpPr txBox="1">
                      <a:spLocks noChangeArrowheads="1"/>
                    </p:cNvSpPr>
                    <p:nvPr/>
                  </p:nvSpPr>
                  <p:spPr bwMode="auto">
                    <a:xfrm>
                      <a:off x="608004" y="2303334"/>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6" name="Group 105">
                    <a:extLst>
                      <a:ext uri="{FF2B5EF4-FFF2-40B4-BE49-F238E27FC236}">
                        <a16:creationId xmlns:a16="http://schemas.microsoft.com/office/drawing/2014/main" id="{DB607789-ECD5-46C2-9012-01D75A8E650B}"/>
                      </a:ext>
                    </a:extLst>
                  </p:cNvPr>
                  <p:cNvGrpSpPr/>
                  <p:nvPr/>
                </p:nvGrpSpPr>
                <p:grpSpPr>
                  <a:xfrm>
                    <a:off x="7059415" y="3787051"/>
                    <a:ext cx="832529" cy="368286"/>
                    <a:chOff x="2778207" y="3343881"/>
                    <a:chExt cx="832529" cy="368286"/>
                  </a:xfrm>
                </p:grpSpPr>
                <p:sp>
                  <p:nvSpPr>
                    <p:cNvPr id="113" name="Line 90">
                      <a:extLst>
                        <a:ext uri="{FF2B5EF4-FFF2-40B4-BE49-F238E27FC236}">
                          <a16:creationId xmlns:a16="http://schemas.microsoft.com/office/drawing/2014/main" id="{4A74A9DA-1949-4A33-AB31-A271EC14E36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83C68FF9-4458-4C31-94C3-3CBC1871BB38}"/>
                        </a:ext>
                      </a:extLst>
                    </p:cNvPr>
                    <p:cNvSpPr txBox="1">
                      <a:spLocks noChangeArrowheads="1"/>
                    </p:cNvSpPr>
                    <p:nvPr/>
                  </p:nvSpPr>
                  <p:spPr bwMode="auto">
                    <a:xfrm>
                      <a:off x="2778207" y="334388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7" name="Group 106">
                    <a:extLst>
                      <a:ext uri="{FF2B5EF4-FFF2-40B4-BE49-F238E27FC236}">
                        <a16:creationId xmlns:a16="http://schemas.microsoft.com/office/drawing/2014/main" id="{E0E0C0D0-8D45-4547-B780-DE04AB5E5005}"/>
                      </a:ext>
                    </a:extLst>
                  </p:cNvPr>
                  <p:cNvGrpSpPr/>
                  <p:nvPr/>
                </p:nvGrpSpPr>
                <p:grpSpPr>
                  <a:xfrm>
                    <a:off x="6765426" y="4108248"/>
                    <a:ext cx="1281288" cy="1073503"/>
                    <a:chOff x="6765426" y="4108248"/>
                    <a:chExt cx="1281288" cy="1073503"/>
                  </a:xfrm>
                </p:grpSpPr>
                <p:sp>
                  <p:nvSpPr>
                    <p:cNvPr id="108" name="Flowchart: Process 107">
                      <a:extLst>
                        <a:ext uri="{FF2B5EF4-FFF2-40B4-BE49-F238E27FC236}">
                          <a16:creationId xmlns:a16="http://schemas.microsoft.com/office/drawing/2014/main" id="{ECC2444B-EC86-4FBA-82B2-5ED2348A8686}"/>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520EFC55-A317-4D5F-ACAD-A86CEA7DFD6F}"/>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93278110-F6DF-4C58-B960-26DEBBEE4C6D}"/>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EABF6437-9BBE-4548-866F-6AEB1CE7646D}"/>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9F1F9CD0-4E15-49E1-9F51-DAD9E3BE8AAC}"/>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sp>
                <p:nvSpPr>
                  <p:cNvPr id="173" name="Line 74">
                    <a:extLst>
                      <a:ext uri="{FF2B5EF4-FFF2-40B4-BE49-F238E27FC236}">
                        <a16:creationId xmlns:a16="http://schemas.microsoft.com/office/drawing/2014/main" id="{4621E274-AE49-48B2-B4F7-B1F7E49FBB48}"/>
                      </a:ext>
                    </a:extLst>
                  </p:cNvPr>
                  <p:cNvSpPr>
                    <a:spLocks noChangeShapeType="1"/>
                  </p:cNvSpPr>
                  <p:nvPr/>
                </p:nvSpPr>
                <p:spPr bwMode="auto">
                  <a:xfrm>
                    <a:off x="1926598" y="3825495"/>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B74DEDF-9329-4BB8-9981-30068A5B8519}"/>
                      </a:ext>
                    </a:extLst>
                  </p:cNvPr>
                  <p:cNvSpPr>
                    <a:spLocks noChangeShapeType="1"/>
                  </p:cNvSpPr>
                  <p:nvPr/>
                </p:nvSpPr>
                <p:spPr bwMode="auto">
                  <a:xfrm flipH="1">
                    <a:off x="1736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5EF0E47D-758A-4A70-ADA7-09AD7642649B}"/>
                      </a:ext>
                    </a:extLst>
                  </p:cNvPr>
                  <p:cNvGrpSpPr/>
                  <p:nvPr/>
                </p:nvGrpSpPr>
                <p:grpSpPr>
                  <a:xfrm>
                    <a:off x="1906548" y="2526562"/>
                    <a:ext cx="618155" cy="1324115"/>
                    <a:chOff x="1892604" y="2536032"/>
                    <a:chExt cx="618155" cy="1324115"/>
                  </a:xfrm>
                </p:grpSpPr>
                <p:sp>
                  <p:nvSpPr>
                    <p:cNvPr id="176" name="AutoShape 79">
                      <a:extLst>
                        <a:ext uri="{FF2B5EF4-FFF2-40B4-BE49-F238E27FC236}">
                          <a16:creationId xmlns:a16="http://schemas.microsoft.com/office/drawing/2014/main" id="{6B576B88-713F-4441-892B-F633D131C159}"/>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83644DA4-18D8-47CE-A352-A06F58A03477}"/>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D428D0FD-F8CD-458F-9E88-5F44ABD8C41F}"/>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9" name="Group 178">
                    <a:extLst>
                      <a:ext uri="{FF2B5EF4-FFF2-40B4-BE49-F238E27FC236}">
                        <a16:creationId xmlns:a16="http://schemas.microsoft.com/office/drawing/2014/main" id="{B9BD1437-BD77-4D74-9C23-B71AF60ACD4A}"/>
                      </a:ext>
                    </a:extLst>
                  </p:cNvPr>
                  <p:cNvGrpSpPr/>
                  <p:nvPr/>
                </p:nvGrpSpPr>
                <p:grpSpPr>
                  <a:xfrm>
                    <a:off x="3264845" y="2200836"/>
                    <a:ext cx="5155747" cy="356498"/>
                    <a:chOff x="3264845" y="2200836"/>
                    <a:chExt cx="5155747" cy="356498"/>
                  </a:xfrm>
                </p:grpSpPr>
                <p:cxnSp>
                  <p:nvCxnSpPr>
                    <p:cNvPr id="180" name="Straight Arrow Connector 179">
                      <a:extLst>
                        <a:ext uri="{FF2B5EF4-FFF2-40B4-BE49-F238E27FC236}">
                          <a16:creationId xmlns:a16="http://schemas.microsoft.com/office/drawing/2014/main" id="{058AF516-7F67-4F57-B6C4-84711A678DEE}"/>
                        </a:ext>
                      </a:extLst>
                    </p:cNvPr>
                    <p:cNvCxnSpPr>
                      <a:cxnSpLocks/>
                      <a:stCxn id="185" idx="2"/>
                      <a:endCxn id="186" idx="0"/>
                    </p:cNvCxnSpPr>
                    <p:nvPr/>
                  </p:nvCxnSpPr>
                  <p:spPr>
                    <a:xfrm>
                      <a:off x="4279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25B5A0A-8268-4B54-96BB-BEBBAC62793B}"/>
                        </a:ext>
                      </a:extLst>
                    </p:cNvPr>
                    <p:cNvCxnSpPr>
                      <a:cxnSpLocks/>
                      <a:stCxn id="186" idx="2"/>
                      <a:endCxn id="187" idx="0"/>
                    </p:cNvCxnSpPr>
                    <p:nvPr/>
                  </p:nvCxnSpPr>
                  <p:spPr>
                    <a:xfrm>
                      <a:off x="6470879"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40A9AB5D-2953-4FFA-9834-C4F1A03F6644}"/>
                        </a:ext>
                      </a:extLst>
                    </p:cNvPr>
                    <p:cNvGrpSpPr/>
                    <p:nvPr/>
                  </p:nvGrpSpPr>
                  <p:grpSpPr>
                    <a:xfrm>
                      <a:off x="3264845" y="2200836"/>
                      <a:ext cx="5155747" cy="356498"/>
                      <a:chOff x="3264845" y="2200836"/>
                      <a:chExt cx="5155747" cy="356498"/>
                    </a:xfrm>
                  </p:grpSpPr>
                  <p:grpSp>
                    <p:nvGrpSpPr>
                      <p:cNvPr id="183" name="Group 182">
                        <a:extLst>
                          <a:ext uri="{FF2B5EF4-FFF2-40B4-BE49-F238E27FC236}">
                            <a16:creationId xmlns:a16="http://schemas.microsoft.com/office/drawing/2014/main" id="{3E09247E-8E5C-44B7-B246-5A7FFB4C48E8}"/>
                          </a:ext>
                        </a:extLst>
                      </p:cNvPr>
                      <p:cNvGrpSpPr/>
                      <p:nvPr/>
                    </p:nvGrpSpPr>
                    <p:grpSpPr>
                      <a:xfrm>
                        <a:off x="4017438" y="2200836"/>
                        <a:ext cx="4403154" cy="356498"/>
                        <a:chOff x="4017438" y="2248461"/>
                        <a:chExt cx="4403154" cy="356498"/>
                      </a:xfrm>
                    </p:grpSpPr>
                    <p:sp>
                      <p:nvSpPr>
                        <p:cNvPr id="185" name="Rectangle 184">
                          <a:extLst>
                            <a:ext uri="{FF2B5EF4-FFF2-40B4-BE49-F238E27FC236}">
                              <a16:creationId xmlns:a16="http://schemas.microsoft.com/office/drawing/2014/main" id="{F4EA894C-5E60-4A4A-9784-7DD48B4F95DD}"/>
                            </a:ext>
                          </a:extLst>
                        </p:cNvPr>
                        <p:cNvSpPr/>
                        <p:nvPr/>
                      </p:nvSpPr>
                      <p:spPr>
                        <a:xfrm rot="16200000">
                          <a:off x="3970415"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6" name="Rectangle 185">
                          <a:extLst>
                            <a:ext uri="{FF2B5EF4-FFF2-40B4-BE49-F238E27FC236}">
                              <a16:creationId xmlns:a16="http://schemas.microsoft.com/office/drawing/2014/main" id="{211C5256-AD07-4C9D-846D-827AED1DFE51}"/>
                            </a:ext>
                          </a:extLst>
                        </p:cNvPr>
                        <p:cNvSpPr/>
                        <p:nvPr/>
                      </p:nvSpPr>
                      <p:spPr>
                        <a:xfrm rot="16200000">
                          <a:off x="6161404"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7" name="Rectangle 186">
                          <a:extLst>
                            <a:ext uri="{FF2B5EF4-FFF2-40B4-BE49-F238E27FC236}">
                              <a16:creationId xmlns:a16="http://schemas.microsoft.com/office/drawing/2014/main" id="{5C548265-BDCC-4585-953B-0CDEEB29D698}"/>
                            </a:ext>
                          </a:extLst>
                        </p:cNvPr>
                        <p:cNvSpPr/>
                        <p:nvPr/>
                      </p:nvSpPr>
                      <p:spPr>
                        <a:xfrm rot="16200000">
                          <a:off x="8111118"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cxnSp>
                    <p:nvCxnSpPr>
                      <p:cNvPr id="184" name="Straight Arrow Connector 183">
                        <a:extLst>
                          <a:ext uri="{FF2B5EF4-FFF2-40B4-BE49-F238E27FC236}">
                            <a16:creationId xmlns:a16="http://schemas.microsoft.com/office/drawing/2014/main" id="{CB5C3D80-2F95-4280-8FD0-5C697E89F06A}"/>
                          </a:ext>
                        </a:extLst>
                      </p:cNvPr>
                      <p:cNvCxnSpPr>
                        <a:cxnSpLocks/>
                      </p:cNvCxnSpPr>
                      <p:nvPr/>
                    </p:nvCxnSpPr>
                    <p:spPr>
                      <a:xfrm>
                        <a:off x="3264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A8EC527B-9BDA-41EA-9826-130F4EAC65AF}"/>
                      </a:ext>
                    </a:extLst>
                  </p:cNvPr>
                  <p:cNvGrpSpPr/>
                  <p:nvPr/>
                </p:nvGrpSpPr>
                <p:grpSpPr>
                  <a:xfrm>
                    <a:off x="3264845" y="2611106"/>
                    <a:ext cx="3206033" cy="356498"/>
                    <a:chOff x="3264845" y="2611106"/>
                    <a:chExt cx="3206033" cy="356498"/>
                  </a:xfrm>
                </p:grpSpPr>
                <p:cxnSp>
                  <p:nvCxnSpPr>
                    <p:cNvPr id="189" name="Straight Arrow Connector 188">
                      <a:extLst>
                        <a:ext uri="{FF2B5EF4-FFF2-40B4-BE49-F238E27FC236}">
                          <a16:creationId xmlns:a16="http://schemas.microsoft.com/office/drawing/2014/main" id="{06098106-5259-4469-8F8A-18A088686BA7}"/>
                        </a:ext>
                      </a:extLst>
                    </p:cNvPr>
                    <p:cNvCxnSpPr>
                      <a:cxnSpLocks/>
                    </p:cNvCxnSpPr>
                    <p:nvPr/>
                  </p:nvCxnSpPr>
                  <p:spPr>
                    <a:xfrm>
                      <a:off x="3264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DC3A2181-C017-455C-AC09-7A20773DEAF7}"/>
                        </a:ext>
                      </a:extLst>
                    </p:cNvPr>
                    <p:cNvGrpSpPr/>
                    <p:nvPr/>
                  </p:nvGrpSpPr>
                  <p:grpSpPr>
                    <a:xfrm>
                      <a:off x="4017438" y="2611106"/>
                      <a:ext cx="2453440" cy="356498"/>
                      <a:chOff x="4017438" y="2248461"/>
                      <a:chExt cx="2453440" cy="356498"/>
                    </a:xfrm>
                    <a:solidFill>
                      <a:srgbClr val="7030A0"/>
                    </a:solidFill>
                  </p:grpSpPr>
                  <p:sp>
                    <p:nvSpPr>
                      <p:cNvPr id="192" name="Rectangle 191">
                        <a:extLst>
                          <a:ext uri="{FF2B5EF4-FFF2-40B4-BE49-F238E27FC236}">
                            <a16:creationId xmlns:a16="http://schemas.microsoft.com/office/drawing/2014/main" id="{9249EC06-D21C-4B8A-9540-E16BAB69F55C}"/>
                          </a:ext>
                        </a:extLst>
                      </p:cNvPr>
                      <p:cNvSpPr/>
                      <p:nvPr/>
                    </p:nvSpPr>
                    <p:spPr>
                      <a:xfrm rot="16200000">
                        <a:off x="3970415"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193" name="Rectangle 192">
                        <a:extLst>
                          <a:ext uri="{FF2B5EF4-FFF2-40B4-BE49-F238E27FC236}">
                            <a16:creationId xmlns:a16="http://schemas.microsoft.com/office/drawing/2014/main" id="{AEE10D48-58A9-4C5B-9FBB-AF7AC5B8B66D}"/>
                          </a:ext>
                        </a:extLst>
                      </p:cNvPr>
                      <p:cNvSpPr/>
                      <p:nvPr/>
                    </p:nvSpPr>
                    <p:spPr>
                      <a:xfrm rot="16200000">
                        <a:off x="6161404"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cxnSp>
                  <p:nvCxnSpPr>
                    <p:cNvPr id="191" name="Straight Arrow Connector 190">
                      <a:extLst>
                        <a:ext uri="{FF2B5EF4-FFF2-40B4-BE49-F238E27FC236}">
                          <a16:creationId xmlns:a16="http://schemas.microsoft.com/office/drawing/2014/main" id="{89810A3B-3B14-4C27-AF4F-3987DA910C70}"/>
                        </a:ext>
                      </a:extLst>
                    </p:cNvPr>
                    <p:cNvCxnSpPr>
                      <a:cxnSpLocks/>
                      <a:stCxn id="192" idx="2"/>
                      <a:endCxn id="193" idx="0"/>
                    </p:cNvCxnSpPr>
                    <p:nvPr/>
                  </p:nvCxnSpPr>
                  <p:spPr>
                    <a:xfrm>
                      <a:off x="4279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2180E4D8-D4AB-44F9-8F35-DCBB5DB8F07C}"/>
                      </a:ext>
                    </a:extLst>
                  </p:cNvPr>
                  <p:cNvGrpSpPr/>
                  <p:nvPr/>
                </p:nvGrpSpPr>
                <p:grpSpPr>
                  <a:xfrm>
                    <a:off x="3001188" y="2996149"/>
                    <a:ext cx="1278702" cy="427554"/>
                    <a:chOff x="3001188" y="2996149"/>
                    <a:chExt cx="1278702" cy="427554"/>
                  </a:xfrm>
                </p:grpSpPr>
                <p:sp>
                  <p:nvSpPr>
                    <p:cNvPr id="195" name="Rectangle 194">
                      <a:extLst>
                        <a:ext uri="{FF2B5EF4-FFF2-40B4-BE49-F238E27FC236}">
                          <a16:creationId xmlns:a16="http://schemas.microsoft.com/office/drawing/2014/main" id="{703FEE46-FE31-41EF-A48A-F1C01D62B309}"/>
                        </a:ext>
                      </a:extLst>
                    </p:cNvPr>
                    <p:cNvSpPr/>
                    <p:nvPr/>
                  </p:nvSpPr>
                  <p:spPr>
                    <a:xfrm rot="16200000">
                      <a:off x="3970416" y="3114228"/>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ACC1DCAF-575D-4BA7-BA18-03F6F533EBBC}"/>
                        </a:ext>
                      </a:extLst>
                    </p:cNvPr>
                    <p:cNvCxnSpPr>
                      <a:cxnSpLocks/>
                    </p:cNvCxnSpPr>
                    <p:nvPr/>
                  </p:nvCxnSpPr>
                  <p:spPr>
                    <a:xfrm>
                      <a:off x="3001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E8050F2D-8792-4052-9108-CA79E17AF646}"/>
                        </a:ext>
                      </a:extLst>
                    </p:cNvPr>
                    <p:cNvSpPr>
                      <a:spLocks noChangeShapeType="1"/>
                    </p:cNvSpPr>
                    <p:nvPr/>
                  </p:nvSpPr>
                  <p:spPr bwMode="auto">
                    <a:xfrm>
                      <a:off x="3001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98" name="Group 197">
                    <a:extLst>
                      <a:ext uri="{FF2B5EF4-FFF2-40B4-BE49-F238E27FC236}">
                        <a16:creationId xmlns:a16="http://schemas.microsoft.com/office/drawing/2014/main" id="{BFB0C62F-F83E-4817-9B45-CC8F14EED9B8}"/>
                      </a:ext>
                    </a:extLst>
                  </p:cNvPr>
                  <p:cNvGrpSpPr/>
                  <p:nvPr/>
                </p:nvGrpSpPr>
                <p:grpSpPr>
                  <a:xfrm>
                    <a:off x="2511772" y="2129190"/>
                    <a:ext cx="804476" cy="874291"/>
                    <a:chOff x="2586428" y="2101442"/>
                    <a:chExt cx="804476" cy="756691"/>
                  </a:xfrm>
                </p:grpSpPr>
                <p:sp>
                  <p:nvSpPr>
                    <p:cNvPr id="199" name="Oval 198">
                      <a:extLst>
                        <a:ext uri="{FF2B5EF4-FFF2-40B4-BE49-F238E27FC236}">
                          <a16:creationId xmlns:a16="http://schemas.microsoft.com/office/drawing/2014/main" id="{178DB963-F1E5-4FCD-868F-4FFA9E67A867}"/>
                        </a:ext>
                      </a:extLst>
                    </p:cNvPr>
                    <p:cNvSpPr/>
                    <p:nvPr/>
                  </p:nvSpPr>
                  <p:spPr>
                    <a:xfrm>
                      <a:off x="2586428" y="2101442"/>
                      <a:ext cx="804476" cy="7566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5A1E9B6-3AC0-4586-989A-AA15FDF4F90B}"/>
                        </a:ext>
                      </a:extLst>
                    </p:cNvPr>
                    <p:cNvSpPr txBox="1"/>
                    <p:nvPr/>
                  </p:nvSpPr>
                  <p:spPr>
                    <a:xfrm>
                      <a:off x="2624257" y="2406091"/>
                      <a:ext cx="711605" cy="23863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grpSp>
        </p:grpSp>
        <p:sp>
          <p:nvSpPr>
            <p:cNvPr id="211" name="Line 235">
              <a:extLst>
                <a:ext uri="{FF2B5EF4-FFF2-40B4-BE49-F238E27FC236}">
                  <a16:creationId xmlns:a16="http://schemas.microsoft.com/office/drawing/2014/main" id="{E3D5D1B6-F4C9-4076-B22A-2BED90C4C31E}"/>
                </a:ext>
              </a:extLst>
            </p:cNvPr>
            <p:cNvSpPr>
              <a:spLocks noChangeShapeType="1"/>
            </p:cNvSpPr>
            <p:nvPr/>
          </p:nvSpPr>
          <p:spPr bwMode="auto">
            <a:xfrm flipH="1" flipV="1">
              <a:off x="8271958"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2" name="Line 236">
              <a:extLst>
                <a:ext uri="{FF2B5EF4-FFF2-40B4-BE49-F238E27FC236}">
                  <a16:creationId xmlns:a16="http://schemas.microsoft.com/office/drawing/2014/main" id="{24ED0BE3-8A20-4390-82E4-1268D24AE610}"/>
                </a:ext>
              </a:extLst>
            </p:cNvPr>
            <p:cNvSpPr>
              <a:spLocks noChangeShapeType="1"/>
            </p:cNvSpPr>
            <p:nvPr/>
          </p:nvSpPr>
          <p:spPr bwMode="auto">
            <a:xfrm flipH="1" flipV="1">
              <a:off x="6320962" y="764772"/>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3" name="Line 237">
              <a:extLst>
                <a:ext uri="{FF2B5EF4-FFF2-40B4-BE49-F238E27FC236}">
                  <a16:creationId xmlns:a16="http://schemas.microsoft.com/office/drawing/2014/main" id="{E7D650EE-066C-4BFD-80DC-37873C8B506E}"/>
                </a:ext>
              </a:extLst>
            </p:cNvPr>
            <p:cNvSpPr>
              <a:spLocks noChangeShapeType="1"/>
            </p:cNvSpPr>
            <p:nvPr/>
          </p:nvSpPr>
          <p:spPr bwMode="auto">
            <a:xfrm flipH="1" flipV="1">
              <a:off x="4162863"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0" name="Arrow: Left-Right 219">
              <a:extLst>
                <a:ext uri="{FF2B5EF4-FFF2-40B4-BE49-F238E27FC236}">
                  <a16:creationId xmlns:a16="http://schemas.microsoft.com/office/drawing/2014/main" id="{7B56F141-C265-4ED1-9BA3-3421844D82BB}"/>
                </a:ext>
              </a:extLst>
            </p:cNvPr>
            <p:cNvSpPr/>
            <p:nvPr/>
          </p:nvSpPr>
          <p:spPr>
            <a:xfrm>
              <a:off x="1732179" y="6183781"/>
              <a:ext cx="242623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ID</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1" name="Arrow: Left-Right 220">
              <a:extLst>
                <a:ext uri="{FF2B5EF4-FFF2-40B4-BE49-F238E27FC236}">
                  <a16:creationId xmlns:a16="http://schemas.microsoft.com/office/drawing/2014/main" id="{2DF1391E-6C75-4C3E-83B5-7E3837560F04}"/>
                </a:ext>
              </a:extLst>
            </p:cNvPr>
            <p:cNvSpPr/>
            <p:nvPr/>
          </p:nvSpPr>
          <p:spPr>
            <a:xfrm>
              <a:off x="4162891" y="6191719"/>
              <a:ext cx="2153620"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2" name="Arrow: Left-Right 221">
              <a:extLst>
                <a:ext uri="{FF2B5EF4-FFF2-40B4-BE49-F238E27FC236}">
                  <a16:creationId xmlns:a16="http://schemas.microsoft.com/office/drawing/2014/main" id="{6FA69F18-A978-4F50-8DBA-9AEC51F5C4FD}"/>
                </a:ext>
              </a:extLst>
            </p:cNvPr>
            <p:cNvSpPr/>
            <p:nvPr/>
          </p:nvSpPr>
          <p:spPr>
            <a:xfrm>
              <a:off x="6316511" y="6198975"/>
              <a:ext cx="1955447"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MEM</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nvGrpSpPr>
            <p:cNvPr id="225" name="Group 224">
              <a:extLst>
                <a:ext uri="{FF2B5EF4-FFF2-40B4-BE49-F238E27FC236}">
                  <a16:creationId xmlns:a16="http://schemas.microsoft.com/office/drawing/2014/main" id="{47E2AB87-332F-4234-8E74-B95DFE7225AA}"/>
                </a:ext>
              </a:extLst>
            </p:cNvPr>
            <p:cNvGrpSpPr/>
            <p:nvPr/>
          </p:nvGrpSpPr>
          <p:grpSpPr>
            <a:xfrm>
              <a:off x="8302729" y="6177102"/>
              <a:ext cx="895046" cy="633919"/>
              <a:chOff x="8302729" y="6177102"/>
              <a:chExt cx="895046" cy="633919"/>
            </a:xfrm>
          </p:grpSpPr>
          <p:sp>
            <p:nvSpPr>
              <p:cNvPr id="223" name="Arrow: Left-Right 222">
                <a:extLst>
                  <a:ext uri="{FF2B5EF4-FFF2-40B4-BE49-F238E27FC236}">
                    <a16:creationId xmlns:a16="http://schemas.microsoft.com/office/drawing/2014/main" id="{745B139D-717A-4891-9333-82A33F032509}"/>
                  </a:ext>
                </a:extLst>
              </p:cNvPr>
              <p:cNvSpPr/>
              <p:nvPr/>
            </p:nvSpPr>
            <p:spPr>
              <a:xfrm>
                <a:off x="8302729" y="6177102"/>
                <a:ext cx="89504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4" name="Rectangle 223">
                <a:extLst>
                  <a:ext uri="{FF2B5EF4-FFF2-40B4-BE49-F238E27FC236}">
                    <a16:creationId xmlns:a16="http://schemas.microsoft.com/office/drawing/2014/main" id="{81DF7566-32F3-414B-8169-A51737EB74B8}"/>
                  </a:ext>
                </a:extLst>
              </p:cNvPr>
              <p:cNvSpPr/>
              <p:nvPr/>
            </p:nvSpPr>
            <p:spPr>
              <a:xfrm>
                <a:off x="8463203" y="6269907"/>
                <a:ext cx="62549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WB</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grpSp>
      <p:sp>
        <p:nvSpPr>
          <p:cNvPr id="231" name="TextBox 230">
            <a:extLst>
              <a:ext uri="{FF2B5EF4-FFF2-40B4-BE49-F238E27FC236}">
                <a16:creationId xmlns:a16="http://schemas.microsoft.com/office/drawing/2014/main" id="{24858B2D-74BA-42EB-9955-47D2FB3966E6}"/>
              </a:ext>
            </a:extLst>
          </p:cNvPr>
          <p:cNvSpPr txBox="1"/>
          <p:nvPr/>
        </p:nvSpPr>
        <p:spPr>
          <a:xfrm>
            <a:off x="-1219472"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36708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26"/>
                                        </p:tgtEl>
                                        <p:attrNameLst>
                                          <p:attrName>style.opacity</p:attrName>
                                        </p:attrNameLst>
                                      </p:cBhvr>
                                      <p:to>
                                        <p:strVal val="0.15"/>
                                      </p:to>
                                    </p:set>
                                    <p:animEffect filter="image" prLst="opacity: 0.15">
                                      <p:cBhvr rctx="IE">
                                        <p:cTn id="7" dur="indefinite"/>
                                        <p:tgtEl>
                                          <p:spTgt spid="226"/>
                                        </p:tgtEl>
                                      </p:cBhvr>
                                    </p:animEffect>
                                  </p:childTnLst>
                                </p:cTn>
                              </p:par>
                              <p:par>
                                <p:cTn id="8" presetID="63" presetClass="path" presetSubtype="0" accel="50000" decel="50000" fill="hold" grpId="0" nodeType="withEffect">
                                  <p:stCondLst>
                                    <p:cond delay="0"/>
                                  </p:stCondLst>
                                  <p:childTnLst>
                                    <p:animMotion origin="layout" path="M 1.66667E-6 -7.40741E-7 L 0.24479 0.00208 " pathEditMode="relative" rAng="0" ptsTypes="AA">
                                      <p:cBhvr>
                                        <p:cTn id="9" dur="250" fill="hold"/>
                                        <p:tgtEl>
                                          <p:spTgt spid="231"/>
                                        </p:tgtEl>
                                        <p:attrNameLst>
                                          <p:attrName>ppt_x</p:attrName>
                                          <p:attrName>ppt_y</p:attrName>
                                        </p:attrNameLst>
                                      </p:cBhvr>
                                      <p:rCtr x="1224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F1-4336-4FBB-9954-0660E76434F4}"/>
              </a:ext>
            </a:extLst>
          </p:cNvPr>
          <p:cNvSpPr>
            <a:spLocks noGrp="1"/>
          </p:cNvSpPr>
          <p:nvPr>
            <p:ph type="title"/>
          </p:nvPr>
        </p:nvSpPr>
        <p:spPr/>
        <p:txBody>
          <a:bodyPr/>
          <a:lstStyle/>
          <a:p>
            <a:r>
              <a:rPr lang="en-US" altLang="ko-KR" dirty="0"/>
              <a:t>Cycle </a:t>
            </a:r>
            <a:r>
              <a:rPr lang="en-US" altLang="ko-KR" i="1" dirty="0"/>
              <a:t>2</a:t>
            </a:r>
            <a:r>
              <a:rPr lang="en-US" altLang="ko-KR" dirty="0"/>
              <a:t> (</a:t>
            </a:r>
            <a:r>
              <a:rPr lang="en-US" altLang="ko-KR" dirty="0">
                <a:solidFill>
                  <a:srgbClr val="0070C0"/>
                </a:solidFill>
              </a:rPr>
              <a:t>Filling</a:t>
            </a:r>
            <a:r>
              <a:rPr lang="en-US" altLang="ko-KR" dirty="0"/>
              <a:t> the Pipeline)</a:t>
            </a:r>
            <a:endParaRPr lang="ko-KR" altLang="en-US" dirty="0"/>
          </a:p>
        </p:txBody>
      </p:sp>
      <p:sp>
        <p:nvSpPr>
          <p:cNvPr id="3" name="内容占位符 2">
            <a:extLst>
              <a:ext uri="{FF2B5EF4-FFF2-40B4-BE49-F238E27FC236}">
                <a16:creationId xmlns:a16="http://schemas.microsoft.com/office/drawing/2014/main" id="{9D8A1384-7387-4CDA-ED9F-4D8A569FA856}"/>
              </a:ext>
            </a:extLst>
          </p:cNvPr>
          <p:cNvSpPr>
            <a:spLocks noGrp="1"/>
          </p:cNvSpPr>
          <p:nvPr>
            <p:ph idx="1"/>
          </p:nvPr>
        </p:nvSpPr>
        <p:spPr/>
        <p:txBody>
          <a:bodyPr/>
          <a:lstStyle/>
          <a:p>
            <a:endParaRPr lang="zh-CN" altLang="en-US"/>
          </a:p>
        </p:txBody>
      </p:sp>
      <p:sp>
        <p:nvSpPr>
          <p:cNvPr id="4" name="文本占位符 3">
            <a:extLst>
              <a:ext uri="{FF2B5EF4-FFF2-40B4-BE49-F238E27FC236}">
                <a16:creationId xmlns:a16="http://schemas.microsoft.com/office/drawing/2014/main" id="{61304E88-6147-C628-3F61-0C03ED0BC04D}"/>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A8648578-89F1-48D0-B395-1705D151DC68}"/>
              </a:ext>
            </a:extLst>
          </p:cNvPr>
          <p:cNvGrpSpPr/>
          <p:nvPr/>
        </p:nvGrpSpPr>
        <p:grpSpPr>
          <a:xfrm>
            <a:off x="2899547" y="2595735"/>
            <a:ext cx="551105" cy="3362272"/>
            <a:chOff x="1375546" y="2595735"/>
            <a:chExt cx="551105" cy="3362272"/>
          </a:xfrm>
        </p:grpSpPr>
        <p:sp>
          <p:nvSpPr>
            <p:cNvPr id="15" name="Rectangle 146">
              <a:extLst>
                <a:ext uri="{FF2B5EF4-FFF2-40B4-BE49-F238E27FC236}">
                  <a16:creationId xmlns:a16="http://schemas.microsoft.com/office/drawing/2014/main" id="{C2CB1BCD-34B1-4341-8BAE-1485DBA3EA7F}"/>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BC907773-5A37-4DE9-99CF-62E3982270F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sp>
        <p:nvSpPr>
          <p:cNvPr id="17" name="Line 129">
            <a:extLst>
              <a:ext uri="{FF2B5EF4-FFF2-40B4-BE49-F238E27FC236}">
                <a16:creationId xmlns:a16="http://schemas.microsoft.com/office/drawing/2014/main" id="{444D6B2F-1680-4F39-8F01-0FD4EBE5D2C2}"/>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615CD780-26CD-4546-BAFB-D75C4BF10EB5}"/>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6E01716F-DAD5-4DF0-92F2-0FACB9C9F34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180DD397-A314-4D2C-9F81-5AD531341E4A}"/>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02BF26E5-32B2-40FE-9F96-D5F10537FE13}"/>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115E2030-EAA2-4300-84CE-BBD52B8628BE}"/>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5" name="Line 3">
            <a:extLst>
              <a:ext uri="{FF2B5EF4-FFF2-40B4-BE49-F238E27FC236}">
                <a16:creationId xmlns:a16="http://schemas.microsoft.com/office/drawing/2014/main" id="{46CA9FB0-ED41-4C3B-B40E-1A686DDC131F}"/>
              </a:ext>
            </a:extLst>
          </p:cNvPr>
          <p:cNvSpPr>
            <a:spLocks noChangeShapeType="1"/>
          </p:cNvSpPr>
          <p:nvPr/>
        </p:nvSpPr>
        <p:spPr bwMode="auto">
          <a:xfrm>
            <a:off x="2748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7F9E1EB5-0EC7-45A7-96D2-A8D9B896E860}"/>
              </a:ext>
            </a:extLst>
          </p:cNvPr>
          <p:cNvSpPr>
            <a:spLocks noChangeShapeType="1"/>
          </p:cNvSpPr>
          <p:nvPr/>
        </p:nvSpPr>
        <p:spPr bwMode="auto">
          <a:xfrm>
            <a:off x="1856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E3E24927-8661-45F8-A0D2-1F76B609E6F3}"/>
              </a:ext>
            </a:extLst>
          </p:cNvPr>
          <p:cNvSpPr>
            <a:spLocks noChangeArrowheads="1"/>
          </p:cNvSpPr>
          <p:nvPr/>
        </p:nvSpPr>
        <p:spPr bwMode="auto">
          <a:xfrm>
            <a:off x="2833170" y="3038652"/>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FBD4FA3C-10C6-443B-88B4-4F7EBC93753E}"/>
              </a:ext>
            </a:extLst>
          </p:cNvPr>
          <p:cNvGrpSpPr/>
          <p:nvPr/>
        </p:nvGrpSpPr>
        <p:grpSpPr>
          <a:xfrm>
            <a:off x="1856808" y="3245645"/>
            <a:ext cx="423927" cy="485573"/>
            <a:chOff x="332807" y="3245644"/>
            <a:chExt cx="423927" cy="485573"/>
          </a:xfrm>
        </p:grpSpPr>
        <p:sp>
          <p:nvSpPr>
            <p:cNvPr id="168" name="Line 50">
              <a:extLst>
                <a:ext uri="{FF2B5EF4-FFF2-40B4-BE49-F238E27FC236}">
                  <a16:creationId xmlns:a16="http://schemas.microsoft.com/office/drawing/2014/main" id="{F5F09642-1DB7-4EC9-876A-EFFA3D00A033}"/>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E550784F-E6B2-435F-91B1-8FCB47E7A295}"/>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BBA40304-DA2A-45FC-8C3E-1FC51C57919D}"/>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3" name="AutoShape 128">
            <a:extLst>
              <a:ext uri="{FF2B5EF4-FFF2-40B4-BE49-F238E27FC236}">
                <a16:creationId xmlns:a16="http://schemas.microsoft.com/office/drawing/2014/main" id="{B9A63A3F-492A-4F2F-A850-3FFA985F8718}"/>
              </a:ext>
            </a:extLst>
          </p:cNvPr>
          <p:cNvSpPr>
            <a:spLocks noChangeArrowheads="1"/>
          </p:cNvSpPr>
          <p:nvPr/>
        </p:nvSpPr>
        <p:spPr bwMode="auto">
          <a:xfrm>
            <a:off x="1818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CF25DFA0-A562-4796-B6C0-491D92E0975C}"/>
              </a:ext>
            </a:extLst>
          </p:cNvPr>
          <p:cNvGrpSpPr/>
          <p:nvPr/>
        </p:nvGrpSpPr>
        <p:grpSpPr>
          <a:xfrm>
            <a:off x="2214556" y="2215175"/>
            <a:ext cx="526354" cy="364047"/>
            <a:chOff x="709604" y="2249541"/>
            <a:chExt cx="526354" cy="364047"/>
          </a:xfrm>
        </p:grpSpPr>
        <p:sp>
          <p:nvSpPr>
            <p:cNvPr id="166" name="Line 155">
              <a:extLst>
                <a:ext uri="{FF2B5EF4-FFF2-40B4-BE49-F238E27FC236}">
                  <a16:creationId xmlns:a16="http://schemas.microsoft.com/office/drawing/2014/main" id="{431DBAC1-97AC-4C88-A56B-4C088BC884B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F61D87D1-17AA-4F97-B49F-AA82912D6743}"/>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30A91EE8-D68F-406C-AA99-55C5614C7606}"/>
              </a:ext>
            </a:extLst>
          </p:cNvPr>
          <p:cNvSpPr>
            <a:spLocks noChangeShapeType="1"/>
          </p:cNvSpPr>
          <p:nvPr/>
        </p:nvSpPr>
        <p:spPr bwMode="auto">
          <a:xfrm>
            <a:off x="1856808"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7ED8ACCE-23F9-48EF-BAB1-39CDBFF3347C}"/>
              </a:ext>
            </a:extLst>
          </p:cNvPr>
          <p:cNvSpPr>
            <a:spLocks noChangeShapeType="1"/>
          </p:cNvSpPr>
          <p:nvPr/>
        </p:nvSpPr>
        <p:spPr bwMode="auto">
          <a:xfrm>
            <a:off x="1856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23F29AE2-6D60-4B3F-9183-1DD12386D735}"/>
              </a:ext>
            </a:extLst>
          </p:cNvPr>
          <p:cNvGrpSpPr/>
          <p:nvPr/>
        </p:nvGrpSpPr>
        <p:grpSpPr>
          <a:xfrm>
            <a:off x="2636716" y="2120971"/>
            <a:ext cx="233382" cy="949528"/>
            <a:chOff x="1112716" y="2120971"/>
            <a:chExt cx="233382" cy="949528"/>
          </a:xfrm>
        </p:grpSpPr>
        <p:sp>
          <p:nvSpPr>
            <p:cNvPr id="164" name="Line 151">
              <a:extLst>
                <a:ext uri="{FF2B5EF4-FFF2-40B4-BE49-F238E27FC236}">
                  <a16:creationId xmlns:a16="http://schemas.microsoft.com/office/drawing/2014/main" id="{FB8C986B-F9D1-4DF9-83FB-41AF792BCF69}"/>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513D381F-E003-4197-9BF0-107481A4B160}"/>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9" name="Group 88">
            <a:extLst>
              <a:ext uri="{FF2B5EF4-FFF2-40B4-BE49-F238E27FC236}">
                <a16:creationId xmlns:a16="http://schemas.microsoft.com/office/drawing/2014/main" id="{43EDC29A-60C2-40C4-8030-005F94344814}"/>
              </a:ext>
            </a:extLst>
          </p:cNvPr>
          <p:cNvGrpSpPr/>
          <p:nvPr/>
        </p:nvGrpSpPr>
        <p:grpSpPr>
          <a:xfrm>
            <a:off x="1663505" y="3015198"/>
            <a:ext cx="338554" cy="521180"/>
            <a:chOff x="609531" y="3194865"/>
            <a:chExt cx="313868" cy="691336"/>
          </a:xfrm>
        </p:grpSpPr>
        <p:sp>
          <p:nvSpPr>
            <p:cNvPr id="161" name="Rectangle 24">
              <a:extLst>
                <a:ext uri="{FF2B5EF4-FFF2-40B4-BE49-F238E27FC236}">
                  <a16:creationId xmlns:a16="http://schemas.microsoft.com/office/drawing/2014/main" id="{A5B33214-0599-4A7D-8782-58C1D827172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7E56E56F-7D89-440A-99B0-62860ED39AD9}"/>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25D5AE6B-6942-4B89-A0FA-F77C11E47F21}"/>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0205E673-7A34-4180-A899-9BD98677E1FE}"/>
              </a:ext>
            </a:extLst>
          </p:cNvPr>
          <p:cNvGrpSpPr/>
          <p:nvPr/>
        </p:nvGrpSpPr>
        <p:grpSpPr>
          <a:xfrm>
            <a:off x="1900423" y="2719015"/>
            <a:ext cx="380313" cy="349098"/>
            <a:chOff x="376422" y="2719015"/>
            <a:chExt cx="380313" cy="349098"/>
          </a:xfrm>
        </p:grpSpPr>
        <p:sp>
          <p:nvSpPr>
            <p:cNvPr id="159" name="Line 127">
              <a:extLst>
                <a:ext uri="{FF2B5EF4-FFF2-40B4-BE49-F238E27FC236}">
                  <a16:creationId xmlns:a16="http://schemas.microsoft.com/office/drawing/2014/main" id="{CD1528F0-AD50-4675-8069-3ACD568DA204}"/>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5E5B151E-4F9B-4125-963C-AD36CC03EC56}"/>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DDF3ABA4-0ACA-4A58-9CAF-F6588FB1052B}"/>
              </a:ext>
            </a:extLst>
          </p:cNvPr>
          <p:cNvGrpSpPr/>
          <p:nvPr/>
        </p:nvGrpSpPr>
        <p:grpSpPr>
          <a:xfrm>
            <a:off x="2280511" y="2708379"/>
            <a:ext cx="468205" cy="695422"/>
            <a:chOff x="3388952" y="1182567"/>
            <a:chExt cx="468205" cy="695422"/>
          </a:xfrm>
        </p:grpSpPr>
        <p:sp>
          <p:nvSpPr>
            <p:cNvPr id="157" name="Freeform: Shape 156">
              <a:extLst>
                <a:ext uri="{FF2B5EF4-FFF2-40B4-BE49-F238E27FC236}">
                  <a16:creationId xmlns:a16="http://schemas.microsoft.com/office/drawing/2014/main" id="{0B2FEA99-AA7E-40E3-A813-0CE7760694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25D349C8-B43A-4352-A6AA-2E3CD7446BB6}"/>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CD3870E1-65E0-4925-8AFF-811D9676F404}"/>
              </a:ext>
            </a:extLst>
          </p:cNvPr>
          <p:cNvGrpSpPr/>
          <p:nvPr/>
        </p:nvGrpSpPr>
        <p:grpSpPr>
          <a:xfrm>
            <a:off x="2398224" y="1589211"/>
            <a:ext cx="310075" cy="685800"/>
            <a:chOff x="2312595" y="737783"/>
            <a:chExt cx="310075" cy="685800"/>
          </a:xfrm>
        </p:grpSpPr>
        <p:sp>
          <p:nvSpPr>
            <p:cNvPr id="154" name="AutoShape 10">
              <a:extLst>
                <a:ext uri="{FF2B5EF4-FFF2-40B4-BE49-F238E27FC236}">
                  <a16:creationId xmlns:a16="http://schemas.microsoft.com/office/drawing/2014/main" id="{05FBBE3D-6C9F-42D7-842B-C7D6E4FE966D}"/>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511B0968-8E4B-498B-9B99-E995DB04CDB0}"/>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A6107AC8-A6B5-4332-9044-117A88D16E29}"/>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10" name="Line 234">
            <a:extLst>
              <a:ext uri="{FF2B5EF4-FFF2-40B4-BE49-F238E27FC236}">
                <a16:creationId xmlns:a16="http://schemas.microsoft.com/office/drawing/2014/main" id="{B9A8F864-E29C-4A0D-81A5-35D0A5D7ABDE}"/>
              </a:ext>
            </a:extLst>
          </p:cNvPr>
          <p:cNvSpPr>
            <a:spLocks noChangeShapeType="1"/>
          </p:cNvSpPr>
          <p:nvPr/>
        </p:nvSpPr>
        <p:spPr bwMode="auto">
          <a:xfrm flipH="1" flipV="1">
            <a:off x="3216510"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Arrow: Left-Right 217">
            <a:extLst>
              <a:ext uri="{FF2B5EF4-FFF2-40B4-BE49-F238E27FC236}">
                <a16:creationId xmlns:a16="http://schemas.microsoft.com/office/drawing/2014/main" id="{CF717259-5904-455F-9258-922FED768686}"/>
              </a:ext>
            </a:extLst>
          </p:cNvPr>
          <p:cNvSpPr/>
          <p:nvPr/>
        </p:nvSpPr>
        <p:spPr>
          <a:xfrm>
            <a:off x="1566824" y="6177103"/>
            <a:ext cx="1648979"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IF</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3" name="Rectangle 99">
            <a:extLst>
              <a:ext uri="{FF2B5EF4-FFF2-40B4-BE49-F238E27FC236}">
                <a16:creationId xmlns:a16="http://schemas.microsoft.com/office/drawing/2014/main" id="{42D8C858-E7CB-4B38-AC9B-23D5C93B02D2}"/>
              </a:ext>
            </a:extLst>
          </p:cNvPr>
          <p:cNvSpPr>
            <a:spLocks noChangeArrowheads="1"/>
          </p:cNvSpPr>
          <p:nvPr/>
        </p:nvSpPr>
        <p:spPr bwMode="auto">
          <a:xfrm>
            <a:off x="5599780" y="2157537"/>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E492E8DD-328D-49CC-AD8B-4A9FE5F5B44C}"/>
              </a:ext>
            </a:extLst>
          </p:cNvPr>
          <p:cNvSpPr txBox="1">
            <a:spLocks noChangeArrowheads="1"/>
          </p:cNvSpPr>
          <p:nvPr/>
        </p:nvSpPr>
        <p:spPr bwMode="auto">
          <a:xfrm>
            <a:off x="5356127" y="1903012"/>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sp>
        <p:nvSpPr>
          <p:cNvPr id="23" name="AutoShape 79">
            <a:extLst>
              <a:ext uri="{FF2B5EF4-FFF2-40B4-BE49-F238E27FC236}">
                <a16:creationId xmlns:a16="http://schemas.microsoft.com/office/drawing/2014/main" id="{6A96E51E-DCA0-4CF4-968F-C62BA9940701}"/>
              </a:ext>
            </a:extLst>
          </p:cNvPr>
          <p:cNvSpPr>
            <a:spLocks noChangeArrowheads="1"/>
          </p:cNvSpPr>
          <p:nvPr/>
        </p:nvSpPr>
        <p:spPr bwMode="auto">
          <a:xfrm>
            <a:off x="3418102" y="4125006"/>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0931AFC3-3602-4BAD-B728-8F4606570931}"/>
              </a:ext>
            </a:extLst>
          </p:cNvPr>
          <p:cNvSpPr>
            <a:spLocks noChangeShapeType="1"/>
          </p:cNvSpPr>
          <p:nvPr/>
        </p:nvSpPr>
        <p:spPr bwMode="auto">
          <a:xfrm flipV="1">
            <a:off x="3571721" y="4530860"/>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D49E5B75-6A44-41DF-9C9D-03271F127910}"/>
              </a:ext>
            </a:extLst>
          </p:cNvPr>
          <p:cNvSpPr>
            <a:spLocks noChangeShapeType="1"/>
          </p:cNvSpPr>
          <p:nvPr/>
        </p:nvSpPr>
        <p:spPr bwMode="auto">
          <a:xfrm>
            <a:off x="3571722"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3302E882-F113-4E80-A9C1-F3156DD2D4E3}"/>
              </a:ext>
            </a:extLst>
          </p:cNvPr>
          <p:cNvSpPr>
            <a:spLocks noChangeShapeType="1"/>
          </p:cNvSpPr>
          <p:nvPr/>
        </p:nvSpPr>
        <p:spPr bwMode="auto">
          <a:xfrm>
            <a:off x="3450599"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5EB36318-EA0B-4A4C-AABA-4C0F5CA75760}"/>
              </a:ext>
            </a:extLst>
          </p:cNvPr>
          <p:cNvSpPr txBox="1">
            <a:spLocks noChangeArrowheads="1"/>
          </p:cNvSpPr>
          <p:nvPr/>
        </p:nvSpPr>
        <p:spPr bwMode="auto">
          <a:xfrm>
            <a:off x="3762267"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BEB2B009-EEBD-4F68-852E-0A558B1A348D}"/>
              </a:ext>
            </a:extLst>
          </p:cNvPr>
          <p:cNvSpPr>
            <a:spLocks noChangeShapeType="1"/>
          </p:cNvSpPr>
          <p:nvPr/>
        </p:nvSpPr>
        <p:spPr bwMode="auto">
          <a:xfrm>
            <a:off x="3450599"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8FB6A3AC-73CB-4832-BF62-133177E8C722}"/>
              </a:ext>
            </a:extLst>
          </p:cNvPr>
          <p:cNvSpPr>
            <a:spLocks noChangeShapeType="1"/>
          </p:cNvSpPr>
          <p:nvPr/>
        </p:nvSpPr>
        <p:spPr bwMode="auto">
          <a:xfrm>
            <a:off x="3450599"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1" name="Line 90">
            <a:extLst>
              <a:ext uri="{FF2B5EF4-FFF2-40B4-BE49-F238E27FC236}">
                <a16:creationId xmlns:a16="http://schemas.microsoft.com/office/drawing/2014/main" id="{63C1A1FC-C64A-4664-B117-2BAD3D51F026}"/>
              </a:ext>
            </a:extLst>
          </p:cNvPr>
          <p:cNvSpPr>
            <a:spLocks noChangeShapeType="1"/>
          </p:cNvSpPr>
          <p:nvPr/>
        </p:nvSpPr>
        <p:spPr bwMode="auto">
          <a:xfrm>
            <a:off x="4664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6F0A5D1A-98B7-4732-942B-A9F21A52B5E7}"/>
              </a:ext>
            </a:extLst>
          </p:cNvPr>
          <p:cNvSpPr txBox="1">
            <a:spLocks noChangeArrowheads="1"/>
          </p:cNvSpPr>
          <p:nvPr/>
        </p:nvSpPr>
        <p:spPr bwMode="auto">
          <a:xfrm>
            <a:off x="4302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52" name="Line 94">
            <a:extLst>
              <a:ext uri="{FF2B5EF4-FFF2-40B4-BE49-F238E27FC236}">
                <a16:creationId xmlns:a16="http://schemas.microsoft.com/office/drawing/2014/main" id="{56D03881-A04B-4E09-9CFF-F9CC67C208FB}"/>
              </a:ext>
            </a:extLst>
          </p:cNvPr>
          <p:cNvSpPr>
            <a:spLocks noChangeShapeType="1"/>
          </p:cNvSpPr>
          <p:nvPr/>
        </p:nvSpPr>
        <p:spPr bwMode="auto">
          <a:xfrm flipV="1">
            <a:off x="3728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C81D042A-D1D8-4835-B9AB-654436D5979E}"/>
              </a:ext>
            </a:extLst>
          </p:cNvPr>
          <p:cNvSpPr>
            <a:spLocks noChangeShapeType="1"/>
          </p:cNvSpPr>
          <p:nvPr/>
        </p:nvSpPr>
        <p:spPr bwMode="auto">
          <a:xfrm>
            <a:off x="3728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2D3EFEDA-040A-4625-8DFA-C592D9A3CEA4}"/>
              </a:ext>
            </a:extLst>
          </p:cNvPr>
          <p:cNvSpPr>
            <a:spLocks noChangeShapeType="1"/>
          </p:cNvSpPr>
          <p:nvPr/>
        </p:nvSpPr>
        <p:spPr bwMode="auto">
          <a:xfrm>
            <a:off x="5356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6F6237AA-378F-4711-8552-3A877A94D9A1}"/>
              </a:ext>
            </a:extLst>
          </p:cNvPr>
          <p:cNvSpPr>
            <a:spLocks noChangeShapeType="1"/>
          </p:cNvSpPr>
          <p:nvPr/>
        </p:nvSpPr>
        <p:spPr bwMode="auto">
          <a:xfrm>
            <a:off x="5356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2EC76BF2-A715-4F97-B0E8-44A69EEEE662}"/>
              </a:ext>
            </a:extLst>
          </p:cNvPr>
          <p:cNvSpPr>
            <a:spLocks noChangeShapeType="1"/>
          </p:cNvSpPr>
          <p:nvPr/>
        </p:nvSpPr>
        <p:spPr bwMode="auto">
          <a:xfrm>
            <a:off x="5325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08C6D7A9-A099-4B22-A4FC-5703D9E07D67}"/>
              </a:ext>
            </a:extLst>
          </p:cNvPr>
          <p:cNvSpPr>
            <a:spLocks noChangeShapeType="1"/>
          </p:cNvSpPr>
          <p:nvPr/>
        </p:nvSpPr>
        <p:spPr bwMode="auto">
          <a:xfrm>
            <a:off x="3450599"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ED61F26B-ED8F-490B-A59A-27FDA0E330D8}"/>
              </a:ext>
            </a:extLst>
          </p:cNvPr>
          <p:cNvSpPr>
            <a:spLocks noChangeShapeType="1"/>
          </p:cNvSpPr>
          <p:nvPr/>
        </p:nvSpPr>
        <p:spPr bwMode="auto">
          <a:xfrm>
            <a:off x="3450599"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F2BDC960-8195-42D8-99C7-C0B3954434EC}"/>
              </a:ext>
            </a:extLst>
          </p:cNvPr>
          <p:cNvSpPr txBox="1">
            <a:spLocks noChangeArrowheads="1"/>
          </p:cNvSpPr>
          <p:nvPr/>
        </p:nvSpPr>
        <p:spPr bwMode="auto">
          <a:xfrm>
            <a:off x="3762267"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2473FF6A-9FB9-4284-B4D1-9D60C4B3F89F}"/>
              </a:ext>
            </a:extLst>
          </p:cNvPr>
          <p:cNvSpPr txBox="1">
            <a:spLocks noChangeArrowheads="1"/>
          </p:cNvSpPr>
          <p:nvPr/>
        </p:nvSpPr>
        <p:spPr bwMode="auto">
          <a:xfrm>
            <a:off x="3762267"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E42D6B3C-D248-49A8-B915-D05809A584CA}"/>
              </a:ext>
            </a:extLst>
          </p:cNvPr>
          <p:cNvSpPr>
            <a:spLocks noChangeArrowheads="1"/>
          </p:cNvSpPr>
          <p:nvPr/>
        </p:nvSpPr>
        <p:spPr bwMode="auto">
          <a:xfrm>
            <a:off x="3418102" y="5286851"/>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ACF69968-9647-44E9-A607-3D1C188B9344}"/>
              </a:ext>
            </a:extLst>
          </p:cNvPr>
          <p:cNvSpPr>
            <a:spLocks noChangeArrowheads="1"/>
          </p:cNvSpPr>
          <p:nvPr/>
        </p:nvSpPr>
        <p:spPr bwMode="auto">
          <a:xfrm>
            <a:off x="3418102" y="5606506"/>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D5DCAC17-7511-4ADA-9408-BDEAD8FCACAB}"/>
              </a:ext>
            </a:extLst>
          </p:cNvPr>
          <p:cNvSpPr>
            <a:spLocks noChangeShapeType="1"/>
          </p:cNvSpPr>
          <p:nvPr/>
        </p:nvSpPr>
        <p:spPr bwMode="auto">
          <a:xfrm>
            <a:off x="3260053"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2" name="Oval 151">
            <a:extLst>
              <a:ext uri="{FF2B5EF4-FFF2-40B4-BE49-F238E27FC236}">
                <a16:creationId xmlns:a16="http://schemas.microsoft.com/office/drawing/2014/main" id="{BE0DC4DE-AA3A-4297-BBA3-4C7483AE8F0A}"/>
              </a:ext>
            </a:extLst>
          </p:cNvPr>
          <p:cNvSpPr/>
          <p:nvPr/>
        </p:nvSpPr>
        <p:spPr>
          <a:xfrm>
            <a:off x="4761743" y="5076320"/>
            <a:ext cx="563655"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F98A073D-854F-4776-A1F4-0D0060D38CDB}"/>
              </a:ext>
            </a:extLst>
          </p:cNvPr>
          <p:cNvSpPr/>
          <p:nvPr/>
        </p:nvSpPr>
        <p:spPr>
          <a:xfrm>
            <a:off x="4861609" y="5118657"/>
            <a:ext cx="353045"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42" name="Flowchart: Process 141">
            <a:extLst>
              <a:ext uri="{FF2B5EF4-FFF2-40B4-BE49-F238E27FC236}">
                <a16:creationId xmlns:a16="http://schemas.microsoft.com/office/drawing/2014/main" id="{DE83EB5E-D208-4864-B001-42C647D620DA}"/>
              </a:ext>
            </a:extLst>
          </p:cNvPr>
          <p:cNvSpPr/>
          <p:nvPr/>
        </p:nvSpPr>
        <p:spPr>
          <a:xfrm>
            <a:off x="3963240" y="3712167"/>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FC7DD738-E068-4810-847B-9559A189EC0A}"/>
              </a:ext>
            </a:extLst>
          </p:cNvPr>
          <p:cNvSpPr txBox="1"/>
          <p:nvPr/>
        </p:nvSpPr>
        <p:spPr>
          <a:xfrm>
            <a:off x="4844251" y="3757285"/>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AD330855-B003-4B32-9910-03CDBEF5C04B}"/>
              </a:ext>
            </a:extLst>
          </p:cNvPr>
          <p:cNvSpPr txBox="1"/>
          <p:nvPr/>
        </p:nvSpPr>
        <p:spPr>
          <a:xfrm>
            <a:off x="4813019" y="4103071"/>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EEE5FF66-6BB5-43E4-9D24-7261B59B950C}"/>
              </a:ext>
            </a:extLst>
          </p:cNvPr>
          <p:cNvGrpSpPr/>
          <p:nvPr/>
        </p:nvGrpSpPr>
        <p:grpSpPr>
          <a:xfrm>
            <a:off x="3990549" y="3757286"/>
            <a:ext cx="486072" cy="1254807"/>
            <a:chOff x="5180843" y="90136"/>
            <a:chExt cx="486072" cy="1254807"/>
          </a:xfrm>
        </p:grpSpPr>
        <p:sp>
          <p:nvSpPr>
            <p:cNvPr id="148" name="TextBox 147">
              <a:extLst>
                <a:ext uri="{FF2B5EF4-FFF2-40B4-BE49-F238E27FC236}">
                  <a16:creationId xmlns:a16="http://schemas.microsoft.com/office/drawing/2014/main" id="{B0001CE4-571A-4AF8-8A2D-0E687AFA51FE}"/>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8CF0A9D4-F1A3-4D5F-A8F2-29A51ABF5737}"/>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5B683FBA-F381-4C7E-853E-73BE2B1CC54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4936FB3C-3710-4E19-836B-24206EA09CCA}"/>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960F11A2-7CB9-4E89-85EF-9D1841023C5B}"/>
              </a:ext>
            </a:extLst>
          </p:cNvPr>
          <p:cNvSpPr/>
          <p:nvPr/>
        </p:nvSpPr>
        <p:spPr>
          <a:xfrm>
            <a:off x="4957751" y="4819788"/>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D9DC8FFA-9F47-45A0-96AD-42C12AC3BED0}"/>
              </a:ext>
            </a:extLst>
          </p:cNvPr>
          <p:cNvSpPr txBox="1"/>
          <p:nvPr/>
        </p:nvSpPr>
        <p:spPr>
          <a:xfrm>
            <a:off x="4521955" y="4481693"/>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73" name="Line 74">
            <a:extLst>
              <a:ext uri="{FF2B5EF4-FFF2-40B4-BE49-F238E27FC236}">
                <a16:creationId xmlns:a16="http://schemas.microsoft.com/office/drawing/2014/main" id="{4621E274-AE49-48B2-B4F7-B1F7E49FBB48}"/>
              </a:ext>
            </a:extLst>
          </p:cNvPr>
          <p:cNvSpPr>
            <a:spLocks noChangeShapeType="1"/>
          </p:cNvSpPr>
          <p:nvPr/>
        </p:nvSpPr>
        <p:spPr bwMode="auto">
          <a:xfrm>
            <a:off x="3450598" y="3825496"/>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B74DEDF-9329-4BB8-9981-30068A5B8519}"/>
              </a:ext>
            </a:extLst>
          </p:cNvPr>
          <p:cNvSpPr>
            <a:spLocks noChangeShapeType="1"/>
          </p:cNvSpPr>
          <p:nvPr/>
        </p:nvSpPr>
        <p:spPr bwMode="auto">
          <a:xfrm flipH="1">
            <a:off x="3260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5EF0E47D-758A-4A70-ADA7-09AD7642649B}"/>
              </a:ext>
            </a:extLst>
          </p:cNvPr>
          <p:cNvGrpSpPr/>
          <p:nvPr/>
        </p:nvGrpSpPr>
        <p:grpSpPr>
          <a:xfrm>
            <a:off x="3430549" y="2526563"/>
            <a:ext cx="618155" cy="1324115"/>
            <a:chOff x="1892604" y="2536032"/>
            <a:chExt cx="618155" cy="1324115"/>
          </a:xfrm>
        </p:grpSpPr>
        <p:sp>
          <p:nvSpPr>
            <p:cNvPr id="176" name="AutoShape 79">
              <a:extLst>
                <a:ext uri="{FF2B5EF4-FFF2-40B4-BE49-F238E27FC236}">
                  <a16:creationId xmlns:a16="http://schemas.microsoft.com/office/drawing/2014/main" id="{6B576B88-713F-4441-892B-F633D131C159}"/>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83644DA4-18D8-47CE-A352-A06F58A03477}"/>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D428D0FD-F8CD-458F-9E88-5F44ABD8C41F}"/>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85" name="Rectangle 184">
            <a:extLst>
              <a:ext uri="{FF2B5EF4-FFF2-40B4-BE49-F238E27FC236}">
                <a16:creationId xmlns:a16="http://schemas.microsoft.com/office/drawing/2014/main" id="{F4EA894C-5E60-4A4A-9784-7DD48B4F95DD}"/>
              </a:ext>
            </a:extLst>
          </p:cNvPr>
          <p:cNvSpPr/>
          <p:nvPr/>
        </p:nvSpPr>
        <p:spPr>
          <a:xfrm rot="16200000">
            <a:off x="5494415" y="2247860"/>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84" name="Straight Arrow Connector 183">
            <a:extLst>
              <a:ext uri="{FF2B5EF4-FFF2-40B4-BE49-F238E27FC236}">
                <a16:creationId xmlns:a16="http://schemas.microsoft.com/office/drawing/2014/main" id="{CB5C3D80-2F95-4280-8FD0-5C697E89F06A}"/>
              </a:ext>
            </a:extLst>
          </p:cNvPr>
          <p:cNvCxnSpPr>
            <a:cxnSpLocks/>
          </p:cNvCxnSpPr>
          <p:nvPr/>
        </p:nvCxnSpPr>
        <p:spPr>
          <a:xfrm>
            <a:off x="4788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098106-5259-4469-8F8A-18A088686BA7}"/>
              </a:ext>
            </a:extLst>
          </p:cNvPr>
          <p:cNvCxnSpPr>
            <a:cxnSpLocks/>
          </p:cNvCxnSpPr>
          <p:nvPr/>
        </p:nvCxnSpPr>
        <p:spPr>
          <a:xfrm>
            <a:off x="4788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9249EC06-D21C-4B8A-9540-E16BAB69F55C}"/>
              </a:ext>
            </a:extLst>
          </p:cNvPr>
          <p:cNvSpPr/>
          <p:nvPr/>
        </p:nvSpPr>
        <p:spPr>
          <a:xfrm rot="16200000">
            <a:off x="5494415" y="2658130"/>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nvGrpSpPr>
          <p:cNvPr id="201" name="Group 200">
            <a:extLst>
              <a:ext uri="{FF2B5EF4-FFF2-40B4-BE49-F238E27FC236}">
                <a16:creationId xmlns:a16="http://schemas.microsoft.com/office/drawing/2014/main" id="{F6B78416-184A-4235-BCE8-7B188BCAB5F5}"/>
              </a:ext>
            </a:extLst>
          </p:cNvPr>
          <p:cNvGrpSpPr/>
          <p:nvPr/>
        </p:nvGrpSpPr>
        <p:grpSpPr>
          <a:xfrm>
            <a:off x="2642621" y="764773"/>
            <a:ext cx="8079155" cy="6093227"/>
            <a:chOff x="1118620" y="764772"/>
            <a:chExt cx="8079155" cy="6093227"/>
          </a:xfrm>
        </p:grpSpPr>
        <p:sp>
          <p:nvSpPr>
            <p:cNvPr id="83" name="Line 152">
              <a:extLst>
                <a:ext uri="{FF2B5EF4-FFF2-40B4-BE49-F238E27FC236}">
                  <a16:creationId xmlns:a16="http://schemas.microsoft.com/office/drawing/2014/main" id="{D13C9AC1-E077-41EB-96AE-3B9C3FC4E375}"/>
                </a:ext>
              </a:extLst>
            </p:cNvPr>
            <p:cNvSpPr>
              <a:spLocks noChangeShapeType="1"/>
            </p:cNvSpPr>
            <p:nvPr/>
          </p:nvSpPr>
          <p:spPr bwMode="auto">
            <a:xfrm flipH="1">
              <a:off x="1118620"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7AF5BF44-2998-4E6B-B2AD-CF64B06D1B28}"/>
                </a:ext>
              </a:extLst>
            </p:cNvPr>
            <p:cNvSpPr>
              <a:spLocks noChangeShapeType="1"/>
            </p:cNvSpPr>
            <p:nvPr/>
          </p:nvSpPr>
          <p:spPr bwMode="auto">
            <a:xfrm flipH="1">
              <a:off x="2204293"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5E24CE52-4F13-4C8A-82B1-77B75C940A72}"/>
                </a:ext>
              </a:extLst>
            </p:cNvPr>
            <p:cNvSpPr>
              <a:spLocks noChangeShapeType="1"/>
            </p:cNvSpPr>
            <p:nvPr/>
          </p:nvSpPr>
          <p:spPr bwMode="auto">
            <a:xfrm>
              <a:off x="2047721"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4" name="Group 23">
              <a:extLst>
                <a:ext uri="{FF2B5EF4-FFF2-40B4-BE49-F238E27FC236}">
                  <a16:creationId xmlns:a16="http://schemas.microsoft.com/office/drawing/2014/main" id="{58FC4285-3023-4A5F-B6E5-0B0952586ABB}"/>
                </a:ext>
              </a:extLst>
            </p:cNvPr>
            <p:cNvGrpSpPr/>
            <p:nvPr/>
          </p:nvGrpSpPr>
          <p:grpSpPr>
            <a:xfrm>
              <a:off x="4162863" y="764772"/>
              <a:ext cx="5034912" cy="6093227"/>
              <a:chOff x="4162863" y="764772"/>
              <a:chExt cx="5034912" cy="6093227"/>
            </a:xfrm>
          </p:grpSpPr>
          <p:sp>
            <p:nvSpPr>
              <p:cNvPr id="11" name="Rectangle 139">
                <a:extLst>
                  <a:ext uri="{FF2B5EF4-FFF2-40B4-BE49-F238E27FC236}">
                    <a16:creationId xmlns:a16="http://schemas.microsoft.com/office/drawing/2014/main" id="{549C9F68-50F5-41BE-916B-0A24467BB64D}"/>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47E229C7-70CB-48EC-B7AC-63CB0225D94D}"/>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sp>
            <p:nvSpPr>
              <p:cNvPr id="9" name="Rectangle 141">
                <a:extLst>
                  <a:ext uri="{FF2B5EF4-FFF2-40B4-BE49-F238E27FC236}">
                    <a16:creationId xmlns:a16="http://schemas.microsoft.com/office/drawing/2014/main" id="{703BCB1B-DE7A-420E-8416-DCDAAF9E5315}"/>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Text Box 150">
                <a:extLst>
                  <a:ext uri="{FF2B5EF4-FFF2-40B4-BE49-F238E27FC236}">
                    <a16:creationId xmlns:a16="http://schemas.microsoft.com/office/drawing/2014/main" id="{B77A3BC5-45D2-48E6-8539-48C7404C8854}"/>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sp>
            <p:nvSpPr>
              <p:cNvPr id="26" name="Line 7">
                <a:extLst>
                  <a:ext uri="{FF2B5EF4-FFF2-40B4-BE49-F238E27FC236}">
                    <a16:creationId xmlns:a16="http://schemas.microsoft.com/office/drawing/2014/main" id="{D4CDD717-2A64-4751-90F2-73164FDAFDD5}"/>
                  </a:ext>
                </a:extLst>
              </p:cNvPr>
              <p:cNvSpPr>
                <a:spLocks noChangeShapeType="1"/>
              </p:cNvSpPr>
              <p:nvPr/>
            </p:nvSpPr>
            <p:spPr bwMode="auto">
              <a:xfrm>
                <a:off x="7975324"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C1418C2C-5B1E-4C08-91C7-0123A4F461BF}"/>
                  </a:ext>
                </a:extLst>
              </p:cNvPr>
              <p:cNvSpPr>
                <a:spLocks noChangeShapeType="1"/>
              </p:cNvSpPr>
              <p:nvPr/>
            </p:nvSpPr>
            <p:spPr bwMode="auto">
              <a:xfrm>
                <a:off x="6415506"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290539D2-A32B-4AED-AE91-C42DCB285045}"/>
                  </a:ext>
                </a:extLst>
              </p:cNvPr>
              <p:cNvSpPr>
                <a:spLocks noChangeShapeType="1"/>
              </p:cNvSpPr>
              <p:nvPr/>
            </p:nvSpPr>
            <p:spPr bwMode="auto">
              <a:xfrm flipH="1">
                <a:off x="6572079" y="4290141"/>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E2D2927D-1C31-4E57-85DA-33CE233C8CC5}"/>
                  </a:ext>
                </a:extLst>
              </p:cNvPr>
              <p:cNvSpPr>
                <a:spLocks noChangeShapeType="1"/>
              </p:cNvSpPr>
              <p:nvPr/>
            </p:nvSpPr>
            <p:spPr bwMode="auto">
              <a:xfrm>
                <a:off x="6572079"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E39E6C40-E7E7-4CDE-A50D-13691D1B9442}"/>
                  </a:ext>
                </a:extLst>
              </p:cNvPr>
              <p:cNvSpPr>
                <a:spLocks noChangeArrowheads="1"/>
              </p:cNvSpPr>
              <p:nvPr/>
            </p:nvSpPr>
            <p:spPr bwMode="auto">
              <a:xfrm>
                <a:off x="6527766" y="4255934"/>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09E8B487-1D8A-4BB4-A900-DB90CE46F2AA}"/>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9736DD9C-56BF-427D-8180-A8927376A042}"/>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30">
                <a:extLst>
                  <a:ext uri="{FF2B5EF4-FFF2-40B4-BE49-F238E27FC236}">
                    <a16:creationId xmlns:a16="http://schemas.microsoft.com/office/drawing/2014/main" id="{EA6AA376-0C36-4960-99FB-9E6729EF21B8}"/>
                  </a:ext>
                </a:extLst>
              </p:cNvPr>
              <p:cNvSpPr>
                <a:spLocks noChangeShapeType="1"/>
              </p:cNvSpPr>
              <p:nvPr/>
            </p:nvSpPr>
            <p:spPr bwMode="auto">
              <a:xfrm flipV="1">
                <a:off x="4387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F1782213-19A0-4D8F-9A07-BF21E276EC05}"/>
                  </a:ext>
                </a:extLst>
              </p:cNvPr>
              <p:cNvSpPr>
                <a:spLocks noChangeShapeType="1"/>
              </p:cNvSpPr>
              <p:nvPr/>
            </p:nvSpPr>
            <p:spPr bwMode="auto">
              <a:xfrm>
                <a:off x="4232352"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CDCF1A29-A882-4779-A6EE-5B843F0140B9}"/>
                  </a:ext>
                </a:extLst>
              </p:cNvPr>
              <p:cNvSpPr>
                <a:spLocks noChangeArrowheads="1"/>
              </p:cNvSpPr>
              <p:nvPr/>
            </p:nvSpPr>
            <p:spPr bwMode="auto">
              <a:xfrm>
                <a:off x="4344611" y="4198137"/>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B8ADFA1D-B8EC-46AD-AB5D-DFA7F0473556}"/>
                  </a:ext>
                </a:extLst>
              </p:cNvPr>
              <p:cNvSpPr>
                <a:spLocks noChangeShapeType="1"/>
              </p:cNvSpPr>
              <p:nvPr/>
            </p:nvSpPr>
            <p:spPr bwMode="auto">
              <a:xfrm>
                <a:off x="4777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50EB1CBD-1E9F-427D-9B8F-402AC13D706B}"/>
                  </a:ext>
                </a:extLst>
              </p:cNvPr>
              <p:cNvSpPr>
                <a:spLocks noChangeShapeType="1"/>
              </p:cNvSpPr>
              <p:nvPr/>
            </p:nvSpPr>
            <p:spPr bwMode="auto">
              <a:xfrm>
                <a:off x="5826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9F3303F3-7ADB-4AD0-9036-D8CCA9A69EE7}"/>
                  </a:ext>
                </a:extLst>
              </p:cNvPr>
              <p:cNvSpPr>
                <a:spLocks noChangeShapeType="1"/>
              </p:cNvSpPr>
              <p:nvPr/>
            </p:nvSpPr>
            <p:spPr bwMode="auto">
              <a:xfrm>
                <a:off x="6025552"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C0EDE27F-58D9-4ED1-BFD5-401E8ED0FAED}"/>
                  </a:ext>
                </a:extLst>
              </p:cNvPr>
              <p:cNvSpPr>
                <a:spLocks noChangeShapeType="1"/>
              </p:cNvSpPr>
              <p:nvPr/>
            </p:nvSpPr>
            <p:spPr bwMode="auto">
              <a:xfrm>
                <a:off x="4232352"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Line 92">
                <a:extLst>
                  <a:ext uri="{FF2B5EF4-FFF2-40B4-BE49-F238E27FC236}">
                    <a16:creationId xmlns:a16="http://schemas.microsoft.com/office/drawing/2014/main" id="{86BE78AB-95CC-4184-9808-B6AFEE6E1855}"/>
                  </a:ext>
                </a:extLst>
              </p:cNvPr>
              <p:cNvSpPr>
                <a:spLocks noChangeShapeType="1"/>
              </p:cNvSpPr>
              <p:nvPr/>
            </p:nvSpPr>
            <p:spPr bwMode="auto">
              <a:xfrm>
                <a:off x="5012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151D30F2-5D71-4359-BCC1-70111CD435A4}"/>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7CCA6564-E97A-4AF0-8AE3-F838634810B5}"/>
                  </a:ext>
                </a:extLst>
              </p:cNvPr>
              <p:cNvSpPr>
                <a:spLocks noChangeShapeType="1"/>
              </p:cNvSpPr>
              <p:nvPr/>
            </p:nvSpPr>
            <p:spPr bwMode="auto">
              <a:xfrm>
                <a:off x="4232352"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F67A9BC9-960C-4B9E-83D0-2536B3474663}"/>
                  </a:ext>
                </a:extLst>
              </p:cNvPr>
              <p:cNvSpPr>
                <a:spLocks noChangeShapeType="1"/>
              </p:cNvSpPr>
              <p:nvPr/>
            </p:nvSpPr>
            <p:spPr bwMode="auto">
              <a:xfrm>
                <a:off x="4544020" y="3712167"/>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2B5091FF-0331-4C49-89B0-F9280376F3CA}"/>
                  </a:ext>
                </a:extLst>
              </p:cNvPr>
              <p:cNvSpPr>
                <a:spLocks noChangeShapeType="1"/>
              </p:cNvSpPr>
              <p:nvPr/>
            </p:nvSpPr>
            <p:spPr bwMode="auto">
              <a:xfrm>
                <a:off x="4544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CDECA29F-BE92-48C2-B672-0BC27FA7642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AutoShape 122">
                <a:extLst>
                  <a:ext uri="{FF2B5EF4-FFF2-40B4-BE49-F238E27FC236}">
                    <a16:creationId xmlns:a16="http://schemas.microsoft.com/office/drawing/2014/main" id="{A6624DC2-EA5E-4278-AD6C-1EE067BDD49A}"/>
                  </a:ext>
                </a:extLst>
              </p:cNvPr>
              <p:cNvSpPr>
                <a:spLocks noChangeArrowheads="1"/>
              </p:cNvSpPr>
              <p:nvPr/>
            </p:nvSpPr>
            <p:spPr bwMode="auto">
              <a:xfrm>
                <a:off x="4514478" y="4510714"/>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247534EC-FDB3-46D2-8377-A7B26DA64865}"/>
                  </a:ext>
                </a:extLst>
              </p:cNvPr>
              <p:cNvSpPr>
                <a:spLocks noChangeShapeType="1"/>
              </p:cNvSpPr>
              <p:nvPr/>
            </p:nvSpPr>
            <p:spPr bwMode="auto">
              <a:xfrm>
                <a:off x="4232352"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B65BA984-CB81-4173-8359-E77A212A9FF7}"/>
                  </a:ext>
                </a:extLst>
              </p:cNvPr>
              <p:cNvSpPr>
                <a:spLocks noChangeShapeType="1"/>
              </p:cNvSpPr>
              <p:nvPr/>
            </p:nvSpPr>
            <p:spPr bwMode="auto">
              <a:xfrm>
                <a:off x="6025552"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04B330EE-2BA9-4CD9-957D-38187C649597}"/>
                  </a:ext>
                </a:extLst>
              </p:cNvPr>
              <p:cNvSpPr>
                <a:spLocks noChangeShapeType="1"/>
              </p:cNvSpPr>
              <p:nvPr/>
            </p:nvSpPr>
            <p:spPr bwMode="auto">
              <a:xfrm>
                <a:off x="4387448"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68C45E5F-5E0D-4DA6-AE5C-0936F20C23BF}"/>
                  </a:ext>
                </a:extLst>
              </p:cNvPr>
              <p:cNvSpPr>
                <a:spLocks noChangeShapeType="1"/>
              </p:cNvSpPr>
              <p:nvPr/>
            </p:nvSpPr>
            <p:spPr bwMode="auto">
              <a:xfrm>
                <a:off x="6415506"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E01B76C8-15C8-44A2-B6AF-E144C7F235E7}"/>
                  </a:ext>
                </a:extLst>
              </p:cNvPr>
              <p:cNvSpPr>
                <a:spLocks noChangeShapeType="1"/>
              </p:cNvSpPr>
              <p:nvPr/>
            </p:nvSpPr>
            <p:spPr bwMode="auto">
              <a:xfrm>
                <a:off x="4232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7CAC46E0-B6E5-4D94-93DC-3222B82C6931}"/>
                  </a:ext>
                </a:extLst>
              </p:cNvPr>
              <p:cNvSpPr>
                <a:spLocks noChangeShapeType="1"/>
              </p:cNvSpPr>
              <p:nvPr/>
            </p:nvSpPr>
            <p:spPr bwMode="auto">
              <a:xfrm>
                <a:off x="4232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ADCE6362-FFE9-4680-8E8D-2A82D4D35167}"/>
                  </a:ext>
                </a:extLst>
              </p:cNvPr>
              <p:cNvSpPr>
                <a:spLocks noChangeShapeType="1"/>
              </p:cNvSpPr>
              <p:nvPr/>
            </p:nvSpPr>
            <p:spPr bwMode="auto">
              <a:xfrm>
                <a:off x="5323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0286441F-3A44-4258-828F-93A51F49AFA0}"/>
                  </a:ext>
                </a:extLst>
              </p:cNvPr>
              <p:cNvSpPr>
                <a:spLocks noChangeShapeType="1"/>
              </p:cNvSpPr>
              <p:nvPr/>
            </p:nvSpPr>
            <p:spPr bwMode="auto">
              <a:xfrm>
                <a:off x="6415506"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B96F41B0-B422-4868-B08C-57F24EF9C0C2}"/>
                  </a:ext>
                </a:extLst>
              </p:cNvPr>
              <p:cNvSpPr>
                <a:spLocks noChangeShapeType="1"/>
              </p:cNvSpPr>
              <p:nvPr/>
            </p:nvSpPr>
            <p:spPr bwMode="auto">
              <a:xfrm>
                <a:off x="6415506"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4787D7E-20D1-4D62-AC4B-7A15AFE8906E}"/>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2A5D86E9-F97B-4472-9BC4-F04715A4BD74}"/>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0">
                <a:extLst>
                  <a:ext uri="{FF2B5EF4-FFF2-40B4-BE49-F238E27FC236}">
                    <a16:creationId xmlns:a16="http://schemas.microsoft.com/office/drawing/2014/main" id="{81368FA8-A783-4312-97D9-9AAAA47600C8}"/>
                  </a:ext>
                </a:extLst>
              </p:cNvPr>
              <p:cNvSpPr>
                <a:spLocks noChangeShapeType="1"/>
              </p:cNvSpPr>
              <p:nvPr/>
            </p:nvSpPr>
            <p:spPr bwMode="auto">
              <a:xfrm flipV="1">
                <a:off x="6741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9" name="AutoShape 10">
                <a:extLst>
                  <a:ext uri="{FF2B5EF4-FFF2-40B4-BE49-F238E27FC236}">
                    <a16:creationId xmlns:a16="http://schemas.microsoft.com/office/drawing/2014/main" id="{CB092751-1C35-4844-9CD6-9361FAAEA63F}"/>
                  </a:ext>
                </a:extLst>
              </p:cNvPr>
              <p:cNvSpPr>
                <a:spLocks noChangeArrowheads="1"/>
              </p:cNvSpPr>
              <p:nvPr/>
            </p:nvSpPr>
            <p:spPr bwMode="auto">
              <a:xfrm rot="16200000">
                <a:off x="4919842" y="5636049"/>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D985C20F-BBD5-4B8A-A0FC-18937A13070D}"/>
                  </a:ext>
                </a:extLst>
              </p:cNvPr>
              <p:cNvSpPr txBox="1"/>
              <p:nvPr/>
            </p:nvSpPr>
            <p:spPr>
              <a:xfrm>
                <a:off x="5013283" y="544219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095D5246-61DB-4A76-B144-42A53227E917}"/>
                  </a:ext>
                </a:extLst>
              </p:cNvPr>
              <p:cNvSpPr txBox="1"/>
              <p:nvPr/>
            </p:nvSpPr>
            <p:spPr>
              <a:xfrm>
                <a:off x="5010782" y="567386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7" name="Line 90">
                <a:extLst>
                  <a:ext uri="{FF2B5EF4-FFF2-40B4-BE49-F238E27FC236}">
                    <a16:creationId xmlns:a16="http://schemas.microsoft.com/office/drawing/2014/main" id="{7DE23B8A-58C5-48FA-9CF1-F549ABA181C1}"/>
                  </a:ext>
                </a:extLst>
              </p:cNvPr>
              <p:cNvSpPr>
                <a:spLocks noChangeShapeType="1"/>
              </p:cNvSpPr>
              <p:nvPr/>
            </p:nvSpPr>
            <p:spPr bwMode="auto">
              <a:xfrm>
                <a:off x="5188896" y="5402241"/>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23A317C5-40D9-4310-932C-8D62A722268F}"/>
                  </a:ext>
                </a:extLst>
              </p:cNvPr>
              <p:cNvSpPr txBox="1">
                <a:spLocks noChangeArrowheads="1"/>
              </p:cNvSpPr>
              <p:nvPr/>
            </p:nvSpPr>
            <p:spPr bwMode="auto">
              <a:xfrm>
                <a:off x="4887236" y="5181525"/>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34" name="AutoShape 10">
                <a:extLst>
                  <a:ext uri="{FF2B5EF4-FFF2-40B4-BE49-F238E27FC236}">
                    <a16:creationId xmlns:a16="http://schemas.microsoft.com/office/drawing/2014/main" id="{3F36E0C1-0773-4948-8615-C6FBC8118A21}"/>
                  </a:ext>
                </a:extLst>
              </p:cNvPr>
              <p:cNvSpPr>
                <a:spLocks noChangeArrowheads="1"/>
              </p:cNvSpPr>
              <p:nvPr/>
            </p:nvSpPr>
            <p:spPr bwMode="auto">
              <a:xfrm rot="16200000">
                <a:off x="8316879" y="5075701"/>
                <a:ext cx="815172"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258C7F39-F6CC-4B85-A696-C93910D285EA}"/>
                  </a:ext>
                </a:extLst>
              </p:cNvPr>
              <p:cNvSpPr txBox="1"/>
              <p:nvPr/>
            </p:nvSpPr>
            <p:spPr>
              <a:xfrm>
                <a:off x="8550357" y="4814171"/>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9C90D6FD-2268-4242-9F90-DE3BA0094837}"/>
                  </a:ext>
                </a:extLst>
              </p:cNvPr>
              <p:cNvSpPr txBox="1"/>
              <p:nvPr/>
            </p:nvSpPr>
            <p:spPr>
              <a:xfrm>
                <a:off x="8542259" y="519064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2" name="Line 90">
                <a:extLst>
                  <a:ext uri="{FF2B5EF4-FFF2-40B4-BE49-F238E27FC236}">
                    <a16:creationId xmlns:a16="http://schemas.microsoft.com/office/drawing/2014/main" id="{ACD064A6-FE72-4990-BD54-220A4D85BA76}"/>
                  </a:ext>
                </a:extLst>
              </p:cNvPr>
              <p:cNvSpPr>
                <a:spLocks noChangeShapeType="1"/>
              </p:cNvSpPr>
              <p:nvPr/>
            </p:nvSpPr>
            <p:spPr bwMode="auto">
              <a:xfrm>
                <a:off x="8715193" y="4698779"/>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FA3D345C-BD8A-4F46-BCE4-1807FBDFF794}"/>
                  </a:ext>
                </a:extLst>
              </p:cNvPr>
              <p:cNvSpPr txBox="1">
                <a:spLocks noChangeArrowheads="1"/>
              </p:cNvSpPr>
              <p:nvPr/>
            </p:nvSpPr>
            <p:spPr bwMode="auto">
              <a:xfrm>
                <a:off x="8328427" y="4439356"/>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9" name="AutoShape 10">
                <a:extLst>
                  <a:ext uri="{FF2B5EF4-FFF2-40B4-BE49-F238E27FC236}">
                    <a16:creationId xmlns:a16="http://schemas.microsoft.com/office/drawing/2014/main" id="{29C2C5F8-5FC7-4B2E-B2C3-6EA5CEBDF469}"/>
                  </a:ext>
                </a:extLst>
              </p:cNvPr>
              <p:cNvSpPr>
                <a:spLocks noChangeArrowheads="1"/>
              </p:cNvSpPr>
              <p:nvPr/>
            </p:nvSpPr>
            <p:spPr bwMode="auto">
              <a:xfrm rot="16200000">
                <a:off x="4624520" y="4263376"/>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2E370EC8-A200-4A71-8EAD-46D9CBEE405A}"/>
                  </a:ext>
                </a:extLst>
              </p:cNvPr>
              <p:cNvSpPr txBox="1"/>
              <p:nvPr/>
            </p:nvSpPr>
            <p:spPr>
              <a:xfrm>
                <a:off x="4717961" y="4069524"/>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B3DF4608-EFFF-48AF-94AE-8230BA768293}"/>
                  </a:ext>
                </a:extLst>
              </p:cNvPr>
              <p:cNvSpPr txBox="1"/>
              <p:nvPr/>
            </p:nvSpPr>
            <p:spPr>
              <a:xfrm>
                <a:off x="4715460" y="43011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27" name="Line 155">
                <a:extLst>
                  <a:ext uri="{FF2B5EF4-FFF2-40B4-BE49-F238E27FC236}">
                    <a16:creationId xmlns:a16="http://schemas.microsoft.com/office/drawing/2014/main" id="{CBADC4BC-435F-46BE-8C25-B612D1892D89}"/>
                  </a:ext>
                </a:extLst>
              </p:cNvPr>
              <p:cNvSpPr>
                <a:spLocks noChangeShapeType="1"/>
              </p:cNvSpPr>
              <p:nvPr/>
            </p:nvSpPr>
            <p:spPr bwMode="auto">
              <a:xfrm>
                <a:off x="4961514" y="455921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CB69011D-2FB3-4A4B-A06A-B2BBB1F14C48}"/>
                  </a:ext>
                </a:extLst>
              </p:cNvPr>
              <p:cNvSpPr txBox="1">
                <a:spLocks noChangeArrowheads="1"/>
              </p:cNvSpPr>
              <p:nvPr/>
            </p:nvSpPr>
            <p:spPr bwMode="auto">
              <a:xfrm>
                <a:off x="4672139" y="465110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5" name="Oval 124">
                <a:extLst>
                  <a:ext uri="{FF2B5EF4-FFF2-40B4-BE49-F238E27FC236}">
                    <a16:creationId xmlns:a16="http://schemas.microsoft.com/office/drawing/2014/main" id="{C561357E-8884-4767-9344-F5AA05036366}"/>
                  </a:ext>
                </a:extLst>
              </p:cNvPr>
              <p:cNvSpPr/>
              <p:nvPr/>
            </p:nvSpPr>
            <p:spPr>
              <a:xfrm>
                <a:off x="4337797" y="3246124"/>
                <a:ext cx="418317"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A33D3975-DD4B-4475-998C-DC3256CD9541}"/>
                  </a:ext>
                </a:extLst>
              </p:cNvPr>
              <p:cNvSpPr/>
              <p:nvPr/>
            </p:nvSpPr>
            <p:spPr>
              <a:xfrm>
                <a:off x="4421760" y="3288461"/>
                <a:ext cx="223073"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23" name="Freeform: Shape 122">
                <a:extLst>
                  <a:ext uri="{FF2B5EF4-FFF2-40B4-BE49-F238E27FC236}">
                    <a16:creationId xmlns:a16="http://schemas.microsoft.com/office/drawing/2014/main" id="{6BFEBBFC-7027-4773-9426-FD974178823B}"/>
                  </a:ext>
                </a:extLst>
              </p:cNvPr>
              <p:cNvSpPr/>
              <p:nvPr/>
            </p:nvSpPr>
            <p:spPr>
              <a:xfrm rot="5400000">
                <a:off x="5242852" y="3014157"/>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DC91AEAC-4C22-44E0-82C7-6836C5EB7972}"/>
                  </a:ext>
                </a:extLst>
              </p:cNvPr>
              <p:cNvSpPr/>
              <p:nvPr/>
            </p:nvSpPr>
            <p:spPr>
              <a:xfrm rot="16200000">
                <a:off x="5444085" y="3105089"/>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9" name="Freeform: Shape 118">
                <a:extLst>
                  <a:ext uri="{FF2B5EF4-FFF2-40B4-BE49-F238E27FC236}">
                    <a16:creationId xmlns:a16="http://schemas.microsoft.com/office/drawing/2014/main" id="{A21FD5A5-6BAC-4912-9C62-174A11667BF0}"/>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C6937238-89CB-44E5-B4DF-C4CE041643E2}"/>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810D5992-D9F2-4198-BDC4-0C69365F3089}"/>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487032AE-951D-4917-A7FA-763C4CF2AED4}"/>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17" name="Line 155">
                <a:extLst>
                  <a:ext uri="{FF2B5EF4-FFF2-40B4-BE49-F238E27FC236}">
                    <a16:creationId xmlns:a16="http://schemas.microsoft.com/office/drawing/2014/main" id="{91B7CA74-7DA8-417D-8790-EE4236AF25FB}"/>
                  </a:ext>
                </a:extLst>
              </p:cNvPr>
              <p:cNvSpPr>
                <a:spLocks noChangeShapeType="1"/>
              </p:cNvSpPr>
              <p:nvPr/>
            </p:nvSpPr>
            <p:spPr bwMode="auto">
              <a:xfrm>
                <a:off x="5840046" y="4380829"/>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D932D55C-092D-4C54-BEFA-15787BF0B536}"/>
                  </a:ext>
                </a:extLst>
              </p:cNvPr>
              <p:cNvSpPr txBox="1">
                <a:spLocks noChangeArrowheads="1"/>
              </p:cNvSpPr>
              <p:nvPr/>
            </p:nvSpPr>
            <p:spPr bwMode="auto">
              <a:xfrm>
                <a:off x="5514131" y="4473442"/>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15" name="Line 155">
                <a:extLst>
                  <a:ext uri="{FF2B5EF4-FFF2-40B4-BE49-F238E27FC236}">
                    <a16:creationId xmlns:a16="http://schemas.microsoft.com/office/drawing/2014/main" id="{70390910-D127-4204-B889-F08639C8E81E}"/>
                  </a:ext>
                </a:extLst>
              </p:cNvPr>
              <p:cNvSpPr>
                <a:spLocks noChangeShapeType="1"/>
              </p:cNvSpPr>
              <p:nvPr/>
            </p:nvSpPr>
            <p:spPr bwMode="auto">
              <a:xfrm>
                <a:off x="7406561" y="5137262"/>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E1C5A04D-027B-402C-A2F5-7D1F644F92F5}"/>
                  </a:ext>
                </a:extLst>
              </p:cNvPr>
              <p:cNvSpPr txBox="1">
                <a:spLocks noChangeArrowheads="1"/>
              </p:cNvSpPr>
              <p:nvPr/>
            </p:nvSpPr>
            <p:spPr bwMode="auto">
              <a:xfrm>
                <a:off x="7015586" y="5191055"/>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13" name="Line 90">
                <a:extLst>
                  <a:ext uri="{FF2B5EF4-FFF2-40B4-BE49-F238E27FC236}">
                    <a16:creationId xmlns:a16="http://schemas.microsoft.com/office/drawing/2014/main" id="{4A74A9DA-1949-4A33-AB31-A271EC14E366}"/>
                  </a:ext>
                </a:extLst>
              </p:cNvPr>
              <p:cNvSpPr>
                <a:spLocks noChangeShapeType="1"/>
              </p:cNvSpPr>
              <p:nvPr/>
            </p:nvSpPr>
            <p:spPr bwMode="auto">
              <a:xfrm>
                <a:off x="7421983" y="402676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83C68FF9-4458-4C31-94C3-3CBC1871BB38}"/>
                  </a:ext>
                </a:extLst>
              </p:cNvPr>
              <p:cNvSpPr txBox="1">
                <a:spLocks noChangeArrowheads="1"/>
              </p:cNvSpPr>
              <p:nvPr/>
            </p:nvSpPr>
            <p:spPr bwMode="auto">
              <a:xfrm>
                <a:off x="7059415" y="378705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08" name="Flowchart: Process 107">
                <a:extLst>
                  <a:ext uri="{FF2B5EF4-FFF2-40B4-BE49-F238E27FC236}">
                    <a16:creationId xmlns:a16="http://schemas.microsoft.com/office/drawing/2014/main" id="{ECC2444B-EC86-4FBA-82B2-5ED2348A8686}"/>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520EFC55-A317-4D5F-ACAD-A86CEA7DFD6F}"/>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93278110-F6DF-4C58-B960-26DEBBEE4C6D}"/>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EABF6437-9BBE-4548-866F-6AEB1CE7646D}"/>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9F1F9CD0-4E15-49E1-9F51-DAD9E3BE8AAC}"/>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cxnSp>
            <p:nvCxnSpPr>
              <p:cNvPr id="180" name="Straight Arrow Connector 179">
                <a:extLst>
                  <a:ext uri="{FF2B5EF4-FFF2-40B4-BE49-F238E27FC236}">
                    <a16:creationId xmlns:a16="http://schemas.microsoft.com/office/drawing/2014/main" id="{058AF516-7F67-4F57-B6C4-84711A678DEE}"/>
                  </a:ext>
                </a:extLst>
              </p:cNvPr>
              <p:cNvCxnSpPr>
                <a:cxnSpLocks/>
                <a:stCxn id="185" idx="2"/>
                <a:endCxn id="186" idx="0"/>
              </p:cNvCxnSpPr>
              <p:nvPr/>
            </p:nvCxnSpPr>
            <p:spPr>
              <a:xfrm>
                <a:off x="4279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25B5A0A-8268-4B54-96BB-BEBBAC62793B}"/>
                  </a:ext>
                </a:extLst>
              </p:cNvPr>
              <p:cNvCxnSpPr>
                <a:cxnSpLocks/>
                <a:stCxn id="186" idx="2"/>
                <a:endCxn id="187" idx="0"/>
              </p:cNvCxnSpPr>
              <p:nvPr/>
            </p:nvCxnSpPr>
            <p:spPr>
              <a:xfrm>
                <a:off x="6470879"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810A3B-3B14-4C27-AF4F-3987DA910C70}"/>
                  </a:ext>
                </a:extLst>
              </p:cNvPr>
              <p:cNvCxnSpPr>
                <a:cxnSpLocks/>
                <a:stCxn id="192" idx="2"/>
                <a:endCxn id="193" idx="0"/>
              </p:cNvCxnSpPr>
              <p:nvPr/>
            </p:nvCxnSpPr>
            <p:spPr>
              <a:xfrm>
                <a:off x="4279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1" name="Line 235">
                <a:extLst>
                  <a:ext uri="{FF2B5EF4-FFF2-40B4-BE49-F238E27FC236}">
                    <a16:creationId xmlns:a16="http://schemas.microsoft.com/office/drawing/2014/main" id="{E3D5D1B6-F4C9-4076-B22A-2BED90C4C31E}"/>
                  </a:ext>
                </a:extLst>
              </p:cNvPr>
              <p:cNvSpPr>
                <a:spLocks noChangeShapeType="1"/>
              </p:cNvSpPr>
              <p:nvPr/>
            </p:nvSpPr>
            <p:spPr bwMode="auto">
              <a:xfrm flipH="1" flipV="1">
                <a:off x="8271958"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2" name="Line 236">
                <a:extLst>
                  <a:ext uri="{FF2B5EF4-FFF2-40B4-BE49-F238E27FC236}">
                    <a16:creationId xmlns:a16="http://schemas.microsoft.com/office/drawing/2014/main" id="{24ED0BE3-8A20-4390-82E4-1268D24AE610}"/>
                  </a:ext>
                </a:extLst>
              </p:cNvPr>
              <p:cNvSpPr>
                <a:spLocks noChangeShapeType="1"/>
              </p:cNvSpPr>
              <p:nvPr/>
            </p:nvSpPr>
            <p:spPr bwMode="auto">
              <a:xfrm flipH="1" flipV="1">
                <a:off x="6320962" y="764772"/>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3" name="Line 237">
                <a:extLst>
                  <a:ext uri="{FF2B5EF4-FFF2-40B4-BE49-F238E27FC236}">
                    <a16:creationId xmlns:a16="http://schemas.microsoft.com/office/drawing/2014/main" id="{E7D650EE-066C-4BFD-80DC-37873C8B506E}"/>
                  </a:ext>
                </a:extLst>
              </p:cNvPr>
              <p:cNvSpPr>
                <a:spLocks noChangeShapeType="1"/>
              </p:cNvSpPr>
              <p:nvPr/>
            </p:nvSpPr>
            <p:spPr bwMode="auto">
              <a:xfrm flipH="1" flipV="1">
                <a:off x="4162863"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1" name="Arrow: Left-Right 220">
                <a:extLst>
                  <a:ext uri="{FF2B5EF4-FFF2-40B4-BE49-F238E27FC236}">
                    <a16:creationId xmlns:a16="http://schemas.microsoft.com/office/drawing/2014/main" id="{2DF1391E-6C75-4C3E-83B5-7E3837560F04}"/>
                  </a:ext>
                </a:extLst>
              </p:cNvPr>
              <p:cNvSpPr/>
              <p:nvPr/>
            </p:nvSpPr>
            <p:spPr>
              <a:xfrm>
                <a:off x="4162891" y="6191719"/>
                <a:ext cx="2153620"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2" name="Arrow: Left-Right 221">
                <a:extLst>
                  <a:ext uri="{FF2B5EF4-FFF2-40B4-BE49-F238E27FC236}">
                    <a16:creationId xmlns:a16="http://schemas.microsoft.com/office/drawing/2014/main" id="{6FA69F18-A978-4F50-8DBA-9AEC51F5C4FD}"/>
                  </a:ext>
                </a:extLst>
              </p:cNvPr>
              <p:cNvSpPr/>
              <p:nvPr/>
            </p:nvSpPr>
            <p:spPr>
              <a:xfrm>
                <a:off x="6316511" y="6198975"/>
                <a:ext cx="1955447"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MEM</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3" name="Arrow: Left-Right 222">
                <a:extLst>
                  <a:ext uri="{FF2B5EF4-FFF2-40B4-BE49-F238E27FC236}">
                    <a16:creationId xmlns:a16="http://schemas.microsoft.com/office/drawing/2014/main" id="{745B139D-717A-4891-9333-82A33F032509}"/>
                  </a:ext>
                </a:extLst>
              </p:cNvPr>
              <p:cNvSpPr/>
              <p:nvPr/>
            </p:nvSpPr>
            <p:spPr>
              <a:xfrm>
                <a:off x="8302729" y="6177102"/>
                <a:ext cx="89504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4" name="Rectangle 223">
                <a:extLst>
                  <a:ext uri="{FF2B5EF4-FFF2-40B4-BE49-F238E27FC236}">
                    <a16:creationId xmlns:a16="http://schemas.microsoft.com/office/drawing/2014/main" id="{81DF7566-32F3-414B-8169-A51737EB74B8}"/>
                  </a:ext>
                </a:extLst>
              </p:cNvPr>
              <p:cNvSpPr/>
              <p:nvPr/>
            </p:nvSpPr>
            <p:spPr>
              <a:xfrm>
                <a:off x="8463203" y="6269907"/>
                <a:ext cx="62549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WB</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86" name="Rectangle 185">
                <a:extLst>
                  <a:ext uri="{FF2B5EF4-FFF2-40B4-BE49-F238E27FC236}">
                    <a16:creationId xmlns:a16="http://schemas.microsoft.com/office/drawing/2014/main" id="{211C5256-AD07-4C9D-846D-827AED1DFE51}"/>
                  </a:ext>
                </a:extLst>
              </p:cNvPr>
              <p:cNvSpPr/>
              <p:nvPr/>
            </p:nvSpPr>
            <p:spPr>
              <a:xfrm rot="16200000">
                <a:off x="6161404" y="2247859"/>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7" name="Rectangle 186">
                <a:extLst>
                  <a:ext uri="{FF2B5EF4-FFF2-40B4-BE49-F238E27FC236}">
                    <a16:creationId xmlns:a16="http://schemas.microsoft.com/office/drawing/2014/main" id="{5C548265-BDCC-4585-953B-0CDEEB29D698}"/>
                  </a:ext>
                </a:extLst>
              </p:cNvPr>
              <p:cNvSpPr/>
              <p:nvPr/>
            </p:nvSpPr>
            <p:spPr>
              <a:xfrm rot="16200000">
                <a:off x="8111118" y="2247859"/>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93" name="Rectangle 192">
                <a:extLst>
                  <a:ext uri="{FF2B5EF4-FFF2-40B4-BE49-F238E27FC236}">
                    <a16:creationId xmlns:a16="http://schemas.microsoft.com/office/drawing/2014/main" id="{AEE10D48-58A9-4C5B-9FBB-AF7AC5B8B66D}"/>
                  </a:ext>
                </a:extLst>
              </p:cNvPr>
              <p:cNvSpPr/>
              <p:nvPr/>
            </p:nvSpPr>
            <p:spPr>
              <a:xfrm rot="16200000">
                <a:off x="6161404" y="2658129"/>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grpSp>
      <p:sp>
        <p:nvSpPr>
          <p:cNvPr id="195" name="Rectangle 194">
            <a:extLst>
              <a:ext uri="{FF2B5EF4-FFF2-40B4-BE49-F238E27FC236}">
                <a16:creationId xmlns:a16="http://schemas.microsoft.com/office/drawing/2014/main" id="{703FEE46-FE31-41EF-A48A-F1C01D62B309}"/>
              </a:ext>
            </a:extLst>
          </p:cNvPr>
          <p:cNvSpPr/>
          <p:nvPr/>
        </p:nvSpPr>
        <p:spPr>
          <a:xfrm rot="16200000">
            <a:off x="5494416" y="3114229"/>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ACC1DCAF-575D-4BA7-BA18-03F6F533EBBC}"/>
              </a:ext>
            </a:extLst>
          </p:cNvPr>
          <p:cNvCxnSpPr>
            <a:cxnSpLocks/>
          </p:cNvCxnSpPr>
          <p:nvPr/>
        </p:nvCxnSpPr>
        <p:spPr>
          <a:xfrm>
            <a:off x="4525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E8050F2D-8792-4052-9108-CA79E17AF646}"/>
              </a:ext>
            </a:extLst>
          </p:cNvPr>
          <p:cNvSpPr>
            <a:spLocks noChangeShapeType="1"/>
          </p:cNvSpPr>
          <p:nvPr/>
        </p:nvSpPr>
        <p:spPr bwMode="auto">
          <a:xfrm>
            <a:off x="4525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Oval 198">
            <a:extLst>
              <a:ext uri="{FF2B5EF4-FFF2-40B4-BE49-F238E27FC236}">
                <a16:creationId xmlns:a16="http://schemas.microsoft.com/office/drawing/2014/main" id="{178DB963-F1E5-4FCD-868F-4FFA9E67A867}"/>
              </a:ext>
            </a:extLst>
          </p:cNvPr>
          <p:cNvSpPr/>
          <p:nvPr/>
        </p:nvSpPr>
        <p:spPr>
          <a:xfrm>
            <a:off x="4035772" y="2129191"/>
            <a:ext cx="804476" cy="8742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5A1E9B6-3AC0-4586-989A-AA15FDF4F90B}"/>
              </a:ext>
            </a:extLst>
          </p:cNvPr>
          <p:cNvSpPr txBox="1"/>
          <p:nvPr/>
        </p:nvSpPr>
        <p:spPr>
          <a:xfrm>
            <a:off x="4073602" y="2481187"/>
            <a:ext cx="711605"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20" name="Arrow: Left-Right 219">
            <a:extLst>
              <a:ext uri="{FF2B5EF4-FFF2-40B4-BE49-F238E27FC236}">
                <a16:creationId xmlns:a16="http://schemas.microsoft.com/office/drawing/2014/main" id="{7B56F141-C265-4ED1-9BA3-3421844D82BB}"/>
              </a:ext>
            </a:extLst>
          </p:cNvPr>
          <p:cNvSpPr/>
          <p:nvPr/>
        </p:nvSpPr>
        <p:spPr>
          <a:xfrm>
            <a:off x="3256179" y="6183782"/>
            <a:ext cx="242623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ID</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9" name="TextBox 228">
            <a:extLst>
              <a:ext uri="{FF2B5EF4-FFF2-40B4-BE49-F238E27FC236}">
                <a16:creationId xmlns:a16="http://schemas.microsoft.com/office/drawing/2014/main" id="{10C50343-F456-446E-A1C2-73C2206AE700}"/>
              </a:ext>
            </a:extLst>
          </p:cNvPr>
          <p:cNvSpPr txBox="1"/>
          <p:nvPr/>
        </p:nvSpPr>
        <p:spPr>
          <a:xfrm>
            <a:off x="-1219472"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2</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1" name="TextBox 230">
            <a:extLst>
              <a:ext uri="{FF2B5EF4-FFF2-40B4-BE49-F238E27FC236}">
                <a16:creationId xmlns:a16="http://schemas.microsoft.com/office/drawing/2014/main" id="{E050B9F1-5A32-4D49-958E-F20FB65E895D}"/>
              </a:ext>
            </a:extLst>
          </p:cNvPr>
          <p:cNvSpPr txBox="1"/>
          <p:nvPr/>
        </p:nvSpPr>
        <p:spPr>
          <a:xfrm>
            <a:off x="1854285"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6069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01"/>
                                        </p:tgtEl>
                                        <p:attrNameLst>
                                          <p:attrName>style.opacity</p:attrName>
                                        </p:attrNameLst>
                                      </p:cBhvr>
                                      <p:to>
                                        <p:strVal val="0.15"/>
                                      </p:to>
                                    </p:set>
                                    <p:animEffect filter="image" prLst="opacity: 0.15">
                                      <p:cBhvr rctx="IE">
                                        <p:cTn id="7" dur="indefinite"/>
                                        <p:tgtEl>
                                          <p:spTgt spid="201"/>
                                        </p:tgtEl>
                                      </p:cBhvr>
                                    </p:animEffect>
                                  </p:childTnLst>
                                </p:cTn>
                              </p:par>
                              <p:par>
                                <p:cTn id="8" presetID="63" presetClass="path" presetSubtype="0" accel="50000" decel="50000" fill="hold" grpId="0" nodeType="withEffect">
                                  <p:stCondLst>
                                    <p:cond delay="0"/>
                                  </p:stCondLst>
                                  <p:childTnLst>
                                    <p:animMotion origin="layout" path="M 0.08021 1.85185E-6 L 0.25209 1.85185E-6 " pathEditMode="relative" rAng="0" ptsTypes="AA">
                                      <p:cBhvr>
                                        <p:cTn id="9" dur="250" fill="hold"/>
                                        <p:tgtEl>
                                          <p:spTgt spid="229"/>
                                        </p:tgtEl>
                                        <p:attrNameLst>
                                          <p:attrName>ppt_x</p:attrName>
                                          <p:attrName>ppt_y</p:attrName>
                                        </p:attrNameLst>
                                      </p:cBhvr>
                                      <p:rCtr x="8594" y="0"/>
                                    </p:animMotion>
                                  </p:childTnLst>
                                </p:cTn>
                              </p:par>
                              <p:par>
                                <p:cTn id="10" presetID="63" presetClass="path" presetSubtype="0" accel="50000" decel="50000" fill="hold" grpId="0" nodeType="withEffect">
                                  <p:stCondLst>
                                    <p:cond delay="0"/>
                                  </p:stCondLst>
                                  <p:childTnLst>
                                    <p:animMotion origin="layout" path="M -8.33333E-7 -3.7037E-6 L 0.17279 -0.00092 " pathEditMode="relative" rAng="0" ptsTypes="AA">
                                      <p:cBhvr>
                                        <p:cTn id="11" dur="250" fill="hold"/>
                                        <p:tgtEl>
                                          <p:spTgt spid="231"/>
                                        </p:tgtEl>
                                        <p:attrNameLst>
                                          <p:attrName>ppt_x</p:attrName>
                                          <p:attrName>ppt_y</p:attrName>
                                        </p:attrNameLst>
                                      </p:cBhvr>
                                      <p:rCtr x="863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F1-4336-4FBB-9954-0660E76434F4}"/>
              </a:ext>
            </a:extLst>
          </p:cNvPr>
          <p:cNvSpPr>
            <a:spLocks noGrp="1"/>
          </p:cNvSpPr>
          <p:nvPr>
            <p:ph type="title"/>
          </p:nvPr>
        </p:nvSpPr>
        <p:spPr/>
        <p:txBody>
          <a:bodyPr/>
          <a:lstStyle/>
          <a:p>
            <a:r>
              <a:rPr lang="en-US" altLang="ko-KR" dirty="0"/>
              <a:t>Cycle </a:t>
            </a:r>
            <a:r>
              <a:rPr lang="en-US" altLang="ko-KR" i="1" dirty="0"/>
              <a:t>3</a:t>
            </a:r>
            <a:r>
              <a:rPr lang="en-US" altLang="ko-KR" dirty="0"/>
              <a:t> (</a:t>
            </a:r>
            <a:r>
              <a:rPr lang="en-US" altLang="ko-KR" dirty="0">
                <a:solidFill>
                  <a:srgbClr val="0070C0"/>
                </a:solidFill>
              </a:rPr>
              <a:t>Filling</a:t>
            </a:r>
            <a:r>
              <a:rPr lang="en-US" altLang="ko-KR" dirty="0"/>
              <a:t> the Pipeline)</a:t>
            </a:r>
            <a:endParaRPr lang="ko-KR" altLang="en-US" dirty="0"/>
          </a:p>
        </p:txBody>
      </p:sp>
      <p:sp>
        <p:nvSpPr>
          <p:cNvPr id="4" name="内容占位符 3">
            <a:extLst>
              <a:ext uri="{FF2B5EF4-FFF2-40B4-BE49-F238E27FC236}">
                <a16:creationId xmlns:a16="http://schemas.microsoft.com/office/drawing/2014/main" id="{61C017CF-FF00-C6F4-48F0-D18199675634}"/>
              </a:ext>
            </a:extLst>
          </p:cNvPr>
          <p:cNvSpPr>
            <a:spLocks noGrp="1"/>
          </p:cNvSpPr>
          <p:nvPr>
            <p:ph idx="1"/>
          </p:nvPr>
        </p:nvSpPr>
        <p:spPr/>
        <p:txBody>
          <a:bodyPr/>
          <a:lstStyle/>
          <a:p>
            <a:endParaRPr lang="zh-CN" altLang="en-US" dirty="0"/>
          </a:p>
        </p:txBody>
      </p:sp>
      <p:sp>
        <p:nvSpPr>
          <p:cNvPr id="6" name="文本占位符 5">
            <a:extLst>
              <a:ext uri="{FF2B5EF4-FFF2-40B4-BE49-F238E27FC236}">
                <a16:creationId xmlns:a16="http://schemas.microsoft.com/office/drawing/2014/main" id="{584D3AC1-5F5B-A3FD-97B3-E4CBC44C4763}"/>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A8648578-89F1-48D0-B395-1705D151DC68}"/>
              </a:ext>
            </a:extLst>
          </p:cNvPr>
          <p:cNvGrpSpPr/>
          <p:nvPr/>
        </p:nvGrpSpPr>
        <p:grpSpPr>
          <a:xfrm>
            <a:off x="2899547" y="2595735"/>
            <a:ext cx="551105" cy="3362272"/>
            <a:chOff x="1375546" y="2595735"/>
            <a:chExt cx="551105" cy="3362272"/>
          </a:xfrm>
        </p:grpSpPr>
        <p:sp>
          <p:nvSpPr>
            <p:cNvPr id="15" name="Rectangle 146">
              <a:extLst>
                <a:ext uri="{FF2B5EF4-FFF2-40B4-BE49-F238E27FC236}">
                  <a16:creationId xmlns:a16="http://schemas.microsoft.com/office/drawing/2014/main" id="{C2CB1BCD-34B1-4341-8BAE-1485DBA3EA7F}"/>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BC907773-5A37-4DE9-99CF-62E3982270F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sp>
        <p:nvSpPr>
          <p:cNvPr id="17" name="Line 129">
            <a:extLst>
              <a:ext uri="{FF2B5EF4-FFF2-40B4-BE49-F238E27FC236}">
                <a16:creationId xmlns:a16="http://schemas.microsoft.com/office/drawing/2014/main" id="{444D6B2F-1680-4F39-8F01-0FD4EBE5D2C2}"/>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615CD780-26CD-4546-BAFB-D75C4BF10EB5}"/>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6E01716F-DAD5-4DF0-92F2-0FACB9C9F34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180DD397-A314-4D2C-9F81-5AD531341E4A}"/>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02BF26E5-32B2-40FE-9F96-D5F10537FE13}"/>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115E2030-EAA2-4300-84CE-BBD52B8628BE}"/>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5" name="Line 3">
            <a:extLst>
              <a:ext uri="{FF2B5EF4-FFF2-40B4-BE49-F238E27FC236}">
                <a16:creationId xmlns:a16="http://schemas.microsoft.com/office/drawing/2014/main" id="{46CA9FB0-ED41-4C3B-B40E-1A686DDC131F}"/>
              </a:ext>
            </a:extLst>
          </p:cNvPr>
          <p:cNvSpPr>
            <a:spLocks noChangeShapeType="1"/>
          </p:cNvSpPr>
          <p:nvPr/>
        </p:nvSpPr>
        <p:spPr bwMode="auto">
          <a:xfrm>
            <a:off x="2748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7F9E1EB5-0EC7-45A7-96D2-A8D9B896E860}"/>
              </a:ext>
            </a:extLst>
          </p:cNvPr>
          <p:cNvSpPr>
            <a:spLocks noChangeShapeType="1"/>
          </p:cNvSpPr>
          <p:nvPr/>
        </p:nvSpPr>
        <p:spPr bwMode="auto">
          <a:xfrm>
            <a:off x="1856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E3E24927-8661-45F8-A0D2-1F76B609E6F3}"/>
              </a:ext>
            </a:extLst>
          </p:cNvPr>
          <p:cNvSpPr>
            <a:spLocks noChangeArrowheads="1"/>
          </p:cNvSpPr>
          <p:nvPr/>
        </p:nvSpPr>
        <p:spPr bwMode="auto">
          <a:xfrm>
            <a:off x="2833170" y="3038652"/>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FBD4FA3C-10C6-443B-88B4-4F7EBC93753E}"/>
              </a:ext>
            </a:extLst>
          </p:cNvPr>
          <p:cNvGrpSpPr/>
          <p:nvPr/>
        </p:nvGrpSpPr>
        <p:grpSpPr>
          <a:xfrm>
            <a:off x="1856808" y="3245645"/>
            <a:ext cx="423927" cy="485573"/>
            <a:chOff x="332807" y="3245644"/>
            <a:chExt cx="423927" cy="485573"/>
          </a:xfrm>
        </p:grpSpPr>
        <p:sp>
          <p:nvSpPr>
            <p:cNvPr id="168" name="Line 50">
              <a:extLst>
                <a:ext uri="{FF2B5EF4-FFF2-40B4-BE49-F238E27FC236}">
                  <a16:creationId xmlns:a16="http://schemas.microsoft.com/office/drawing/2014/main" id="{F5F09642-1DB7-4EC9-876A-EFFA3D00A033}"/>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E550784F-E6B2-435F-91B1-8FCB47E7A295}"/>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BBA40304-DA2A-45FC-8C3E-1FC51C57919D}"/>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3" name="AutoShape 128">
            <a:extLst>
              <a:ext uri="{FF2B5EF4-FFF2-40B4-BE49-F238E27FC236}">
                <a16:creationId xmlns:a16="http://schemas.microsoft.com/office/drawing/2014/main" id="{B9A63A3F-492A-4F2F-A850-3FFA985F8718}"/>
              </a:ext>
            </a:extLst>
          </p:cNvPr>
          <p:cNvSpPr>
            <a:spLocks noChangeArrowheads="1"/>
          </p:cNvSpPr>
          <p:nvPr/>
        </p:nvSpPr>
        <p:spPr bwMode="auto">
          <a:xfrm>
            <a:off x="1818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CF25DFA0-A562-4796-B6C0-491D92E0975C}"/>
              </a:ext>
            </a:extLst>
          </p:cNvPr>
          <p:cNvGrpSpPr/>
          <p:nvPr/>
        </p:nvGrpSpPr>
        <p:grpSpPr>
          <a:xfrm>
            <a:off x="2214556" y="2215175"/>
            <a:ext cx="526354" cy="364047"/>
            <a:chOff x="709604" y="2249541"/>
            <a:chExt cx="526354" cy="364047"/>
          </a:xfrm>
        </p:grpSpPr>
        <p:sp>
          <p:nvSpPr>
            <p:cNvPr id="166" name="Line 155">
              <a:extLst>
                <a:ext uri="{FF2B5EF4-FFF2-40B4-BE49-F238E27FC236}">
                  <a16:creationId xmlns:a16="http://schemas.microsoft.com/office/drawing/2014/main" id="{431DBAC1-97AC-4C88-A56B-4C088BC884B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F61D87D1-17AA-4F97-B49F-AA82912D6743}"/>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30A91EE8-D68F-406C-AA99-55C5614C7606}"/>
              </a:ext>
            </a:extLst>
          </p:cNvPr>
          <p:cNvSpPr>
            <a:spLocks noChangeShapeType="1"/>
          </p:cNvSpPr>
          <p:nvPr/>
        </p:nvSpPr>
        <p:spPr bwMode="auto">
          <a:xfrm>
            <a:off x="1856808"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7ED8ACCE-23F9-48EF-BAB1-39CDBFF3347C}"/>
              </a:ext>
            </a:extLst>
          </p:cNvPr>
          <p:cNvSpPr>
            <a:spLocks noChangeShapeType="1"/>
          </p:cNvSpPr>
          <p:nvPr/>
        </p:nvSpPr>
        <p:spPr bwMode="auto">
          <a:xfrm>
            <a:off x="1856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23F29AE2-6D60-4B3F-9183-1DD12386D735}"/>
              </a:ext>
            </a:extLst>
          </p:cNvPr>
          <p:cNvGrpSpPr/>
          <p:nvPr/>
        </p:nvGrpSpPr>
        <p:grpSpPr>
          <a:xfrm>
            <a:off x="2636716" y="2120971"/>
            <a:ext cx="233382" cy="949528"/>
            <a:chOff x="1112716" y="2120971"/>
            <a:chExt cx="233382" cy="949528"/>
          </a:xfrm>
        </p:grpSpPr>
        <p:sp>
          <p:nvSpPr>
            <p:cNvPr id="164" name="Line 151">
              <a:extLst>
                <a:ext uri="{FF2B5EF4-FFF2-40B4-BE49-F238E27FC236}">
                  <a16:creationId xmlns:a16="http://schemas.microsoft.com/office/drawing/2014/main" id="{FB8C986B-F9D1-4DF9-83FB-41AF792BCF69}"/>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513D381F-E003-4197-9BF0-107481A4B160}"/>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9" name="Group 88">
            <a:extLst>
              <a:ext uri="{FF2B5EF4-FFF2-40B4-BE49-F238E27FC236}">
                <a16:creationId xmlns:a16="http://schemas.microsoft.com/office/drawing/2014/main" id="{43EDC29A-60C2-40C4-8030-005F94344814}"/>
              </a:ext>
            </a:extLst>
          </p:cNvPr>
          <p:cNvGrpSpPr/>
          <p:nvPr/>
        </p:nvGrpSpPr>
        <p:grpSpPr>
          <a:xfrm>
            <a:off x="1663505" y="3015198"/>
            <a:ext cx="338554" cy="521180"/>
            <a:chOff x="609531" y="3194865"/>
            <a:chExt cx="313868" cy="691336"/>
          </a:xfrm>
        </p:grpSpPr>
        <p:sp>
          <p:nvSpPr>
            <p:cNvPr id="161" name="Rectangle 24">
              <a:extLst>
                <a:ext uri="{FF2B5EF4-FFF2-40B4-BE49-F238E27FC236}">
                  <a16:creationId xmlns:a16="http://schemas.microsoft.com/office/drawing/2014/main" id="{A5B33214-0599-4A7D-8782-58C1D827172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7E56E56F-7D89-440A-99B0-62860ED39AD9}"/>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25D5AE6B-6942-4B89-A0FA-F77C11E47F21}"/>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0205E673-7A34-4180-A899-9BD98677E1FE}"/>
              </a:ext>
            </a:extLst>
          </p:cNvPr>
          <p:cNvGrpSpPr/>
          <p:nvPr/>
        </p:nvGrpSpPr>
        <p:grpSpPr>
          <a:xfrm>
            <a:off x="1900423" y="2719015"/>
            <a:ext cx="380313" cy="349098"/>
            <a:chOff x="376422" y="2719015"/>
            <a:chExt cx="380313" cy="349098"/>
          </a:xfrm>
        </p:grpSpPr>
        <p:sp>
          <p:nvSpPr>
            <p:cNvPr id="159" name="Line 127">
              <a:extLst>
                <a:ext uri="{FF2B5EF4-FFF2-40B4-BE49-F238E27FC236}">
                  <a16:creationId xmlns:a16="http://schemas.microsoft.com/office/drawing/2014/main" id="{CD1528F0-AD50-4675-8069-3ACD568DA204}"/>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5E5B151E-4F9B-4125-963C-AD36CC03EC56}"/>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DDF3ABA4-0ACA-4A58-9CAF-F6588FB1052B}"/>
              </a:ext>
            </a:extLst>
          </p:cNvPr>
          <p:cNvGrpSpPr/>
          <p:nvPr/>
        </p:nvGrpSpPr>
        <p:grpSpPr>
          <a:xfrm>
            <a:off x="2280511" y="2708379"/>
            <a:ext cx="468205" cy="695422"/>
            <a:chOff x="3388952" y="1182567"/>
            <a:chExt cx="468205" cy="695422"/>
          </a:xfrm>
        </p:grpSpPr>
        <p:sp>
          <p:nvSpPr>
            <p:cNvPr id="157" name="Freeform: Shape 156">
              <a:extLst>
                <a:ext uri="{FF2B5EF4-FFF2-40B4-BE49-F238E27FC236}">
                  <a16:creationId xmlns:a16="http://schemas.microsoft.com/office/drawing/2014/main" id="{0B2FEA99-AA7E-40E3-A813-0CE7760694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25D349C8-B43A-4352-A6AA-2E3CD7446BB6}"/>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CD3870E1-65E0-4925-8AFF-811D9676F404}"/>
              </a:ext>
            </a:extLst>
          </p:cNvPr>
          <p:cNvGrpSpPr/>
          <p:nvPr/>
        </p:nvGrpSpPr>
        <p:grpSpPr>
          <a:xfrm>
            <a:off x="2398224" y="1589211"/>
            <a:ext cx="310075" cy="685800"/>
            <a:chOff x="2312595" y="737783"/>
            <a:chExt cx="310075" cy="685800"/>
          </a:xfrm>
        </p:grpSpPr>
        <p:sp>
          <p:nvSpPr>
            <p:cNvPr id="154" name="AutoShape 10">
              <a:extLst>
                <a:ext uri="{FF2B5EF4-FFF2-40B4-BE49-F238E27FC236}">
                  <a16:creationId xmlns:a16="http://schemas.microsoft.com/office/drawing/2014/main" id="{05FBBE3D-6C9F-42D7-842B-C7D6E4FE966D}"/>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511B0968-8E4B-498B-9B99-E995DB04CDB0}"/>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A6107AC8-A6B5-4332-9044-117A88D16E29}"/>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10" name="Line 234">
            <a:extLst>
              <a:ext uri="{FF2B5EF4-FFF2-40B4-BE49-F238E27FC236}">
                <a16:creationId xmlns:a16="http://schemas.microsoft.com/office/drawing/2014/main" id="{B9A8F864-E29C-4A0D-81A5-35D0A5D7ABDE}"/>
              </a:ext>
            </a:extLst>
          </p:cNvPr>
          <p:cNvSpPr>
            <a:spLocks noChangeShapeType="1"/>
          </p:cNvSpPr>
          <p:nvPr/>
        </p:nvSpPr>
        <p:spPr bwMode="auto">
          <a:xfrm flipH="1" flipV="1">
            <a:off x="3216510"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Arrow: Left-Right 217">
            <a:extLst>
              <a:ext uri="{FF2B5EF4-FFF2-40B4-BE49-F238E27FC236}">
                <a16:creationId xmlns:a16="http://schemas.microsoft.com/office/drawing/2014/main" id="{CF717259-5904-455F-9258-922FED768686}"/>
              </a:ext>
            </a:extLst>
          </p:cNvPr>
          <p:cNvSpPr/>
          <p:nvPr/>
        </p:nvSpPr>
        <p:spPr>
          <a:xfrm>
            <a:off x="1566824" y="6177103"/>
            <a:ext cx="1648979"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IF</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3" name="Rectangle 99">
            <a:extLst>
              <a:ext uri="{FF2B5EF4-FFF2-40B4-BE49-F238E27FC236}">
                <a16:creationId xmlns:a16="http://schemas.microsoft.com/office/drawing/2014/main" id="{42D8C858-E7CB-4B38-AC9B-23D5C93B02D2}"/>
              </a:ext>
            </a:extLst>
          </p:cNvPr>
          <p:cNvSpPr>
            <a:spLocks noChangeArrowheads="1"/>
          </p:cNvSpPr>
          <p:nvPr/>
        </p:nvSpPr>
        <p:spPr bwMode="auto">
          <a:xfrm>
            <a:off x="5599780" y="2157537"/>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E492E8DD-328D-49CC-AD8B-4A9FE5F5B44C}"/>
              </a:ext>
            </a:extLst>
          </p:cNvPr>
          <p:cNvSpPr txBox="1">
            <a:spLocks noChangeArrowheads="1"/>
          </p:cNvSpPr>
          <p:nvPr/>
        </p:nvSpPr>
        <p:spPr bwMode="auto">
          <a:xfrm>
            <a:off x="5356127" y="1903012"/>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sp>
        <p:nvSpPr>
          <p:cNvPr id="23" name="AutoShape 79">
            <a:extLst>
              <a:ext uri="{FF2B5EF4-FFF2-40B4-BE49-F238E27FC236}">
                <a16:creationId xmlns:a16="http://schemas.microsoft.com/office/drawing/2014/main" id="{6A96E51E-DCA0-4CF4-968F-C62BA9940701}"/>
              </a:ext>
            </a:extLst>
          </p:cNvPr>
          <p:cNvSpPr>
            <a:spLocks noChangeArrowheads="1"/>
          </p:cNvSpPr>
          <p:nvPr/>
        </p:nvSpPr>
        <p:spPr bwMode="auto">
          <a:xfrm>
            <a:off x="3418102" y="4125006"/>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0931AFC3-3602-4BAD-B728-8F4606570931}"/>
              </a:ext>
            </a:extLst>
          </p:cNvPr>
          <p:cNvSpPr>
            <a:spLocks noChangeShapeType="1"/>
          </p:cNvSpPr>
          <p:nvPr/>
        </p:nvSpPr>
        <p:spPr bwMode="auto">
          <a:xfrm flipV="1">
            <a:off x="3571721" y="4530860"/>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D49E5B75-6A44-41DF-9C9D-03271F127910}"/>
              </a:ext>
            </a:extLst>
          </p:cNvPr>
          <p:cNvSpPr>
            <a:spLocks noChangeShapeType="1"/>
          </p:cNvSpPr>
          <p:nvPr/>
        </p:nvSpPr>
        <p:spPr bwMode="auto">
          <a:xfrm>
            <a:off x="3571722"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3302E882-F113-4E80-A9C1-F3156DD2D4E3}"/>
              </a:ext>
            </a:extLst>
          </p:cNvPr>
          <p:cNvSpPr>
            <a:spLocks noChangeShapeType="1"/>
          </p:cNvSpPr>
          <p:nvPr/>
        </p:nvSpPr>
        <p:spPr bwMode="auto">
          <a:xfrm>
            <a:off x="3450599"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5EB36318-EA0B-4A4C-AABA-4C0F5CA75760}"/>
              </a:ext>
            </a:extLst>
          </p:cNvPr>
          <p:cNvSpPr txBox="1">
            <a:spLocks noChangeArrowheads="1"/>
          </p:cNvSpPr>
          <p:nvPr/>
        </p:nvSpPr>
        <p:spPr bwMode="auto">
          <a:xfrm>
            <a:off x="3762267"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BEB2B009-EEBD-4F68-852E-0A558B1A348D}"/>
              </a:ext>
            </a:extLst>
          </p:cNvPr>
          <p:cNvSpPr>
            <a:spLocks noChangeShapeType="1"/>
          </p:cNvSpPr>
          <p:nvPr/>
        </p:nvSpPr>
        <p:spPr bwMode="auto">
          <a:xfrm>
            <a:off x="3450599"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8FB6A3AC-73CB-4832-BF62-133177E8C722}"/>
              </a:ext>
            </a:extLst>
          </p:cNvPr>
          <p:cNvSpPr>
            <a:spLocks noChangeShapeType="1"/>
          </p:cNvSpPr>
          <p:nvPr/>
        </p:nvSpPr>
        <p:spPr bwMode="auto">
          <a:xfrm>
            <a:off x="3450599"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1" name="Line 90">
            <a:extLst>
              <a:ext uri="{FF2B5EF4-FFF2-40B4-BE49-F238E27FC236}">
                <a16:creationId xmlns:a16="http://schemas.microsoft.com/office/drawing/2014/main" id="{63C1A1FC-C64A-4664-B117-2BAD3D51F026}"/>
              </a:ext>
            </a:extLst>
          </p:cNvPr>
          <p:cNvSpPr>
            <a:spLocks noChangeShapeType="1"/>
          </p:cNvSpPr>
          <p:nvPr/>
        </p:nvSpPr>
        <p:spPr bwMode="auto">
          <a:xfrm>
            <a:off x="4664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6F0A5D1A-98B7-4732-942B-A9F21A52B5E7}"/>
              </a:ext>
            </a:extLst>
          </p:cNvPr>
          <p:cNvSpPr txBox="1">
            <a:spLocks noChangeArrowheads="1"/>
          </p:cNvSpPr>
          <p:nvPr/>
        </p:nvSpPr>
        <p:spPr bwMode="auto">
          <a:xfrm>
            <a:off x="4302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52" name="Line 94">
            <a:extLst>
              <a:ext uri="{FF2B5EF4-FFF2-40B4-BE49-F238E27FC236}">
                <a16:creationId xmlns:a16="http://schemas.microsoft.com/office/drawing/2014/main" id="{56D03881-A04B-4E09-9CFF-F9CC67C208FB}"/>
              </a:ext>
            </a:extLst>
          </p:cNvPr>
          <p:cNvSpPr>
            <a:spLocks noChangeShapeType="1"/>
          </p:cNvSpPr>
          <p:nvPr/>
        </p:nvSpPr>
        <p:spPr bwMode="auto">
          <a:xfrm flipV="1">
            <a:off x="3728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C81D042A-D1D8-4835-B9AB-654436D5979E}"/>
              </a:ext>
            </a:extLst>
          </p:cNvPr>
          <p:cNvSpPr>
            <a:spLocks noChangeShapeType="1"/>
          </p:cNvSpPr>
          <p:nvPr/>
        </p:nvSpPr>
        <p:spPr bwMode="auto">
          <a:xfrm>
            <a:off x="3728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2D3EFEDA-040A-4625-8DFA-C592D9A3CEA4}"/>
              </a:ext>
            </a:extLst>
          </p:cNvPr>
          <p:cNvSpPr>
            <a:spLocks noChangeShapeType="1"/>
          </p:cNvSpPr>
          <p:nvPr/>
        </p:nvSpPr>
        <p:spPr bwMode="auto">
          <a:xfrm>
            <a:off x="5356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6F6237AA-378F-4711-8552-3A877A94D9A1}"/>
              </a:ext>
            </a:extLst>
          </p:cNvPr>
          <p:cNvSpPr>
            <a:spLocks noChangeShapeType="1"/>
          </p:cNvSpPr>
          <p:nvPr/>
        </p:nvSpPr>
        <p:spPr bwMode="auto">
          <a:xfrm>
            <a:off x="5356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2EC76BF2-A715-4F97-B0E8-44A69EEEE662}"/>
              </a:ext>
            </a:extLst>
          </p:cNvPr>
          <p:cNvSpPr>
            <a:spLocks noChangeShapeType="1"/>
          </p:cNvSpPr>
          <p:nvPr/>
        </p:nvSpPr>
        <p:spPr bwMode="auto">
          <a:xfrm>
            <a:off x="5325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08C6D7A9-A099-4B22-A4FC-5703D9E07D67}"/>
              </a:ext>
            </a:extLst>
          </p:cNvPr>
          <p:cNvSpPr>
            <a:spLocks noChangeShapeType="1"/>
          </p:cNvSpPr>
          <p:nvPr/>
        </p:nvSpPr>
        <p:spPr bwMode="auto">
          <a:xfrm>
            <a:off x="3450599"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ED61F26B-ED8F-490B-A59A-27FDA0E330D8}"/>
              </a:ext>
            </a:extLst>
          </p:cNvPr>
          <p:cNvSpPr>
            <a:spLocks noChangeShapeType="1"/>
          </p:cNvSpPr>
          <p:nvPr/>
        </p:nvSpPr>
        <p:spPr bwMode="auto">
          <a:xfrm>
            <a:off x="3450599"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F2BDC960-8195-42D8-99C7-C0B3954434EC}"/>
              </a:ext>
            </a:extLst>
          </p:cNvPr>
          <p:cNvSpPr txBox="1">
            <a:spLocks noChangeArrowheads="1"/>
          </p:cNvSpPr>
          <p:nvPr/>
        </p:nvSpPr>
        <p:spPr bwMode="auto">
          <a:xfrm>
            <a:off x="3762267"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2473FF6A-9FB9-4284-B4D1-9D60C4B3F89F}"/>
              </a:ext>
            </a:extLst>
          </p:cNvPr>
          <p:cNvSpPr txBox="1">
            <a:spLocks noChangeArrowheads="1"/>
          </p:cNvSpPr>
          <p:nvPr/>
        </p:nvSpPr>
        <p:spPr bwMode="auto">
          <a:xfrm>
            <a:off x="3762267"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E42D6B3C-D248-49A8-B915-D05809A584CA}"/>
              </a:ext>
            </a:extLst>
          </p:cNvPr>
          <p:cNvSpPr>
            <a:spLocks noChangeArrowheads="1"/>
          </p:cNvSpPr>
          <p:nvPr/>
        </p:nvSpPr>
        <p:spPr bwMode="auto">
          <a:xfrm>
            <a:off x="3418102" y="5286851"/>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ACF69968-9647-44E9-A607-3D1C188B9344}"/>
              </a:ext>
            </a:extLst>
          </p:cNvPr>
          <p:cNvSpPr>
            <a:spLocks noChangeArrowheads="1"/>
          </p:cNvSpPr>
          <p:nvPr/>
        </p:nvSpPr>
        <p:spPr bwMode="auto">
          <a:xfrm>
            <a:off x="3418102" y="5606506"/>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D5DCAC17-7511-4ADA-9408-BDEAD8FCACAB}"/>
              </a:ext>
            </a:extLst>
          </p:cNvPr>
          <p:cNvSpPr>
            <a:spLocks noChangeShapeType="1"/>
          </p:cNvSpPr>
          <p:nvPr/>
        </p:nvSpPr>
        <p:spPr bwMode="auto">
          <a:xfrm>
            <a:off x="3260053"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2" name="Oval 151">
            <a:extLst>
              <a:ext uri="{FF2B5EF4-FFF2-40B4-BE49-F238E27FC236}">
                <a16:creationId xmlns:a16="http://schemas.microsoft.com/office/drawing/2014/main" id="{BE0DC4DE-AA3A-4297-BBA3-4C7483AE8F0A}"/>
              </a:ext>
            </a:extLst>
          </p:cNvPr>
          <p:cNvSpPr/>
          <p:nvPr/>
        </p:nvSpPr>
        <p:spPr>
          <a:xfrm>
            <a:off x="4761743" y="5076320"/>
            <a:ext cx="563655"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F98A073D-854F-4776-A1F4-0D0060D38CDB}"/>
              </a:ext>
            </a:extLst>
          </p:cNvPr>
          <p:cNvSpPr/>
          <p:nvPr/>
        </p:nvSpPr>
        <p:spPr>
          <a:xfrm>
            <a:off x="4861609" y="5118657"/>
            <a:ext cx="353045"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42" name="Flowchart: Process 141">
            <a:extLst>
              <a:ext uri="{FF2B5EF4-FFF2-40B4-BE49-F238E27FC236}">
                <a16:creationId xmlns:a16="http://schemas.microsoft.com/office/drawing/2014/main" id="{DE83EB5E-D208-4864-B001-42C647D620DA}"/>
              </a:ext>
            </a:extLst>
          </p:cNvPr>
          <p:cNvSpPr/>
          <p:nvPr/>
        </p:nvSpPr>
        <p:spPr>
          <a:xfrm>
            <a:off x="3963240" y="3712167"/>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FC7DD738-E068-4810-847B-9559A189EC0A}"/>
              </a:ext>
            </a:extLst>
          </p:cNvPr>
          <p:cNvSpPr txBox="1"/>
          <p:nvPr/>
        </p:nvSpPr>
        <p:spPr>
          <a:xfrm>
            <a:off x="4844251" y="3757285"/>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AD330855-B003-4B32-9910-03CDBEF5C04B}"/>
              </a:ext>
            </a:extLst>
          </p:cNvPr>
          <p:cNvSpPr txBox="1"/>
          <p:nvPr/>
        </p:nvSpPr>
        <p:spPr>
          <a:xfrm>
            <a:off x="4813019" y="4103071"/>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EEE5FF66-6BB5-43E4-9D24-7261B59B950C}"/>
              </a:ext>
            </a:extLst>
          </p:cNvPr>
          <p:cNvGrpSpPr/>
          <p:nvPr/>
        </p:nvGrpSpPr>
        <p:grpSpPr>
          <a:xfrm>
            <a:off x="3990549" y="3757286"/>
            <a:ext cx="486072" cy="1254807"/>
            <a:chOff x="5180843" y="90136"/>
            <a:chExt cx="486072" cy="1254807"/>
          </a:xfrm>
        </p:grpSpPr>
        <p:sp>
          <p:nvSpPr>
            <p:cNvPr id="148" name="TextBox 147">
              <a:extLst>
                <a:ext uri="{FF2B5EF4-FFF2-40B4-BE49-F238E27FC236}">
                  <a16:creationId xmlns:a16="http://schemas.microsoft.com/office/drawing/2014/main" id="{B0001CE4-571A-4AF8-8A2D-0E687AFA51FE}"/>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8CF0A9D4-F1A3-4D5F-A8F2-29A51ABF5737}"/>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5B683FBA-F381-4C7E-853E-73BE2B1CC54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4936FB3C-3710-4E19-836B-24206EA09CCA}"/>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960F11A2-7CB9-4E89-85EF-9D1841023C5B}"/>
              </a:ext>
            </a:extLst>
          </p:cNvPr>
          <p:cNvSpPr/>
          <p:nvPr/>
        </p:nvSpPr>
        <p:spPr>
          <a:xfrm>
            <a:off x="4957751" y="4819788"/>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D9DC8FFA-9F47-45A0-96AD-42C12AC3BED0}"/>
              </a:ext>
            </a:extLst>
          </p:cNvPr>
          <p:cNvSpPr txBox="1"/>
          <p:nvPr/>
        </p:nvSpPr>
        <p:spPr>
          <a:xfrm>
            <a:off x="4521955" y="4481693"/>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73" name="Line 74">
            <a:extLst>
              <a:ext uri="{FF2B5EF4-FFF2-40B4-BE49-F238E27FC236}">
                <a16:creationId xmlns:a16="http://schemas.microsoft.com/office/drawing/2014/main" id="{4621E274-AE49-48B2-B4F7-B1F7E49FBB48}"/>
              </a:ext>
            </a:extLst>
          </p:cNvPr>
          <p:cNvSpPr>
            <a:spLocks noChangeShapeType="1"/>
          </p:cNvSpPr>
          <p:nvPr/>
        </p:nvSpPr>
        <p:spPr bwMode="auto">
          <a:xfrm>
            <a:off x="3450598" y="3825496"/>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B74DEDF-9329-4BB8-9981-30068A5B8519}"/>
              </a:ext>
            </a:extLst>
          </p:cNvPr>
          <p:cNvSpPr>
            <a:spLocks noChangeShapeType="1"/>
          </p:cNvSpPr>
          <p:nvPr/>
        </p:nvSpPr>
        <p:spPr bwMode="auto">
          <a:xfrm flipH="1">
            <a:off x="3260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5EF0E47D-758A-4A70-ADA7-09AD7642649B}"/>
              </a:ext>
            </a:extLst>
          </p:cNvPr>
          <p:cNvGrpSpPr/>
          <p:nvPr/>
        </p:nvGrpSpPr>
        <p:grpSpPr>
          <a:xfrm>
            <a:off x="3430549" y="2526563"/>
            <a:ext cx="618155" cy="1324115"/>
            <a:chOff x="1892604" y="2536032"/>
            <a:chExt cx="618155" cy="1324115"/>
          </a:xfrm>
        </p:grpSpPr>
        <p:sp>
          <p:nvSpPr>
            <p:cNvPr id="176" name="AutoShape 79">
              <a:extLst>
                <a:ext uri="{FF2B5EF4-FFF2-40B4-BE49-F238E27FC236}">
                  <a16:creationId xmlns:a16="http://schemas.microsoft.com/office/drawing/2014/main" id="{6B576B88-713F-4441-892B-F633D131C159}"/>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83644DA4-18D8-47CE-A352-A06F58A03477}"/>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D428D0FD-F8CD-458F-9E88-5F44ABD8C41F}"/>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85" name="Rectangle 184">
            <a:extLst>
              <a:ext uri="{FF2B5EF4-FFF2-40B4-BE49-F238E27FC236}">
                <a16:creationId xmlns:a16="http://schemas.microsoft.com/office/drawing/2014/main" id="{F4EA894C-5E60-4A4A-9784-7DD48B4F95DD}"/>
              </a:ext>
            </a:extLst>
          </p:cNvPr>
          <p:cNvSpPr/>
          <p:nvPr/>
        </p:nvSpPr>
        <p:spPr>
          <a:xfrm rot="16200000">
            <a:off x="5494415" y="2247860"/>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84" name="Straight Arrow Connector 183">
            <a:extLst>
              <a:ext uri="{FF2B5EF4-FFF2-40B4-BE49-F238E27FC236}">
                <a16:creationId xmlns:a16="http://schemas.microsoft.com/office/drawing/2014/main" id="{CB5C3D80-2F95-4280-8FD0-5C697E89F06A}"/>
              </a:ext>
            </a:extLst>
          </p:cNvPr>
          <p:cNvCxnSpPr>
            <a:cxnSpLocks/>
          </p:cNvCxnSpPr>
          <p:nvPr/>
        </p:nvCxnSpPr>
        <p:spPr>
          <a:xfrm>
            <a:off x="4788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098106-5259-4469-8F8A-18A088686BA7}"/>
              </a:ext>
            </a:extLst>
          </p:cNvPr>
          <p:cNvCxnSpPr>
            <a:cxnSpLocks/>
          </p:cNvCxnSpPr>
          <p:nvPr/>
        </p:nvCxnSpPr>
        <p:spPr>
          <a:xfrm>
            <a:off x="4788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9249EC06-D21C-4B8A-9540-E16BAB69F55C}"/>
              </a:ext>
            </a:extLst>
          </p:cNvPr>
          <p:cNvSpPr/>
          <p:nvPr/>
        </p:nvSpPr>
        <p:spPr>
          <a:xfrm rot="16200000">
            <a:off x="5494415" y="2658130"/>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83" name="Line 152">
            <a:extLst>
              <a:ext uri="{FF2B5EF4-FFF2-40B4-BE49-F238E27FC236}">
                <a16:creationId xmlns:a16="http://schemas.microsoft.com/office/drawing/2014/main" id="{D13C9AC1-E077-41EB-96AE-3B9C3FC4E375}"/>
              </a:ext>
            </a:extLst>
          </p:cNvPr>
          <p:cNvSpPr>
            <a:spLocks noChangeShapeType="1"/>
          </p:cNvSpPr>
          <p:nvPr/>
        </p:nvSpPr>
        <p:spPr bwMode="auto">
          <a:xfrm flipH="1">
            <a:off x="2642621"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7AF5BF44-2998-4E6B-B2AD-CF64B06D1B28}"/>
              </a:ext>
            </a:extLst>
          </p:cNvPr>
          <p:cNvSpPr>
            <a:spLocks noChangeShapeType="1"/>
          </p:cNvSpPr>
          <p:nvPr/>
        </p:nvSpPr>
        <p:spPr bwMode="auto">
          <a:xfrm flipH="1">
            <a:off x="3728294"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5E24CE52-4F13-4C8A-82B1-77B75C940A72}"/>
              </a:ext>
            </a:extLst>
          </p:cNvPr>
          <p:cNvSpPr>
            <a:spLocks noChangeShapeType="1"/>
          </p:cNvSpPr>
          <p:nvPr/>
        </p:nvSpPr>
        <p:spPr bwMode="auto">
          <a:xfrm>
            <a:off x="3571722"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47E229C7-70CB-48EC-B7AC-63CB0225D94D}"/>
              </a:ext>
            </a:extLst>
          </p:cNvPr>
          <p:cNvSpPr txBox="1">
            <a:spLocks noChangeArrowheads="1"/>
          </p:cNvSpPr>
          <p:nvPr/>
        </p:nvSpPr>
        <p:spPr bwMode="auto">
          <a:xfrm>
            <a:off x="7393597" y="1903702"/>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sp>
        <p:nvSpPr>
          <p:cNvPr id="36" name="Line 30">
            <a:extLst>
              <a:ext uri="{FF2B5EF4-FFF2-40B4-BE49-F238E27FC236}">
                <a16:creationId xmlns:a16="http://schemas.microsoft.com/office/drawing/2014/main" id="{EA6AA376-0C36-4960-99FB-9E6729EF21B8}"/>
              </a:ext>
            </a:extLst>
          </p:cNvPr>
          <p:cNvSpPr>
            <a:spLocks noChangeShapeType="1"/>
          </p:cNvSpPr>
          <p:nvPr/>
        </p:nvSpPr>
        <p:spPr bwMode="auto">
          <a:xfrm flipV="1">
            <a:off x="5911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F1782213-19A0-4D8F-9A07-BF21E276EC05}"/>
              </a:ext>
            </a:extLst>
          </p:cNvPr>
          <p:cNvSpPr>
            <a:spLocks noChangeShapeType="1"/>
          </p:cNvSpPr>
          <p:nvPr/>
        </p:nvSpPr>
        <p:spPr bwMode="auto">
          <a:xfrm>
            <a:off x="5756353"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CDCF1A29-A882-4779-A6EE-5B843F0140B9}"/>
              </a:ext>
            </a:extLst>
          </p:cNvPr>
          <p:cNvSpPr>
            <a:spLocks noChangeArrowheads="1"/>
          </p:cNvSpPr>
          <p:nvPr/>
        </p:nvSpPr>
        <p:spPr bwMode="auto">
          <a:xfrm>
            <a:off x="5868612" y="4198138"/>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B8ADFA1D-B8EC-46AD-AB5D-DFA7F0473556}"/>
              </a:ext>
            </a:extLst>
          </p:cNvPr>
          <p:cNvSpPr>
            <a:spLocks noChangeShapeType="1"/>
          </p:cNvSpPr>
          <p:nvPr/>
        </p:nvSpPr>
        <p:spPr bwMode="auto">
          <a:xfrm>
            <a:off x="6301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50EB1CBD-1E9F-427D-9B8F-402AC13D706B}"/>
              </a:ext>
            </a:extLst>
          </p:cNvPr>
          <p:cNvSpPr>
            <a:spLocks noChangeShapeType="1"/>
          </p:cNvSpPr>
          <p:nvPr/>
        </p:nvSpPr>
        <p:spPr bwMode="auto">
          <a:xfrm>
            <a:off x="7350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9F3303F3-7ADB-4AD0-9036-D8CCA9A69EE7}"/>
              </a:ext>
            </a:extLst>
          </p:cNvPr>
          <p:cNvSpPr>
            <a:spLocks noChangeShapeType="1"/>
          </p:cNvSpPr>
          <p:nvPr/>
        </p:nvSpPr>
        <p:spPr bwMode="auto">
          <a:xfrm>
            <a:off x="7549553"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C0EDE27F-58D9-4ED1-BFD5-401E8ED0FAED}"/>
              </a:ext>
            </a:extLst>
          </p:cNvPr>
          <p:cNvSpPr>
            <a:spLocks noChangeShapeType="1"/>
          </p:cNvSpPr>
          <p:nvPr/>
        </p:nvSpPr>
        <p:spPr bwMode="auto">
          <a:xfrm>
            <a:off x="5756353"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Line 92">
            <a:extLst>
              <a:ext uri="{FF2B5EF4-FFF2-40B4-BE49-F238E27FC236}">
                <a16:creationId xmlns:a16="http://schemas.microsoft.com/office/drawing/2014/main" id="{86BE78AB-95CC-4184-9808-B6AFEE6E1855}"/>
              </a:ext>
            </a:extLst>
          </p:cNvPr>
          <p:cNvSpPr>
            <a:spLocks noChangeShapeType="1"/>
          </p:cNvSpPr>
          <p:nvPr/>
        </p:nvSpPr>
        <p:spPr bwMode="auto">
          <a:xfrm>
            <a:off x="6536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7CCA6564-E97A-4AF0-8AE3-F838634810B5}"/>
              </a:ext>
            </a:extLst>
          </p:cNvPr>
          <p:cNvSpPr>
            <a:spLocks noChangeShapeType="1"/>
          </p:cNvSpPr>
          <p:nvPr/>
        </p:nvSpPr>
        <p:spPr bwMode="auto">
          <a:xfrm>
            <a:off x="5756353"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F67A9BC9-960C-4B9E-83D0-2536B3474663}"/>
              </a:ext>
            </a:extLst>
          </p:cNvPr>
          <p:cNvSpPr>
            <a:spLocks noChangeShapeType="1"/>
          </p:cNvSpPr>
          <p:nvPr/>
        </p:nvSpPr>
        <p:spPr bwMode="auto">
          <a:xfrm>
            <a:off x="6068020" y="3712168"/>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2B5091FF-0331-4C49-89B0-F9280376F3CA}"/>
              </a:ext>
            </a:extLst>
          </p:cNvPr>
          <p:cNvSpPr>
            <a:spLocks noChangeShapeType="1"/>
          </p:cNvSpPr>
          <p:nvPr/>
        </p:nvSpPr>
        <p:spPr bwMode="auto">
          <a:xfrm>
            <a:off x="6068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AutoShape 122">
            <a:extLst>
              <a:ext uri="{FF2B5EF4-FFF2-40B4-BE49-F238E27FC236}">
                <a16:creationId xmlns:a16="http://schemas.microsoft.com/office/drawing/2014/main" id="{A6624DC2-EA5E-4278-AD6C-1EE067BDD49A}"/>
              </a:ext>
            </a:extLst>
          </p:cNvPr>
          <p:cNvSpPr>
            <a:spLocks noChangeArrowheads="1"/>
          </p:cNvSpPr>
          <p:nvPr/>
        </p:nvSpPr>
        <p:spPr bwMode="auto">
          <a:xfrm>
            <a:off x="6038478" y="4510715"/>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247534EC-FDB3-46D2-8377-A7B26DA64865}"/>
              </a:ext>
            </a:extLst>
          </p:cNvPr>
          <p:cNvSpPr>
            <a:spLocks noChangeShapeType="1"/>
          </p:cNvSpPr>
          <p:nvPr/>
        </p:nvSpPr>
        <p:spPr bwMode="auto">
          <a:xfrm>
            <a:off x="5756353"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B65BA984-CB81-4173-8359-E77A212A9FF7}"/>
              </a:ext>
            </a:extLst>
          </p:cNvPr>
          <p:cNvSpPr>
            <a:spLocks noChangeShapeType="1"/>
          </p:cNvSpPr>
          <p:nvPr/>
        </p:nvSpPr>
        <p:spPr bwMode="auto">
          <a:xfrm>
            <a:off x="7549553"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04B330EE-2BA9-4CD9-957D-38187C649597}"/>
              </a:ext>
            </a:extLst>
          </p:cNvPr>
          <p:cNvSpPr>
            <a:spLocks noChangeShapeType="1"/>
          </p:cNvSpPr>
          <p:nvPr/>
        </p:nvSpPr>
        <p:spPr bwMode="auto">
          <a:xfrm>
            <a:off x="5911449"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E01B76C8-15C8-44A2-B6AF-E144C7F235E7}"/>
              </a:ext>
            </a:extLst>
          </p:cNvPr>
          <p:cNvSpPr>
            <a:spLocks noChangeShapeType="1"/>
          </p:cNvSpPr>
          <p:nvPr/>
        </p:nvSpPr>
        <p:spPr bwMode="auto">
          <a:xfrm>
            <a:off x="5756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7CAC46E0-B6E5-4D94-93DC-3222B82C6931}"/>
              </a:ext>
            </a:extLst>
          </p:cNvPr>
          <p:cNvSpPr>
            <a:spLocks noChangeShapeType="1"/>
          </p:cNvSpPr>
          <p:nvPr/>
        </p:nvSpPr>
        <p:spPr bwMode="auto">
          <a:xfrm>
            <a:off x="5756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ADCE6362-FFE9-4680-8E8D-2A82D4D35167}"/>
              </a:ext>
            </a:extLst>
          </p:cNvPr>
          <p:cNvSpPr>
            <a:spLocks noChangeShapeType="1"/>
          </p:cNvSpPr>
          <p:nvPr/>
        </p:nvSpPr>
        <p:spPr bwMode="auto">
          <a:xfrm>
            <a:off x="6847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9" name="AutoShape 10">
            <a:extLst>
              <a:ext uri="{FF2B5EF4-FFF2-40B4-BE49-F238E27FC236}">
                <a16:creationId xmlns:a16="http://schemas.microsoft.com/office/drawing/2014/main" id="{CB092751-1C35-4844-9CD6-9361FAAEA63F}"/>
              </a:ext>
            </a:extLst>
          </p:cNvPr>
          <p:cNvSpPr>
            <a:spLocks noChangeArrowheads="1"/>
          </p:cNvSpPr>
          <p:nvPr/>
        </p:nvSpPr>
        <p:spPr bwMode="auto">
          <a:xfrm rot="16200000">
            <a:off x="6443843" y="5636049"/>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D985C20F-BBD5-4B8A-A0FC-18937A13070D}"/>
              </a:ext>
            </a:extLst>
          </p:cNvPr>
          <p:cNvSpPr txBox="1"/>
          <p:nvPr/>
        </p:nvSpPr>
        <p:spPr>
          <a:xfrm>
            <a:off x="6537283" y="544219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095D5246-61DB-4A76-B144-42A53227E917}"/>
              </a:ext>
            </a:extLst>
          </p:cNvPr>
          <p:cNvSpPr txBox="1"/>
          <p:nvPr/>
        </p:nvSpPr>
        <p:spPr>
          <a:xfrm>
            <a:off x="6534782" y="567386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7" name="Line 90">
            <a:extLst>
              <a:ext uri="{FF2B5EF4-FFF2-40B4-BE49-F238E27FC236}">
                <a16:creationId xmlns:a16="http://schemas.microsoft.com/office/drawing/2014/main" id="{7DE23B8A-58C5-48FA-9CF1-F549ABA181C1}"/>
              </a:ext>
            </a:extLst>
          </p:cNvPr>
          <p:cNvSpPr>
            <a:spLocks noChangeShapeType="1"/>
          </p:cNvSpPr>
          <p:nvPr/>
        </p:nvSpPr>
        <p:spPr bwMode="auto">
          <a:xfrm>
            <a:off x="6712896" y="5402241"/>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23A317C5-40D9-4310-932C-8D62A722268F}"/>
              </a:ext>
            </a:extLst>
          </p:cNvPr>
          <p:cNvSpPr txBox="1">
            <a:spLocks noChangeArrowheads="1"/>
          </p:cNvSpPr>
          <p:nvPr/>
        </p:nvSpPr>
        <p:spPr bwMode="auto">
          <a:xfrm>
            <a:off x="6411237" y="5181525"/>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9" name="AutoShape 10">
            <a:extLst>
              <a:ext uri="{FF2B5EF4-FFF2-40B4-BE49-F238E27FC236}">
                <a16:creationId xmlns:a16="http://schemas.microsoft.com/office/drawing/2014/main" id="{29C2C5F8-5FC7-4B2E-B2C3-6EA5CEBDF469}"/>
              </a:ext>
            </a:extLst>
          </p:cNvPr>
          <p:cNvSpPr>
            <a:spLocks noChangeArrowheads="1"/>
          </p:cNvSpPr>
          <p:nvPr/>
        </p:nvSpPr>
        <p:spPr bwMode="auto">
          <a:xfrm rot="16200000">
            <a:off x="6148521" y="4263376"/>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2E370EC8-A200-4A71-8EAD-46D9CBEE405A}"/>
              </a:ext>
            </a:extLst>
          </p:cNvPr>
          <p:cNvSpPr txBox="1"/>
          <p:nvPr/>
        </p:nvSpPr>
        <p:spPr>
          <a:xfrm>
            <a:off x="6241961" y="4069524"/>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B3DF4608-EFFF-48AF-94AE-8230BA768293}"/>
              </a:ext>
            </a:extLst>
          </p:cNvPr>
          <p:cNvSpPr txBox="1"/>
          <p:nvPr/>
        </p:nvSpPr>
        <p:spPr>
          <a:xfrm>
            <a:off x="6239460" y="43011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27" name="Line 155">
            <a:extLst>
              <a:ext uri="{FF2B5EF4-FFF2-40B4-BE49-F238E27FC236}">
                <a16:creationId xmlns:a16="http://schemas.microsoft.com/office/drawing/2014/main" id="{CBADC4BC-435F-46BE-8C25-B612D1892D89}"/>
              </a:ext>
            </a:extLst>
          </p:cNvPr>
          <p:cNvSpPr>
            <a:spLocks noChangeShapeType="1"/>
          </p:cNvSpPr>
          <p:nvPr/>
        </p:nvSpPr>
        <p:spPr bwMode="auto">
          <a:xfrm>
            <a:off x="6485514" y="4559212"/>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CB69011D-2FB3-4A4B-A06A-B2BBB1F14C48}"/>
              </a:ext>
            </a:extLst>
          </p:cNvPr>
          <p:cNvSpPr txBox="1">
            <a:spLocks noChangeArrowheads="1"/>
          </p:cNvSpPr>
          <p:nvPr/>
        </p:nvSpPr>
        <p:spPr bwMode="auto">
          <a:xfrm>
            <a:off x="6196140" y="465110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5" name="Oval 124">
            <a:extLst>
              <a:ext uri="{FF2B5EF4-FFF2-40B4-BE49-F238E27FC236}">
                <a16:creationId xmlns:a16="http://schemas.microsoft.com/office/drawing/2014/main" id="{C561357E-8884-4767-9344-F5AA05036366}"/>
              </a:ext>
            </a:extLst>
          </p:cNvPr>
          <p:cNvSpPr/>
          <p:nvPr/>
        </p:nvSpPr>
        <p:spPr>
          <a:xfrm>
            <a:off x="5861798" y="3246124"/>
            <a:ext cx="418317"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A33D3975-DD4B-4475-998C-DC3256CD9541}"/>
              </a:ext>
            </a:extLst>
          </p:cNvPr>
          <p:cNvSpPr/>
          <p:nvPr/>
        </p:nvSpPr>
        <p:spPr>
          <a:xfrm>
            <a:off x="5945761" y="3288461"/>
            <a:ext cx="223073"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23" name="Freeform: Shape 122">
            <a:extLst>
              <a:ext uri="{FF2B5EF4-FFF2-40B4-BE49-F238E27FC236}">
                <a16:creationId xmlns:a16="http://schemas.microsoft.com/office/drawing/2014/main" id="{6BFEBBFC-7027-4773-9426-FD974178823B}"/>
              </a:ext>
            </a:extLst>
          </p:cNvPr>
          <p:cNvSpPr/>
          <p:nvPr/>
        </p:nvSpPr>
        <p:spPr>
          <a:xfrm rot="5400000">
            <a:off x="6766852" y="3014158"/>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DC91AEAC-4C22-44E0-82C7-6836C5EB7972}"/>
              </a:ext>
            </a:extLst>
          </p:cNvPr>
          <p:cNvSpPr/>
          <p:nvPr/>
        </p:nvSpPr>
        <p:spPr>
          <a:xfrm rot="16200000">
            <a:off x="6968085" y="3105090"/>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9" name="Freeform: Shape 118">
            <a:extLst>
              <a:ext uri="{FF2B5EF4-FFF2-40B4-BE49-F238E27FC236}">
                <a16:creationId xmlns:a16="http://schemas.microsoft.com/office/drawing/2014/main" id="{A21FD5A5-6BAC-4912-9C62-174A11667BF0}"/>
              </a:ext>
            </a:extLst>
          </p:cNvPr>
          <p:cNvSpPr/>
          <p:nvPr/>
        </p:nvSpPr>
        <p:spPr>
          <a:xfrm rot="5400000">
            <a:off x="6680312" y="3743903"/>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C6937238-89CB-44E5-B4DF-C4CE041643E2}"/>
              </a:ext>
            </a:extLst>
          </p:cNvPr>
          <p:cNvSpPr/>
          <p:nvPr/>
        </p:nvSpPr>
        <p:spPr>
          <a:xfrm>
            <a:off x="6752310" y="3772425"/>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810D5992-D9F2-4198-BDC4-0C69365F3089}"/>
              </a:ext>
            </a:extLst>
          </p:cNvPr>
          <p:cNvSpPr/>
          <p:nvPr/>
        </p:nvSpPr>
        <p:spPr>
          <a:xfrm>
            <a:off x="7148212" y="3890272"/>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487032AE-951D-4917-A7FA-763C4CF2AED4}"/>
              </a:ext>
            </a:extLst>
          </p:cNvPr>
          <p:cNvSpPr/>
          <p:nvPr/>
        </p:nvSpPr>
        <p:spPr>
          <a:xfrm>
            <a:off x="7038941" y="4080093"/>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17" name="Line 155">
            <a:extLst>
              <a:ext uri="{FF2B5EF4-FFF2-40B4-BE49-F238E27FC236}">
                <a16:creationId xmlns:a16="http://schemas.microsoft.com/office/drawing/2014/main" id="{91B7CA74-7DA8-417D-8790-EE4236AF25FB}"/>
              </a:ext>
            </a:extLst>
          </p:cNvPr>
          <p:cNvSpPr>
            <a:spLocks noChangeShapeType="1"/>
          </p:cNvSpPr>
          <p:nvPr/>
        </p:nvSpPr>
        <p:spPr bwMode="auto">
          <a:xfrm>
            <a:off x="7364046" y="4380830"/>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D932D55C-092D-4C54-BEFA-15787BF0B536}"/>
              </a:ext>
            </a:extLst>
          </p:cNvPr>
          <p:cNvSpPr txBox="1">
            <a:spLocks noChangeArrowheads="1"/>
          </p:cNvSpPr>
          <p:nvPr/>
        </p:nvSpPr>
        <p:spPr bwMode="auto">
          <a:xfrm>
            <a:off x="7038132" y="4473442"/>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cxnSp>
        <p:nvCxnSpPr>
          <p:cNvPr id="180" name="Straight Arrow Connector 179">
            <a:extLst>
              <a:ext uri="{FF2B5EF4-FFF2-40B4-BE49-F238E27FC236}">
                <a16:creationId xmlns:a16="http://schemas.microsoft.com/office/drawing/2014/main" id="{058AF516-7F67-4F57-B6C4-84711A678DEE}"/>
              </a:ext>
            </a:extLst>
          </p:cNvPr>
          <p:cNvCxnSpPr>
            <a:cxnSpLocks/>
            <a:stCxn id="185" idx="2"/>
            <a:endCxn id="186" idx="0"/>
          </p:cNvCxnSpPr>
          <p:nvPr/>
        </p:nvCxnSpPr>
        <p:spPr>
          <a:xfrm>
            <a:off x="5803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810A3B-3B14-4C27-AF4F-3987DA910C70}"/>
              </a:ext>
            </a:extLst>
          </p:cNvPr>
          <p:cNvCxnSpPr>
            <a:cxnSpLocks/>
            <a:stCxn id="192" idx="2"/>
            <a:endCxn id="193" idx="0"/>
          </p:cNvCxnSpPr>
          <p:nvPr/>
        </p:nvCxnSpPr>
        <p:spPr>
          <a:xfrm>
            <a:off x="5803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3" name="Line 237">
            <a:extLst>
              <a:ext uri="{FF2B5EF4-FFF2-40B4-BE49-F238E27FC236}">
                <a16:creationId xmlns:a16="http://schemas.microsoft.com/office/drawing/2014/main" id="{E7D650EE-066C-4BFD-80DC-37873C8B506E}"/>
              </a:ext>
            </a:extLst>
          </p:cNvPr>
          <p:cNvSpPr>
            <a:spLocks noChangeShapeType="1"/>
          </p:cNvSpPr>
          <p:nvPr/>
        </p:nvSpPr>
        <p:spPr bwMode="auto">
          <a:xfrm flipH="1" flipV="1">
            <a:off x="5686863"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1" name="Arrow: Left-Right 220">
            <a:extLst>
              <a:ext uri="{FF2B5EF4-FFF2-40B4-BE49-F238E27FC236}">
                <a16:creationId xmlns:a16="http://schemas.microsoft.com/office/drawing/2014/main" id="{2DF1391E-6C75-4C3E-83B5-7E3837560F04}"/>
              </a:ext>
            </a:extLst>
          </p:cNvPr>
          <p:cNvSpPr/>
          <p:nvPr/>
        </p:nvSpPr>
        <p:spPr>
          <a:xfrm>
            <a:off x="5686891" y="6191720"/>
            <a:ext cx="2153620"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nvGrpSpPr>
          <p:cNvPr id="3" name="Group 2">
            <a:extLst>
              <a:ext uri="{FF2B5EF4-FFF2-40B4-BE49-F238E27FC236}">
                <a16:creationId xmlns:a16="http://schemas.microsoft.com/office/drawing/2014/main" id="{CA0F3380-E842-4760-8628-7E60A13C3A61}"/>
              </a:ext>
            </a:extLst>
          </p:cNvPr>
          <p:cNvGrpSpPr/>
          <p:nvPr/>
        </p:nvGrpSpPr>
        <p:grpSpPr>
          <a:xfrm>
            <a:off x="7732427" y="764773"/>
            <a:ext cx="2989348" cy="6093227"/>
            <a:chOff x="6208427" y="764772"/>
            <a:chExt cx="2989348" cy="6093227"/>
          </a:xfrm>
        </p:grpSpPr>
        <p:sp>
          <p:nvSpPr>
            <p:cNvPr id="11" name="Rectangle 139">
              <a:extLst>
                <a:ext uri="{FF2B5EF4-FFF2-40B4-BE49-F238E27FC236}">
                  <a16:creationId xmlns:a16="http://schemas.microsoft.com/office/drawing/2014/main" id="{549C9F68-50F5-41BE-916B-0A24467BB64D}"/>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 name="Rectangle 141">
              <a:extLst>
                <a:ext uri="{FF2B5EF4-FFF2-40B4-BE49-F238E27FC236}">
                  <a16:creationId xmlns:a16="http://schemas.microsoft.com/office/drawing/2014/main" id="{703BCB1B-DE7A-420E-8416-DCDAAF9E5315}"/>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Text Box 150">
              <a:extLst>
                <a:ext uri="{FF2B5EF4-FFF2-40B4-BE49-F238E27FC236}">
                  <a16:creationId xmlns:a16="http://schemas.microsoft.com/office/drawing/2014/main" id="{B77A3BC5-45D2-48E6-8539-48C7404C8854}"/>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sp>
          <p:nvSpPr>
            <p:cNvPr id="26" name="Line 7">
              <a:extLst>
                <a:ext uri="{FF2B5EF4-FFF2-40B4-BE49-F238E27FC236}">
                  <a16:creationId xmlns:a16="http://schemas.microsoft.com/office/drawing/2014/main" id="{D4CDD717-2A64-4751-90F2-73164FDAFDD5}"/>
                </a:ext>
              </a:extLst>
            </p:cNvPr>
            <p:cNvSpPr>
              <a:spLocks noChangeShapeType="1"/>
            </p:cNvSpPr>
            <p:nvPr/>
          </p:nvSpPr>
          <p:spPr bwMode="auto">
            <a:xfrm>
              <a:off x="7975324"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C1418C2C-5B1E-4C08-91C7-0123A4F461BF}"/>
                </a:ext>
              </a:extLst>
            </p:cNvPr>
            <p:cNvSpPr>
              <a:spLocks noChangeShapeType="1"/>
            </p:cNvSpPr>
            <p:nvPr/>
          </p:nvSpPr>
          <p:spPr bwMode="auto">
            <a:xfrm>
              <a:off x="6415506"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290539D2-A32B-4AED-AE91-C42DCB285045}"/>
                </a:ext>
              </a:extLst>
            </p:cNvPr>
            <p:cNvSpPr>
              <a:spLocks noChangeShapeType="1"/>
            </p:cNvSpPr>
            <p:nvPr/>
          </p:nvSpPr>
          <p:spPr bwMode="auto">
            <a:xfrm flipH="1">
              <a:off x="6572079" y="4290141"/>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E2D2927D-1C31-4E57-85DA-33CE233C8CC5}"/>
                </a:ext>
              </a:extLst>
            </p:cNvPr>
            <p:cNvSpPr>
              <a:spLocks noChangeShapeType="1"/>
            </p:cNvSpPr>
            <p:nvPr/>
          </p:nvSpPr>
          <p:spPr bwMode="auto">
            <a:xfrm>
              <a:off x="6572079"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E39E6C40-E7E7-4CDE-A50D-13691D1B9442}"/>
                </a:ext>
              </a:extLst>
            </p:cNvPr>
            <p:cNvSpPr>
              <a:spLocks noChangeArrowheads="1"/>
            </p:cNvSpPr>
            <p:nvPr/>
          </p:nvSpPr>
          <p:spPr bwMode="auto">
            <a:xfrm>
              <a:off x="6527766" y="4255934"/>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09E8B487-1D8A-4BB4-A900-DB90CE46F2AA}"/>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9736DD9C-56BF-427D-8180-A8927376A042}"/>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151D30F2-5D71-4359-BCC1-70111CD435A4}"/>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CDECA29F-BE92-48C2-B672-0BC27FA7642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68C45E5F-5E0D-4DA6-AE5C-0936F20C23BF}"/>
                </a:ext>
              </a:extLst>
            </p:cNvPr>
            <p:cNvSpPr>
              <a:spLocks noChangeShapeType="1"/>
            </p:cNvSpPr>
            <p:nvPr/>
          </p:nvSpPr>
          <p:spPr bwMode="auto">
            <a:xfrm>
              <a:off x="6415506"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0286441F-3A44-4258-828F-93A51F49AFA0}"/>
                </a:ext>
              </a:extLst>
            </p:cNvPr>
            <p:cNvSpPr>
              <a:spLocks noChangeShapeType="1"/>
            </p:cNvSpPr>
            <p:nvPr/>
          </p:nvSpPr>
          <p:spPr bwMode="auto">
            <a:xfrm>
              <a:off x="6415506"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B96F41B0-B422-4868-B08C-57F24EF9C0C2}"/>
                </a:ext>
              </a:extLst>
            </p:cNvPr>
            <p:cNvSpPr>
              <a:spLocks noChangeShapeType="1"/>
            </p:cNvSpPr>
            <p:nvPr/>
          </p:nvSpPr>
          <p:spPr bwMode="auto">
            <a:xfrm>
              <a:off x="6415506"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4787D7E-20D1-4D62-AC4B-7A15AFE8906E}"/>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2A5D86E9-F97B-4472-9BC4-F04715A4BD74}"/>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0">
              <a:extLst>
                <a:ext uri="{FF2B5EF4-FFF2-40B4-BE49-F238E27FC236}">
                  <a16:creationId xmlns:a16="http://schemas.microsoft.com/office/drawing/2014/main" id="{81368FA8-A783-4312-97D9-9AAAA47600C8}"/>
                </a:ext>
              </a:extLst>
            </p:cNvPr>
            <p:cNvSpPr>
              <a:spLocks noChangeShapeType="1"/>
            </p:cNvSpPr>
            <p:nvPr/>
          </p:nvSpPr>
          <p:spPr bwMode="auto">
            <a:xfrm flipV="1">
              <a:off x="6741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4" name="AutoShape 10">
              <a:extLst>
                <a:ext uri="{FF2B5EF4-FFF2-40B4-BE49-F238E27FC236}">
                  <a16:creationId xmlns:a16="http://schemas.microsoft.com/office/drawing/2014/main" id="{3F36E0C1-0773-4948-8615-C6FBC8118A21}"/>
                </a:ext>
              </a:extLst>
            </p:cNvPr>
            <p:cNvSpPr>
              <a:spLocks noChangeArrowheads="1"/>
            </p:cNvSpPr>
            <p:nvPr/>
          </p:nvSpPr>
          <p:spPr bwMode="auto">
            <a:xfrm rot="16200000">
              <a:off x="8316879" y="5075701"/>
              <a:ext cx="815172"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258C7F39-F6CC-4B85-A696-C93910D285EA}"/>
                </a:ext>
              </a:extLst>
            </p:cNvPr>
            <p:cNvSpPr txBox="1"/>
            <p:nvPr/>
          </p:nvSpPr>
          <p:spPr>
            <a:xfrm>
              <a:off x="8550357" y="4814171"/>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9C90D6FD-2268-4242-9F90-DE3BA0094837}"/>
                </a:ext>
              </a:extLst>
            </p:cNvPr>
            <p:cNvSpPr txBox="1"/>
            <p:nvPr/>
          </p:nvSpPr>
          <p:spPr>
            <a:xfrm>
              <a:off x="8542259" y="519064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2" name="Line 90">
              <a:extLst>
                <a:ext uri="{FF2B5EF4-FFF2-40B4-BE49-F238E27FC236}">
                  <a16:creationId xmlns:a16="http://schemas.microsoft.com/office/drawing/2014/main" id="{ACD064A6-FE72-4990-BD54-220A4D85BA76}"/>
                </a:ext>
              </a:extLst>
            </p:cNvPr>
            <p:cNvSpPr>
              <a:spLocks noChangeShapeType="1"/>
            </p:cNvSpPr>
            <p:nvPr/>
          </p:nvSpPr>
          <p:spPr bwMode="auto">
            <a:xfrm>
              <a:off x="8715193" y="4698779"/>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FA3D345C-BD8A-4F46-BCE4-1807FBDFF794}"/>
                </a:ext>
              </a:extLst>
            </p:cNvPr>
            <p:cNvSpPr txBox="1">
              <a:spLocks noChangeArrowheads="1"/>
            </p:cNvSpPr>
            <p:nvPr/>
          </p:nvSpPr>
          <p:spPr bwMode="auto">
            <a:xfrm>
              <a:off x="8328427" y="4439356"/>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15" name="Line 155">
              <a:extLst>
                <a:ext uri="{FF2B5EF4-FFF2-40B4-BE49-F238E27FC236}">
                  <a16:creationId xmlns:a16="http://schemas.microsoft.com/office/drawing/2014/main" id="{70390910-D127-4204-B889-F08639C8E81E}"/>
                </a:ext>
              </a:extLst>
            </p:cNvPr>
            <p:cNvSpPr>
              <a:spLocks noChangeShapeType="1"/>
            </p:cNvSpPr>
            <p:nvPr/>
          </p:nvSpPr>
          <p:spPr bwMode="auto">
            <a:xfrm>
              <a:off x="7406561" y="5137262"/>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E1C5A04D-027B-402C-A2F5-7D1F644F92F5}"/>
                </a:ext>
              </a:extLst>
            </p:cNvPr>
            <p:cNvSpPr txBox="1">
              <a:spLocks noChangeArrowheads="1"/>
            </p:cNvSpPr>
            <p:nvPr/>
          </p:nvSpPr>
          <p:spPr bwMode="auto">
            <a:xfrm>
              <a:off x="7015586" y="5191055"/>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13" name="Line 90">
              <a:extLst>
                <a:ext uri="{FF2B5EF4-FFF2-40B4-BE49-F238E27FC236}">
                  <a16:creationId xmlns:a16="http://schemas.microsoft.com/office/drawing/2014/main" id="{4A74A9DA-1949-4A33-AB31-A271EC14E366}"/>
                </a:ext>
              </a:extLst>
            </p:cNvPr>
            <p:cNvSpPr>
              <a:spLocks noChangeShapeType="1"/>
            </p:cNvSpPr>
            <p:nvPr/>
          </p:nvSpPr>
          <p:spPr bwMode="auto">
            <a:xfrm>
              <a:off x="7421983" y="402676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83C68FF9-4458-4C31-94C3-3CBC1871BB38}"/>
                </a:ext>
              </a:extLst>
            </p:cNvPr>
            <p:cNvSpPr txBox="1">
              <a:spLocks noChangeArrowheads="1"/>
            </p:cNvSpPr>
            <p:nvPr/>
          </p:nvSpPr>
          <p:spPr bwMode="auto">
            <a:xfrm>
              <a:off x="7059415" y="378705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08" name="Flowchart: Process 107">
              <a:extLst>
                <a:ext uri="{FF2B5EF4-FFF2-40B4-BE49-F238E27FC236}">
                  <a16:creationId xmlns:a16="http://schemas.microsoft.com/office/drawing/2014/main" id="{ECC2444B-EC86-4FBA-82B2-5ED2348A8686}"/>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520EFC55-A317-4D5F-ACAD-A86CEA7DFD6F}"/>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93278110-F6DF-4C58-B960-26DEBBEE4C6D}"/>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EABF6437-9BBE-4548-866F-6AEB1CE7646D}"/>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9F1F9CD0-4E15-49E1-9F51-DAD9E3BE8AAC}"/>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cxnSp>
          <p:nvCxnSpPr>
            <p:cNvPr id="181" name="Straight Arrow Connector 180">
              <a:extLst>
                <a:ext uri="{FF2B5EF4-FFF2-40B4-BE49-F238E27FC236}">
                  <a16:creationId xmlns:a16="http://schemas.microsoft.com/office/drawing/2014/main" id="{625B5A0A-8268-4B54-96BB-BEBBAC62793B}"/>
                </a:ext>
              </a:extLst>
            </p:cNvPr>
            <p:cNvCxnSpPr>
              <a:cxnSpLocks/>
              <a:stCxn id="186" idx="2"/>
              <a:endCxn id="187" idx="0"/>
            </p:cNvCxnSpPr>
            <p:nvPr/>
          </p:nvCxnSpPr>
          <p:spPr>
            <a:xfrm>
              <a:off x="6470879"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1" name="Line 235">
              <a:extLst>
                <a:ext uri="{FF2B5EF4-FFF2-40B4-BE49-F238E27FC236}">
                  <a16:creationId xmlns:a16="http://schemas.microsoft.com/office/drawing/2014/main" id="{E3D5D1B6-F4C9-4076-B22A-2BED90C4C31E}"/>
                </a:ext>
              </a:extLst>
            </p:cNvPr>
            <p:cNvSpPr>
              <a:spLocks noChangeShapeType="1"/>
            </p:cNvSpPr>
            <p:nvPr/>
          </p:nvSpPr>
          <p:spPr bwMode="auto">
            <a:xfrm flipH="1" flipV="1">
              <a:off x="8271958"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2" name="Line 236">
              <a:extLst>
                <a:ext uri="{FF2B5EF4-FFF2-40B4-BE49-F238E27FC236}">
                  <a16:creationId xmlns:a16="http://schemas.microsoft.com/office/drawing/2014/main" id="{24ED0BE3-8A20-4390-82E4-1268D24AE610}"/>
                </a:ext>
              </a:extLst>
            </p:cNvPr>
            <p:cNvSpPr>
              <a:spLocks noChangeShapeType="1"/>
            </p:cNvSpPr>
            <p:nvPr/>
          </p:nvSpPr>
          <p:spPr bwMode="auto">
            <a:xfrm flipH="1" flipV="1">
              <a:off x="6320962" y="764772"/>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2" name="Arrow: Left-Right 221">
              <a:extLst>
                <a:ext uri="{FF2B5EF4-FFF2-40B4-BE49-F238E27FC236}">
                  <a16:creationId xmlns:a16="http://schemas.microsoft.com/office/drawing/2014/main" id="{6FA69F18-A978-4F50-8DBA-9AEC51F5C4FD}"/>
                </a:ext>
              </a:extLst>
            </p:cNvPr>
            <p:cNvSpPr/>
            <p:nvPr/>
          </p:nvSpPr>
          <p:spPr>
            <a:xfrm>
              <a:off x="6316511" y="6198975"/>
              <a:ext cx="1955447"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MEM</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3" name="Arrow: Left-Right 222">
              <a:extLst>
                <a:ext uri="{FF2B5EF4-FFF2-40B4-BE49-F238E27FC236}">
                  <a16:creationId xmlns:a16="http://schemas.microsoft.com/office/drawing/2014/main" id="{745B139D-717A-4891-9333-82A33F032509}"/>
                </a:ext>
              </a:extLst>
            </p:cNvPr>
            <p:cNvSpPr/>
            <p:nvPr/>
          </p:nvSpPr>
          <p:spPr>
            <a:xfrm>
              <a:off x="8302729" y="6177102"/>
              <a:ext cx="89504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4" name="Rectangle 223">
              <a:extLst>
                <a:ext uri="{FF2B5EF4-FFF2-40B4-BE49-F238E27FC236}">
                  <a16:creationId xmlns:a16="http://schemas.microsoft.com/office/drawing/2014/main" id="{81DF7566-32F3-414B-8169-A51737EB74B8}"/>
                </a:ext>
              </a:extLst>
            </p:cNvPr>
            <p:cNvSpPr/>
            <p:nvPr/>
          </p:nvSpPr>
          <p:spPr>
            <a:xfrm>
              <a:off x="8463203" y="6269907"/>
              <a:ext cx="62549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WB</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86" name="Rectangle 185">
              <a:extLst>
                <a:ext uri="{FF2B5EF4-FFF2-40B4-BE49-F238E27FC236}">
                  <a16:creationId xmlns:a16="http://schemas.microsoft.com/office/drawing/2014/main" id="{211C5256-AD07-4C9D-846D-827AED1DFE51}"/>
                </a:ext>
              </a:extLst>
            </p:cNvPr>
            <p:cNvSpPr/>
            <p:nvPr/>
          </p:nvSpPr>
          <p:spPr>
            <a:xfrm rot="16200000">
              <a:off x="6161404" y="2247859"/>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7" name="Rectangle 186">
              <a:extLst>
                <a:ext uri="{FF2B5EF4-FFF2-40B4-BE49-F238E27FC236}">
                  <a16:creationId xmlns:a16="http://schemas.microsoft.com/office/drawing/2014/main" id="{5C548265-BDCC-4585-953B-0CDEEB29D698}"/>
                </a:ext>
              </a:extLst>
            </p:cNvPr>
            <p:cNvSpPr/>
            <p:nvPr/>
          </p:nvSpPr>
          <p:spPr>
            <a:xfrm rot="16200000">
              <a:off x="8111118" y="2247859"/>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93" name="Rectangle 192">
              <a:extLst>
                <a:ext uri="{FF2B5EF4-FFF2-40B4-BE49-F238E27FC236}">
                  <a16:creationId xmlns:a16="http://schemas.microsoft.com/office/drawing/2014/main" id="{AEE10D48-58A9-4C5B-9FBB-AF7AC5B8B66D}"/>
                </a:ext>
              </a:extLst>
            </p:cNvPr>
            <p:cNvSpPr/>
            <p:nvPr/>
          </p:nvSpPr>
          <p:spPr>
            <a:xfrm rot="16200000">
              <a:off x="6161404" y="2658129"/>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sp>
        <p:nvSpPr>
          <p:cNvPr id="195" name="Rectangle 194">
            <a:extLst>
              <a:ext uri="{FF2B5EF4-FFF2-40B4-BE49-F238E27FC236}">
                <a16:creationId xmlns:a16="http://schemas.microsoft.com/office/drawing/2014/main" id="{703FEE46-FE31-41EF-A48A-F1C01D62B309}"/>
              </a:ext>
            </a:extLst>
          </p:cNvPr>
          <p:cNvSpPr/>
          <p:nvPr/>
        </p:nvSpPr>
        <p:spPr>
          <a:xfrm rot="16200000">
            <a:off x="5494416" y="3114229"/>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ACC1DCAF-575D-4BA7-BA18-03F6F533EBBC}"/>
              </a:ext>
            </a:extLst>
          </p:cNvPr>
          <p:cNvCxnSpPr>
            <a:cxnSpLocks/>
          </p:cNvCxnSpPr>
          <p:nvPr/>
        </p:nvCxnSpPr>
        <p:spPr>
          <a:xfrm>
            <a:off x="4525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E8050F2D-8792-4052-9108-CA79E17AF646}"/>
              </a:ext>
            </a:extLst>
          </p:cNvPr>
          <p:cNvSpPr>
            <a:spLocks noChangeShapeType="1"/>
          </p:cNvSpPr>
          <p:nvPr/>
        </p:nvSpPr>
        <p:spPr bwMode="auto">
          <a:xfrm>
            <a:off x="4525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Oval 198">
            <a:extLst>
              <a:ext uri="{FF2B5EF4-FFF2-40B4-BE49-F238E27FC236}">
                <a16:creationId xmlns:a16="http://schemas.microsoft.com/office/drawing/2014/main" id="{178DB963-F1E5-4FCD-868F-4FFA9E67A867}"/>
              </a:ext>
            </a:extLst>
          </p:cNvPr>
          <p:cNvSpPr/>
          <p:nvPr/>
        </p:nvSpPr>
        <p:spPr>
          <a:xfrm>
            <a:off x="4035772" y="2129191"/>
            <a:ext cx="804476" cy="8742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5A1E9B6-3AC0-4586-989A-AA15FDF4F90B}"/>
              </a:ext>
            </a:extLst>
          </p:cNvPr>
          <p:cNvSpPr txBox="1"/>
          <p:nvPr/>
        </p:nvSpPr>
        <p:spPr>
          <a:xfrm>
            <a:off x="4073602" y="2481187"/>
            <a:ext cx="711605"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20" name="Arrow: Left-Right 219">
            <a:extLst>
              <a:ext uri="{FF2B5EF4-FFF2-40B4-BE49-F238E27FC236}">
                <a16:creationId xmlns:a16="http://schemas.microsoft.com/office/drawing/2014/main" id="{7B56F141-C265-4ED1-9BA3-3421844D82BB}"/>
              </a:ext>
            </a:extLst>
          </p:cNvPr>
          <p:cNvSpPr/>
          <p:nvPr/>
        </p:nvSpPr>
        <p:spPr>
          <a:xfrm>
            <a:off x="3256179" y="6183782"/>
            <a:ext cx="242623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ID</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9" name="TextBox 228">
            <a:extLst>
              <a:ext uri="{FF2B5EF4-FFF2-40B4-BE49-F238E27FC236}">
                <a16:creationId xmlns:a16="http://schemas.microsoft.com/office/drawing/2014/main" id="{10C50343-F456-446E-A1C2-73C2206AE700}"/>
              </a:ext>
            </a:extLst>
          </p:cNvPr>
          <p:cNvSpPr txBox="1"/>
          <p:nvPr/>
        </p:nvSpPr>
        <p:spPr>
          <a:xfrm>
            <a:off x="-1219472"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3</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1" name="TextBox 230">
            <a:extLst>
              <a:ext uri="{FF2B5EF4-FFF2-40B4-BE49-F238E27FC236}">
                <a16:creationId xmlns:a16="http://schemas.microsoft.com/office/drawing/2014/main" id="{E050B9F1-5A32-4D49-958E-F20FB65E895D}"/>
              </a:ext>
            </a:extLst>
          </p:cNvPr>
          <p:cNvSpPr txBox="1"/>
          <p:nvPr/>
        </p:nvSpPr>
        <p:spPr>
          <a:xfrm>
            <a:off x="1854285"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2</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188" name="TextBox 187">
            <a:extLst>
              <a:ext uri="{FF2B5EF4-FFF2-40B4-BE49-F238E27FC236}">
                <a16:creationId xmlns:a16="http://schemas.microsoft.com/office/drawing/2014/main" id="{79C427EE-A188-49AB-AFEB-1C096AD54577}"/>
              </a:ext>
            </a:extLst>
          </p:cNvPr>
          <p:cNvSpPr txBox="1"/>
          <p:nvPr/>
        </p:nvSpPr>
        <p:spPr>
          <a:xfrm>
            <a:off x="3911926" y="951228"/>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90329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gtEl>
                                        <p:attrNameLst>
                                          <p:attrName>style.opacity</p:attrName>
                                        </p:attrNameLst>
                                      </p:cBhvr>
                                      <p:to>
                                        <p:strVal val="0.15"/>
                                      </p:to>
                                    </p:set>
                                    <p:animEffect filter="image" prLst="opacity: 0.15">
                                      <p:cBhvr rctx="IE">
                                        <p:cTn id="7" dur="indefinite"/>
                                        <p:tgtEl>
                                          <p:spTgt spid="3"/>
                                        </p:tgtEl>
                                      </p:cBhvr>
                                    </p:animEffect>
                                  </p:childTnLst>
                                </p:cTn>
                              </p:par>
                              <p:par>
                                <p:cTn id="8" presetID="63" presetClass="path" presetSubtype="0" accel="50000" decel="50000" fill="hold" grpId="0" nodeType="withEffect">
                                  <p:stCondLst>
                                    <p:cond delay="0"/>
                                  </p:stCondLst>
                                  <p:childTnLst>
                                    <p:animMotion origin="layout" path="M 2.5E-6 -3.7037E-6 L 0.25208 -1.85185E-6 " pathEditMode="relative" rAng="0" ptsTypes="AA">
                                      <p:cBhvr>
                                        <p:cTn id="9" dur="250" fill="hold"/>
                                        <p:tgtEl>
                                          <p:spTgt spid="229"/>
                                        </p:tgtEl>
                                        <p:attrNameLst>
                                          <p:attrName>ppt_x</p:attrName>
                                          <p:attrName>ppt_y</p:attrName>
                                        </p:attrNameLst>
                                      </p:cBhvr>
                                      <p:rCtr x="12604" y="-93"/>
                                    </p:animMotion>
                                  </p:childTnLst>
                                </p:cTn>
                              </p:par>
                              <p:par>
                                <p:cTn id="10" presetID="63" presetClass="path" presetSubtype="0" accel="50000" decel="50000" fill="hold" grpId="0" nodeType="withEffect">
                                  <p:stCondLst>
                                    <p:cond delay="0"/>
                                  </p:stCondLst>
                                  <p:childTnLst>
                                    <p:animMotion origin="layout" path="M -8.33333E-7 -3.7037E-6 L 0.16875 -0.00185 " pathEditMode="relative" rAng="0" ptsTypes="AA">
                                      <p:cBhvr>
                                        <p:cTn id="11" dur="250" fill="hold"/>
                                        <p:tgtEl>
                                          <p:spTgt spid="231"/>
                                        </p:tgtEl>
                                        <p:attrNameLst>
                                          <p:attrName>ppt_x</p:attrName>
                                          <p:attrName>ppt_y</p:attrName>
                                        </p:attrNameLst>
                                      </p:cBhvr>
                                      <p:rCtr x="8542" y="-93"/>
                                    </p:animMotion>
                                  </p:childTnLst>
                                </p:cTn>
                              </p:par>
                              <p:par>
                                <p:cTn id="12" presetID="63" presetClass="path" presetSubtype="0" accel="50000" decel="50000" fill="hold" grpId="0" nodeType="withEffect">
                                  <p:stCondLst>
                                    <p:cond delay="0"/>
                                  </p:stCondLst>
                                  <p:childTnLst>
                                    <p:animMotion origin="layout" path="M -8.33333E-7 -1.85185E-6 L 0.17956 0.00116 " pathEditMode="relative" rAng="0" ptsTypes="AA">
                                      <p:cBhvr>
                                        <p:cTn id="13" dur="250" fill="hold"/>
                                        <p:tgtEl>
                                          <p:spTgt spid="188"/>
                                        </p:tgtEl>
                                        <p:attrNameLst>
                                          <p:attrName>ppt_x</p:attrName>
                                          <p:attrName>ppt_y</p:attrName>
                                        </p:attrNameLst>
                                      </p:cBhvr>
                                      <p:rCtr x="897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18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F1-4336-4FBB-9954-0660E76434F4}"/>
              </a:ext>
            </a:extLst>
          </p:cNvPr>
          <p:cNvSpPr>
            <a:spLocks noGrp="1"/>
          </p:cNvSpPr>
          <p:nvPr>
            <p:ph type="title"/>
          </p:nvPr>
        </p:nvSpPr>
        <p:spPr/>
        <p:txBody>
          <a:bodyPr/>
          <a:lstStyle/>
          <a:p>
            <a:r>
              <a:rPr lang="en-US" altLang="ko-KR" dirty="0"/>
              <a:t>Cycle </a:t>
            </a:r>
            <a:r>
              <a:rPr lang="en-US" altLang="ko-KR" i="1" dirty="0"/>
              <a:t>4</a:t>
            </a:r>
            <a:r>
              <a:rPr lang="en-US" altLang="ko-KR" dirty="0"/>
              <a:t> (</a:t>
            </a:r>
            <a:r>
              <a:rPr lang="en-US" altLang="ko-KR" dirty="0">
                <a:solidFill>
                  <a:srgbClr val="0070C0"/>
                </a:solidFill>
              </a:rPr>
              <a:t>Filling</a:t>
            </a:r>
            <a:r>
              <a:rPr lang="en-US" altLang="ko-KR" dirty="0"/>
              <a:t> the Pipeline)</a:t>
            </a:r>
            <a:endParaRPr lang="ko-KR" altLang="en-US" dirty="0"/>
          </a:p>
        </p:txBody>
      </p:sp>
      <p:sp>
        <p:nvSpPr>
          <p:cNvPr id="3" name="内容占位符 2">
            <a:extLst>
              <a:ext uri="{FF2B5EF4-FFF2-40B4-BE49-F238E27FC236}">
                <a16:creationId xmlns:a16="http://schemas.microsoft.com/office/drawing/2014/main" id="{4A28829B-AAC5-59B5-F463-82BC2BD50FF4}"/>
              </a:ext>
            </a:extLst>
          </p:cNvPr>
          <p:cNvSpPr>
            <a:spLocks noGrp="1"/>
          </p:cNvSpPr>
          <p:nvPr>
            <p:ph idx="1"/>
          </p:nvPr>
        </p:nvSpPr>
        <p:spPr/>
        <p:txBody>
          <a:bodyPr/>
          <a:lstStyle/>
          <a:p>
            <a:endParaRPr lang="zh-CN" altLang="en-US" dirty="0"/>
          </a:p>
        </p:txBody>
      </p:sp>
      <p:sp>
        <p:nvSpPr>
          <p:cNvPr id="7" name="文本占位符 6">
            <a:extLst>
              <a:ext uri="{FF2B5EF4-FFF2-40B4-BE49-F238E27FC236}">
                <a16:creationId xmlns:a16="http://schemas.microsoft.com/office/drawing/2014/main" id="{A3C8D5FD-89EF-EB9E-FC3A-01F5FCC6FECF}"/>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A8648578-89F1-48D0-B395-1705D151DC68}"/>
              </a:ext>
            </a:extLst>
          </p:cNvPr>
          <p:cNvGrpSpPr/>
          <p:nvPr/>
        </p:nvGrpSpPr>
        <p:grpSpPr>
          <a:xfrm>
            <a:off x="2899547" y="2595735"/>
            <a:ext cx="551105" cy="3362272"/>
            <a:chOff x="1375546" y="2595735"/>
            <a:chExt cx="551105" cy="3362272"/>
          </a:xfrm>
        </p:grpSpPr>
        <p:sp>
          <p:nvSpPr>
            <p:cNvPr id="15" name="Rectangle 146">
              <a:extLst>
                <a:ext uri="{FF2B5EF4-FFF2-40B4-BE49-F238E27FC236}">
                  <a16:creationId xmlns:a16="http://schemas.microsoft.com/office/drawing/2014/main" id="{C2CB1BCD-34B1-4341-8BAE-1485DBA3EA7F}"/>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BC907773-5A37-4DE9-99CF-62E3982270F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sp>
        <p:nvSpPr>
          <p:cNvPr id="17" name="Line 129">
            <a:extLst>
              <a:ext uri="{FF2B5EF4-FFF2-40B4-BE49-F238E27FC236}">
                <a16:creationId xmlns:a16="http://schemas.microsoft.com/office/drawing/2014/main" id="{444D6B2F-1680-4F39-8F01-0FD4EBE5D2C2}"/>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615CD780-26CD-4546-BAFB-D75C4BF10EB5}"/>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6E01716F-DAD5-4DF0-92F2-0FACB9C9F34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180DD397-A314-4D2C-9F81-5AD531341E4A}"/>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02BF26E5-32B2-40FE-9F96-D5F10537FE13}"/>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115E2030-EAA2-4300-84CE-BBD52B8628BE}"/>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5" name="Line 3">
            <a:extLst>
              <a:ext uri="{FF2B5EF4-FFF2-40B4-BE49-F238E27FC236}">
                <a16:creationId xmlns:a16="http://schemas.microsoft.com/office/drawing/2014/main" id="{46CA9FB0-ED41-4C3B-B40E-1A686DDC131F}"/>
              </a:ext>
            </a:extLst>
          </p:cNvPr>
          <p:cNvSpPr>
            <a:spLocks noChangeShapeType="1"/>
          </p:cNvSpPr>
          <p:nvPr/>
        </p:nvSpPr>
        <p:spPr bwMode="auto">
          <a:xfrm>
            <a:off x="2748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7F9E1EB5-0EC7-45A7-96D2-A8D9B896E860}"/>
              </a:ext>
            </a:extLst>
          </p:cNvPr>
          <p:cNvSpPr>
            <a:spLocks noChangeShapeType="1"/>
          </p:cNvSpPr>
          <p:nvPr/>
        </p:nvSpPr>
        <p:spPr bwMode="auto">
          <a:xfrm>
            <a:off x="1856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E3E24927-8661-45F8-A0D2-1F76B609E6F3}"/>
              </a:ext>
            </a:extLst>
          </p:cNvPr>
          <p:cNvSpPr>
            <a:spLocks noChangeArrowheads="1"/>
          </p:cNvSpPr>
          <p:nvPr/>
        </p:nvSpPr>
        <p:spPr bwMode="auto">
          <a:xfrm>
            <a:off x="2833170" y="3038652"/>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FBD4FA3C-10C6-443B-88B4-4F7EBC93753E}"/>
              </a:ext>
            </a:extLst>
          </p:cNvPr>
          <p:cNvGrpSpPr/>
          <p:nvPr/>
        </p:nvGrpSpPr>
        <p:grpSpPr>
          <a:xfrm>
            <a:off x="1856808" y="3245645"/>
            <a:ext cx="423927" cy="485573"/>
            <a:chOff x="332807" y="3245644"/>
            <a:chExt cx="423927" cy="485573"/>
          </a:xfrm>
        </p:grpSpPr>
        <p:sp>
          <p:nvSpPr>
            <p:cNvPr id="168" name="Line 50">
              <a:extLst>
                <a:ext uri="{FF2B5EF4-FFF2-40B4-BE49-F238E27FC236}">
                  <a16:creationId xmlns:a16="http://schemas.microsoft.com/office/drawing/2014/main" id="{F5F09642-1DB7-4EC9-876A-EFFA3D00A033}"/>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E550784F-E6B2-435F-91B1-8FCB47E7A295}"/>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BBA40304-DA2A-45FC-8C3E-1FC51C57919D}"/>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3" name="AutoShape 128">
            <a:extLst>
              <a:ext uri="{FF2B5EF4-FFF2-40B4-BE49-F238E27FC236}">
                <a16:creationId xmlns:a16="http://schemas.microsoft.com/office/drawing/2014/main" id="{B9A63A3F-492A-4F2F-A850-3FFA985F8718}"/>
              </a:ext>
            </a:extLst>
          </p:cNvPr>
          <p:cNvSpPr>
            <a:spLocks noChangeArrowheads="1"/>
          </p:cNvSpPr>
          <p:nvPr/>
        </p:nvSpPr>
        <p:spPr bwMode="auto">
          <a:xfrm>
            <a:off x="1818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CF25DFA0-A562-4796-B6C0-491D92E0975C}"/>
              </a:ext>
            </a:extLst>
          </p:cNvPr>
          <p:cNvGrpSpPr/>
          <p:nvPr/>
        </p:nvGrpSpPr>
        <p:grpSpPr>
          <a:xfrm>
            <a:off x="2214556" y="2215175"/>
            <a:ext cx="526354" cy="364047"/>
            <a:chOff x="709604" y="2249541"/>
            <a:chExt cx="526354" cy="364047"/>
          </a:xfrm>
        </p:grpSpPr>
        <p:sp>
          <p:nvSpPr>
            <p:cNvPr id="166" name="Line 155">
              <a:extLst>
                <a:ext uri="{FF2B5EF4-FFF2-40B4-BE49-F238E27FC236}">
                  <a16:creationId xmlns:a16="http://schemas.microsoft.com/office/drawing/2014/main" id="{431DBAC1-97AC-4C88-A56B-4C088BC884B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F61D87D1-17AA-4F97-B49F-AA82912D6743}"/>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30A91EE8-D68F-406C-AA99-55C5614C7606}"/>
              </a:ext>
            </a:extLst>
          </p:cNvPr>
          <p:cNvSpPr>
            <a:spLocks noChangeShapeType="1"/>
          </p:cNvSpPr>
          <p:nvPr/>
        </p:nvSpPr>
        <p:spPr bwMode="auto">
          <a:xfrm>
            <a:off x="1856808"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7ED8ACCE-23F9-48EF-BAB1-39CDBFF3347C}"/>
              </a:ext>
            </a:extLst>
          </p:cNvPr>
          <p:cNvSpPr>
            <a:spLocks noChangeShapeType="1"/>
          </p:cNvSpPr>
          <p:nvPr/>
        </p:nvSpPr>
        <p:spPr bwMode="auto">
          <a:xfrm>
            <a:off x="1856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23F29AE2-6D60-4B3F-9183-1DD12386D735}"/>
              </a:ext>
            </a:extLst>
          </p:cNvPr>
          <p:cNvGrpSpPr/>
          <p:nvPr/>
        </p:nvGrpSpPr>
        <p:grpSpPr>
          <a:xfrm>
            <a:off x="2636716" y="2120971"/>
            <a:ext cx="233382" cy="949528"/>
            <a:chOff x="1112716" y="2120971"/>
            <a:chExt cx="233382" cy="949528"/>
          </a:xfrm>
        </p:grpSpPr>
        <p:sp>
          <p:nvSpPr>
            <p:cNvPr id="164" name="Line 151">
              <a:extLst>
                <a:ext uri="{FF2B5EF4-FFF2-40B4-BE49-F238E27FC236}">
                  <a16:creationId xmlns:a16="http://schemas.microsoft.com/office/drawing/2014/main" id="{FB8C986B-F9D1-4DF9-83FB-41AF792BCF69}"/>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513D381F-E003-4197-9BF0-107481A4B160}"/>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9" name="Group 88">
            <a:extLst>
              <a:ext uri="{FF2B5EF4-FFF2-40B4-BE49-F238E27FC236}">
                <a16:creationId xmlns:a16="http://schemas.microsoft.com/office/drawing/2014/main" id="{43EDC29A-60C2-40C4-8030-005F94344814}"/>
              </a:ext>
            </a:extLst>
          </p:cNvPr>
          <p:cNvGrpSpPr/>
          <p:nvPr/>
        </p:nvGrpSpPr>
        <p:grpSpPr>
          <a:xfrm>
            <a:off x="1663505" y="3015198"/>
            <a:ext cx="338554" cy="521180"/>
            <a:chOff x="609531" y="3194865"/>
            <a:chExt cx="313868" cy="691336"/>
          </a:xfrm>
        </p:grpSpPr>
        <p:sp>
          <p:nvSpPr>
            <p:cNvPr id="161" name="Rectangle 24">
              <a:extLst>
                <a:ext uri="{FF2B5EF4-FFF2-40B4-BE49-F238E27FC236}">
                  <a16:creationId xmlns:a16="http://schemas.microsoft.com/office/drawing/2014/main" id="{A5B33214-0599-4A7D-8782-58C1D827172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7E56E56F-7D89-440A-99B0-62860ED39AD9}"/>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25D5AE6B-6942-4B89-A0FA-F77C11E47F21}"/>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0205E673-7A34-4180-A899-9BD98677E1FE}"/>
              </a:ext>
            </a:extLst>
          </p:cNvPr>
          <p:cNvGrpSpPr/>
          <p:nvPr/>
        </p:nvGrpSpPr>
        <p:grpSpPr>
          <a:xfrm>
            <a:off x="1900423" y="2719015"/>
            <a:ext cx="380313" cy="349098"/>
            <a:chOff x="376422" y="2719015"/>
            <a:chExt cx="380313" cy="349098"/>
          </a:xfrm>
        </p:grpSpPr>
        <p:sp>
          <p:nvSpPr>
            <p:cNvPr id="159" name="Line 127">
              <a:extLst>
                <a:ext uri="{FF2B5EF4-FFF2-40B4-BE49-F238E27FC236}">
                  <a16:creationId xmlns:a16="http://schemas.microsoft.com/office/drawing/2014/main" id="{CD1528F0-AD50-4675-8069-3ACD568DA204}"/>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5E5B151E-4F9B-4125-963C-AD36CC03EC56}"/>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DDF3ABA4-0ACA-4A58-9CAF-F6588FB1052B}"/>
              </a:ext>
            </a:extLst>
          </p:cNvPr>
          <p:cNvGrpSpPr/>
          <p:nvPr/>
        </p:nvGrpSpPr>
        <p:grpSpPr>
          <a:xfrm>
            <a:off x="2280511" y="2708379"/>
            <a:ext cx="468205" cy="695422"/>
            <a:chOff x="3388952" y="1182567"/>
            <a:chExt cx="468205" cy="695422"/>
          </a:xfrm>
        </p:grpSpPr>
        <p:sp>
          <p:nvSpPr>
            <p:cNvPr id="157" name="Freeform: Shape 156">
              <a:extLst>
                <a:ext uri="{FF2B5EF4-FFF2-40B4-BE49-F238E27FC236}">
                  <a16:creationId xmlns:a16="http://schemas.microsoft.com/office/drawing/2014/main" id="{0B2FEA99-AA7E-40E3-A813-0CE7760694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25D349C8-B43A-4352-A6AA-2E3CD7446BB6}"/>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CD3870E1-65E0-4925-8AFF-811D9676F404}"/>
              </a:ext>
            </a:extLst>
          </p:cNvPr>
          <p:cNvGrpSpPr/>
          <p:nvPr/>
        </p:nvGrpSpPr>
        <p:grpSpPr>
          <a:xfrm>
            <a:off x="2398224" y="1589211"/>
            <a:ext cx="310075" cy="685800"/>
            <a:chOff x="2312595" y="737783"/>
            <a:chExt cx="310075" cy="685800"/>
          </a:xfrm>
        </p:grpSpPr>
        <p:sp>
          <p:nvSpPr>
            <p:cNvPr id="154" name="AutoShape 10">
              <a:extLst>
                <a:ext uri="{FF2B5EF4-FFF2-40B4-BE49-F238E27FC236}">
                  <a16:creationId xmlns:a16="http://schemas.microsoft.com/office/drawing/2014/main" id="{05FBBE3D-6C9F-42D7-842B-C7D6E4FE966D}"/>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511B0968-8E4B-498B-9B99-E995DB04CDB0}"/>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A6107AC8-A6B5-4332-9044-117A88D16E29}"/>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10" name="Line 234">
            <a:extLst>
              <a:ext uri="{FF2B5EF4-FFF2-40B4-BE49-F238E27FC236}">
                <a16:creationId xmlns:a16="http://schemas.microsoft.com/office/drawing/2014/main" id="{B9A8F864-E29C-4A0D-81A5-35D0A5D7ABDE}"/>
              </a:ext>
            </a:extLst>
          </p:cNvPr>
          <p:cNvSpPr>
            <a:spLocks noChangeShapeType="1"/>
          </p:cNvSpPr>
          <p:nvPr/>
        </p:nvSpPr>
        <p:spPr bwMode="auto">
          <a:xfrm flipH="1" flipV="1">
            <a:off x="3216510"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Arrow: Left-Right 217">
            <a:extLst>
              <a:ext uri="{FF2B5EF4-FFF2-40B4-BE49-F238E27FC236}">
                <a16:creationId xmlns:a16="http://schemas.microsoft.com/office/drawing/2014/main" id="{CF717259-5904-455F-9258-922FED768686}"/>
              </a:ext>
            </a:extLst>
          </p:cNvPr>
          <p:cNvSpPr/>
          <p:nvPr/>
        </p:nvSpPr>
        <p:spPr>
          <a:xfrm>
            <a:off x="1566824" y="6177103"/>
            <a:ext cx="1648979"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IF</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3" name="Rectangle 99">
            <a:extLst>
              <a:ext uri="{FF2B5EF4-FFF2-40B4-BE49-F238E27FC236}">
                <a16:creationId xmlns:a16="http://schemas.microsoft.com/office/drawing/2014/main" id="{42D8C858-E7CB-4B38-AC9B-23D5C93B02D2}"/>
              </a:ext>
            </a:extLst>
          </p:cNvPr>
          <p:cNvSpPr>
            <a:spLocks noChangeArrowheads="1"/>
          </p:cNvSpPr>
          <p:nvPr/>
        </p:nvSpPr>
        <p:spPr bwMode="auto">
          <a:xfrm>
            <a:off x="5599780" y="2157537"/>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E492E8DD-328D-49CC-AD8B-4A9FE5F5B44C}"/>
              </a:ext>
            </a:extLst>
          </p:cNvPr>
          <p:cNvSpPr txBox="1">
            <a:spLocks noChangeArrowheads="1"/>
          </p:cNvSpPr>
          <p:nvPr/>
        </p:nvSpPr>
        <p:spPr bwMode="auto">
          <a:xfrm>
            <a:off x="5356127" y="1903012"/>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sp>
        <p:nvSpPr>
          <p:cNvPr id="23" name="AutoShape 79">
            <a:extLst>
              <a:ext uri="{FF2B5EF4-FFF2-40B4-BE49-F238E27FC236}">
                <a16:creationId xmlns:a16="http://schemas.microsoft.com/office/drawing/2014/main" id="{6A96E51E-DCA0-4CF4-968F-C62BA9940701}"/>
              </a:ext>
            </a:extLst>
          </p:cNvPr>
          <p:cNvSpPr>
            <a:spLocks noChangeArrowheads="1"/>
          </p:cNvSpPr>
          <p:nvPr/>
        </p:nvSpPr>
        <p:spPr bwMode="auto">
          <a:xfrm>
            <a:off x="3418102" y="4125006"/>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0931AFC3-3602-4BAD-B728-8F4606570931}"/>
              </a:ext>
            </a:extLst>
          </p:cNvPr>
          <p:cNvSpPr>
            <a:spLocks noChangeShapeType="1"/>
          </p:cNvSpPr>
          <p:nvPr/>
        </p:nvSpPr>
        <p:spPr bwMode="auto">
          <a:xfrm flipV="1">
            <a:off x="3571721" y="4530860"/>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D49E5B75-6A44-41DF-9C9D-03271F127910}"/>
              </a:ext>
            </a:extLst>
          </p:cNvPr>
          <p:cNvSpPr>
            <a:spLocks noChangeShapeType="1"/>
          </p:cNvSpPr>
          <p:nvPr/>
        </p:nvSpPr>
        <p:spPr bwMode="auto">
          <a:xfrm>
            <a:off x="3571722"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3302E882-F113-4E80-A9C1-F3156DD2D4E3}"/>
              </a:ext>
            </a:extLst>
          </p:cNvPr>
          <p:cNvSpPr>
            <a:spLocks noChangeShapeType="1"/>
          </p:cNvSpPr>
          <p:nvPr/>
        </p:nvSpPr>
        <p:spPr bwMode="auto">
          <a:xfrm>
            <a:off x="3450599"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5EB36318-EA0B-4A4C-AABA-4C0F5CA75760}"/>
              </a:ext>
            </a:extLst>
          </p:cNvPr>
          <p:cNvSpPr txBox="1">
            <a:spLocks noChangeArrowheads="1"/>
          </p:cNvSpPr>
          <p:nvPr/>
        </p:nvSpPr>
        <p:spPr bwMode="auto">
          <a:xfrm>
            <a:off x="3762267"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BEB2B009-EEBD-4F68-852E-0A558B1A348D}"/>
              </a:ext>
            </a:extLst>
          </p:cNvPr>
          <p:cNvSpPr>
            <a:spLocks noChangeShapeType="1"/>
          </p:cNvSpPr>
          <p:nvPr/>
        </p:nvSpPr>
        <p:spPr bwMode="auto">
          <a:xfrm>
            <a:off x="3450599"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8FB6A3AC-73CB-4832-BF62-133177E8C722}"/>
              </a:ext>
            </a:extLst>
          </p:cNvPr>
          <p:cNvSpPr>
            <a:spLocks noChangeShapeType="1"/>
          </p:cNvSpPr>
          <p:nvPr/>
        </p:nvSpPr>
        <p:spPr bwMode="auto">
          <a:xfrm>
            <a:off x="3450599"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1" name="Line 90">
            <a:extLst>
              <a:ext uri="{FF2B5EF4-FFF2-40B4-BE49-F238E27FC236}">
                <a16:creationId xmlns:a16="http://schemas.microsoft.com/office/drawing/2014/main" id="{63C1A1FC-C64A-4664-B117-2BAD3D51F026}"/>
              </a:ext>
            </a:extLst>
          </p:cNvPr>
          <p:cNvSpPr>
            <a:spLocks noChangeShapeType="1"/>
          </p:cNvSpPr>
          <p:nvPr/>
        </p:nvSpPr>
        <p:spPr bwMode="auto">
          <a:xfrm>
            <a:off x="4664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6F0A5D1A-98B7-4732-942B-A9F21A52B5E7}"/>
              </a:ext>
            </a:extLst>
          </p:cNvPr>
          <p:cNvSpPr txBox="1">
            <a:spLocks noChangeArrowheads="1"/>
          </p:cNvSpPr>
          <p:nvPr/>
        </p:nvSpPr>
        <p:spPr bwMode="auto">
          <a:xfrm>
            <a:off x="4302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52" name="Line 94">
            <a:extLst>
              <a:ext uri="{FF2B5EF4-FFF2-40B4-BE49-F238E27FC236}">
                <a16:creationId xmlns:a16="http://schemas.microsoft.com/office/drawing/2014/main" id="{56D03881-A04B-4E09-9CFF-F9CC67C208FB}"/>
              </a:ext>
            </a:extLst>
          </p:cNvPr>
          <p:cNvSpPr>
            <a:spLocks noChangeShapeType="1"/>
          </p:cNvSpPr>
          <p:nvPr/>
        </p:nvSpPr>
        <p:spPr bwMode="auto">
          <a:xfrm flipV="1">
            <a:off x="3728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C81D042A-D1D8-4835-B9AB-654436D5979E}"/>
              </a:ext>
            </a:extLst>
          </p:cNvPr>
          <p:cNvSpPr>
            <a:spLocks noChangeShapeType="1"/>
          </p:cNvSpPr>
          <p:nvPr/>
        </p:nvSpPr>
        <p:spPr bwMode="auto">
          <a:xfrm>
            <a:off x="3728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2D3EFEDA-040A-4625-8DFA-C592D9A3CEA4}"/>
              </a:ext>
            </a:extLst>
          </p:cNvPr>
          <p:cNvSpPr>
            <a:spLocks noChangeShapeType="1"/>
          </p:cNvSpPr>
          <p:nvPr/>
        </p:nvSpPr>
        <p:spPr bwMode="auto">
          <a:xfrm>
            <a:off x="5356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6F6237AA-378F-4711-8552-3A877A94D9A1}"/>
              </a:ext>
            </a:extLst>
          </p:cNvPr>
          <p:cNvSpPr>
            <a:spLocks noChangeShapeType="1"/>
          </p:cNvSpPr>
          <p:nvPr/>
        </p:nvSpPr>
        <p:spPr bwMode="auto">
          <a:xfrm>
            <a:off x="5356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2EC76BF2-A715-4F97-B0E8-44A69EEEE662}"/>
              </a:ext>
            </a:extLst>
          </p:cNvPr>
          <p:cNvSpPr>
            <a:spLocks noChangeShapeType="1"/>
          </p:cNvSpPr>
          <p:nvPr/>
        </p:nvSpPr>
        <p:spPr bwMode="auto">
          <a:xfrm>
            <a:off x="5325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08C6D7A9-A099-4B22-A4FC-5703D9E07D67}"/>
              </a:ext>
            </a:extLst>
          </p:cNvPr>
          <p:cNvSpPr>
            <a:spLocks noChangeShapeType="1"/>
          </p:cNvSpPr>
          <p:nvPr/>
        </p:nvSpPr>
        <p:spPr bwMode="auto">
          <a:xfrm>
            <a:off x="3450599"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ED61F26B-ED8F-490B-A59A-27FDA0E330D8}"/>
              </a:ext>
            </a:extLst>
          </p:cNvPr>
          <p:cNvSpPr>
            <a:spLocks noChangeShapeType="1"/>
          </p:cNvSpPr>
          <p:nvPr/>
        </p:nvSpPr>
        <p:spPr bwMode="auto">
          <a:xfrm>
            <a:off x="3450599"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F2BDC960-8195-42D8-99C7-C0B3954434EC}"/>
              </a:ext>
            </a:extLst>
          </p:cNvPr>
          <p:cNvSpPr txBox="1">
            <a:spLocks noChangeArrowheads="1"/>
          </p:cNvSpPr>
          <p:nvPr/>
        </p:nvSpPr>
        <p:spPr bwMode="auto">
          <a:xfrm>
            <a:off x="3762267"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2473FF6A-9FB9-4284-B4D1-9D60C4B3F89F}"/>
              </a:ext>
            </a:extLst>
          </p:cNvPr>
          <p:cNvSpPr txBox="1">
            <a:spLocks noChangeArrowheads="1"/>
          </p:cNvSpPr>
          <p:nvPr/>
        </p:nvSpPr>
        <p:spPr bwMode="auto">
          <a:xfrm>
            <a:off x="3762267"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E42D6B3C-D248-49A8-B915-D05809A584CA}"/>
              </a:ext>
            </a:extLst>
          </p:cNvPr>
          <p:cNvSpPr>
            <a:spLocks noChangeArrowheads="1"/>
          </p:cNvSpPr>
          <p:nvPr/>
        </p:nvSpPr>
        <p:spPr bwMode="auto">
          <a:xfrm>
            <a:off x="3418102" y="5286851"/>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ACF69968-9647-44E9-A607-3D1C188B9344}"/>
              </a:ext>
            </a:extLst>
          </p:cNvPr>
          <p:cNvSpPr>
            <a:spLocks noChangeArrowheads="1"/>
          </p:cNvSpPr>
          <p:nvPr/>
        </p:nvSpPr>
        <p:spPr bwMode="auto">
          <a:xfrm>
            <a:off x="3418102" y="5606506"/>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D5DCAC17-7511-4ADA-9408-BDEAD8FCACAB}"/>
              </a:ext>
            </a:extLst>
          </p:cNvPr>
          <p:cNvSpPr>
            <a:spLocks noChangeShapeType="1"/>
          </p:cNvSpPr>
          <p:nvPr/>
        </p:nvSpPr>
        <p:spPr bwMode="auto">
          <a:xfrm>
            <a:off x="3260053"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2" name="Oval 151">
            <a:extLst>
              <a:ext uri="{FF2B5EF4-FFF2-40B4-BE49-F238E27FC236}">
                <a16:creationId xmlns:a16="http://schemas.microsoft.com/office/drawing/2014/main" id="{BE0DC4DE-AA3A-4297-BBA3-4C7483AE8F0A}"/>
              </a:ext>
            </a:extLst>
          </p:cNvPr>
          <p:cNvSpPr/>
          <p:nvPr/>
        </p:nvSpPr>
        <p:spPr>
          <a:xfrm>
            <a:off x="4761743" y="5076320"/>
            <a:ext cx="563655"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F98A073D-854F-4776-A1F4-0D0060D38CDB}"/>
              </a:ext>
            </a:extLst>
          </p:cNvPr>
          <p:cNvSpPr/>
          <p:nvPr/>
        </p:nvSpPr>
        <p:spPr>
          <a:xfrm>
            <a:off x="4861609" y="5118657"/>
            <a:ext cx="353045"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42" name="Flowchart: Process 141">
            <a:extLst>
              <a:ext uri="{FF2B5EF4-FFF2-40B4-BE49-F238E27FC236}">
                <a16:creationId xmlns:a16="http://schemas.microsoft.com/office/drawing/2014/main" id="{DE83EB5E-D208-4864-B001-42C647D620DA}"/>
              </a:ext>
            </a:extLst>
          </p:cNvPr>
          <p:cNvSpPr/>
          <p:nvPr/>
        </p:nvSpPr>
        <p:spPr>
          <a:xfrm>
            <a:off x="3963240" y="3712167"/>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FC7DD738-E068-4810-847B-9559A189EC0A}"/>
              </a:ext>
            </a:extLst>
          </p:cNvPr>
          <p:cNvSpPr txBox="1"/>
          <p:nvPr/>
        </p:nvSpPr>
        <p:spPr>
          <a:xfrm>
            <a:off x="4844251" y="3757285"/>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AD330855-B003-4B32-9910-03CDBEF5C04B}"/>
              </a:ext>
            </a:extLst>
          </p:cNvPr>
          <p:cNvSpPr txBox="1"/>
          <p:nvPr/>
        </p:nvSpPr>
        <p:spPr>
          <a:xfrm>
            <a:off x="4813019" y="4103071"/>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EEE5FF66-6BB5-43E4-9D24-7261B59B950C}"/>
              </a:ext>
            </a:extLst>
          </p:cNvPr>
          <p:cNvGrpSpPr/>
          <p:nvPr/>
        </p:nvGrpSpPr>
        <p:grpSpPr>
          <a:xfrm>
            <a:off x="3990549" y="3757286"/>
            <a:ext cx="486072" cy="1254807"/>
            <a:chOff x="5180843" y="90136"/>
            <a:chExt cx="486072" cy="1254807"/>
          </a:xfrm>
        </p:grpSpPr>
        <p:sp>
          <p:nvSpPr>
            <p:cNvPr id="148" name="TextBox 147">
              <a:extLst>
                <a:ext uri="{FF2B5EF4-FFF2-40B4-BE49-F238E27FC236}">
                  <a16:creationId xmlns:a16="http://schemas.microsoft.com/office/drawing/2014/main" id="{B0001CE4-571A-4AF8-8A2D-0E687AFA51FE}"/>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8CF0A9D4-F1A3-4D5F-A8F2-29A51ABF5737}"/>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5B683FBA-F381-4C7E-853E-73BE2B1CC54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4936FB3C-3710-4E19-836B-24206EA09CCA}"/>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960F11A2-7CB9-4E89-85EF-9D1841023C5B}"/>
              </a:ext>
            </a:extLst>
          </p:cNvPr>
          <p:cNvSpPr/>
          <p:nvPr/>
        </p:nvSpPr>
        <p:spPr>
          <a:xfrm>
            <a:off x="4957751" y="4819788"/>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D9DC8FFA-9F47-45A0-96AD-42C12AC3BED0}"/>
              </a:ext>
            </a:extLst>
          </p:cNvPr>
          <p:cNvSpPr txBox="1"/>
          <p:nvPr/>
        </p:nvSpPr>
        <p:spPr>
          <a:xfrm>
            <a:off x="4521955" y="4481693"/>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73" name="Line 74">
            <a:extLst>
              <a:ext uri="{FF2B5EF4-FFF2-40B4-BE49-F238E27FC236}">
                <a16:creationId xmlns:a16="http://schemas.microsoft.com/office/drawing/2014/main" id="{4621E274-AE49-48B2-B4F7-B1F7E49FBB48}"/>
              </a:ext>
            </a:extLst>
          </p:cNvPr>
          <p:cNvSpPr>
            <a:spLocks noChangeShapeType="1"/>
          </p:cNvSpPr>
          <p:nvPr/>
        </p:nvSpPr>
        <p:spPr bwMode="auto">
          <a:xfrm>
            <a:off x="3450598" y="3825496"/>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B74DEDF-9329-4BB8-9981-30068A5B8519}"/>
              </a:ext>
            </a:extLst>
          </p:cNvPr>
          <p:cNvSpPr>
            <a:spLocks noChangeShapeType="1"/>
          </p:cNvSpPr>
          <p:nvPr/>
        </p:nvSpPr>
        <p:spPr bwMode="auto">
          <a:xfrm flipH="1">
            <a:off x="3260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5EF0E47D-758A-4A70-ADA7-09AD7642649B}"/>
              </a:ext>
            </a:extLst>
          </p:cNvPr>
          <p:cNvGrpSpPr/>
          <p:nvPr/>
        </p:nvGrpSpPr>
        <p:grpSpPr>
          <a:xfrm>
            <a:off x="3430549" y="2526563"/>
            <a:ext cx="618155" cy="1324115"/>
            <a:chOff x="1892604" y="2536032"/>
            <a:chExt cx="618155" cy="1324115"/>
          </a:xfrm>
        </p:grpSpPr>
        <p:sp>
          <p:nvSpPr>
            <p:cNvPr id="176" name="AutoShape 79">
              <a:extLst>
                <a:ext uri="{FF2B5EF4-FFF2-40B4-BE49-F238E27FC236}">
                  <a16:creationId xmlns:a16="http://schemas.microsoft.com/office/drawing/2014/main" id="{6B576B88-713F-4441-892B-F633D131C159}"/>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83644DA4-18D8-47CE-A352-A06F58A03477}"/>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D428D0FD-F8CD-458F-9E88-5F44ABD8C41F}"/>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85" name="Rectangle 184">
            <a:extLst>
              <a:ext uri="{FF2B5EF4-FFF2-40B4-BE49-F238E27FC236}">
                <a16:creationId xmlns:a16="http://schemas.microsoft.com/office/drawing/2014/main" id="{F4EA894C-5E60-4A4A-9784-7DD48B4F95DD}"/>
              </a:ext>
            </a:extLst>
          </p:cNvPr>
          <p:cNvSpPr/>
          <p:nvPr/>
        </p:nvSpPr>
        <p:spPr>
          <a:xfrm rot="16200000">
            <a:off x="5494415" y="2247860"/>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84" name="Straight Arrow Connector 183">
            <a:extLst>
              <a:ext uri="{FF2B5EF4-FFF2-40B4-BE49-F238E27FC236}">
                <a16:creationId xmlns:a16="http://schemas.microsoft.com/office/drawing/2014/main" id="{CB5C3D80-2F95-4280-8FD0-5C697E89F06A}"/>
              </a:ext>
            </a:extLst>
          </p:cNvPr>
          <p:cNvCxnSpPr>
            <a:cxnSpLocks/>
          </p:cNvCxnSpPr>
          <p:nvPr/>
        </p:nvCxnSpPr>
        <p:spPr>
          <a:xfrm>
            <a:off x="4788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098106-5259-4469-8F8A-18A088686BA7}"/>
              </a:ext>
            </a:extLst>
          </p:cNvPr>
          <p:cNvCxnSpPr>
            <a:cxnSpLocks/>
          </p:cNvCxnSpPr>
          <p:nvPr/>
        </p:nvCxnSpPr>
        <p:spPr>
          <a:xfrm>
            <a:off x="4788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9249EC06-D21C-4B8A-9540-E16BAB69F55C}"/>
              </a:ext>
            </a:extLst>
          </p:cNvPr>
          <p:cNvSpPr/>
          <p:nvPr/>
        </p:nvSpPr>
        <p:spPr>
          <a:xfrm rot="16200000">
            <a:off x="5494415" y="2658130"/>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83" name="Line 152">
            <a:extLst>
              <a:ext uri="{FF2B5EF4-FFF2-40B4-BE49-F238E27FC236}">
                <a16:creationId xmlns:a16="http://schemas.microsoft.com/office/drawing/2014/main" id="{D13C9AC1-E077-41EB-96AE-3B9C3FC4E375}"/>
              </a:ext>
            </a:extLst>
          </p:cNvPr>
          <p:cNvSpPr>
            <a:spLocks noChangeShapeType="1"/>
          </p:cNvSpPr>
          <p:nvPr/>
        </p:nvSpPr>
        <p:spPr bwMode="auto">
          <a:xfrm flipH="1">
            <a:off x="2642621"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7AF5BF44-2998-4E6B-B2AD-CF64B06D1B28}"/>
              </a:ext>
            </a:extLst>
          </p:cNvPr>
          <p:cNvSpPr>
            <a:spLocks noChangeShapeType="1"/>
          </p:cNvSpPr>
          <p:nvPr/>
        </p:nvSpPr>
        <p:spPr bwMode="auto">
          <a:xfrm flipH="1">
            <a:off x="3728294"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5E24CE52-4F13-4C8A-82B1-77B75C940A72}"/>
              </a:ext>
            </a:extLst>
          </p:cNvPr>
          <p:cNvSpPr>
            <a:spLocks noChangeShapeType="1"/>
          </p:cNvSpPr>
          <p:nvPr/>
        </p:nvSpPr>
        <p:spPr bwMode="auto">
          <a:xfrm>
            <a:off x="3571722"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47E229C7-70CB-48EC-B7AC-63CB0225D94D}"/>
              </a:ext>
            </a:extLst>
          </p:cNvPr>
          <p:cNvSpPr txBox="1">
            <a:spLocks noChangeArrowheads="1"/>
          </p:cNvSpPr>
          <p:nvPr/>
        </p:nvSpPr>
        <p:spPr bwMode="auto">
          <a:xfrm>
            <a:off x="7393597" y="1903702"/>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sp>
        <p:nvSpPr>
          <p:cNvPr id="36" name="Line 30">
            <a:extLst>
              <a:ext uri="{FF2B5EF4-FFF2-40B4-BE49-F238E27FC236}">
                <a16:creationId xmlns:a16="http://schemas.microsoft.com/office/drawing/2014/main" id="{EA6AA376-0C36-4960-99FB-9E6729EF21B8}"/>
              </a:ext>
            </a:extLst>
          </p:cNvPr>
          <p:cNvSpPr>
            <a:spLocks noChangeShapeType="1"/>
          </p:cNvSpPr>
          <p:nvPr/>
        </p:nvSpPr>
        <p:spPr bwMode="auto">
          <a:xfrm flipV="1">
            <a:off x="5911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F1782213-19A0-4D8F-9A07-BF21E276EC05}"/>
              </a:ext>
            </a:extLst>
          </p:cNvPr>
          <p:cNvSpPr>
            <a:spLocks noChangeShapeType="1"/>
          </p:cNvSpPr>
          <p:nvPr/>
        </p:nvSpPr>
        <p:spPr bwMode="auto">
          <a:xfrm>
            <a:off x="5756353"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CDCF1A29-A882-4779-A6EE-5B843F0140B9}"/>
              </a:ext>
            </a:extLst>
          </p:cNvPr>
          <p:cNvSpPr>
            <a:spLocks noChangeArrowheads="1"/>
          </p:cNvSpPr>
          <p:nvPr/>
        </p:nvSpPr>
        <p:spPr bwMode="auto">
          <a:xfrm>
            <a:off x="5868612" y="4198138"/>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B8ADFA1D-B8EC-46AD-AB5D-DFA7F0473556}"/>
              </a:ext>
            </a:extLst>
          </p:cNvPr>
          <p:cNvSpPr>
            <a:spLocks noChangeShapeType="1"/>
          </p:cNvSpPr>
          <p:nvPr/>
        </p:nvSpPr>
        <p:spPr bwMode="auto">
          <a:xfrm>
            <a:off x="6301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50EB1CBD-1E9F-427D-9B8F-402AC13D706B}"/>
              </a:ext>
            </a:extLst>
          </p:cNvPr>
          <p:cNvSpPr>
            <a:spLocks noChangeShapeType="1"/>
          </p:cNvSpPr>
          <p:nvPr/>
        </p:nvSpPr>
        <p:spPr bwMode="auto">
          <a:xfrm>
            <a:off x="7350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9F3303F3-7ADB-4AD0-9036-D8CCA9A69EE7}"/>
              </a:ext>
            </a:extLst>
          </p:cNvPr>
          <p:cNvSpPr>
            <a:spLocks noChangeShapeType="1"/>
          </p:cNvSpPr>
          <p:nvPr/>
        </p:nvSpPr>
        <p:spPr bwMode="auto">
          <a:xfrm>
            <a:off x="7549553"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C0EDE27F-58D9-4ED1-BFD5-401E8ED0FAED}"/>
              </a:ext>
            </a:extLst>
          </p:cNvPr>
          <p:cNvSpPr>
            <a:spLocks noChangeShapeType="1"/>
          </p:cNvSpPr>
          <p:nvPr/>
        </p:nvSpPr>
        <p:spPr bwMode="auto">
          <a:xfrm>
            <a:off x="5756353"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Line 92">
            <a:extLst>
              <a:ext uri="{FF2B5EF4-FFF2-40B4-BE49-F238E27FC236}">
                <a16:creationId xmlns:a16="http://schemas.microsoft.com/office/drawing/2014/main" id="{86BE78AB-95CC-4184-9808-B6AFEE6E1855}"/>
              </a:ext>
            </a:extLst>
          </p:cNvPr>
          <p:cNvSpPr>
            <a:spLocks noChangeShapeType="1"/>
          </p:cNvSpPr>
          <p:nvPr/>
        </p:nvSpPr>
        <p:spPr bwMode="auto">
          <a:xfrm>
            <a:off x="6536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7CCA6564-E97A-4AF0-8AE3-F838634810B5}"/>
              </a:ext>
            </a:extLst>
          </p:cNvPr>
          <p:cNvSpPr>
            <a:spLocks noChangeShapeType="1"/>
          </p:cNvSpPr>
          <p:nvPr/>
        </p:nvSpPr>
        <p:spPr bwMode="auto">
          <a:xfrm>
            <a:off x="5756353"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F67A9BC9-960C-4B9E-83D0-2536B3474663}"/>
              </a:ext>
            </a:extLst>
          </p:cNvPr>
          <p:cNvSpPr>
            <a:spLocks noChangeShapeType="1"/>
          </p:cNvSpPr>
          <p:nvPr/>
        </p:nvSpPr>
        <p:spPr bwMode="auto">
          <a:xfrm>
            <a:off x="6068020" y="3712168"/>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2B5091FF-0331-4C49-89B0-F9280376F3CA}"/>
              </a:ext>
            </a:extLst>
          </p:cNvPr>
          <p:cNvSpPr>
            <a:spLocks noChangeShapeType="1"/>
          </p:cNvSpPr>
          <p:nvPr/>
        </p:nvSpPr>
        <p:spPr bwMode="auto">
          <a:xfrm>
            <a:off x="6068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AutoShape 122">
            <a:extLst>
              <a:ext uri="{FF2B5EF4-FFF2-40B4-BE49-F238E27FC236}">
                <a16:creationId xmlns:a16="http://schemas.microsoft.com/office/drawing/2014/main" id="{A6624DC2-EA5E-4278-AD6C-1EE067BDD49A}"/>
              </a:ext>
            </a:extLst>
          </p:cNvPr>
          <p:cNvSpPr>
            <a:spLocks noChangeArrowheads="1"/>
          </p:cNvSpPr>
          <p:nvPr/>
        </p:nvSpPr>
        <p:spPr bwMode="auto">
          <a:xfrm>
            <a:off x="6038478" y="4510715"/>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247534EC-FDB3-46D2-8377-A7B26DA64865}"/>
              </a:ext>
            </a:extLst>
          </p:cNvPr>
          <p:cNvSpPr>
            <a:spLocks noChangeShapeType="1"/>
          </p:cNvSpPr>
          <p:nvPr/>
        </p:nvSpPr>
        <p:spPr bwMode="auto">
          <a:xfrm>
            <a:off x="5756353"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B65BA984-CB81-4173-8359-E77A212A9FF7}"/>
              </a:ext>
            </a:extLst>
          </p:cNvPr>
          <p:cNvSpPr>
            <a:spLocks noChangeShapeType="1"/>
          </p:cNvSpPr>
          <p:nvPr/>
        </p:nvSpPr>
        <p:spPr bwMode="auto">
          <a:xfrm>
            <a:off x="7549553"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04B330EE-2BA9-4CD9-957D-38187C649597}"/>
              </a:ext>
            </a:extLst>
          </p:cNvPr>
          <p:cNvSpPr>
            <a:spLocks noChangeShapeType="1"/>
          </p:cNvSpPr>
          <p:nvPr/>
        </p:nvSpPr>
        <p:spPr bwMode="auto">
          <a:xfrm>
            <a:off x="5911449"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E01B76C8-15C8-44A2-B6AF-E144C7F235E7}"/>
              </a:ext>
            </a:extLst>
          </p:cNvPr>
          <p:cNvSpPr>
            <a:spLocks noChangeShapeType="1"/>
          </p:cNvSpPr>
          <p:nvPr/>
        </p:nvSpPr>
        <p:spPr bwMode="auto">
          <a:xfrm>
            <a:off x="5756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7CAC46E0-B6E5-4D94-93DC-3222B82C6931}"/>
              </a:ext>
            </a:extLst>
          </p:cNvPr>
          <p:cNvSpPr>
            <a:spLocks noChangeShapeType="1"/>
          </p:cNvSpPr>
          <p:nvPr/>
        </p:nvSpPr>
        <p:spPr bwMode="auto">
          <a:xfrm>
            <a:off x="5756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ADCE6362-FFE9-4680-8E8D-2A82D4D35167}"/>
              </a:ext>
            </a:extLst>
          </p:cNvPr>
          <p:cNvSpPr>
            <a:spLocks noChangeShapeType="1"/>
          </p:cNvSpPr>
          <p:nvPr/>
        </p:nvSpPr>
        <p:spPr bwMode="auto">
          <a:xfrm>
            <a:off x="6847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9" name="AutoShape 10">
            <a:extLst>
              <a:ext uri="{FF2B5EF4-FFF2-40B4-BE49-F238E27FC236}">
                <a16:creationId xmlns:a16="http://schemas.microsoft.com/office/drawing/2014/main" id="{CB092751-1C35-4844-9CD6-9361FAAEA63F}"/>
              </a:ext>
            </a:extLst>
          </p:cNvPr>
          <p:cNvSpPr>
            <a:spLocks noChangeArrowheads="1"/>
          </p:cNvSpPr>
          <p:nvPr/>
        </p:nvSpPr>
        <p:spPr bwMode="auto">
          <a:xfrm rot="16200000">
            <a:off x="6443843" y="5636049"/>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D985C20F-BBD5-4B8A-A0FC-18937A13070D}"/>
              </a:ext>
            </a:extLst>
          </p:cNvPr>
          <p:cNvSpPr txBox="1"/>
          <p:nvPr/>
        </p:nvSpPr>
        <p:spPr>
          <a:xfrm>
            <a:off x="6537283" y="544219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095D5246-61DB-4A76-B144-42A53227E917}"/>
              </a:ext>
            </a:extLst>
          </p:cNvPr>
          <p:cNvSpPr txBox="1"/>
          <p:nvPr/>
        </p:nvSpPr>
        <p:spPr>
          <a:xfrm>
            <a:off x="6534782" y="5673862"/>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7" name="Line 90">
            <a:extLst>
              <a:ext uri="{FF2B5EF4-FFF2-40B4-BE49-F238E27FC236}">
                <a16:creationId xmlns:a16="http://schemas.microsoft.com/office/drawing/2014/main" id="{7DE23B8A-58C5-48FA-9CF1-F549ABA181C1}"/>
              </a:ext>
            </a:extLst>
          </p:cNvPr>
          <p:cNvSpPr>
            <a:spLocks noChangeShapeType="1"/>
          </p:cNvSpPr>
          <p:nvPr/>
        </p:nvSpPr>
        <p:spPr bwMode="auto">
          <a:xfrm>
            <a:off x="6712896" y="5402241"/>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23A317C5-40D9-4310-932C-8D62A722268F}"/>
              </a:ext>
            </a:extLst>
          </p:cNvPr>
          <p:cNvSpPr txBox="1">
            <a:spLocks noChangeArrowheads="1"/>
          </p:cNvSpPr>
          <p:nvPr/>
        </p:nvSpPr>
        <p:spPr bwMode="auto">
          <a:xfrm>
            <a:off x="6411237" y="5181525"/>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9" name="AutoShape 10">
            <a:extLst>
              <a:ext uri="{FF2B5EF4-FFF2-40B4-BE49-F238E27FC236}">
                <a16:creationId xmlns:a16="http://schemas.microsoft.com/office/drawing/2014/main" id="{29C2C5F8-5FC7-4B2E-B2C3-6EA5CEBDF469}"/>
              </a:ext>
            </a:extLst>
          </p:cNvPr>
          <p:cNvSpPr>
            <a:spLocks noChangeArrowheads="1"/>
          </p:cNvSpPr>
          <p:nvPr/>
        </p:nvSpPr>
        <p:spPr bwMode="auto">
          <a:xfrm rot="16200000">
            <a:off x="6148521" y="4263376"/>
            <a:ext cx="556651"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2E370EC8-A200-4A71-8EAD-46D9CBEE405A}"/>
              </a:ext>
            </a:extLst>
          </p:cNvPr>
          <p:cNvSpPr txBox="1"/>
          <p:nvPr/>
        </p:nvSpPr>
        <p:spPr>
          <a:xfrm>
            <a:off x="6241961" y="4069524"/>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B3DF4608-EFFF-48AF-94AE-8230BA768293}"/>
              </a:ext>
            </a:extLst>
          </p:cNvPr>
          <p:cNvSpPr txBox="1"/>
          <p:nvPr/>
        </p:nvSpPr>
        <p:spPr>
          <a:xfrm>
            <a:off x="6239460" y="43011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27" name="Line 155">
            <a:extLst>
              <a:ext uri="{FF2B5EF4-FFF2-40B4-BE49-F238E27FC236}">
                <a16:creationId xmlns:a16="http://schemas.microsoft.com/office/drawing/2014/main" id="{CBADC4BC-435F-46BE-8C25-B612D1892D89}"/>
              </a:ext>
            </a:extLst>
          </p:cNvPr>
          <p:cNvSpPr>
            <a:spLocks noChangeShapeType="1"/>
          </p:cNvSpPr>
          <p:nvPr/>
        </p:nvSpPr>
        <p:spPr bwMode="auto">
          <a:xfrm>
            <a:off x="6485514" y="4559212"/>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CB69011D-2FB3-4A4B-A06A-B2BBB1F14C48}"/>
              </a:ext>
            </a:extLst>
          </p:cNvPr>
          <p:cNvSpPr txBox="1">
            <a:spLocks noChangeArrowheads="1"/>
          </p:cNvSpPr>
          <p:nvPr/>
        </p:nvSpPr>
        <p:spPr bwMode="auto">
          <a:xfrm>
            <a:off x="6196140" y="465110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25" name="Oval 124">
            <a:extLst>
              <a:ext uri="{FF2B5EF4-FFF2-40B4-BE49-F238E27FC236}">
                <a16:creationId xmlns:a16="http://schemas.microsoft.com/office/drawing/2014/main" id="{C561357E-8884-4767-9344-F5AA05036366}"/>
              </a:ext>
            </a:extLst>
          </p:cNvPr>
          <p:cNvSpPr/>
          <p:nvPr/>
        </p:nvSpPr>
        <p:spPr>
          <a:xfrm>
            <a:off x="5861798" y="3246124"/>
            <a:ext cx="418317" cy="447524"/>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A33D3975-DD4B-4475-998C-DC3256CD9541}"/>
              </a:ext>
            </a:extLst>
          </p:cNvPr>
          <p:cNvSpPr/>
          <p:nvPr/>
        </p:nvSpPr>
        <p:spPr>
          <a:xfrm>
            <a:off x="5945761" y="3288461"/>
            <a:ext cx="223073" cy="369332"/>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23" name="Freeform: Shape 122">
            <a:extLst>
              <a:ext uri="{FF2B5EF4-FFF2-40B4-BE49-F238E27FC236}">
                <a16:creationId xmlns:a16="http://schemas.microsoft.com/office/drawing/2014/main" id="{6BFEBBFC-7027-4773-9426-FD974178823B}"/>
              </a:ext>
            </a:extLst>
          </p:cNvPr>
          <p:cNvSpPr/>
          <p:nvPr/>
        </p:nvSpPr>
        <p:spPr>
          <a:xfrm rot="5400000">
            <a:off x="6766852" y="3014158"/>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DC91AEAC-4C22-44E0-82C7-6836C5EB7972}"/>
              </a:ext>
            </a:extLst>
          </p:cNvPr>
          <p:cNvSpPr/>
          <p:nvPr/>
        </p:nvSpPr>
        <p:spPr>
          <a:xfrm rot="16200000">
            <a:off x="6968085" y="3105090"/>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19" name="Freeform: Shape 118">
            <a:extLst>
              <a:ext uri="{FF2B5EF4-FFF2-40B4-BE49-F238E27FC236}">
                <a16:creationId xmlns:a16="http://schemas.microsoft.com/office/drawing/2014/main" id="{A21FD5A5-6BAC-4912-9C62-174A11667BF0}"/>
              </a:ext>
            </a:extLst>
          </p:cNvPr>
          <p:cNvSpPr/>
          <p:nvPr/>
        </p:nvSpPr>
        <p:spPr>
          <a:xfrm rot="5400000">
            <a:off x="6680312" y="3743903"/>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C6937238-89CB-44E5-B4DF-C4CE041643E2}"/>
              </a:ext>
            </a:extLst>
          </p:cNvPr>
          <p:cNvSpPr/>
          <p:nvPr/>
        </p:nvSpPr>
        <p:spPr>
          <a:xfrm>
            <a:off x="6752310" y="3772425"/>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810D5992-D9F2-4198-BDC4-0C69365F3089}"/>
              </a:ext>
            </a:extLst>
          </p:cNvPr>
          <p:cNvSpPr/>
          <p:nvPr/>
        </p:nvSpPr>
        <p:spPr>
          <a:xfrm>
            <a:off x="7148212" y="3890272"/>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487032AE-951D-4917-A7FA-763C4CF2AED4}"/>
              </a:ext>
            </a:extLst>
          </p:cNvPr>
          <p:cNvSpPr/>
          <p:nvPr/>
        </p:nvSpPr>
        <p:spPr>
          <a:xfrm>
            <a:off x="7038941" y="4080093"/>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17" name="Line 155">
            <a:extLst>
              <a:ext uri="{FF2B5EF4-FFF2-40B4-BE49-F238E27FC236}">
                <a16:creationId xmlns:a16="http://schemas.microsoft.com/office/drawing/2014/main" id="{91B7CA74-7DA8-417D-8790-EE4236AF25FB}"/>
              </a:ext>
            </a:extLst>
          </p:cNvPr>
          <p:cNvSpPr>
            <a:spLocks noChangeShapeType="1"/>
          </p:cNvSpPr>
          <p:nvPr/>
        </p:nvSpPr>
        <p:spPr bwMode="auto">
          <a:xfrm>
            <a:off x="7364046" y="4380830"/>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D932D55C-092D-4C54-BEFA-15787BF0B536}"/>
              </a:ext>
            </a:extLst>
          </p:cNvPr>
          <p:cNvSpPr txBox="1">
            <a:spLocks noChangeArrowheads="1"/>
          </p:cNvSpPr>
          <p:nvPr/>
        </p:nvSpPr>
        <p:spPr bwMode="auto">
          <a:xfrm>
            <a:off x="7038132" y="4473442"/>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cxnSp>
        <p:nvCxnSpPr>
          <p:cNvPr id="180" name="Straight Arrow Connector 179">
            <a:extLst>
              <a:ext uri="{FF2B5EF4-FFF2-40B4-BE49-F238E27FC236}">
                <a16:creationId xmlns:a16="http://schemas.microsoft.com/office/drawing/2014/main" id="{058AF516-7F67-4F57-B6C4-84711A678DEE}"/>
              </a:ext>
            </a:extLst>
          </p:cNvPr>
          <p:cNvCxnSpPr>
            <a:cxnSpLocks/>
            <a:stCxn id="185" idx="2"/>
            <a:endCxn id="186" idx="0"/>
          </p:cNvCxnSpPr>
          <p:nvPr/>
        </p:nvCxnSpPr>
        <p:spPr>
          <a:xfrm>
            <a:off x="5803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810A3B-3B14-4C27-AF4F-3987DA910C70}"/>
              </a:ext>
            </a:extLst>
          </p:cNvPr>
          <p:cNvCxnSpPr>
            <a:cxnSpLocks/>
            <a:stCxn id="192" idx="2"/>
            <a:endCxn id="193" idx="0"/>
          </p:cNvCxnSpPr>
          <p:nvPr/>
        </p:nvCxnSpPr>
        <p:spPr>
          <a:xfrm>
            <a:off x="5803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3" name="Line 237">
            <a:extLst>
              <a:ext uri="{FF2B5EF4-FFF2-40B4-BE49-F238E27FC236}">
                <a16:creationId xmlns:a16="http://schemas.microsoft.com/office/drawing/2014/main" id="{E7D650EE-066C-4BFD-80DC-37873C8B506E}"/>
              </a:ext>
            </a:extLst>
          </p:cNvPr>
          <p:cNvSpPr>
            <a:spLocks noChangeShapeType="1"/>
          </p:cNvSpPr>
          <p:nvPr/>
        </p:nvSpPr>
        <p:spPr bwMode="auto">
          <a:xfrm flipH="1" flipV="1">
            <a:off x="5686863"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1" name="Arrow: Left-Right 220">
            <a:extLst>
              <a:ext uri="{FF2B5EF4-FFF2-40B4-BE49-F238E27FC236}">
                <a16:creationId xmlns:a16="http://schemas.microsoft.com/office/drawing/2014/main" id="{2DF1391E-6C75-4C3E-83B5-7E3837560F04}"/>
              </a:ext>
            </a:extLst>
          </p:cNvPr>
          <p:cNvSpPr/>
          <p:nvPr/>
        </p:nvSpPr>
        <p:spPr>
          <a:xfrm>
            <a:off x="5686891" y="6191720"/>
            <a:ext cx="2153620"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1" name="Rectangle 139">
            <a:extLst>
              <a:ext uri="{FF2B5EF4-FFF2-40B4-BE49-F238E27FC236}">
                <a16:creationId xmlns:a16="http://schemas.microsoft.com/office/drawing/2014/main" id="{549C9F68-50F5-41BE-916B-0A24467BB64D}"/>
              </a:ext>
            </a:extLst>
          </p:cNvPr>
          <p:cNvSpPr>
            <a:spLocks noChangeArrowheads="1"/>
          </p:cNvSpPr>
          <p:nvPr/>
        </p:nvSpPr>
        <p:spPr bwMode="auto">
          <a:xfrm>
            <a:off x="7784412" y="2157537"/>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7">
            <a:extLst>
              <a:ext uri="{FF2B5EF4-FFF2-40B4-BE49-F238E27FC236}">
                <a16:creationId xmlns:a16="http://schemas.microsoft.com/office/drawing/2014/main" id="{D4CDD717-2A64-4751-90F2-73164FDAFDD5}"/>
              </a:ext>
            </a:extLst>
          </p:cNvPr>
          <p:cNvSpPr>
            <a:spLocks noChangeShapeType="1"/>
          </p:cNvSpPr>
          <p:nvPr/>
        </p:nvSpPr>
        <p:spPr bwMode="auto">
          <a:xfrm>
            <a:off x="9499325"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C1418C2C-5B1E-4C08-91C7-0123A4F461BF}"/>
              </a:ext>
            </a:extLst>
          </p:cNvPr>
          <p:cNvSpPr>
            <a:spLocks noChangeShapeType="1"/>
          </p:cNvSpPr>
          <p:nvPr/>
        </p:nvSpPr>
        <p:spPr bwMode="auto">
          <a:xfrm>
            <a:off x="7939507"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290539D2-A32B-4AED-AE91-C42DCB285045}"/>
              </a:ext>
            </a:extLst>
          </p:cNvPr>
          <p:cNvSpPr>
            <a:spLocks noChangeShapeType="1"/>
          </p:cNvSpPr>
          <p:nvPr/>
        </p:nvSpPr>
        <p:spPr bwMode="auto">
          <a:xfrm flipH="1">
            <a:off x="8096079" y="4290142"/>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E2D2927D-1C31-4E57-85DA-33CE233C8CC5}"/>
              </a:ext>
            </a:extLst>
          </p:cNvPr>
          <p:cNvSpPr>
            <a:spLocks noChangeShapeType="1"/>
          </p:cNvSpPr>
          <p:nvPr/>
        </p:nvSpPr>
        <p:spPr bwMode="auto">
          <a:xfrm>
            <a:off x="8096080"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E39E6C40-E7E7-4CDE-A50D-13691D1B9442}"/>
              </a:ext>
            </a:extLst>
          </p:cNvPr>
          <p:cNvSpPr>
            <a:spLocks noChangeArrowheads="1"/>
          </p:cNvSpPr>
          <p:nvPr/>
        </p:nvSpPr>
        <p:spPr bwMode="auto">
          <a:xfrm>
            <a:off x="8051767" y="4255935"/>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68C45E5F-5E0D-4DA6-AE5C-0936F20C23BF}"/>
              </a:ext>
            </a:extLst>
          </p:cNvPr>
          <p:cNvSpPr>
            <a:spLocks noChangeShapeType="1"/>
          </p:cNvSpPr>
          <p:nvPr/>
        </p:nvSpPr>
        <p:spPr bwMode="auto">
          <a:xfrm>
            <a:off x="7939507"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0286441F-3A44-4258-828F-93A51F49AFA0}"/>
              </a:ext>
            </a:extLst>
          </p:cNvPr>
          <p:cNvSpPr>
            <a:spLocks noChangeShapeType="1"/>
          </p:cNvSpPr>
          <p:nvPr/>
        </p:nvSpPr>
        <p:spPr bwMode="auto">
          <a:xfrm>
            <a:off x="7939507"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B96F41B0-B422-4868-B08C-57F24EF9C0C2}"/>
              </a:ext>
            </a:extLst>
          </p:cNvPr>
          <p:cNvSpPr>
            <a:spLocks noChangeShapeType="1"/>
          </p:cNvSpPr>
          <p:nvPr/>
        </p:nvSpPr>
        <p:spPr bwMode="auto">
          <a:xfrm>
            <a:off x="7939507"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0">
            <a:extLst>
              <a:ext uri="{FF2B5EF4-FFF2-40B4-BE49-F238E27FC236}">
                <a16:creationId xmlns:a16="http://schemas.microsoft.com/office/drawing/2014/main" id="{81368FA8-A783-4312-97D9-9AAAA47600C8}"/>
              </a:ext>
            </a:extLst>
          </p:cNvPr>
          <p:cNvSpPr>
            <a:spLocks noChangeShapeType="1"/>
          </p:cNvSpPr>
          <p:nvPr/>
        </p:nvSpPr>
        <p:spPr bwMode="auto">
          <a:xfrm flipV="1">
            <a:off x="8265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5" name="Line 155">
            <a:extLst>
              <a:ext uri="{FF2B5EF4-FFF2-40B4-BE49-F238E27FC236}">
                <a16:creationId xmlns:a16="http://schemas.microsoft.com/office/drawing/2014/main" id="{70390910-D127-4204-B889-F08639C8E81E}"/>
              </a:ext>
            </a:extLst>
          </p:cNvPr>
          <p:cNvSpPr>
            <a:spLocks noChangeShapeType="1"/>
          </p:cNvSpPr>
          <p:nvPr/>
        </p:nvSpPr>
        <p:spPr bwMode="auto">
          <a:xfrm>
            <a:off x="8930561" y="5137263"/>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E1C5A04D-027B-402C-A2F5-7D1F644F92F5}"/>
              </a:ext>
            </a:extLst>
          </p:cNvPr>
          <p:cNvSpPr txBox="1">
            <a:spLocks noChangeArrowheads="1"/>
          </p:cNvSpPr>
          <p:nvPr/>
        </p:nvSpPr>
        <p:spPr bwMode="auto">
          <a:xfrm>
            <a:off x="8539586" y="5191055"/>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13" name="Line 90">
            <a:extLst>
              <a:ext uri="{FF2B5EF4-FFF2-40B4-BE49-F238E27FC236}">
                <a16:creationId xmlns:a16="http://schemas.microsoft.com/office/drawing/2014/main" id="{4A74A9DA-1949-4A33-AB31-A271EC14E366}"/>
              </a:ext>
            </a:extLst>
          </p:cNvPr>
          <p:cNvSpPr>
            <a:spLocks noChangeShapeType="1"/>
          </p:cNvSpPr>
          <p:nvPr/>
        </p:nvSpPr>
        <p:spPr bwMode="auto">
          <a:xfrm>
            <a:off x="8945983" y="402676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83C68FF9-4458-4C31-94C3-3CBC1871BB38}"/>
              </a:ext>
            </a:extLst>
          </p:cNvPr>
          <p:cNvSpPr txBox="1">
            <a:spLocks noChangeArrowheads="1"/>
          </p:cNvSpPr>
          <p:nvPr/>
        </p:nvSpPr>
        <p:spPr bwMode="auto">
          <a:xfrm>
            <a:off x="8583416" y="378705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108" name="Flowchart: Process 107">
            <a:extLst>
              <a:ext uri="{FF2B5EF4-FFF2-40B4-BE49-F238E27FC236}">
                <a16:creationId xmlns:a16="http://schemas.microsoft.com/office/drawing/2014/main" id="{ECC2444B-EC86-4FBA-82B2-5ED2348A8686}"/>
              </a:ext>
            </a:extLst>
          </p:cNvPr>
          <p:cNvSpPr/>
          <p:nvPr/>
        </p:nvSpPr>
        <p:spPr>
          <a:xfrm>
            <a:off x="8342083" y="4150824"/>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520EFC55-A317-4D5F-ACAD-A86CEA7DFD6F}"/>
              </a:ext>
            </a:extLst>
          </p:cNvPr>
          <p:cNvSpPr txBox="1"/>
          <p:nvPr/>
        </p:nvSpPr>
        <p:spPr>
          <a:xfrm>
            <a:off x="8569508" y="4402016"/>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93278110-F6DF-4C58-B960-26DEBBEE4C6D}"/>
              </a:ext>
            </a:extLst>
          </p:cNvPr>
          <p:cNvSpPr txBox="1">
            <a:spLocks noChangeArrowheads="1"/>
          </p:cNvSpPr>
          <p:nvPr/>
        </p:nvSpPr>
        <p:spPr bwMode="auto">
          <a:xfrm>
            <a:off x="8309589" y="4108249"/>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EABF6437-9BBE-4548-866F-6AEB1CE7646D}"/>
              </a:ext>
            </a:extLst>
          </p:cNvPr>
          <p:cNvSpPr txBox="1">
            <a:spLocks noChangeArrowheads="1"/>
          </p:cNvSpPr>
          <p:nvPr/>
        </p:nvSpPr>
        <p:spPr bwMode="auto">
          <a:xfrm>
            <a:off x="8289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9F1F9CD0-4E15-49E1-9F51-DAD9E3BE8AAC}"/>
              </a:ext>
            </a:extLst>
          </p:cNvPr>
          <p:cNvSpPr txBox="1">
            <a:spLocks noChangeArrowheads="1"/>
          </p:cNvSpPr>
          <p:nvPr/>
        </p:nvSpPr>
        <p:spPr bwMode="auto">
          <a:xfrm>
            <a:off x="8936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cxnSp>
        <p:nvCxnSpPr>
          <p:cNvPr id="181" name="Straight Arrow Connector 180">
            <a:extLst>
              <a:ext uri="{FF2B5EF4-FFF2-40B4-BE49-F238E27FC236}">
                <a16:creationId xmlns:a16="http://schemas.microsoft.com/office/drawing/2014/main" id="{625B5A0A-8268-4B54-96BB-BEBBAC62793B}"/>
              </a:ext>
            </a:extLst>
          </p:cNvPr>
          <p:cNvCxnSpPr>
            <a:cxnSpLocks/>
            <a:stCxn id="186" idx="2"/>
            <a:endCxn id="187" idx="0"/>
          </p:cNvCxnSpPr>
          <p:nvPr/>
        </p:nvCxnSpPr>
        <p:spPr>
          <a:xfrm>
            <a:off x="7994880"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2" name="Line 236">
            <a:extLst>
              <a:ext uri="{FF2B5EF4-FFF2-40B4-BE49-F238E27FC236}">
                <a16:creationId xmlns:a16="http://schemas.microsoft.com/office/drawing/2014/main" id="{24ED0BE3-8A20-4390-82E4-1268D24AE610}"/>
              </a:ext>
            </a:extLst>
          </p:cNvPr>
          <p:cNvSpPr>
            <a:spLocks noChangeShapeType="1"/>
          </p:cNvSpPr>
          <p:nvPr/>
        </p:nvSpPr>
        <p:spPr bwMode="auto">
          <a:xfrm flipH="1" flipV="1">
            <a:off x="7844962"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2" name="Arrow: Left-Right 221">
            <a:extLst>
              <a:ext uri="{FF2B5EF4-FFF2-40B4-BE49-F238E27FC236}">
                <a16:creationId xmlns:a16="http://schemas.microsoft.com/office/drawing/2014/main" id="{6FA69F18-A978-4F50-8DBA-9AEC51F5C4FD}"/>
              </a:ext>
            </a:extLst>
          </p:cNvPr>
          <p:cNvSpPr/>
          <p:nvPr/>
        </p:nvSpPr>
        <p:spPr>
          <a:xfrm>
            <a:off x="7840512" y="6198976"/>
            <a:ext cx="1955447"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MEM</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86" name="Rectangle 185">
            <a:extLst>
              <a:ext uri="{FF2B5EF4-FFF2-40B4-BE49-F238E27FC236}">
                <a16:creationId xmlns:a16="http://schemas.microsoft.com/office/drawing/2014/main" id="{211C5256-AD07-4C9D-846D-827AED1DFE51}"/>
              </a:ext>
            </a:extLst>
          </p:cNvPr>
          <p:cNvSpPr/>
          <p:nvPr/>
        </p:nvSpPr>
        <p:spPr>
          <a:xfrm rot="16200000">
            <a:off x="7685404" y="2247860"/>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nvGrpSpPr>
          <p:cNvPr id="6" name="Group 5">
            <a:extLst>
              <a:ext uri="{FF2B5EF4-FFF2-40B4-BE49-F238E27FC236}">
                <a16:creationId xmlns:a16="http://schemas.microsoft.com/office/drawing/2014/main" id="{15B6DDD4-024E-41CE-8909-322456D7D1E9}"/>
              </a:ext>
            </a:extLst>
          </p:cNvPr>
          <p:cNvGrpSpPr/>
          <p:nvPr/>
        </p:nvGrpSpPr>
        <p:grpSpPr>
          <a:xfrm>
            <a:off x="9305999" y="764773"/>
            <a:ext cx="1415776" cy="6093226"/>
            <a:chOff x="7781999" y="764773"/>
            <a:chExt cx="1415776" cy="6093226"/>
          </a:xfrm>
        </p:grpSpPr>
        <p:sp>
          <p:nvSpPr>
            <p:cNvPr id="10" name="Text Box 150">
              <a:extLst>
                <a:ext uri="{FF2B5EF4-FFF2-40B4-BE49-F238E27FC236}">
                  <a16:creationId xmlns:a16="http://schemas.microsoft.com/office/drawing/2014/main" id="{B77A3BC5-45D2-48E6-8539-48C7404C8854}"/>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nvGrpSpPr>
            <p:cNvPr id="4" name="Group 3">
              <a:extLst>
                <a:ext uri="{FF2B5EF4-FFF2-40B4-BE49-F238E27FC236}">
                  <a16:creationId xmlns:a16="http://schemas.microsoft.com/office/drawing/2014/main" id="{446EB9E1-9AD3-4E28-80A4-53AD118CE24D}"/>
                </a:ext>
              </a:extLst>
            </p:cNvPr>
            <p:cNvGrpSpPr/>
            <p:nvPr/>
          </p:nvGrpSpPr>
          <p:grpSpPr>
            <a:xfrm>
              <a:off x="8158141" y="764773"/>
              <a:ext cx="1039634" cy="6093226"/>
              <a:chOff x="8158141" y="764773"/>
              <a:chExt cx="1039634" cy="6093226"/>
            </a:xfrm>
          </p:grpSpPr>
          <p:sp>
            <p:nvSpPr>
              <p:cNvPr id="9" name="Rectangle 141">
                <a:extLst>
                  <a:ext uri="{FF2B5EF4-FFF2-40B4-BE49-F238E27FC236}">
                    <a16:creationId xmlns:a16="http://schemas.microsoft.com/office/drawing/2014/main" id="{703BCB1B-DE7A-420E-8416-DCDAAF9E5315}"/>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09E8B487-1D8A-4BB4-A900-DB90CE46F2AA}"/>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9736DD9C-56BF-427D-8180-A8927376A042}"/>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151D30F2-5D71-4359-BCC1-70111CD435A4}"/>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CDECA29F-BE92-48C2-B672-0BC27FA7642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4787D7E-20D1-4D62-AC4B-7A15AFE8906E}"/>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2A5D86E9-F97B-4472-9BC4-F04715A4BD74}"/>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4" name="AutoShape 10">
                <a:extLst>
                  <a:ext uri="{FF2B5EF4-FFF2-40B4-BE49-F238E27FC236}">
                    <a16:creationId xmlns:a16="http://schemas.microsoft.com/office/drawing/2014/main" id="{3F36E0C1-0773-4948-8615-C6FBC8118A21}"/>
                  </a:ext>
                </a:extLst>
              </p:cNvPr>
              <p:cNvSpPr>
                <a:spLocks noChangeArrowheads="1"/>
              </p:cNvSpPr>
              <p:nvPr/>
            </p:nvSpPr>
            <p:spPr bwMode="auto">
              <a:xfrm rot="16200000">
                <a:off x="8316879" y="5075701"/>
                <a:ext cx="815172"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258C7F39-F6CC-4B85-A696-C93910D285EA}"/>
                  </a:ext>
                </a:extLst>
              </p:cNvPr>
              <p:cNvSpPr txBox="1"/>
              <p:nvPr/>
            </p:nvSpPr>
            <p:spPr>
              <a:xfrm>
                <a:off x="8550357" y="4814171"/>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9C90D6FD-2268-4242-9F90-DE3BA0094837}"/>
                  </a:ext>
                </a:extLst>
              </p:cNvPr>
              <p:cNvSpPr txBox="1"/>
              <p:nvPr/>
            </p:nvSpPr>
            <p:spPr>
              <a:xfrm>
                <a:off x="8542259" y="5190647"/>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2" name="Line 90">
                <a:extLst>
                  <a:ext uri="{FF2B5EF4-FFF2-40B4-BE49-F238E27FC236}">
                    <a16:creationId xmlns:a16="http://schemas.microsoft.com/office/drawing/2014/main" id="{ACD064A6-FE72-4990-BD54-220A4D85BA76}"/>
                  </a:ext>
                </a:extLst>
              </p:cNvPr>
              <p:cNvSpPr>
                <a:spLocks noChangeShapeType="1"/>
              </p:cNvSpPr>
              <p:nvPr/>
            </p:nvSpPr>
            <p:spPr bwMode="auto">
              <a:xfrm>
                <a:off x="8715193" y="4698779"/>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FA3D345C-BD8A-4F46-BCE4-1807FBDFF794}"/>
                  </a:ext>
                </a:extLst>
              </p:cNvPr>
              <p:cNvSpPr txBox="1">
                <a:spLocks noChangeArrowheads="1"/>
              </p:cNvSpPr>
              <p:nvPr/>
            </p:nvSpPr>
            <p:spPr bwMode="auto">
              <a:xfrm>
                <a:off x="8328427" y="4439356"/>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sp>
            <p:nvSpPr>
              <p:cNvPr id="211" name="Line 235">
                <a:extLst>
                  <a:ext uri="{FF2B5EF4-FFF2-40B4-BE49-F238E27FC236}">
                    <a16:creationId xmlns:a16="http://schemas.microsoft.com/office/drawing/2014/main" id="{E3D5D1B6-F4C9-4076-B22A-2BED90C4C31E}"/>
                  </a:ext>
                </a:extLst>
              </p:cNvPr>
              <p:cNvSpPr>
                <a:spLocks noChangeShapeType="1"/>
              </p:cNvSpPr>
              <p:nvPr/>
            </p:nvSpPr>
            <p:spPr bwMode="auto">
              <a:xfrm flipH="1" flipV="1">
                <a:off x="8271958"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3" name="Arrow: Left-Right 222">
                <a:extLst>
                  <a:ext uri="{FF2B5EF4-FFF2-40B4-BE49-F238E27FC236}">
                    <a16:creationId xmlns:a16="http://schemas.microsoft.com/office/drawing/2014/main" id="{745B139D-717A-4891-9333-82A33F032509}"/>
                  </a:ext>
                </a:extLst>
              </p:cNvPr>
              <p:cNvSpPr/>
              <p:nvPr/>
            </p:nvSpPr>
            <p:spPr>
              <a:xfrm>
                <a:off x="8302729" y="6177102"/>
                <a:ext cx="89504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4" name="Rectangle 223">
                <a:extLst>
                  <a:ext uri="{FF2B5EF4-FFF2-40B4-BE49-F238E27FC236}">
                    <a16:creationId xmlns:a16="http://schemas.microsoft.com/office/drawing/2014/main" id="{81DF7566-32F3-414B-8169-A51737EB74B8}"/>
                  </a:ext>
                </a:extLst>
              </p:cNvPr>
              <p:cNvSpPr/>
              <p:nvPr/>
            </p:nvSpPr>
            <p:spPr>
              <a:xfrm>
                <a:off x="8463203" y="6269907"/>
                <a:ext cx="62549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WB</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187" name="Rectangle 186">
                <a:extLst>
                  <a:ext uri="{FF2B5EF4-FFF2-40B4-BE49-F238E27FC236}">
                    <a16:creationId xmlns:a16="http://schemas.microsoft.com/office/drawing/2014/main" id="{5C548265-BDCC-4585-953B-0CDEEB29D698}"/>
                  </a:ext>
                </a:extLst>
              </p:cNvPr>
              <p:cNvSpPr/>
              <p:nvPr/>
            </p:nvSpPr>
            <p:spPr>
              <a:xfrm rot="16200000">
                <a:off x="8111118" y="2247859"/>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grpSp>
      <p:sp>
        <p:nvSpPr>
          <p:cNvPr id="193" name="Rectangle 192">
            <a:extLst>
              <a:ext uri="{FF2B5EF4-FFF2-40B4-BE49-F238E27FC236}">
                <a16:creationId xmlns:a16="http://schemas.microsoft.com/office/drawing/2014/main" id="{AEE10D48-58A9-4C5B-9FBB-AF7AC5B8B66D}"/>
              </a:ext>
            </a:extLst>
          </p:cNvPr>
          <p:cNvSpPr/>
          <p:nvPr/>
        </p:nvSpPr>
        <p:spPr>
          <a:xfrm rot="16200000">
            <a:off x="7685404" y="2658130"/>
            <a:ext cx="356498" cy="262451"/>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195" name="Rectangle 194">
            <a:extLst>
              <a:ext uri="{FF2B5EF4-FFF2-40B4-BE49-F238E27FC236}">
                <a16:creationId xmlns:a16="http://schemas.microsoft.com/office/drawing/2014/main" id="{703FEE46-FE31-41EF-A48A-F1C01D62B309}"/>
              </a:ext>
            </a:extLst>
          </p:cNvPr>
          <p:cNvSpPr/>
          <p:nvPr/>
        </p:nvSpPr>
        <p:spPr>
          <a:xfrm rot="16200000">
            <a:off x="5494416" y="3114229"/>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ACC1DCAF-575D-4BA7-BA18-03F6F533EBBC}"/>
              </a:ext>
            </a:extLst>
          </p:cNvPr>
          <p:cNvCxnSpPr>
            <a:cxnSpLocks/>
          </p:cNvCxnSpPr>
          <p:nvPr/>
        </p:nvCxnSpPr>
        <p:spPr>
          <a:xfrm>
            <a:off x="4525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E8050F2D-8792-4052-9108-CA79E17AF646}"/>
              </a:ext>
            </a:extLst>
          </p:cNvPr>
          <p:cNvSpPr>
            <a:spLocks noChangeShapeType="1"/>
          </p:cNvSpPr>
          <p:nvPr/>
        </p:nvSpPr>
        <p:spPr bwMode="auto">
          <a:xfrm>
            <a:off x="4525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Oval 198">
            <a:extLst>
              <a:ext uri="{FF2B5EF4-FFF2-40B4-BE49-F238E27FC236}">
                <a16:creationId xmlns:a16="http://schemas.microsoft.com/office/drawing/2014/main" id="{178DB963-F1E5-4FCD-868F-4FFA9E67A867}"/>
              </a:ext>
            </a:extLst>
          </p:cNvPr>
          <p:cNvSpPr/>
          <p:nvPr/>
        </p:nvSpPr>
        <p:spPr>
          <a:xfrm>
            <a:off x="4035772" y="2129191"/>
            <a:ext cx="804476" cy="8742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5A1E9B6-3AC0-4586-989A-AA15FDF4F90B}"/>
              </a:ext>
            </a:extLst>
          </p:cNvPr>
          <p:cNvSpPr txBox="1"/>
          <p:nvPr/>
        </p:nvSpPr>
        <p:spPr>
          <a:xfrm>
            <a:off x="4073602" y="2481187"/>
            <a:ext cx="711605"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20" name="Arrow: Left-Right 219">
            <a:extLst>
              <a:ext uri="{FF2B5EF4-FFF2-40B4-BE49-F238E27FC236}">
                <a16:creationId xmlns:a16="http://schemas.microsoft.com/office/drawing/2014/main" id="{7B56F141-C265-4ED1-9BA3-3421844D82BB}"/>
              </a:ext>
            </a:extLst>
          </p:cNvPr>
          <p:cNvSpPr/>
          <p:nvPr/>
        </p:nvSpPr>
        <p:spPr>
          <a:xfrm>
            <a:off x="3256179" y="6183782"/>
            <a:ext cx="242623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ID</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9" name="TextBox 228">
            <a:extLst>
              <a:ext uri="{FF2B5EF4-FFF2-40B4-BE49-F238E27FC236}">
                <a16:creationId xmlns:a16="http://schemas.microsoft.com/office/drawing/2014/main" id="{10C50343-F456-446E-A1C2-73C2206AE700}"/>
              </a:ext>
            </a:extLst>
          </p:cNvPr>
          <p:cNvSpPr txBox="1"/>
          <p:nvPr/>
        </p:nvSpPr>
        <p:spPr>
          <a:xfrm>
            <a:off x="-1219472"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4</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1" name="TextBox 230">
            <a:extLst>
              <a:ext uri="{FF2B5EF4-FFF2-40B4-BE49-F238E27FC236}">
                <a16:creationId xmlns:a16="http://schemas.microsoft.com/office/drawing/2014/main" id="{E050B9F1-5A32-4D49-958E-F20FB65E895D}"/>
              </a:ext>
            </a:extLst>
          </p:cNvPr>
          <p:cNvSpPr txBox="1"/>
          <p:nvPr/>
        </p:nvSpPr>
        <p:spPr>
          <a:xfrm>
            <a:off x="1854285"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3</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188" name="TextBox 187">
            <a:extLst>
              <a:ext uri="{FF2B5EF4-FFF2-40B4-BE49-F238E27FC236}">
                <a16:creationId xmlns:a16="http://schemas.microsoft.com/office/drawing/2014/main" id="{79C427EE-A188-49AB-AFEB-1C096AD54577}"/>
              </a:ext>
            </a:extLst>
          </p:cNvPr>
          <p:cNvSpPr txBox="1"/>
          <p:nvPr/>
        </p:nvSpPr>
        <p:spPr>
          <a:xfrm>
            <a:off x="3911926" y="951228"/>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2</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190" name="TextBox 189">
            <a:extLst>
              <a:ext uri="{FF2B5EF4-FFF2-40B4-BE49-F238E27FC236}">
                <a16:creationId xmlns:a16="http://schemas.microsoft.com/office/drawing/2014/main" id="{78D43A44-4253-4059-B6FA-07E3A8A86248}"/>
              </a:ext>
            </a:extLst>
          </p:cNvPr>
          <p:cNvSpPr txBox="1"/>
          <p:nvPr/>
        </p:nvSpPr>
        <p:spPr>
          <a:xfrm>
            <a:off x="6070024"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23971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15"/>
                                      </p:to>
                                    </p:set>
                                    <p:animEffect filter="image" prLst="opacity: 0.15">
                                      <p:cBhvr rctx="IE">
                                        <p:cTn id="7" dur="indefinite"/>
                                        <p:tgtEl>
                                          <p:spTgt spid="6"/>
                                        </p:tgtEl>
                                      </p:cBhvr>
                                    </p:animEffect>
                                  </p:childTnLst>
                                </p:cTn>
                              </p:par>
                              <p:par>
                                <p:cTn id="8" presetID="63" presetClass="path" presetSubtype="0" accel="50000" decel="50000" fill="hold" grpId="0" nodeType="withEffect">
                                  <p:stCondLst>
                                    <p:cond delay="0"/>
                                  </p:stCondLst>
                                  <p:childTnLst>
                                    <p:animMotion origin="layout" path="M 2.5E-6 -3.7037E-6 L 0.25208 -7.40741E-7 " pathEditMode="relative" rAng="0" ptsTypes="AA">
                                      <p:cBhvr>
                                        <p:cTn id="9" dur="250" fill="hold"/>
                                        <p:tgtEl>
                                          <p:spTgt spid="229"/>
                                        </p:tgtEl>
                                        <p:attrNameLst>
                                          <p:attrName>ppt_x</p:attrName>
                                          <p:attrName>ppt_y</p:attrName>
                                        </p:attrNameLst>
                                      </p:cBhvr>
                                      <p:rCtr x="12604" y="-23"/>
                                    </p:animMotion>
                                  </p:childTnLst>
                                </p:cTn>
                              </p:par>
                              <p:par>
                                <p:cTn id="10" presetID="63" presetClass="path" presetSubtype="0" accel="50000" decel="50000" fill="hold" grpId="0" nodeType="withEffect">
                                  <p:stCondLst>
                                    <p:cond delay="0"/>
                                  </p:stCondLst>
                                  <p:childTnLst>
                                    <p:animMotion origin="layout" path="M -8.33333E-7 -3.7037E-6 L 0.16875 -0.00185 " pathEditMode="relative" rAng="0" ptsTypes="AA">
                                      <p:cBhvr>
                                        <p:cTn id="11" dur="250" fill="hold"/>
                                        <p:tgtEl>
                                          <p:spTgt spid="231"/>
                                        </p:tgtEl>
                                        <p:attrNameLst>
                                          <p:attrName>ppt_x</p:attrName>
                                          <p:attrName>ppt_y</p:attrName>
                                        </p:attrNameLst>
                                      </p:cBhvr>
                                      <p:rCtr x="8477" y="-46"/>
                                    </p:animMotion>
                                  </p:childTnLst>
                                </p:cTn>
                              </p:par>
                              <p:par>
                                <p:cTn id="12" presetID="63" presetClass="path" presetSubtype="0" accel="50000" decel="50000" fill="hold" grpId="0" nodeType="withEffect">
                                  <p:stCondLst>
                                    <p:cond delay="0"/>
                                  </p:stCondLst>
                                  <p:childTnLst>
                                    <p:animMotion origin="layout" path="M -0.00052 -1.85185E-6 L 0.17709 0.00185 " pathEditMode="relative" rAng="0" ptsTypes="AA">
                                      <p:cBhvr>
                                        <p:cTn id="13" dur="250" fill="hold"/>
                                        <p:tgtEl>
                                          <p:spTgt spid="188"/>
                                        </p:tgtEl>
                                        <p:attrNameLst>
                                          <p:attrName>ppt_x</p:attrName>
                                          <p:attrName>ppt_y</p:attrName>
                                        </p:attrNameLst>
                                      </p:cBhvr>
                                      <p:rCtr x="8971" y="46"/>
                                    </p:animMotion>
                                  </p:childTnLst>
                                </p:cTn>
                              </p:par>
                              <p:par>
                                <p:cTn id="14" presetID="63" presetClass="path" presetSubtype="0" accel="50000" decel="50000" fill="hold" grpId="0" nodeType="withEffect">
                                  <p:stCondLst>
                                    <p:cond delay="0"/>
                                  </p:stCondLst>
                                  <p:childTnLst>
                                    <p:animMotion origin="layout" path="M -4.16667E-6 -3.7037E-6 L 0.17631 -0.00069 " pathEditMode="relative" rAng="0" ptsTypes="AA">
                                      <p:cBhvr>
                                        <p:cTn id="15" dur="250" fill="hold"/>
                                        <p:tgtEl>
                                          <p:spTgt spid="190"/>
                                        </p:tgtEl>
                                        <p:attrNameLst>
                                          <p:attrName>ppt_x</p:attrName>
                                          <p:attrName>ppt_y</p:attrName>
                                        </p:attrNameLst>
                                      </p:cBhvr>
                                      <p:rCtr x="881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1" grpId="0" animBg="1"/>
      <p:bldP spid="188" grpId="0" animBg="1"/>
      <p:bldP spid="1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AA524-2CBE-4B73-BF99-4A434CC88BC1}"/>
              </a:ext>
            </a:extLst>
          </p:cNvPr>
          <p:cNvSpPr>
            <a:spLocks noGrp="1"/>
          </p:cNvSpPr>
          <p:nvPr>
            <p:ph type="title"/>
          </p:nvPr>
        </p:nvSpPr>
        <p:spPr/>
        <p:txBody>
          <a:bodyPr/>
          <a:lstStyle/>
          <a:p>
            <a:r>
              <a:rPr lang="en-US" altLang="zh-CN" dirty="0"/>
              <a:t>Shift Operations</a:t>
            </a:r>
            <a:endParaRPr lang="zh-CN" altLang="en-US" dirty="0"/>
          </a:p>
        </p:txBody>
      </p:sp>
      <p:sp>
        <p:nvSpPr>
          <p:cNvPr id="6" name="文本占位符 5">
            <a:extLst>
              <a:ext uri="{FF2B5EF4-FFF2-40B4-BE49-F238E27FC236}">
                <a16:creationId xmlns:a16="http://schemas.microsoft.com/office/drawing/2014/main" id="{D5270A76-ECC2-E2B6-6CCA-6F18208F0392}"/>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06A30FEB-6F0C-4743-83A8-5E5874A3FF60}"/>
              </a:ext>
            </a:extLst>
          </p:cNvPr>
          <p:cNvSpPr txBox="1">
            <a:spLocks noChangeArrowheads="1"/>
          </p:cNvSpPr>
          <p:nvPr/>
        </p:nvSpPr>
        <p:spPr>
          <a:xfrm>
            <a:off x="313267" y="1031946"/>
            <a:ext cx="9934914" cy="28987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a:ln>
                  <a:noFill/>
                </a:ln>
                <a:solidFill>
                  <a:prstClr val="black"/>
                </a:solidFill>
                <a:effectLst/>
                <a:uLnTx/>
                <a:uFillTx/>
                <a:latin typeface="Calibri"/>
                <a:ea typeface="宋体" charset="-122"/>
                <a:cs typeface="+mn-cs"/>
              </a:rPr>
              <a:t>Also need operations to pack and unpack 8-bit characters into 32-bit words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600" b="0" i="0" u="none" strike="noStrike" kern="1200" cap="none" spc="0" normalizeH="0" baseline="0" noProof="0" dirty="0">
              <a:ln>
                <a:noFill/>
              </a:ln>
              <a:solidFill>
                <a:prstClr val="black"/>
              </a:solidFill>
              <a:effectLst/>
              <a:uLnTx/>
              <a:uFillTx/>
              <a:latin typeface="Calibri"/>
              <a:ea typeface="宋体"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a:ln>
                  <a:noFill/>
                </a:ln>
                <a:solidFill>
                  <a:prstClr val="black"/>
                </a:solidFill>
                <a:effectLst/>
                <a:uLnTx/>
                <a:uFillTx/>
                <a:latin typeface="Calibri"/>
                <a:ea typeface="宋体" charset="-122"/>
                <a:cs typeface="+mn-cs"/>
              </a:rPr>
              <a:t>Shifts move all the bits in a word left or right</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sll</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x6, x7      #x5 = x6 &lt;&lt; x7 bits</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srl</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x6, x7      #x5 = x6 &gt;&gt; x7 bits</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slli</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x8, </a:t>
            </a:r>
            <a:r>
              <a:rPr kumimoji="0" lang="en-US" altLang="zh-CN" sz="2400" b="0" i="0" u="none" strike="noStrike" kern="1200" cap="none" spc="0" normalizeH="0" baseline="0" noProof="0" dirty="0">
                <a:ln>
                  <a:noFill/>
                </a:ln>
                <a:solidFill>
                  <a:srgbClr val="FF0000"/>
                </a:solidFill>
                <a:effectLst/>
                <a:uLnTx/>
                <a:uFillTx/>
                <a:latin typeface="Courier New" pitchFamily="49" charset="0"/>
                <a:ea typeface="宋体" charset="-122"/>
                <a:cs typeface="+mn-cs"/>
              </a:rPr>
              <a:t>8       </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#x5 = x8 &lt;&lt; 8 bits</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srli</a:t>
            </a:r>
            <a:r>
              <a:rPr kumimoji="0" lang="en-US" altLang="zh-CN" sz="24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x8, 8       #x5 = x8 &gt;&gt; 8 bits</a:t>
            </a:r>
            <a:endPar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endParaRPr>
          </a:p>
        </p:txBody>
      </p:sp>
      <p:sp>
        <p:nvSpPr>
          <p:cNvPr id="5" name="Rectangle 29">
            <a:extLst>
              <a:ext uri="{FF2B5EF4-FFF2-40B4-BE49-F238E27FC236}">
                <a16:creationId xmlns:a16="http://schemas.microsoft.com/office/drawing/2014/main" id="{43C83F56-0E21-4FBA-9589-1D8B9B6B1EEA}"/>
              </a:ext>
            </a:extLst>
          </p:cNvPr>
          <p:cNvSpPr>
            <a:spLocks noChangeArrowheads="1"/>
          </p:cNvSpPr>
          <p:nvPr/>
        </p:nvSpPr>
        <p:spPr bwMode="auto">
          <a:xfrm>
            <a:off x="313267" y="4130747"/>
            <a:ext cx="7848600" cy="383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Such shifts are </a:t>
            </a:r>
            <a:r>
              <a:rPr kumimoji="0" lang="en-US" altLang="zh-CN" sz="2400" b="0" i="0" u="none" strike="noStrike" kern="1200" cap="none" spc="0" normalizeH="0" baseline="0" noProof="0" dirty="0">
                <a:ln>
                  <a:noFill/>
                </a:ln>
                <a:solidFill>
                  <a:srgbClr val="FF0000"/>
                </a:solidFill>
                <a:effectLst/>
                <a:uLnTx/>
                <a:uFillTx/>
                <a:latin typeface="Calibri"/>
                <a:ea typeface="宋体" charset="-122"/>
                <a:cs typeface="+mn-cs"/>
              </a:rPr>
              <a:t>logical</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 because they fill with </a:t>
            </a:r>
            <a:r>
              <a:rPr kumimoji="0" lang="en-US" altLang="zh-CN" sz="2400" b="0" i="0" u="none" strike="noStrike" kern="1200" cap="none" spc="0" normalizeH="0" baseline="0" noProof="0" dirty="0">
                <a:ln>
                  <a:noFill/>
                </a:ln>
                <a:solidFill>
                  <a:srgbClr val="FF0000"/>
                </a:solidFill>
                <a:effectLst/>
                <a:uLnTx/>
                <a:uFillTx/>
                <a:latin typeface="Calibri"/>
                <a:ea typeface="宋体" charset="-122"/>
                <a:cs typeface="+mn-cs"/>
              </a:rPr>
              <a:t>zeros</a:t>
            </a:r>
          </a:p>
        </p:txBody>
      </p:sp>
    </p:spTree>
    <p:extLst>
      <p:ext uri="{BB962C8B-B14F-4D97-AF65-F5344CB8AC3E}">
        <p14:creationId xmlns:p14="http://schemas.microsoft.com/office/powerpoint/2010/main" val="152353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3FF1-4336-4FBB-9954-0660E76434F4}"/>
              </a:ext>
            </a:extLst>
          </p:cNvPr>
          <p:cNvSpPr>
            <a:spLocks noGrp="1"/>
          </p:cNvSpPr>
          <p:nvPr>
            <p:ph type="title"/>
          </p:nvPr>
        </p:nvSpPr>
        <p:spPr/>
        <p:txBody>
          <a:bodyPr/>
          <a:lstStyle/>
          <a:p>
            <a:r>
              <a:rPr lang="en-US" altLang="ko-KR" dirty="0"/>
              <a:t>Cycle </a:t>
            </a:r>
            <a:r>
              <a:rPr lang="en-US" altLang="ko-KR" i="1" dirty="0"/>
              <a:t>5</a:t>
            </a:r>
            <a:r>
              <a:rPr lang="en-US" altLang="ko-KR" dirty="0"/>
              <a:t> (</a:t>
            </a:r>
            <a:r>
              <a:rPr lang="en-US" altLang="ko-KR" dirty="0">
                <a:solidFill>
                  <a:srgbClr val="0070C0"/>
                </a:solidFill>
              </a:rPr>
              <a:t>Full</a:t>
            </a:r>
            <a:r>
              <a:rPr lang="en-US" altLang="ko-KR" dirty="0"/>
              <a:t>)</a:t>
            </a:r>
            <a:endParaRPr lang="ko-KR" altLang="en-US" dirty="0"/>
          </a:p>
        </p:txBody>
      </p:sp>
      <p:sp>
        <p:nvSpPr>
          <p:cNvPr id="3" name="内容占位符 2">
            <a:extLst>
              <a:ext uri="{FF2B5EF4-FFF2-40B4-BE49-F238E27FC236}">
                <a16:creationId xmlns:a16="http://schemas.microsoft.com/office/drawing/2014/main" id="{133DB3D6-B19A-214C-A08A-473AC74A1B11}"/>
              </a:ext>
            </a:extLst>
          </p:cNvPr>
          <p:cNvSpPr>
            <a:spLocks noGrp="1"/>
          </p:cNvSpPr>
          <p:nvPr>
            <p:ph idx="1"/>
          </p:nvPr>
        </p:nvSpPr>
        <p:spPr/>
        <p:txBody>
          <a:bodyPr/>
          <a:lstStyle/>
          <a:p>
            <a:endParaRPr lang="zh-CN" altLang="en-US"/>
          </a:p>
        </p:txBody>
      </p:sp>
      <p:sp>
        <p:nvSpPr>
          <p:cNvPr id="4" name="文本占位符 3">
            <a:extLst>
              <a:ext uri="{FF2B5EF4-FFF2-40B4-BE49-F238E27FC236}">
                <a16:creationId xmlns:a16="http://schemas.microsoft.com/office/drawing/2014/main" id="{0B9ABCAA-A0EE-A254-3BE7-97D74F319A0F}"/>
              </a:ext>
            </a:extLst>
          </p:cNvPr>
          <p:cNvSpPr>
            <a:spLocks noGrp="1"/>
          </p:cNvSpPr>
          <p:nvPr>
            <p:ph type="body" sz="quarter" idx="10"/>
          </p:nvPr>
        </p:nvSpPr>
        <p:spPr/>
        <p:txBody>
          <a:bodyPr/>
          <a:lstStyle/>
          <a:p>
            <a:endParaRPr lang="zh-CN" altLang="en-US"/>
          </a:p>
        </p:txBody>
      </p:sp>
      <p:grpSp>
        <p:nvGrpSpPr>
          <p:cNvPr id="5" name="Group 4">
            <a:extLst>
              <a:ext uri="{FF2B5EF4-FFF2-40B4-BE49-F238E27FC236}">
                <a16:creationId xmlns:a16="http://schemas.microsoft.com/office/drawing/2014/main" id="{A8648578-89F1-48D0-B395-1705D151DC68}"/>
              </a:ext>
            </a:extLst>
          </p:cNvPr>
          <p:cNvGrpSpPr/>
          <p:nvPr/>
        </p:nvGrpSpPr>
        <p:grpSpPr>
          <a:xfrm>
            <a:off x="2899547" y="2595735"/>
            <a:ext cx="551105" cy="3362272"/>
            <a:chOff x="1375546" y="2595735"/>
            <a:chExt cx="551105" cy="3362272"/>
          </a:xfrm>
        </p:grpSpPr>
        <p:sp>
          <p:nvSpPr>
            <p:cNvPr id="15" name="Rectangle 146">
              <a:extLst>
                <a:ext uri="{FF2B5EF4-FFF2-40B4-BE49-F238E27FC236}">
                  <a16:creationId xmlns:a16="http://schemas.microsoft.com/office/drawing/2014/main" id="{C2CB1BCD-34B1-4341-8BAE-1485DBA3EA7F}"/>
                </a:ext>
              </a:extLst>
            </p:cNvPr>
            <p:cNvSpPr>
              <a:spLocks noChangeArrowheads="1"/>
            </p:cNvSpPr>
            <p:nvPr/>
          </p:nvSpPr>
          <p:spPr bwMode="auto">
            <a:xfrm>
              <a:off x="1580957" y="2878234"/>
              <a:ext cx="155095" cy="3079773"/>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 name="Text Box 147">
              <a:extLst>
                <a:ext uri="{FF2B5EF4-FFF2-40B4-BE49-F238E27FC236}">
                  <a16:creationId xmlns:a16="http://schemas.microsoft.com/office/drawing/2014/main" id="{BC907773-5A37-4DE9-99CF-62E3982270FF}"/>
                </a:ext>
              </a:extLst>
            </p:cNvPr>
            <p:cNvSpPr txBox="1">
              <a:spLocks noChangeArrowheads="1"/>
            </p:cNvSpPr>
            <p:nvPr/>
          </p:nvSpPr>
          <p:spPr bwMode="auto">
            <a:xfrm>
              <a:off x="1375546" y="2595735"/>
              <a:ext cx="55110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IF/ID</a:t>
              </a:r>
            </a:p>
          </p:txBody>
        </p:sp>
      </p:grpSp>
      <p:sp>
        <p:nvSpPr>
          <p:cNvPr id="17" name="Line 129">
            <a:extLst>
              <a:ext uri="{FF2B5EF4-FFF2-40B4-BE49-F238E27FC236}">
                <a16:creationId xmlns:a16="http://schemas.microsoft.com/office/drawing/2014/main" id="{444D6B2F-1680-4F39-8F01-0FD4EBE5D2C2}"/>
              </a:ext>
            </a:extLst>
          </p:cNvPr>
          <p:cNvSpPr>
            <a:spLocks noChangeShapeType="1"/>
          </p:cNvSpPr>
          <p:nvPr/>
        </p:nvSpPr>
        <p:spPr bwMode="auto">
          <a:xfrm>
            <a:off x="2904071" y="4161571"/>
            <a:ext cx="20088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8" name="Group 17">
            <a:extLst>
              <a:ext uri="{FF2B5EF4-FFF2-40B4-BE49-F238E27FC236}">
                <a16:creationId xmlns:a16="http://schemas.microsoft.com/office/drawing/2014/main" id="{615CD780-26CD-4546-BAFB-D75C4BF10EB5}"/>
              </a:ext>
            </a:extLst>
          </p:cNvPr>
          <p:cNvGrpSpPr/>
          <p:nvPr/>
        </p:nvGrpSpPr>
        <p:grpSpPr>
          <a:xfrm>
            <a:off x="1566824" y="3949389"/>
            <a:ext cx="1376390" cy="984921"/>
            <a:chOff x="42824" y="3949388"/>
            <a:chExt cx="1376390" cy="984921"/>
          </a:xfrm>
        </p:grpSpPr>
        <p:sp>
          <p:nvSpPr>
            <p:cNvPr id="19" name="Flowchart: Process 18">
              <a:extLst>
                <a:ext uri="{FF2B5EF4-FFF2-40B4-BE49-F238E27FC236}">
                  <a16:creationId xmlns:a16="http://schemas.microsoft.com/office/drawing/2014/main" id="{6E01716F-DAD5-4DF0-92F2-0FACB9C9F34C}"/>
                </a:ext>
              </a:extLst>
            </p:cNvPr>
            <p:cNvSpPr/>
            <p:nvPr/>
          </p:nvSpPr>
          <p:spPr>
            <a:xfrm>
              <a:off x="84698" y="3987038"/>
              <a:ext cx="1288239" cy="935113"/>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 name="TextBox 19">
              <a:extLst>
                <a:ext uri="{FF2B5EF4-FFF2-40B4-BE49-F238E27FC236}">
                  <a16:creationId xmlns:a16="http://schemas.microsoft.com/office/drawing/2014/main" id="{180DD397-A314-4D2C-9F81-5AD531341E4A}"/>
                </a:ext>
              </a:extLst>
            </p:cNvPr>
            <p:cNvSpPr txBox="1"/>
            <p:nvPr/>
          </p:nvSpPr>
          <p:spPr>
            <a:xfrm>
              <a:off x="253401" y="4486238"/>
              <a:ext cx="946990" cy="44807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Instruction</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21" name="Text Box 4">
              <a:extLst>
                <a:ext uri="{FF2B5EF4-FFF2-40B4-BE49-F238E27FC236}">
                  <a16:creationId xmlns:a16="http://schemas.microsoft.com/office/drawing/2014/main" id="{02BF26E5-32B2-40FE-9F96-D5F10537FE13}"/>
                </a:ext>
              </a:extLst>
            </p:cNvPr>
            <p:cNvSpPr txBox="1">
              <a:spLocks noChangeArrowheads="1"/>
            </p:cNvSpPr>
            <p:nvPr/>
          </p:nvSpPr>
          <p:spPr bwMode="auto">
            <a:xfrm>
              <a:off x="42824" y="3959046"/>
              <a:ext cx="842147"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22" name="Text Box 6">
              <a:extLst>
                <a:ext uri="{FF2B5EF4-FFF2-40B4-BE49-F238E27FC236}">
                  <a16:creationId xmlns:a16="http://schemas.microsoft.com/office/drawing/2014/main" id="{115E2030-EAA2-4300-84CE-BBD52B8628BE}"/>
                </a:ext>
              </a:extLst>
            </p:cNvPr>
            <p:cNvSpPr txBox="1">
              <a:spLocks noChangeArrowheads="1"/>
            </p:cNvSpPr>
            <p:nvPr/>
          </p:nvSpPr>
          <p:spPr bwMode="auto">
            <a:xfrm>
              <a:off x="756604" y="3949388"/>
              <a:ext cx="662610" cy="5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Inst.</a:t>
              </a:r>
            </a:p>
            <a:p>
              <a:pPr marL="0" marR="0" lvl="0" indent="0" algn="r"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[31-0]</a:t>
              </a:r>
            </a:p>
          </p:txBody>
        </p:sp>
      </p:grpSp>
      <p:sp>
        <p:nvSpPr>
          <p:cNvPr id="25" name="Line 3">
            <a:extLst>
              <a:ext uri="{FF2B5EF4-FFF2-40B4-BE49-F238E27FC236}">
                <a16:creationId xmlns:a16="http://schemas.microsoft.com/office/drawing/2014/main" id="{46CA9FB0-ED41-4C3B-B40E-1A686DDC131F}"/>
              </a:ext>
            </a:extLst>
          </p:cNvPr>
          <p:cNvSpPr>
            <a:spLocks noChangeShapeType="1"/>
          </p:cNvSpPr>
          <p:nvPr/>
        </p:nvSpPr>
        <p:spPr bwMode="auto">
          <a:xfrm>
            <a:off x="2748975" y="3070499"/>
            <a:ext cx="3559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Line 52">
            <a:extLst>
              <a:ext uri="{FF2B5EF4-FFF2-40B4-BE49-F238E27FC236}">
                <a16:creationId xmlns:a16="http://schemas.microsoft.com/office/drawing/2014/main" id="{7F9E1EB5-0EC7-45A7-96D2-A8D9B896E860}"/>
              </a:ext>
            </a:extLst>
          </p:cNvPr>
          <p:cNvSpPr>
            <a:spLocks noChangeShapeType="1"/>
          </p:cNvSpPr>
          <p:nvPr/>
        </p:nvSpPr>
        <p:spPr bwMode="auto">
          <a:xfrm>
            <a:off x="1856807" y="3519902"/>
            <a:ext cx="0" cy="449404"/>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AutoShape 55">
            <a:extLst>
              <a:ext uri="{FF2B5EF4-FFF2-40B4-BE49-F238E27FC236}">
                <a16:creationId xmlns:a16="http://schemas.microsoft.com/office/drawing/2014/main" id="{E3E24927-8661-45F8-A0D2-1F76B609E6F3}"/>
              </a:ext>
            </a:extLst>
          </p:cNvPr>
          <p:cNvSpPr>
            <a:spLocks noChangeArrowheads="1"/>
          </p:cNvSpPr>
          <p:nvPr/>
        </p:nvSpPr>
        <p:spPr bwMode="auto">
          <a:xfrm>
            <a:off x="2833170" y="3038652"/>
            <a:ext cx="78286" cy="63695"/>
          </a:xfrm>
          <a:prstGeom prst="octagon">
            <a:avLst>
              <a:gd name="adj" fmla="val 29287"/>
            </a:avLst>
          </a:prstGeom>
          <a:solidFill>
            <a:schemeClr val="tx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67" name="Group 66">
            <a:extLst>
              <a:ext uri="{FF2B5EF4-FFF2-40B4-BE49-F238E27FC236}">
                <a16:creationId xmlns:a16="http://schemas.microsoft.com/office/drawing/2014/main" id="{FBD4FA3C-10C6-443B-88B4-4F7EBC93753E}"/>
              </a:ext>
            </a:extLst>
          </p:cNvPr>
          <p:cNvGrpSpPr/>
          <p:nvPr/>
        </p:nvGrpSpPr>
        <p:grpSpPr>
          <a:xfrm>
            <a:off x="1856808" y="3245645"/>
            <a:ext cx="423927" cy="485573"/>
            <a:chOff x="332807" y="3245644"/>
            <a:chExt cx="423927" cy="485573"/>
          </a:xfrm>
        </p:grpSpPr>
        <p:sp>
          <p:nvSpPr>
            <p:cNvPr id="168" name="Line 50">
              <a:extLst>
                <a:ext uri="{FF2B5EF4-FFF2-40B4-BE49-F238E27FC236}">
                  <a16:creationId xmlns:a16="http://schemas.microsoft.com/office/drawing/2014/main" id="{F5F09642-1DB7-4EC9-876A-EFFA3D00A033}"/>
                </a:ext>
              </a:extLst>
            </p:cNvPr>
            <p:cNvSpPr>
              <a:spLocks noChangeShapeType="1"/>
            </p:cNvSpPr>
            <p:nvPr/>
          </p:nvSpPr>
          <p:spPr bwMode="auto">
            <a:xfrm flipV="1">
              <a:off x="566188" y="3245644"/>
              <a:ext cx="0" cy="4855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9" name="Line 51">
              <a:extLst>
                <a:ext uri="{FF2B5EF4-FFF2-40B4-BE49-F238E27FC236}">
                  <a16:creationId xmlns:a16="http://schemas.microsoft.com/office/drawing/2014/main" id="{E550784F-E6B2-435F-91B1-8FCB47E7A295}"/>
                </a:ext>
              </a:extLst>
            </p:cNvPr>
            <p:cNvSpPr>
              <a:spLocks noChangeShapeType="1"/>
            </p:cNvSpPr>
            <p:nvPr/>
          </p:nvSpPr>
          <p:spPr bwMode="auto">
            <a:xfrm>
              <a:off x="566188" y="3265144"/>
              <a:ext cx="190546"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0" name="Line 121">
              <a:extLst>
                <a:ext uri="{FF2B5EF4-FFF2-40B4-BE49-F238E27FC236}">
                  <a16:creationId xmlns:a16="http://schemas.microsoft.com/office/drawing/2014/main" id="{BBA40304-DA2A-45FC-8C3E-1FC51C57919D}"/>
                </a:ext>
              </a:extLst>
            </p:cNvPr>
            <p:cNvSpPr>
              <a:spLocks noChangeShapeType="1"/>
            </p:cNvSpPr>
            <p:nvPr/>
          </p:nvSpPr>
          <p:spPr bwMode="auto">
            <a:xfrm>
              <a:off x="332807" y="3712167"/>
              <a:ext cx="2333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3" name="AutoShape 128">
            <a:extLst>
              <a:ext uri="{FF2B5EF4-FFF2-40B4-BE49-F238E27FC236}">
                <a16:creationId xmlns:a16="http://schemas.microsoft.com/office/drawing/2014/main" id="{B9A63A3F-492A-4F2F-A850-3FFA985F8718}"/>
              </a:ext>
            </a:extLst>
          </p:cNvPr>
          <p:cNvSpPr>
            <a:spLocks noChangeArrowheads="1"/>
          </p:cNvSpPr>
          <p:nvPr/>
        </p:nvSpPr>
        <p:spPr bwMode="auto">
          <a:xfrm>
            <a:off x="1818168" y="3683858"/>
            <a:ext cx="78286" cy="64874"/>
          </a:xfrm>
          <a:prstGeom prst="octagon">
            <a:avLst>
              <a:gd name="adj" fmla="val 29287"/>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4" name="Group 83">
            <a:extLst>
              <a:ext uri="{FF2B5EF4-FFF2-40B4-BE49-F238E27FC236}">
                <a16:creationId xmlns:a16="http://schemas.microsoft.com/office/drawing/2014/main" id="{CF25DFA0-A562-4796-B6C0-491D92E0975C}"/>
              </a:ext>
            </a:extLst>
          </p:cNvPr>
          <p:cNvGrpSpPr/>
          <p:nvPr/>
        </p:nvGrpSpPr>
        <p:grpSpPr>
          <a:xfrm>
            <a:off x="2214556" y="2215175"/>
            <a:ext cx="526354" cy="364047"/>
            <a:chOff x="709604" y="2249541"/>
            <a:chExt cx="526354" cy="364047"/>
          </a:xfrm>
        </p:grpSpPr>
        <p:sp>
          <p:nvSpPr>
            <p:cNvPr id="166" name="Line 155">
              <a:extLst>
                <a:ext uri="{FF2B5EF4-FFF2-40B4-BE49-F238E27FC236}">
                  <a16:creationId xmlns:a16="http://schemas.microsoft.com/office/drawing/2014/main" id="{431DBAC1-97AC-4C88-A56B-4C088BC884B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Text Box 156">
              <a:extLst>
                <a:ext uri="{FF2B5EF4-FFF2-40B4-BE49-F238E27FC236}">
                  <a16:creationId xmlns:a16="http://schemas.microsoft.com/office/drawing/2014/main" id="{F61D87D1-17AA-4F97-B49F-AA82912D6743}"/>
                </a:ext>
              </a:extLst>
            </p:cNvPr>
            <p:cNvSpPr txBox="1">
              <a:spLocks noChangeArrowheads="1"/>
            </p:cNvSpPr>
            <p:nvPr/>
          </p:nvSpPr>
          <p:spPr bwMode="auto">
            <a:xfrm>
              <a:off x="709604" y="2341434"/>
              <a:ext cx="526354"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PCSrc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85" name="Line 157">
            <a:extLst>
              <a:ext uri="{FF2B5EF4-FFF2-40B4-BE49-F238E27FC236}">
                <a16:creationId xmlns:a16="http://schemas.microsoft.com/office/drawing/2014/main" id="{30A91EE8-D68F-406C-AA99-55C5614C7606}"/>
              </a:ext>
            </a:extLst>
          </p:cNvPr>
          <p:cNvSpPr>
            <a:spLocks noChangeShapeType="1"/>
          </p:cNvSpPr>
          <p:nvPr/>
        </p:nvSpPr>
        <p:spPr bwMode="auto">
          <a:xfrm>
            <a:off x="1856808" y="1900397"/>
            <a:ext cx="5450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158">
            <a:extLst>
              <a:ext uri="{FF2B5EF4-FFF2-40B4-BE49-F238E27FC236}">
                <a16:creationId xmlns:a16="http://schemas.microsoft.com/office/drawing/2014/main" id="{7ED8ACCE-23F9-48EF-BAB1-39CDBFF3347C}"/>
              </a:ext>
            </a:extLst>
          </p:cNvPr>
          <p:cNvSpPr>
            <a:spLocks noChangeShapeType="1"/>
          </p:cNvSpPr>
          <p:nvPr/>
        </p:nvSpPr>
        <p:spPr bwMode="auto">
          <a:xfrm>
            <a:off x="1856807" y="1883341"/>
            <a:ext cx="0" cy="1112808"/>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87" name="Group 86">
            <a:extLst>
              <a:ext uri="{FF2B5EF4-FFF2-40B4-BE49-F238E27FC236}">
                <a16:creationId xmlns:a16="http://schemas.microsoft.com/office/drawing/2014/main" id="{23F29AE2-6D60-4B3F-9183-1DD12386D735}"/>
              </a:ext>
            </a:extLst>
          </p:cNvPr>
          <p:cNvGrpSpPr/>
          <p:nvPr/>
        </p:nvGrpSpPr>
        <p:grpSpPr>
          <a:xfrm>
            <a:off x="2636716" y="2120971"/>
            <a:ext cx="233382" cy="949528"/>
            <a:chOff x="1112716" y="2120971"/>
            <a:chExt cx="233382" cy="949528"/>
          </a:xfrm>
        </p:grpSpPr>
        <p:sp>
          <p:nvSpPr>
            <p:cNvPr id="164" name="Line 151">
              <a:extLst>
                <a:ext uri="{FF2B5EF4-FFF2-40B4-BE49-F238E27FC236}">
                  <a16:creationId xmlns:a16="http://schemas.microsoft.com/office/drawing/2014/main" id="{FB8C986B-F9D1-4DF9-83FB-41AF792BCF69}"/>
                </a:ext>
              </a:extLst>
            </p:cNvPr>
            <p:cNvSpPr>
              <a:spLocks noChangeShapeType="1"/>
            </p:cNvSpPr>
            <p:nvPr/>
          </p:nvSpPr>
          <p:spPr bwMode="auto">
            <a:xfrm>
              <a:off x="1112716" y="2130407"/>
              <a:ext cx="233382" cy="0"/>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59">
              <a:extLst>
                <a:ext uri="{FF2B5EF4-FFF2-40B4-BE49-F238E27FC236}">
                  <a16:creationId xmlns:a16="http://schemas.microsoft.com/office/drawing/2014/main" id="{513D381F-E003-4197-9BF0-107481A4B160}"/>
                </a:ext>
              </a:extLst>
            </p:cNvPr>
            <p:cNvSpPr>
              <a:spLocks noChangeShapeType="1"/>
            </p:cNvSpPr>
            <p:nvPr/>
          </p:nvSpPr>
          <p:spPr bwMode="auto">
            <a:xfrm flipH="1" flipV="1">
              <a:off x="1346097" y="2120971"/>
              <a:ext cx="0" cy="94952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89" name="Group 88">
            <a:extLst>
              <a:ext uri="{FF2B5EF4-FFF2-40B4-BE49-F238E27FC236}">
                <a16:creationId xmlns:a16="http://schemas.microsoft.com/office/drawing/2014/main" id="{43EDC29A-60C2-40C4-8030-005F94344814}"/>
              </a:ext>
            </a:extLst>
          </p:cNvPr>
          <p:cNvGrpSpPr/>
          <p:nvPr/>
        </p:nvGrpSpPr>
        <p:grpSpPr>
          <a:xfrm>
            <a:off x="1663505" y="3015198"/>
            <a:ext cx="338554" cy="521180"/>
            <a:chOff x="609531" y="3194865"/>
            <a:chExt cx="313868" cy="691336"/>
          </a:xfrm>
        </p:grpSpPr>
        <p:sp>
          <p:nvSpPr>
            <p:cNvPr id="161" name="Rectangle 24">
              <a:extLst>
                <a:ext uri="{FF2B5EF4-FFF2-40B4-BE49-F238E27FC236}">
                  <a16:creationId xmlns:a16="http://schemas.microsoft.com/office/drawing/2014/main" id="{A5B33214-0599-4A7D-8782-58C1D827172B}"/>
                </a:ext>
              </a:extLst>
            </p:cNvPr>
            <p:cNvSpPr>
              <a:spLocks noChangeArrowheads="1"/>
            </p:cNvSpPr>
            <p:nvPr/>
          </p:nvSpPr>
          <p:spPr bwMode="auto">
            <a:xfrm>
              <a:off x="668499" y="3194865"/>
              <a:ext cx="228600" cy="691336"/>
            </a:xfrm>
            <a:prstGeom prst="rect">
              <a:avLst/>
            </a:prstGeom>
            <a:solidFill>
              <a:srgbClr val="FF99FF"/>
            </a:solidFill>
            <a:ln w="28575">
              <a:solidFill>
                <a:schemeClr val="tx1"/>
              </a:solidFill>
              <a:miter lim="800000"/>
              <a:headEnd/>
              <a:tailEnd/>
            </a:ln>
            <a:effectLst/>
          </p:spPr>
          <p:txBody>
            <a:bodyPr wrap="none"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srgbClr val="000000"/>
                </a:solidFill>
                <a:effectLst/>
                <a:uLnTx/>
                <a:uFillTx/>
                <a:latin typeface="Calibri" panose="020F0502020204030204" pitchFamily="34" charset="0"/>
                <a:ea typeface="微软雅黑"/>
                <a:cs typeface="Arial" panose="020B0604020202020204" pitchFamily="34" charset="0"/>
              </a:endParaRPr>
            </a:p>
          </p:txBody>
        </p:sp>
        <p:sp>
          <p:nvSpPr>
            <p:cNvPr id="162" name="Text Box 34">
              <a:extLst>
                <a:ext uri="{FF2B5EF4-FFF2-40B4-BE49-F238E27FC236}">
                  <a16:creationId xmlns:a16="http://schemas.microsoft.com/office/drawing/2014/main" id="{7E56E56F-7D89-440A-99B0-62860ED39AD9}"/>
                </a:ext>
              </a:extLst>
            </p:cNvPr>
            <p:cNvSpPr txBox="1">
              <a:spLocks noChangeArrowheads="1"/>
            </p:cNvSpPr>
            <p:nvPr/>
          </p:nvSpPr>
          <p:spPr bwMode="auto">
            <a:xfrm rot="16200000">
              <a:off x="499395" y="3406652"/>
              <a:ext cx="534140" cy="31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Arial" panose="020B0604020202020204" pitchFamily="34" charset="0"/>
                </a:rPr>
                <a:t>PC</a:t>
              </a:r>
            </a:p>
          </p:txBody>
        </p:sp>
        <p:sp>
          <p:nvSpPr>
            <p:cNvPr id="163" name="Isosceles Triangle 162">
              <a:extLst>
                <a:ext uri="{FF2B5EF4-FFF2-40B4-BE49-F238E27FC236}">
                  <a16:creationId xmlns:a16="http://schemas.microsoft.com/office/drawing/2014/main" id="{25D5AE6B-6942-4B89-A0FA-F77C11E47F21}"/>
                </a:ext>
              </a:extLst>
            </p:cNvPr>
            <p:cNvSpPr/>
            <p:nvPr/>
          </p:nvSpPr>
          <p:spPr>
            <a:xfrm>
              <a:off x="683699" y="3726768"/>
              <a:ext cx="188135"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grpSp>
      <p:grpSp>
        <p:nvGrpSpPr>
          <p:cNvPr id="90" name="Group 89">
            <a:extLst>
              <a:ext uri="{FF2B5EF4-FFF2-40B4-BE49-F238E27FC236}">
                <a16:creationId xmlns:a16="http://schemas.microsoft.com/office/drawing/2014/main" id="{0205E673-7A34-4180-A899-9BD98677E1FE}"/>
              </a:ext>
            </a:extLst>
          </p:cNvPr>
          <p:cNvGrpSpPr/>
          <p:nvPr/>
        </p:nvGrpSpPr>
        <p:grpSpPr>
          <a:xfrm>
            <a:off x="1900423" y="2719015"/>
            <a:ext cx="380313" cy="349098"/>
            <a:chOff x="376422" y="2719015"/>
            <a:chExt cx="380313" cy="349098"/>
          </a:xfrm>
        </p:grpSpPr>
        <p:sp>
          <p:nvSpPr>
            <p:cNvPr id="159" name="Line 127">
              <a:extLst>
                <a:ext uri="{FF2B5EF4-FFF2-40B4-BE49-F238E27FC236}">
                  <a16:creationId xmlns:a16="http://schemas.microsoft.com/office/drawing/2014/main" id="{CD1528F0-AD50-4675-8069-3ACD568DA204}"/>
                </a:ext>
              </a:extLst>
            </p:cNvPr>
            <p:cNvSpPr>
              <a:spLocks noChangeShapeType="1"/>
            </p:cNvSpPr>
            <p:nvPr/>
          </p:nvSpPr>
          <p:spPr bwMode="auto">
            <a:xfrm>
              <a:off x="600162" y="2878234"/>
              <a:ext cx="15657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0" name="Text Box 147">
              <a:extLst>
                <a:ext uri="{FF2B5EF4-FFF2-40B4-BE49-F238E27FC236}">
                  <a16:creationId xmlns:a16="http://schemas.microsoft.com/office/drawing/2014/main" id="{5E5B151E-4F9B-4125-963C-AD36CC03EC56}"/>
                </a:ext>
              </a:extLst>
            </p:cNvPr>
            <p:cNvSpPr txBox="1">
              <a:spLocks noChangeArrowheads="1"/>
            </p:cNvSpPr>
            <p:nvPr/>
          </p:nvSpPr>
          <p:spPr bwMode="auto">
            <a:xfrm>
              <a:off x="376422" y="2719015"/>
              <a:ext cx="284302" cy="349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4</a:t>
              </a:r>
            </a:p>
          </p:txBody>
        </p:sp>
      </p:grpSp>
      <p:grpSp>
        <p:nvGrpSpPr>
          <p:cNvPr id="91" name="Group 90">
            <a:extLst>
              <a:ext uri="{FF2B5EF4-FFF2-40B4-BE49-F238E27FC236}">
                <a16:creationId xmlns:a16="http://schemas.microsoft.com/office/drawing/2014/main" id="{DDF3ABA4-0ACA-4A58-9CAF-F6588FB1052B}"/>
              </a:ext>
            </a:extLst>
          </p:cNvPr>
          <p:cNvGrpSpPr/>
          <p:nvPr/>
        </p:nvGrpSpPr>
        <p:grpSpPr>
          <a:xfrm>
            <a:off x="2280511" y="2708379"/>
            <a:ext cx="468205" cy="695422"/>
            <a:chOff x="3388952" y="1182567"/>
            <a:chExt cx="468205" cy="695422"/>
          </a:xfrm>
        </p:grpSpPr>
        <p:sp>
          <p:nvSpPr>
            <p:cNvPr id="157" name="Freeform: Shape 156">
              <a:extLst>
                <a:ext uri="{FF2B5EF4-FFF2-40B4-BE49-F238E27FC236}">
                  <a16:creationId xmlns:a16="http://schemas.microsoft.com/office/drawing/2014/main" id="{0B2FEA99-AA7E-40E3-A813-0CE7760694B2}"/>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58" name="Rectangle 157">
              <a:extLst>
                <a:ext uri="{FF2B5EF4-FFF2-40B4-BE49-F238E27FC236}">
                  <a16:creationId xmlns:a16="http://schemas.microsoft.com/office/drawing/2014/main" id="{25D349C8-B43A-4352-A6AA-2E3CD7446BB6}"/>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2" name="Group 91">
            <a:extLst>
              <a:ext uri="{FF2B5EF4-FFF2-40B4-BE49-F238E27FC236}">
                <a16:creationId xmlns:a16="http://schemas.microsoft.com/office/drawing/2014/main" id="{CD3870E1-65E0-4925-8AFF-811D9676F404}"/>
              </a:ext>
            </a:extLst>
          </p:cNvPr>
          <p:cNvGrpSpPr/>
          <p:nvPr/>
        </p:nvGrpSpPr>
        <p:grpSpPr>
          <a:xfrm>
            <a:off x="2398224" y="1589211"/>
            <a:ext cx="310075" cy="685800"/>
            <a:chOff x="2312595" y="737783"/>
            <a:chExt cx="310075" cy="685800"/>
          </a:xfrm>
        </p:grpSpPr>
        <p:sp>
          <p:nvSpPr>
            <p:cNvPr id="154" name="AutoShape 10">
              <a:extLst>
                <a:ext uri="{FF2B5EF4-FFF2-40B4-BE49-F238E27FC236}">
                  <a16:creationId xmlns:a16="http://schemas.microsoft.com/office/drawing/2014/main" id="{05FBBE3D-6C9F-42D7-842B-C7D6E4FE966D}"/>
                </a:ext>
              </a:extLst>
            </p:cNvPr>
            <p:cNvSpPr>
              <a:spLocks noChangeArrowheads="1"/>
            </p:cNvSpPr>
            <p:nvPr/>
          </p:nvSpPr>
          <p:spPr bwMode="auto">
            <a:xfrm rot="5400000" flipH="1">
              <a:off x="2093712" y="966383"/>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5" name="TextBox 154">
              <a:extLst>
                <a:ext uri="{FF2B5EF4-FFF2-40B4-BE49-F238E27FC236}">
                  <a16:creationId xmlns:a16="http://schemas.microsoft.com/office/drawing/2014/main" id="{511B0968-8E4B-498B-9B99-E995DB04CDB0}"/>
                </a:ext>
              </a:extLst>
            </p:cNvPr>
            <p:cNvSpPr txBox="1"/>
            <p:nvPr/>
          </p:nvSpPr>
          <p:spPr>
            <a:xfrm>
              <a:off x="2320984" y="740689"/>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56" name="TextBox 155">
              <a:extLst>
                <a:ext uri="{FF2B5EF4-FFF2-40B4-BE49-F238E27FC236}">
                  <a16:creationId xmlns:a16="http://schemas.microsoft.com/office/drawing/2014/main" id="{A6107AC8-A6B5-4332-9044-117A88D16E29}"/>
                </a:ext>
              </a:extLst>
            </p:cNvPr>
            <p:cNvSpPr txBox="1"/>
            <p:nvPr/>
          </p:nvSpPr>
          <p:spPr>
            <a:xfrm>
              <a:off x="2312595" y="1045668"/>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sp>
        <p:nvSpPr>
          <p:cNvPr id="210" name="Line 234">
            <a:extLst>
              <a:ext uri="{FF2B5EF4-FFF2-40B4-BE49-F238E27FC236}">
                <a16:creationId xmlns:a16="http://schemas.microsoft.com/office/drawing/2014/main" id="{B9A8F864-E29C-4A0D-81A5-35D0A5D7ABDE}"/>
              </a:ext>
            </a:extLst>
          </p:cNvPr>
          <p:cNvSpPr>
            <a:spLocks noChangeShapeType="1"/>
          </p:cNvSpPr>
          <p:nvPr/>
        </p:nvSpPr>
        <p:spPr bwMode="auto">
          <a:xfrm flipH="1" flipV="1">
            <a:off x="3216510" y="764773"/>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Arrow: Left-Right 217">
            <a:extLst>
              <a:ext uri="{FF2B5EF4-FFF2-40B4-BE49-F238E27FC236}">
                <a16:creationId xmlns:a16="http://schemas.microsoft.com/office/drawing/2014/main" id="{CF717259-5904-455F-9258-922FED768686}"/>
              </a:ext>
            </a:extLst>
          </p:cNvPr>
          <p:cNvSpPr/>
          <p:nvPr/>
        </p:nvSpPr>
        <p:spPr>
          <a:xfrm>
            <a:off x="1566824" y="6177103"/>
            <a:ext cx="1648979"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IF</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nvGrpSpPr>
          <p:cNvPr id="226" name="Group 225">
            <a:extLst>
              <a:ext uri="{FF2B5EF4-FFF2-40B4-BE49-F238E27FC236}">
                <a16:creationId xmlns:a16="http://schemas.microsoft.com/office/drawing/2014/main" id="{5031C050-9089-46D4-9873-F1E0E064DC79}"/>
              </a:ext>
            </a:extLst>
          </p:cNvPr>
          <p:cNvGrpSpPr/>
          <p:nvPr/>
        </p:nvGrpSpPr>
        <p:grpSpPr>
          <a:xfrm>
            <a:off x="2642621" y="764773"/>
            <a:ext cx="8079155" cy="6093227"/>
            <a:chOff x="1118620" y="764772"/>
            <a:chExt cx="8079155" cy="6093227"/>
          </a:xfrm>
        </p:grpSpPr>
        <p:grpSp>
          <p:nvGrpSpPr>
            <p:cNvPr id="217" name="Group 216">
              <a:extLst>
                <a:ext uri="{FF2B5EF4-FFF2-40B4-BE49-F238E27FC236}">
                  <a16:creationId xmlns:a16="http://schemas.microsoft.com/office/drawing/2014/main" id="{165A41E5-D884-4A29-B03B-7F0FFBBAA1A9}"/>
                </a:ext>
              </a:extLst>
            </p:cNvPr>
            <p:cNvGrpSpPr/>
            <p:nvPr/>
          </p:nvGrpSpPr>
          <p:grpSpPr>
            <a:xfrm>
              <a:off x="1118620" y="1895679"/>
              <a:ext cx="8051954" cy="4343195"/>
              <a:chOff x="1118620" y="1895679"/>
              <a:chExt cx="8051954" cy="4343195"/>
            </a:xfrm>
          </p:grpSpPr>
          <p:grpSp>
            <p:nvGrpSpPr>
              <p:cNvPr id="6" name="Group 5">
                <a:extLst>
                  <a:ext uri="{FF2B5EF4-FFF2-40B4-BE49-F238E27FC236}">
                    <a16:creationId xmlns:a16="http://schemas.microsoft.com/office/drawing/2014/main" id="{59B3E5F0-D1F5-4D35-96B2-283633FBF455}"/>
                  </a:ext>
                </a:extLst>
              </p:cNvPr>
              <p:cNvGrpSpPr/>
              <p:nvPr/>
            </p:nvGrpSpPr>
            <p:grpSpPr>
              <a:xfrm>
                <a:off x="3832127" y="1903011"/>
                <a:ext cx="611314" cy="4054996"/>
                <a:chOff x="3832127" y="1903011"/>
                <a:chExt cx="611314" cy="4054996"/>
              </a:xfrm>
            </p:grpSpPr>
            <p:sp>
              <p:nvSpPr>
                <p:cNvPr id="13" name="Rectangle 99">
                  <a:extLst>
                    <a:ext uri="{FF2B5EF4-FFF2-40B4-BE49-F238E27FC236}">
                      <a16:creationId xmlns:a16="http://schemas.microsoft.com/office/drawing/2014/main" id="{42D8C858-E7CB-4B38-AC9B-23D5C93B02D2}"/>
                    </a:ext>
                  </a:extLst>
                </p:cNvPr>
                <p:cNvSpPr>
                  <a:spLocks noChangeArrowheads="1"/>
                </p:cNvSpPr>
                <p:nvPr/>
              </p:nvSpPr>
              <p:spPr bwMode="auto">
                <a:xfrm>
                  <a:off x="4075779" y="2157536"/>
                  <a:ext cx="156573"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Text Box 148">
                  <a:extLst>
                    <a:ext uri="{FF2B5EF4-FFF2-40B4-BE49-F238E27FC236}">
                      <a16:creationId xmlns:a16="http://schemas.microsoft.com/office/drawing/2014/main" id="{E492E8DD-328D-49CC-AD8B-4A9FE5F5B44C}"/>
                    </a:ext>
                  </a:extLst>
                </p:cNvPr>
                <p:cNvSpPr txBox="1">
                  <a:spLocks noChangeArrowheads="1"/>
                </p:cNvSpPr>
                <p:nvPr/>
              </p:nvSpPr>
              <p:spPr bwMode="auto">
                <a:xfrm>
                  <a:off x="3832127" y="1903011"/>
                  <a:ext cx="611314"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ID/EX</a:t>
                  </a:r>
                </a:p>
              </p:txBody>
            </p:sp>
          </p:grpSp>
          <p:grpSp>
            <p:nvGrpSpPr>
              <p:cNvPr id="7" name="Group 6">
                <a:extLst>
                  <a:ext uri="{FF2B5EF4-FFF2-40B4-BE49-F238E27FC236}">
                    <a16:creationId xmlns:a16="http://schemas.microsoft.com/office/drawing/2014/main" id="{48ED4428-F3E6-4BB2-B911-AFDB7AB78FA5}"/>
                  </a:ext>
                </a:extLst>
              </p:cNvPr>
              <p:cNvGrpSpPr/>
              <p:nvPr/>
            </p:nvGrpSpPr>
            <p:grpSpPr>
              <a:xfrm>
                <a:off x="5869596" y="1903701"/>
                <a:ext cx="851765" cy="4054306"/>
                <a:chOff x="5869596" y="1903701"/>
                <a:chExt cx="851765" cy="4054306"/>
              </a:xfrm>
            </p:grpSpPr>
            <p:sp>
              <p:nvSpPr>
                <p:cNvPr id="11" name="Rectangle 139">
                  <a:extLst>
                    <a:ext uri="{FF2B5EF4-FFF2-40B4-BE49-F238E27FC236}">
                      <a16:creationId xmlns:a16="http://schemas.microsoft.com/office/drawing/2014/main" id="{549C9F68-50F5-41BE-916B-0A24467BB64D}"/>
                    </a:ext>
                  </a:extLst>
                </p:cNvPr>
                <p:cNvSpPr>
                  <a:spLocks noChangeArrowheads="1"/>
                </p:cNvSpPr>
                <p:nvPr/>
              </p:nvSpPr>
              <p:spPr bwMode="auto">
                <a:xfrm>
                  <a:off x="6260411"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Text Box 149">
                  <a:extLst>
                    <a:ext uri="{FF2B5EF4-FFF2-40B4-BE49-F238E27FC236}">
                      <a16:creationId xmlns:a16="http://schemas.microsoft.com/office/drawing/2014/main" id="{47E229C7-70CB-48EC-B7AC-63CB0225D94D}"/>
                    </a:ext>
                  </a:extLst>
                </p:cNvPr>
                <p:cNvSpPr txBox="1">
                  <a:spLocks noChangeArrowheads="1"/>
                </p:cNvSpPr>
                <p:nvPr/>
              </p:nvSpPr>
              <p:spPr bwMode="auto">
                <a:xfrm>
                  <a:off x="5869596" y="1903701"/>
                  <a:ext cx="85176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EX/MEM</a:t>
                  </a:r>
                </a:p>
              </p:txBody>
            </p:sp>
          </p:grpSp>
          <p:grpSp>
            <p:nvGrpSpPr>
              <p:cNvPr id="8" name="Group 7">
                <a:extLst>
                  <a:ext uri="{FF2B5EF4-FFF2-40B4-BE49-F238E27FC236}">
                    <a16:creationId xmlns:a16="http://schemas.microsoft.com/office/drawing/2014/main" id="{E1627817-8D1C-49E2-A1D5-4D6877C8F696}"/>
                  </a:ext>
                </a:extLst>
              </p:cNvPr>
              <p:cNvGrpSpPr/>
              <p:nvPr/>
            </p:nvGrpSpPr>
            <p:grpSpPr>
              <a:xfrm>
                <a:off x="7781999" y="1903011"/>
                <a:ext cx="928709" cy="4054996"/>
                <a:chOff x="7781999" y="1903011"/>
                <a:chExt cx="928709" cy="4054996"/>
              </a:xfrm>
            </p:grpSpPr>
            <p:sp>
              <p:nvSpPr>
                <p:cNvPr id="9" name="Rectangle 141">
                  <a:extLst>
                    <a:ext uri="{FF2B5EF4-FFF2-40B4-BE49-F238E27FC236}">
                      <a16:creationId xmlns:a16="http://schemas.microsoft.com/office/drawing/2014/main" id="{703BCB1B-DE7A-420E-8416-DCDAAF9E5315}"/>
                    </a:ext>
                  </a:extLst>
                </p:cNvPr>
                <p:cNvSpPr>
                  <a:spLocks noChangeArrowheads="1"/>
                </p:cNvSpPr>
                <p:nvPr/>
              </p:nvSpPr>
              <p:spPr bwMode="auto">
                <a:xfrm>
                  <a:off x="8210183" y="2157536"/>
                  <a:ext cx="155095" cy="3800471"/>
                </a:xfrm>
                <a:prstGeom prst="rect">
                  <a:avLst/>
                </a:prstGeom>
                <a:solidFill>
                  <a:srgbClr val="0070C0"/>
                </a:solidFill>
                <a:ln w="38100">
                  <a:solidFill>
                    <a:schemeClr val="tx1"/>
                  </a:solidFill>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Text Box 150">
                  <a:extLst>
                    <a:ext uri="{FF2B5EF4-FFF2-40B4-BE49-F238E27FC236}">
                      <a16:creationId xmlns:a16="http://schemas.microsoft.com/office/drawing/2014/main" id="{B77A3BC5-45D2-48E6-8539-48C7404C8854}"/>
                    </a:ext>
                  </a:extLst>
                </p:cNvPr>
                <p:cNvSpPr txBox="1">
                  <a:spLocks noChangeArrowheads="1"/>
                </p:cNvSpPr>
                <p:nvPr/>
              </p:nvSpPr>
              <p:spPr bwMode="auto">
                <a:xfrm>
                  <a:off x="7781999" y="1903011"/>
                  <a:ext cx="928709"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70C0"/>
                      </a:solidFill>
                      <a:effectLst/>
                      <a:uLnTx/>
                      <a:uFillTx/>
                      <a:latin typeface="Bell Gothic Std Black" panose="020B0706020202040204" pitchFamily="34" charset="0"/>
                      <a:ea typeface="굴림" panose="020B0600000101010101" pitchFamily="50" charset="-127"/>
                      <a:cs typeface="+mn-cs"/>
                    </a:rPr>
                    <a:t>MEM/WB</a:t>
                  </a:r>
                </a:p>
              </p:txBody>
            </p:sp>
          </p:grpSp>
          <p:grpSp>
            <p:nvGrpSpPr>
              <p:cNvPr id="216" name="Group 215">
                <a:extLst>
                  <a:ext uri="{FF2B5EF4-FFF2-40B4-BE49-F238E27FC236}">
                    <a16:creationId xmlns:a16="http://schemas.microsoft.com/office/drawing/2014/main" id="{EE2783A4-C369-4042-B4BD-761398190B76}"/>
                  </a:ext>
                </a:extLst>
              </p:cNvPr>
              <p:cNvGrpSpPr/>
              <p:nvPr/>
            </p:nvGrpSpPr>
            <p:grpSpPr>
              <a:xfrm>
                <a:off x="1118620" y="1895679"/>
                <a:ext cx="8051954" cy="4343195"/>
                <a:chOff x="1118620" y="1895679"/>
                <a:chExt cx="8051954" cy="4343195"/>
              </a:xfrm>
            </p:grpSpPr>
            <p:sp>
              <p:nvSpPr>
                <p:cNvPr id="83" name="Line 152">
                  <a:extLst>
                    <a:ext uri="{FF2B5EF4-FFF2-40B4-BE49-F238E27FC236}">
                      <a16:creationId xmlns:a16="http://schemas.microsoft.com/office/drawing/2014/main" id="{D13C9AC1-E077-41EB-96AE-3B9C3FC4E375}"/>
                    </a:ext>
                  </a:extLst>
                </p:cNvPr>
                <p:cNvSpPr>
                  <a:spLocks noChangeShapeType="1"/>
                </p:cNvSpPr>
                <p:nvPr/>
              </p:nvSpPr>
              <p:spPr bwMode="auto">
                <a:xfrm flipH="1">
                  <a:off x="1118620" y="1900397"/>
                  <a:ext cx="564412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215" name="Group 214">
                  <a:extLst>
                    <a:ext uri="{FF2B5EF4-FFF2-40B4-BE49-F238E27FC236}">
                      <a16:creationId xmlns:a16="http://schemas.microsoft.com/office/drawing/2014/main" id="{356AF00C-F898-4304-9CC4-10FA03CCD550}"/>
                    </a:ext>
                  </a:extLst>
                </p:cNvPr>
                <p:cNvGrpSpPr/>
                <p:nvPr/>
              </p:nvGrpSpPr>
              <p:grpSpPr>
                <a:xfrm>
                  <a:off x="1736052" y="1895679"/>
                  <a:ext cx="7434522" cy="4343195"/>
                  <a:chOff x="1736052" y="1895679"/>
                  <a:chExt cx="7434522" cy="4343195"/>
                </a:xfrm>
              </p:grpSpPr>
              <p:sp>
                <p:nvSpPr>
                  <p:cNvPr id="23" name="AutoShape 79">
                    <a:extLst>
                      <a:ext uri="{FF2B5EF4-FFF2-40B4-BE49-F238E27FC236}">
                        <a16:creationId xmlns:a16="http://schemas.microsoft.com/office/drawing/2014/main" id="{6A96E51E-DCA0-4CF4-968F-C62BA9940701}"/>
                      </a:ext>
                    </a:extLst>
                  </p:cNvPr>
                  <p:cNvSpPr>
                    <a:spLocks noChangeArrowheads="1"/>
                  </p:cNvSpPr>
                  <p:nvPr/>
                </p:nvSpPr>
                <p:spPr bwMode="auto">
                  <a:xfrm>
                    <a:off x="1894102" y="4125005"/>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7">
                    <a:extLst>
                      <a:ext uri="{FF2B5EF4-FFF2-40B4-BE49-F238E27FC236}">
                        <a16:creationId xmlns:a16="http://schemas.microsoft.com/office/drawing/2014/main" id="{D4CDD717-2A64-4751-90F2-73164FDAFDD5}"/>
                      </a:ext>
                    </a:extLst>
                  </p:cNvPr>
                  <p:cNvSpPr>
                    <a:spLocks noChangeShapeType="1"/>
                  </p:cNvSpPr>
                  <p:nvPr/>
                </p:nvSpPr>
                <p:spPr bwMode="auto">
                  <a:xfrm>
                    <a:off x="7975324"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8">
                    <a:extLst>
                      <a:ext uri="{FF2B5EF4-FFF2-40B4-BE49-F238E27FC236}">
                        <a16:creationId xmlns:a16="http://schemas.microsoft.com/office/drawing/2014/main" id="{C1418C2C-5B1E-4C08-91C7-0123A4F461BF}"/>
                      </a:ext>
                    </a:extLst>
                  </p:cNvPr>
                  <p:cNvSpPr>
                    <a:spLocks noChangeShapeType="1"/>
                  </p:cNvSpPr>
                  <p:nvPr/>
                </p:nvSpPr>
                <p:spPr bwMode="auto">
                  <a:xfrm>
                    <a:off x="6415506" y="4290141"/>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9">
                    <a:extLst>
                      <a:ext uri="{FF2B5EF4-FFF2-40B4-BE49-F238E27FC236}">
                        <a16:creationId xmlns:a16="http://schemas.microsoft.com/office/drawing/2014/main" id="{290539D2-A32B-4AED-AE91-C42DCB285045}"/>
                      </a:ext>
                    </a:extLst>
                  </p:cNvPr>
                  <p:cNvSpPr>
                    <a:spLocks noChangeShapeType="1"/>
                  </p:cNvSpPr>
                  <p:nvPr/>
                </p:nvSpPr>
                <p:spPr bwMode="auto">
                  <a:xfrm flipH="1">
                    <a:off x="6572079" y="4290141"/>
                    <a:ext cx="0" cy="115476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10">
                    <a:extLst>
                      <a:ext uri="{FF2B5EF4-FFF2-40B4-BE49-F238E27FC236}">
                        <a16:creationId xmlns:a16="http://schemas.microsoft.com/office/drawing/2014/main" id="{E2D2927D-1C31-4E57-85DA-33CE233C8CC5}"/>
                      </a:ext>
                    </a:extLst>
                  </p:cNvPr>
                  <p:cNvSpPr>
                    <a:spLocks noChangeShapeType="1"/>
                  </p:cNvSpPr>
                  <p:nvPr/>
                </p:nvSpPr>
                <p:spPr bwMode="auto">
                  <a:xfrm>
                    <a:off x="6572079" y="5444908"/>
                    <a:ext cx="163810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AutoShape 11">
                    <a:extLst>
                      <a:ext uri="{FF2B5EF4-FFF2-40B4-BE49-F238E27FC236}">
                        <a16:creationId xmlns:a16="http://schemas.microsoft.com/office/drawing/2014/main" id="{E39E6C40-E7E7-4CDE-A50D-13691D1B9442}"/>
                      </a:ext>
                    </a:extLst>
                  </p:cNvPr>
                  <p:cNvSpPr>
                    <a:spLocks noChangeArrowheads="1"/>
                  </p:cNvSpPr>
                  <p:nvPr/>
                </p:nvSpPr>
                <p:spPr bwMode="auto">
                  <a:xfrm>
                    <a:off x="6527766" y="4255934"/>
                    <a:ext cx="78287" cy="6487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12">
                    <a:extLst>
                      <a:ext uri="{FF2B5EF4-FFF2-40B4-BE49-F238E27FC236}">
                        <a16:creationId xmlns:a16="http://schemas.microsoft.com/office/drawing/2014/main" id="{09E8B487-1D8A-4BB4-A900-DB90CE46F2AA}"/>
                      </a:ext>
                    </a:extLst>
                  </p:cNvPr>
                  <p:cNvSpPr>
                    <a:spLocks noChangeShapeType="1"/>
                  </p:cNvSpPr>
                  <p:nvPr/>
                </p:nvSpPr>
                <p:spPr bwMode="auto">
                  <a:xfrm>
                    <a:off x="8833520" y="5187768"/>
                    <a:ext cx="15657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13">
                    <a:extLst>
                      <a:ext uri="{FF2B5EF4-FFF2-40B4-BE49-F238E27FC236}">
                        <a16:creationId xmlns:a16="http://schemas.microsoft.com/office/drawing/2014/main" id="{9736DD9C-56BF-427D-8180-A8927376A042}"/>
                      </a:ext>
                    </a:extLst>
                  </p:cNvPr>
                  <p:cNvSpPr>
                    <a:spLocks noChangeShapeType="1"/>
                  </p:cNvSpPr>
                  <p:nvPr/>
                </p:nvSpPr>
                <p:spPr bwMode="auto">
                  <a:xfrm>
                    <a:off x="8990092" y="5187768"/>
                    <a:ext cx="0" cy="10273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14">
                    <a:extLst>
                      <a:ext uri="{FF2B5EF4-FFF2-40B4-BE49-F238E27FC236}">
                        <a16:creationId xmlns:a16="http://schemas.microsoft.com/office/drawing/2014/main" id="{7AF5BF44-2998-4E6B-B2AD-CF64B06D1B28}"/>
                      </a:ext>
                    </a:extLst>
                  </p:cNvPr>
                  <p:cNvSpPr>
                    <a:spLocks noChangeShapeType="1"/>
                  </p:cNvSpPr>
                  <p:nvPr/>
                </p:nvSpPr>
                <p:spPr bwMode="auto">
                  <a:xfrm flipH="1">
                    <a:off x="2204293" y="6224671"/>
                    <a:ext cx="678579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4" name="Line 15">
                    <a:extLst>
                      <a:ext uri="{FF2B5EF4-FFF2-40B4-BE49-F238E27FC236}">
                        <a16:creationId xmlns:a16="http://schemas.microsoft.com/office/drawing/2014/main" id="{0931AFC3-3602-4BAD-B728-8F4606570931}"/>
                      </a:ext>
                    </a:extLst>
                  </p:cNvPr>
                  <p:cNvSpPr>
                    <a:spLocks noChangeShapeType="1"/>
                  </p:cNvSpPr>
                  <p:nvPr/>
                </p:nvSpPr>
                <p:spPr bwMode="auto">
                  <a:xfrm flipV="1">
                    <a:off x="2047721" y="4530859"/>
                    <a:ext cx="0" cy="158101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5" name="Line 16">
                    <a:extLst>
                      <a:ext uri="{FF2B5EF4-FFF2-40B4-BE49-F238E27FC236}">
                        <a16:creationId xmlns:a16="http://schemas.microsoft.com/office/drawing/2014/main" id="{D49E5B75-6A44-41DF-9C9D-03271F127910}"/>
                      </a:ext>
                    </a:extLst>
                  </p:cNvPr>
                  <p:cNvSpPr>
                    <a:spLocks noChangeShapeType="1"/>
                  </p:cNvSpPr>
                  <p:nvPr/>
                </p:nvSpPr>
                <p:spPr bwMode="auto">
                  <a:xfrm>
                    <a:off x="2047721" y="4546100"/>
                    <a:ext cx="38995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6" name="Line 30">
                    <a:extLst>
                      <a:ext uri="{FF2B5EF4-FFF2-40B4-BE49-F238E27FC236}">
                        <a16:creationId xmlns:a16="http://schemas.microsoft.com/office/drawing/2014/main" id="{EA6AA376-0C36-4960-99FB-9E6729EF21B8}"/>
                      </a:ext>
                    </a:extLst>
                  </p:cNvPr>
                  <p:cNvSpPr>
                    <a:spLocks noChangeShapeType="1"/>
                  </p:cNvSpPr>
                  <p:nvPr/>
                </p:nvSpPr>
                <p:spPr bwMode="auto">
                  <a:xfrm flipV="1">
                    <a:off x="4387448" y="4225266"/>
                    <a:ext cx="0" cy="770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7" name="Line 31">
                    <a:extLst>
                      <a:ext uri="{FF2B5EF4-FFF2-40B4-BE49-F238E27FC236}">
                        <a16:creationId xmlns:a16="http://schemas.microsoft.com/office/drawing/2014/main" id="{F1782213-19A0-4D8F-9A07-BF21E276EC05}"/>
                      </a:ext>
                    </a:extLst>
                  </p:cNvPr>
                  <p:cNvSpPr>
                    <a:spLocks noChangeShapeType="1"/>
                  </p:cNvSpPr>
                  <p:nvPr/>
                </p:nvSpPr>
                <p:spPr bwMode="auto">
                  <a:xfrm>
                    <a:off x="4232352" y="4225266"/>
                    <a:ext cx="5450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8" name="AutoShape 32">
                    <a:extLst>
                      <a:ext uri="{FF2B5EF4-FFF2-40B4-BE49-F238E27FC236}">
                        <a16:creationId xmlns:a16="http://schemas.microsoft.com/office/drawing/2014/main" id="{CDCF1A29-A882-4779-A6EE-5B843F0140B9}"/>
                      </a:ext>
                    </a:extLst>
                  </p:cNvPr>
                  <p:cNvSpPr>
                    <a:spLocks noChangeArrowheads="1"/>
                  </p:cNvSpPr>
                  <p:nvPr/>
                </p:nvSpPr>
                <p:spPr bwMode="auto">
                  <a:xfrm>
                    <a:off x="4344611" y="4198137"/>
                    <a:ext cx="76809"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Line 38">
                    <a:extLst>
                      <a:ext uri="{FF2B5EF4-FFF2-40B4-BE49-F238E27FC236}">
                        <a16:creationId xmlns:a16="http://schemas.microsoft.com/office/drawing/2014/main" id="{B8ADFA1D-B8EC-46AD-AB5D-DFA7F0473556}"/>
                      </a:ext>
                    </a:extLst>
                  </p:cNvPr>
                  <p:cNvSpPr>
                    <a:spLocks noChangeShapeType="1"/>
                  </p:cNvSpPr>
                  <p:nvPr/>
                </p:nvSpPr>
                <p:spPr bwMode="auto">
                  <a:xfrm>
                    <a:off x="4777402" y="3456207"/>
                    <a:ext cx="580500"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0" name="Line 39">
                    <a:extLst>
                      <a:ext uri="{FF2B5EF4-FFF2-40B4-BE49-F238E27FC236}">
                        <a16:creationId xmlns:a16="http://schemas.microsoft.com/office/drawing/2014/main" id="{50EB1CBD-1E9F-427D-9B8F-402AC13D706B}"/>
                      </a:ext>
                    </a:extLst>
                  </p:cNvPr>
                  <p:cNvSpPr>
                    <a:spLocks noChangeShapeType="1"/>
                  </p:cNvSpPr>
                  <p:nvPr/>
                </p:nvSpPr>
                <p:spPr bwMode="auto">
                  <a:xfrm>
                    <a:off x="5826143" y="3262763"/>
                    <a:ext cx="434268"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2" name="Line 53">
                    <a:extLst>
                      <a:ext uri="{FF2B5EF4-FFF2-40B4-BE49-F238E27FC236}">
                        <a16:creationId xmlns:a16="http://schemas.microsoft.com/office/drawing/2014/main" id="{9F3303F3-7ADB-4AD0-9036-D8CCA9A69EE7}"/>
                      </a:ext>
                    </a:extLst>
                  </p:cNvPr>
                  <p:cNvSpPr>
                    <a:spLocks noChangeShapeType="1"/>
                  </p:cNvSpPr>
                  <p:nvPr/>
                </p:nvSpPr>
                <p:spPr bwMode="auto">
                  <a:xfrm>
                    <a:off x="6025552" y="4248196"/>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4" name="Line 58">
                    <a:extLst>
                      <a:ext uri="{FF2B5EF4-FFF2-40B4-BE49-F238E27FC236}">
                        <a16:creationId xmlns:a16="http://schemas.microsoft.com/office/drawing/2014/main" id="{C0EDE27F-58D9-4ED1-BFD5-401E8ED0FAED}"/>
                      </a:ext>
                    </a:extLst>
                  </p:cNvPr>
                  <p:cNvSpPr>
                    <a:spLocks noChangeShapeType="1"/>
                  </p:cNvSpPr>
                  <p:nvPr/>
                </p:nvSpPr>
                <p:spPr bwMode="auto">
                  <a:xfrm>
                    <a:off x="4232352" y="3840736"/>
                    <a:ext cx="101329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Line 75">
                    <a:extLst>
                      <a:ext uri="{FF2B5EF4-FFF2-40B4-BE49-F238E27FC236}">
                        <a16:creationId xmlns:a16="http://schemas.microsoft.com/office/drawing/2014/main" id="{3302E882-F113-4E80-A9C1-F3156DD2D4E3}"/>
                      </a:ext>
                    </a:extLst>
                  </p:cNvPr>
                  <p:cNvSpPr>
                    <a:spLocks noChangeShapeType="1"/>
                  </p:cNvSpPr>
                  <p:nvPr/>
                </p:nvSpPr>
                <p:spPr bwMode="auto">
                  <a:xfrm>
                    <a:off x="1926598" y="5316338"/>
                    <a:ext cx="13249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6" name="Text Box 76">
                    <a:extLst>
                      <a:ext uri="{FF2B5EF4-FFF2-40B4-BE49-F238E27FC236}">
                        <a16:creationId xmlns:a16="http://schemas.microsoft.com/office/drawing/2014/main" id="{5EB36318-EA0B-4A4C-AABA-4C0F5CA75760}"/>
                      </a:ext>
                    </a:extLst>
                  </p:cNvPr>
                  <p:cNvSpPr txBox="1">
                    <a:spLocks noChangeArrowheads="1"/>
                  </p:cNvSpPr>
                  <p:nvPr/>
                </p:nvSpPr>
                <p:spPr bwMode="auto">
                  <a:xfrm>
                    <a:off x="2238266" y="5105023"/>
                    <a:ext cx="81810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dirty="0" err="1">
                        <a:ln>
                          <a:noFill/>
                        </a:ln>
                        <a:solidFill>
                          <a:srgbClr val="000000"/>
                        </a:solidFill>
                        <a:effectLst/>
                        <a:uLnTx/>
                        <a:uFillTx/>
                        <a:latin typeface="Bell Gothic Std Light" panose="020B0606020203020204" pitchFamily="34" charset="0"/>
                        <a:ea typeface="굴림" panose="020B0600000101010101" pitchFamily="50" charset="-127"/>
                        <a:cs typeface="+mn-cs"/>
                      </a:rPr>
                      <a:t>Instr</a:t>
                    </a:r>
                    <a:r>
                      <a:rPr kumimoji="0" lang="en-US" altLang="ko-KR" sz="1100" b="0" i="0" u="none" strike="noStrike" kern="1200" cap="none" spc="-50" normalizeH="0" baseline="0" noProof="0" dirty="0">
                        <a:ln>
                          <a:noFill/>
                        </a:ln>
                        <a:solidFill>
                          <a:srgbClr val="000000"/>
                        </a:solidFill>
                        <a:effectLst/>
                        <a:uLnTx/>
                        <a:uFillTx/>
                        <a:latin typeface="Bell Gothic Std Light" panose="020B0606020203020204" pitchFamily="34" charset="0"/>
                        <a:ea typeface="굴림" panose="020B0600000101010101" pitchFamily="50" charset="-127"/>
                        <a:cs typeface="+mn-cs"/>
                      </a:rPr>
                      <a:t> [15 - 0]</a:t>
                    </a:r>
                  </a:p>
                </p:txBody>
              </p:sp>
              <p:sp>
                <p:nvSpPr>
                  <p:cNvPr id="47" name="Line 77">
                    <a:extLst>
                      <a:ext uri="{FF2B5EF4-FFF2-40B4-BE49-F238E27FC236}">
                        <a16:creationId xmlns:a16="http://schemas.microsoft.com/office/drawing/2014/main" id="{BEB2B009-EEBD-4F68-852E-0A558B1A348D}"/>
                      </a:ext>
                    </a:extLst>
                  </p:cNvPr>
                  <p:cNvSpPr>
                    <a:spLocks noChangeShapeType="1"/>
                  </p:cNvSpPr>
                  <p:nvPr/>
                </p:nvSpPr>
                <p:spPr bwMode="auto">
                  <a:xfrm>
                    <a:off x="1926598" y="3840736"/>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78">
                    <a:extLst>
                      <a:ext uri="{FF2B5EF4-FFF2-40B4-BE49-F238E27FC236}">
                        <a16:creationId xmlns:a16="http://schemas.microsoft.com/office/drawing/2014/main" id="{8FB6A3AC-73CB-4832-BF62-133177E8C722}"/>
                      </a:ext>
                    </a:extLst>
                  </p:cNvPr>
                  <p:cNvSpPr>
                    <a:spLocks noChangeShapeType="1"/>
                  </p:cNvSpPr>
                  <p:nvPr/>
                </p:nvSpPr>
                <p:spPr bwMode="auto">
                  <a:xfrm>
                    <a:off x="1926598" y="4161571"/>
                    <a:ext cx="5110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49" name="Group 48">
                    <a:extLst>
                      <a:ext uri="{FF2B5EF4-FFF2-40B4-BE49-F238E27FC236}">
                        <a16:creationId xmlns:a16="http://schemas.microsoft.com/office/drawing/2014/main" id="{E05FDAD6-954E-4BE8-BE7B-BA7EA0F36668}"/>
                      </a:ext>
                    </a:extLst>
                  </p:cNvPr>
                  <p:cNvGrpSpPr/>
                  <p:nvPr/>
                </p:nvGrpSpPr>
                <p:grpSpPr>
                  <a:xfrm>
                    <a:off x="2778207" y="3343881"/>
                    <a:ext cx="742760" cy="368286"/>
                    <a:chOff x="2778207" y="3343881"/>
                    <a:chExt cx="742760" cy="368286"/>
                  </a:xfrm>
                </p:grpSpPr>
                <p:sp>
                  <p:nvSpPr>
                    <p:cNvPr id="171" name="Line 90">
                      <a:extLst>
                        <a:ext uri="{FF2B5EF4-FFF2-40B4-BE49-F238E27FC236}">
                          <a16:creationId xmlns:a16="http://schemas.microsoft.com/office/drawing/2014/main" id="{63C1A1FC-C64A-4664-B117-2BAD3D51F02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2" name="Text Box 91">
                      <a:extLst>
                        <a:ext uri="{FF2B5EF4-FFF2-40B4-BE49-F238E27FC236}">
                          <a16:creationId xmlns:a16="http://schemas.microsoft.com/office/drawing/2014/main" id="{6F0A5D1A-98B7-4732-942B-A9F21A52B5E7}"/>
                        </a:ext>
                      </a:extLst>
                    </p:cNvPr>
                    <p:cNvSpPr txBox="1">
                      <a:spLocks noChangeArrowheads="1"/>
                    </p:cNvSpPr>
                    <p:nvPr/>
                  </p:nvSpPr>
                  <p:spPr bwMode="auto">
                    <a:xfrm>
                      <a:off x="2778207" y="3343881"/>
                      <a:ext cx="742760"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sp>
                <p:nvSpPr>
                  <p:cNvPr id="50" name="Line 92">
                    <a:extLst>
                      <a:ext uri="{FF2B5EF4-FFF2-40B4-BE49-F238E27FC236}">
                        <a16:creationId xmlns:a16="http://schemas.microsoft.com/office/drawing/2014/main" id="{86BE78AB-95CC-4184-9808-B6AFEE6E1855}"/>
                      </a:ext>
                    </a:extLst>
                  </p:cNvPr>
                  <p:cNvSpPr>
                    <a:spLocks noChangeShapeType="1"/>
                  </p:cNvSpPr>
                  <p:nvPr/>
                </p:nvSpPr>
                <p:spPr bwMode="auto">
                  <a:xfrm>
                    <a:off x="5012261" y="441871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93">
                    <a:extLst>
                      <a:ext uri="{FF2B5EF4-FFF2-40B4-BE49-F238E27FC236}">
                        <a16:creationId xmlns:a16="http://schemas.microsoft.com/office/drawing/2014/main" id="{151D30F2-5D71-4359-BCC1-70111CD435A4}"/>
                      </a:ext>
                    </a:extLst>
                  </p:cNvPr>
                  <p:cNvSpPr>
                    <a:spLocks noChangeShapeType="1"/>
                  </p:cNvSpPr>
                  <p:nvPr/>
                </p:nvSpPr>
                <p:spPr bwMode="auto">
                  <a:xfrm>
                    <a:off x="8365279" y="5444908"/>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Line 94">
                    <a:extLst>
                      <a:ext uri="{FF2B5EF4-FFF2-40B4-BE49-F238E27FC236}">
                        <a16:creationId xmlns:a16="http://schemas.microsoft.com/office/drawing/2014/main" id="{56D03881-A04B-4E09-9CFF-F9CC67C208FB}"/>
                      </a:ext>
                    </a:extLst>
                  </p:cNvPr>
                  <p:cNvSpPr>
                    <a:spLocks noChangeShapeType="1"/>
                  </p:cNvSpPr>
                  <p:nvPr/>
                </p:nvSpPr>
                <p:spPr bwMode="auto">
                  <a:xfrm flipV="1">
                    <a:off x="2204293" y="4787998"/>
                    <a:ext cx="0" cy="14508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95">
                    <a:extLst>
                      <a:ext uri="{FF2B5EF4-FFF2-40B4-BE49-F238E27FC236}">
                        <a16:creationId xmlns:a16="http://schemas.microsoft.com/office/drawing/2014/main" id="{C81D042A-D1D8-4835-B9AB-654436D5979E}"/>
                      </a:ext>
                    </a:extLst>
                  </p:cNvPr>
                  <p:cNvSpPr>
                    <a:spLocks noChangeShapeType="1"/>
                  </p:cNvSpPr>
                  <p:nvPr/>
                </p:nvSpPr>
                <p:spPr bwMode="auto">
                  <a:xfrm>
                    <a:off x="2204293" y="4803239"/>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96">
                    <a:extLst>
                      <a:ext uri="{FF2B5EF4-FFF2-40B4-BE49-F238E27FC236}">
                        <a16:creationId xmlns:a16="http://schemas.microsoft.com/office/drawing/2014/main" id="{2D3EFEDA-040A-4625-8DFA-C592D9A3CEA4}"/>
                      </a:ext>
                    </a:extLst>
                  </p:cNvPr>
                  <p:cNvSpPr>
                    <a:spLocks noChangeShapeType="1"/>
                  </p:cNvSpPr>
                  <p:nvPr/>
                </p:nvSpPr>
                <p:spPr bwMode="auto">
                  <a:xfrm>
                    <a:off x="3832872" y="384073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97">
                    <a:extLst>
                      <a:ext uri="{FF2B5EF4-FFF2-40B4-BE49-F238E27FC236}">
                        <a16:creationId xmlns:a16="http://schemas.microsoft.com/office/drawing/2014/main" id="{6F6237AA-378F-4711-8552-3A877A94D9A1}"/>
                      </a:ext>
                    </a:extLst>
                  </p:cNvPr>
                  <p:cNvSpPr>
                    <a:spLocks noChangeShapeType="1"/>
                  </p:cNvSpPr>
                  <p:nvPr/>
                </p:nvSpPr>
                <p:spPr bwMode="auto">
                  <a:xfrm>
                    <a:off x="3832872" y="4225266"/>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6" name="Line 98">
                    <a:extLst>
                      <a:ext uri="{FF2B5EF4-FFF2-40B4-BE49-F238E27FC236}">
                        <a16:creationId xmlns:a16="http://schemas.microsoft.com/office/drawing/2014/main" id="{2EC76BF2-A715-4F97-B0E8-44A69EEEE662}"/>
                      </a:ext>
                    </a:extLst>
                  </p:cNvPr>
                  <p:cNvSpPr>
                    <a:spLocks noChangeShapeType="1"/>
                  </p:cNvSpPr>
                  <p:nvPr/>
                </p:nvSpPr>
                <p:spPr bwMode="auto">
                  <a:xfrm>
                    <a:off x="3801397" y="5316338"/>
                    <a:ext cx="274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7" name="Line 110">
                    <a:extLst>
                      <a:ext uri="{FF2B5EF4-FFF2-40B4-BE49-F238E27FC236}">
                        <a16:creationId xmlns:a16="http://schemas.microsoft.com/office/drawing/2014/main" id="{7CCA6564-E97A-4AF0-8AE3-F838634810B5}"/>
                      </a:ext>
                    </a:extLst>
                  </p:cNvPr>
                  <p:cNvSpPr>
                    <a:spLocks noChangeShapeType="1"/>
                  </p:cNvSpPr>
                  <p:nvPr/>
                </p:nvSpPr>
                <p:spPr bwMode="auto">
                  <a:xfrm>
                    <a:off x="4232352" y="5316338"/>
                    <a:ext cx="3116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8" name="Line 111">
                    <a:extLst>
                      <a:ext uri="{FF2B5EF4-FFF2-40B4-BE49-F238E27FC236}">
                        <a16:creationId xmlns:a16="http://schemas.microsoft.com/office/drawing/2014/main" id="{F67A9BC9-960C-4B9E-83D0-2536B3474663}"/>
                      </a:ext>
                    </a:extLst>
                  </p:cNvPr>
                  <p:cNvSpPr>
                    <a:spLocks noChangeShapeType="1"/>
                  </p:cNvSpPr>
                  <p:nvPr/>
                </p:nvSpPr>
                <p:spPr bwMode="auto">
                  <a:xfrm>
                    <a:off x="4544020" y="3712167"/>
                    <a:ext cx="0" cy="16041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9" name="Line 112">
                    <a:extLst>
                      <a:ext uri="{FF2B5EF4-FFF2-40B4-BE49-F238E27FC236}">
                        <a16:creationId xmlns:a16="http://schemas.microsoft.com/office/drawing/2014/main" id="{2B5091FF-0331-4C49-89B0-F9280376F3CA}"/>
                      </a:ext>
                    </a:extLst>
                  </p:cNvPr>
                  <p:cNvSpPr>
                    <a:spLocks noChangeShapeType="1"/>
                  </p:cNvSpPr>
                  <p:nvPr/>
                </p:nvSpPr>
                <p:spPr bwMode="auto">
                  <a:xfrm>
                    <a:off x="4544020" y="4546100"/>
                    <a:ext cx="233382"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0" name="Line 113">
                    <a:extLst>
                      <a:ext uri="{FF2B5EF4-FFF2-40B4-BE49-F238E27FC236}">
                        <a16:creationId xmlns:a16="http://schemas.microsoft.com/office/drawing/2014/main" id="{CDECA29F-BE92-48C2-B672-0BC27FA76423}"/>
                      </a:ext>
                    </a:extLst>
                  </p:cNvPr>
                  <p:cNvSpPr>
                    <a:spLocks noChangeShapeType="1"/>
                  </p:cNvSpPr>
                  <p:nvPr/>
                </p:nvSpPr>
                <p:spPr bwMode="auto">
                  <a:xfrm>
                    <a:off x="8365279" y="4931809"/>
                    <a:ext cx="234859"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Line 114">
                    <a:extLst>
                      <a:ext uri="{FF2B5EF4-FFF2-40B4-BE49-F238E27FC236}">
                        <a16:creationId xmlns:a16="http://schemas.microsoft.com/office/drawing/2014/main" id="{08C6D7A9-A099-4B22-A4FC-5703D9E07D67}"/>
                      </a:ext>
                    </a:extLst>
                  </p:cNvPr>
                  <p:cNvSpPr>
                    <a:spLocks noChangeShapeType="1"/>
                  </p:cNvSpPr>
                  <p:nvPr/>
                </p:nvSpPr>
                <p:spPr bwMode="auto">
                  <a:xfrm>
                    <a:off x="1926598" y="5637173"/>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2" name="Line 115">
                    <a:extLst>
                      <a:ext uri="{FF2B5EF4-FFF2-40B4-BE49-F238E27FC236}">
                        <a16:creationId xmlns:a16="http://schemas.microsoft.com/office/drawing/2014/main" id="{ED61F26B-ED8F-490B-A59A-27FDA0E330D8}"/>
                      </a:ext>
                    </a:extLst>
                  </p:cNvPr>
                  <p:cNvSpPr>
                    <a:spLocks noChangeShapeType="1"/>
                  </p:cNvSpPr>
                  <p:nvPr/>
                </p:nvSpPr>
                <p:spPr bwMode="auto">
                  <a:xfrm>
                    <a:off x="1926598" y="5838961"/>
                    <a:ext cx="214918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Text Box 116">
                    <a:extLst>
                      <a:ext uri="{FF2B5EF4-FFF2-40B4-BE49-F238E27FC236}">
                        <a16:creationId xmlns:a16="http://schemas.microsoft.com/office/drawing/2014/main" id="{F2BDC960-8195-42D8-99C7-C0B3954434EC}"/>
                      </a:ext>
                    </a:extLst>
                  </p:cNvPr>
                  <p:cNvSpPr txBox="1">
                    <a:spLocks noChangeArrowheads="1"/>
                  </p:cNvSpPr>
                  <p:nvPr/>
                </p:nvSpPr>
                <p:spPr bwMode="auto">
                  <a:xfrm>
                    <a:off x="2238266" y="5618123"/>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[15 - 11]</a:t>
                    </a:r>
                  </a:p>
                </p:txBody>
              </p:sp>
              <p:sp>
                <p:nvSpPr>
                  <p:cNvPr id="64" name="Text Box 117">
                    <a:extLst>
                      <a:ext uri="{FF2B5EF4-FFF2-40B4-BE49-F238E27FC236}">
                        <a16:creationId xmlns:a16="http://schemas.microsoft.com/office/drawing/2014/main" id="{2473FF6A-9FB9-4284-B4D1-9D60C4B3F89F}"/>
                      </a:ext>
                    </a:extLst>
                  </p:cNvPr>
                  <p:cNvSpPr txBox="1">
                    <a:spLocks noChangeArrowheads="1"/>
                  </p:cNvSpPr>
                  <p:nvPr/>
                </p:nvSpPr>
                <p:spPr bwMode="auto">
                  <a:xfrm>
                    <a:off x="2238266" y="5425858"/>
                    <a:ext cx="88382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50" normalizeH="0" baseline="0" noProof="0">
                        <a:ln>
                          <a:noFill/>
                        </a:ln>
                        <a:solidFill>
                          <a:srgbClr val="000000"/>
                        </a:solidFill>
                        <a:effectLst/>
                        <a:uLnTx/>
                        <a:uFillTx/>
                        <a:latin typeface="Bell Gothic Std Light" panose="020B0606020203020204" pitchFamily="34" charset="0"/>
                        <a:ea typeface="굴림" panose="020B0600000101010101" pitchFamily="50" charset="-127"/>
                        <a:cs typeface="+mn-cs"/>
                      </a:rPr>
                      <a:t>Instr [20 - 16]</a:t>
                    </a:r>
                  </a:p>
                </p:txBody>
              </p:sp>
              <p:sp>
                <p:nvSpPr>
                  <p:cNvPr id="65" name="AutoShape 118">
                    <a:extLst>
                      <a:ext uri="{FF2B5EF4-FFF2-40B4-BE49-F238E27FC236}">
                        <a16:creationId xmlns:a16="http://schemas.microsoft.com/office/drawing/2014/main" id="{E42D6B3C-D248-49A8-B915-D05809A584CA}"/>
                      </a:ext>
                    </a:extLst>
                  </p:cNvPr>
                  <p:cNvSpPr>
                    <a:spLocks noChangeArrowheads="1"/>
                  </p:cNvSpPr>
                  <p:nvPr/>
                </p:nvSpPr>
                <p:spPr bwMode="auto">
                  <a:xfrm>
                    <a:off x="1894102" y="5286850"/>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6" name="AutoShape 119">
                    <a:extLst>
                      <a:ext uri="{FF2B5EF4-FFF2-40B4-BE49-F238E27FC236}">
                        <a16:creationId xmlns:a16="http://schemas.microsoft.com/office/drawing/2014/main" id="{ACF69968-9647-44E9-A607-3D1C188B9344}"/>
                      </a:ext>
                    </a:extLst>
                  </p:cNvPr>
                  <p:cNvSpPr>
                    <a:spLocks noChangeArrowheads="1"/>
                  </p:cNvSpPr>
                  <p:nvPr/>
                </p:nvSpPr>
                <p:spPr bwMode="auto">
                  <a:xfrm>
                    <a:off x="1894102" y="5606505"/>
                    <a:ext cx="64992" cy="5307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8" name="AutoShape 122">
                    <a:extLst>
                      <a:ext uri="{FF2B5EF4-FFF2-40B4-BE49-F238E27FC236}">
                        <a16:creationId xmlns:a16="http://schemas.microsoft.com/office/drawing/2014/main" id="{A6624DC2-EA5E-4278-AD6C-1EE067BDD49A}"/>
                      </a:ext>
                    </a:extLst>
                  </p:cNvPr>
                  <p:cNvSpPr>
                    <a:spLocks noChangeArrowheads="1"/>
                  </p:cNvSpPr>
                  <p:nvPr/>
                </p:nvSpPr>
                <p:spPr bwMode="auto">
                  <a:xfrm>
                    <a:off x="4514478" y="4510714"/>
                    <a:ext cx="78286" cy="63695"/>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9" name="Line 123">
                    <a:extLst>
                      <a:ext uri="{FF2B5EF4-FFF2-40B4-BE49-F238E27FC236}">
                        <a16:creationId xmlns:a16="http://schemas.microsoft.com/office/drawing/2014/main" id="{247534EC-FDB3-46D2-8377-A7B26DA64865}"/>
                      </a:ext>
                    </a:extLst>
                  </p:cNvPr>
                  <p:cNvSpPr>
                    <a:spLocks noChangeShapeType="1"/>
                  </p:cNvSpPr>
                  <p:nvPr/>
                </p:nvSpPr>
                <p:spPr bwMode="auto">
                  <a:xfrm>
                    <a:off x="4232352" y="3070499"/>
                    <a:ext cx="1125551"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0" name="Line 124">
                    <a:extLst>
                      <a:ext uri="{FF2B5EF4-FFF2-40B4-BE49-F238E27FC236}">
                        <a16:creationId xmlns:a16="http://schemas.microsoft.com/office/drawing/2014/main" id="{B65BA984-CB81-4173-8359-E77A212A9FF7}"/>
                      </a:ext>
                    </a:extLst>
                  </p:cNvPr>
                  <p:cNvSpPr>
                    <a:spLocks noChangeShapeType="1"/>
                  </p:cNvSpPr>
                  <p:nvPr/>
                </p:nvSpPr>
                <p:spPr bwMode="auto">
                  <a:xfrm>
                    <a:off x="6025552" y="4055931"/>
                    <a:ext cx="23485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1" name="Line 125">
                    <a:extLst>
                      <a:ext uri="{FF2B5EF4-FFF2-40B4-BE49-F238E27FC236}">
                        <a16:creationId xmlns:a16="http://schemas.microsoft.com/office/drawing/2014/main" id="{D5DCAC17-7511-4ADA-9408-BDEAD8FCACAB}"/>
                      </a:ext>
                    </a:extLst>
                  </p:cNvPr>
                  <p:cNvSpPr>
                    <a:spLocks noChangeShapeType="1"/>
                  </p:cNvSpPr>
                  <p:nvPr/>
                </p:nvSpPr>
                <p:spPr bwMode="auto">
                  <a:xfrm>
                    <a:off x="1736052" y="3070499"/>
                    <a:ext cx="2339727"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2" name="Line 126">
                    <a:extLst>
                      <a:ext uri="{FF2B5EF4-FFF2-40B4-BE49-F238E27FC236}">
                        <a16:creationId xmlns:a16="http://schemas.microsoft.com/office/drawing/2014/main" id="{04B330EE-2BA9-4CD9-957D-38187C649597}"/>
                      </a:ext>
                    </a:extLst>
                  </p:cNvPr>
                  <p:cNvSpPr>
                    <a:spLocks noChangeShapeType="1"/>
                  </p:cNvSpPr>
                  <p:nvPr/>
                </p:nvSpPr>
                <p:spPr bwMode="auto">
                  <a:xfrm>
                    <a:off x="4387448" y="4995504"/>
                    <a:ext cx="1872963"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130">
                    <a:extLst>
                      <a:ext uri="{FF2B5EF4-FFF2-40B4-BE49-F238E27FC236}">
                        <a16:creationId xmlns:a16="http://schemas.microsoft.com/office/drawing/2014/main" id="{68C45E5F-5E0D-4DA6-AE5C-0936F20C23BF}"/>
                      </a:ext>
                    </a:extLst>
                  </p:cNvPr>
                  <p:cNvSpPr>
                    <a:spLocks noChangeShapeType="1"/>
                  </p:cNvSpPr>
                  <p:nvPr/>
                </p:nvSpPr>
                <p:spPr bwMode="auto">
                  <a:xfrm>
                    <a:off x="6415506" y="3262763"/>
                    <a:ext cx="3472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134">
                    <a:extLst>
                      <a:ext uri="{FF2B5EF4-FFF2-40B4-BE49-F238E27FC236}">
                        <a16:creationId xmlns:a16="http://schemas.microsoft.com/office/drawing/2014/main" id="{E01B76C8-15C8-44A2-B6AF-E144C7F235E7}"/>
                      </a:ext>
                    </a:extLst>
                  </p:cNvPr>
                  <p:cNvSpPr>
                    <a:spLocks noChangeShapeType="1"/>
                  </p:cNvSpPr>
                  <p:nvPr/>
                </p:nvSpPr>
                <p:spPr bwMode="auto">
                  <a:xfrm>
                    <a:off x="4232352" y="5637173"/>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135">
                    <a:extLst>
                      <a:ext uri="{FF2B5EF4-FFF2-40B4-BE49-F238E27FC236}">
                        <a16:creationId xmlns:a16="http://schemas.microsoft.com/office/drawing/2014/main" id="{7CAC46E0-B6E5-4D94-93DC-3222B82C6931}"/>
                      </a:ext>
                    </a:extLst>
                  </p:cNvPr>
                  <p:cNvSpPr>
                    <a:spLocks noChangeShapeType="1"/>
                  </p:cNvSpPr>
                  <p:nvPr/>
                </p:nvSpPr>
                <p:spPr bwMode="auto">
                  <a:xfrm>
                    <a:off x="4232352" y="5829437"/>
                    <a:ext cx="85819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138">
                    <a:extLst>
                      <a:ext uri="{FF2B5EF4-FFF2-40B4-BE49-F238E27FC236}">
                        <a16:creationId xmlns:a16="http://schemas.microsoft.com/office/drawing/2014/main" id="{ADCE6362-FFE9-4680-8E8D-2A82D4D35167}"/>
                      </a:ext>
                    </a:extLst>
                  </p:cNvPr>
                  <p:cNvSpPr>
                    <a:spLocks noChangeShapeType="1"/>
                  </p:cNvSpPr>
                  <p:nvPr/>
                </p:nvSpPr>
                <p:spPr bwMode="auto">
                  <a:xfrm>
                    <a:off x="5323929" y="5702047"/>
                    <a:ext cx="9364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140">
                    <a:extLst>
                      <a:ext uri="{FF2B5EF4-FFF2-40B4-BE49-F238E27FC236}">
                        <a16:creationId xmlns:a16="http://schemas.microsoft.com/office/drawing/2014/main" id="{0286441F-3A44-4258-828F-93A51F49AFA0}"/>
                      </a:ext>
                    </a:extLst>
                  </p:cNvPr>
                  <p:cNvSpPr>
                    <a:spLocks noChangeShapeType="1"/>
                  </p:cNvSpPr>
                  <p:nvPr/>
                </p:nvSpPr>
                <p:spPr bwMode="auto">
                  <a:xfrm>
                    <a:off x="6415506" y="4995504"/>
                    <a:ext cx="389955" cy="0"/>
                  </a:xfrm>
                  <a:prstGeom prst="line">
                    <a:avLst/>
                  </a:prstGeom>
                  <a:noFill/>
                  <a:ln w="381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142">
                    <a:extLst>
                      <a:ext uri="{FF2B5EF4-FFF2-40B4-BE49-F238E27FC236}">
                        <a16:creationId xmlns:a16="http://schemas.microsoft.com/office/drawing/2014/main" id="{B96F41B0-B422-4868-B08C-57F24EF9C0C2}"/>
                      </a:ext>
                    </a:extLst>
                  </p:cNvPr>
                  <p:cNvSpPr>
                    <a:spLocks noChangeShapeType="1"/>
                  </p:cNvSpPr>
                  <p:nvPr/>
                </p:nvSpPr>
                <p:spPr bwMode="auto">
                  <a:xfrm>
                    <a:off x="6415506" y="5702047"/>
                    <a:ext cx="179467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143">
                    <a:extLst>
                      <a:ext uri="{FF2B5EF4-FFF2-40B4-BE49-F238E27FC236}">
                        <a16:creationId xmlns:a16="http://schemas.microsoft.com/office/drawing/2014/main" id="{84787D7E-20D1-4D62-AC4B-7A15AFE8906E}"/>
                      </a:ext>
                    </a:extLst>
                  </p:cNvPr>
                  <p:cNvSpPr>
                    <a:spLocks noChangeShapeType="1"/>
                  </p:cNvSpPr>
                  <p:nvPr/>
                </p:nvSpPr>
                <p:spPr bwMode="auto">
                  <a:xfrm>
                    <a:off x="8365279" y="5702047"/>
                    <a:ext cx="23485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1" name="Line 144">
                    <a:extLst>
                      <a:ext uri="{FF2B5EF4-FFF2-40B4-BE49-F238E27FC236}">
                        <a16:creationId xmlns:a16="http://schemas.microsoft.com/office/drawing/2014/main" id="{2A5D86E9-F97B-4472-9BC4-F04715A4BD74}"/>
                      </a:ext>
                    </a:extLst>
                  </p:cNvPr>
                  <p:cNvSpPr>
                    <a:spLocks noChangeShapeType="1"/>
                  </p:cNvSpPr>
                  <p:nvPr/>
                </p:nvSpPr>
                <p:spPr bwMode="auto">
                  <a:xfrm flipV="1">
                    <a:off x="8600138" y="5702047"/>
                    <a:ext cx="0" cy="38452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2" name="Line 145">
                    <a:extLst>
                      <a:ext uri="{FF2B5EF4-FFF2-40B4-BE49-F238E27FC236}">
                        <a16:creationId xmlns:a16="http://schemas.microsoft.com/office/drawing/2014/main" id="{5E24CE52-4F13-4C8A-82B1-77B75C940A72}"/>
                      </a:ext>
                    </a:extLst>
                  </p:cNvPr>
                  <p:cNvSpPr>
                    <a:spLocks noChangeShapeType="1"/>
                  </p:cNvSpPr>
                  <p:nvPr/>
                </p:nvSpPr>
                <p:spPr bwMode="auto">
                  <a:xfrm>
                    <a:off x="2047721" y="6092926"/>
                    <a:ext cx="6552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8" name="Line 160">
                    <a:extLst>
                      <a:ext uri="{FF2B5EF4-FFF2-40B4-BE49-F238E27FC236}">
                        <a16:creationId xmlns:a16="http://schemas.microsoft.com/office/drawing/2014/main" id="{81368FA8-A783-4312-97D9-9AAAA47600C8}"/>
                      </a:ext>
                    </a:extLst>
                  </p:cNvPr>
                  <p:cNvSpPr>
                    <a:spLocks noChangeShapeType="1"/>
                  </p:cNvSpPr>
                  <p:nvPr/>
                </p:nvSpPr>
                <p:spPr bwMode="auto">
                  <a:xfrm flipV="1">
                    <a:off x="6741463" y="1895679"/>
                    <a:ext cx="0" cy="13670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93" name="Group 92">
                    <a:extLst>
                      <a:ext uri="{FF2B5EF4-FFF2-40B4-BE49-F238E27FC236}">
                        <a16:creationId xmlns:a16="http://schemas.microsoft.com/office/drawing/2014/main" id="{9ED85A82-D493-4E8E-B577-341E6414E7A6}"/>
                      </a:ext>
                    </a:extLst>
                  </p:cNvPr>
                  <p:cNvGrpSpPr/>
                  <p:nvPr/>
                </p:nvGrpSpPr>
                <p:grpSpPr>
                  <a:xfrm>
                    <a:off x="3237742" y="5076320"/>
                    <a:ext cx="563655" cy="447524"/>
                    <a:chOff x="3313942" y="5069336"/>
                    <a:chExt cx="563655" cy="497832"/>
                  </a:xfrm>
                </p:grpSpPr>
                <p:sp>
                  <p:nvSpPr>
                    <p:cNvPr id="152" name="Oval 151">
                      <a:extLst>
                        <a:ext uri="{FF2B5EF4-FFF2-40B4-BE49-F238E27FC236}">
                          <a16:creationId xmlns:a16="http://schemas.microsoft.com/office/drawing/2014/main" id="{BE0DC4DE-AA3A-4297-BBA3-4C7483AE8F0A}"/>
                        </a:ext>
                      </a:extLst>
                    </p:cNvPr>
                    <p:cNvSpPr/>
                    <p:nvPr/>
                  </p:nvSpPr>
                  <p:spPr>
                    <a:xfrm>
                      <a:off x="3313942" y="5069336"/>
                      <a:ext cx="563655"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53" name="Rectangle 152">
                      <a:extLst>
                        <a:ext uri="{FF2B5EF4-FFF2-40B4-BE49-F238E27FC236}">
                          <a16:creationId xmlns:a16="http://schemas.microsoft.com/office/drawing/2014/main" id="{F98A073D-854F-4776-A1F4-0D0060D38CDB}"/>
                        </a:ext>
                      </a:extLst>
                    </p:cNvPr>
                    <p:cNvSpPr/>
                    <p:nvPr/>
                  </p:nvSpPr>
                  <p:spPr>
                    <a:xfrm>
                      <a:off x="3413808" y="5116432"/>
                      <a:ext cx="353045"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Sign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Extend</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4" name="Group 93">
                    <a:extLst>
                      <a:ext uri="{FF2B5EF4-FFF2-40B4-BE49-F238E27FC236}">
                        <a16:creationId xmlns:a16="http://schemas.microsoft.com/office/drawing/2014/main" id="{49BFB08B-816D-43B7-A1D1-49CC2C3129DE}"/>
                      </a:ext>
                    </a:extLst>
                  </p:cNvPr>
                  <p:cNvGrpSpPr/>
                  <p:nvPr/>
                </p:nvGrpSpPr>
                <p:grpSpPr>
                  <a:xfrm>
                    <a:off x="2439240" y="3712167"/>
                    <a:ext cx="1388474" cy="1299925"/>
                    <a:chOff x="3484383" y="178180"/>
                    <a:chExt cx="1388474" cy="1299925"/>
                  </a:xfrm>
                </p:grpSpPr>
                <p:sp>
                  <p:nvSpPr>
                    <p:cNvPr id="142" name="Flowchart: Process 141">
                      <a:extLst>
                        <a:ext uri="{FF2B5EF4-FFF2-40B4-BE49-F238E27FC236}">
                          <a16:creationId xmlns:a16="http://schemas.microsoft.com/office/drawing/2014/main" id="{DE83EB5E-D208-4864-B001-42C647D620DA}"/>
                        </a:ext>
                      </a:extLst>
                    </p:cNvPr>
                    <p:cNvSpPr/>
                    <p:nvPr/>
                  </p:nvSpPr>
                  <p:spPr>
                    <a:xfrm>
                      <a:off x="3484383" y="178180"/>
                      <a:ext cx="1388474" cy="1281070"/>
                    </a:xfrm>
                    <a:prstGeom prst="flowChartProcess">
                      <a:avLst/>
                    </a:prstGeom>
                    <a:solidFill>
                      <a:srgbClr val="FF99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43" name="TextBox 142">
                      <a:extLst>
                        <a:ext uri="{FF2B5EF4-FFF2-40B4-BE49-F238E27FC236}">
                          <a16:creationId xmlns:a16="http://schemas.microsoft.com/office/drawing/2014/main" id="{FC7DD738-E068-4810-847B-9559A189EC0A}"/>
                        </a:ext>
                      </a:extLst>
                    </p:cNvPr>
                    <p:cNvSpPr txBox="1"/>
                    <p:nvPr/>
                  </p:nvSpPr>
                  <p:spPr>
                    <a:xfrm>
                      <a:off x="4365394" y="223298"/>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4" name="TextBox 143">
                      <a:extLst>
                        <a:ext uri="{FF2B5EF4-FFF2-40B4-BE49-F238E27FC236}">
                          <a16:creationId xmlns:a16="http://schemas.microsoft.com/office/drawing/2014/main" id="{AD330855-B003-4B32-9910-03CDBEF5C04B}"/>
                        </a:ext>
                      </a:extLst>
                    </p:cNvPr>
                    <p:cNvSpPr txBox="1"/>
                    <p:nvPr/>
                  </p:nvSpPr>
                  <p:spPr>
                    <a:xfrm>
                      <a:off x="4334162" y="569084"/>
                      <a:ext cx="454740" cy="311304"/>
                    </a:xfrm>
                    <a:prstGeom prst="rect">
                      <a:avLst/>
                    </a:prstGeom>
                    <a:noFill/>
                  </p:spPr>
                  <p:txBody>
                    <a:bodyPr wrap="none" lIns="0" tIns="0" rIns="0" bIns="0" rtlCol="0">
                      <a:spAutoFit/>
                    </a:bodyPr>
                    <a:lstStyle/>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Data2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nvGrpSpPr>
                    <p:cNvPr id="145" name="Group 144">
                      <a:extLst>
                        <a:ext uri="{FF2B5EF4-FFF2-40B4-BE49-F238E27FC236}">
                          <a16:creationId xmlns:a16="http://schemas.microsoft.com/office/drawing/2014/main" id="{EEE5FF66-6BB5-43E4-9D24-7261B59B950C}"/>
                        </a:ext>
                      </a:extLst>
                    </p:cNvPr>
                    <p:cNvGrpSpPr/>
                    <p:nvPr/>
                  </p:nvGrpSpPr>
                  <p:grpSpPr>
                    <a:xfrm>
                      <a:off x="3511692" y="223298"/>
                      <a:ext cx="486072" cy="1254807"/>
                      <a:chOff x="5180843" y="90136"/>
                      <a:chExt cx="486072" cy="1254807"/>
                    </a:xfrm>
                  </p:grpSpPr>
                  <p:sp>
                    <p:nvSpPr>
                      <p:cNvPr id="148" name="TextBox 147">
                        <a:extLst>
                          <a:ext uri="{FF2B5EF4-FFF2-40B4-BE49-F238E27FC236}">
                            <a16:creationId xmlns:a16="http://schemas.microsoft.com/office/drawing/2014/main" id="{B0001CE4-571A-4AF8-8A2D-0E687AFA51FE}"/>
                          </a:ext>
                        </a:extLst>
                      </p:cNvPr>
                      <p:cNvSpPr txBox="1"/>
                      <p:nvPr/>
                    </p:nvSpPr>
                    <p:spPr>
                      <a:xfrm>
                        <a:off x="5213919" y="90136"/>
                        <a:ext cx="452047" cy="311304"/>
                      </a:xfrm>
                      <a:prstGeom prst="rect">
                        <a:avLst/>
                      </a:prstGeom>
                      <a:noFill/>
                    </p:spPr>
                    <p:txBody>
                      <a:bodyPr wrap="non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Addr1</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49" name="TextBox 148">
                        <a:extLst>
                          <a:ext uri="{FF2B5EF4-FFF2-40B4-BE49-F238E27FC236}">
                            <a16:creationId xmlns:a16="http://schemas.microsoft.com/office/drawing/2014/main" id="{8CF0A9D4-F1A3-4D5F-A8F2-29A51ABF5737}"/>
                          </a:ext>
                        </a:extLst>
                      </p:cNvPr>
                      <p:cNvSpPr txBox="1"/>
                      <p:nvPr/>
                    </p:nvSpPr>
                    <p:spPr>
                      <a:xfrm>
                        <a:off x="5214868" y="401997"/>
                        <a:ext cx="45204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70C0"/>
                            </a:solidFill>
                            <a:effectLst/>
                            <a:uLnTx/>
                            <a:uFillTx/>
                            <a:latin typeface="Calibri"/>
                            <a:ea typeface="微软雅黑"/>
                            <a:cs typeface="+mn-cs"/>
                          </a:rPr>
                          <a:t>Read</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Addr2</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0" name="TextBox 149">
                        <a:extLst>
                          <a:ext uri="{FF2B5EF4-FFF2-40B4-BE49-F238E27FC236}">
                            <a16:creationId xmlns:a16="http://schemas.microsoft.com/office/drawing/2014/main" id="{5B683FBA-F381-4C7E-853E-73BE2B1CC54E}"/>
                          </a:ext>
                        </a:extLst>
                      </p:cNvPr>
                      <p:cNvSpPr txBox="1"/>
                      <p:nvPr/>
                    </p:nvSpPr>
                    <p:spPr>
                      <a:xfrm>
                        <a:off x="5203063" y="712841"/>
                        <a:ext cx="440507" cy="311304"/>
                      </a:xfrm>
                      <a:prstGeom prst="rect">
                        <a:avLst/>
                      </a:prstGeom>
                      <a:noFill/>
                    </p:spPr>
                    <p:txBody>
                      <a:bodyPr wrap="square" lIns="0" tIns="0" rIns="0" bIns="0"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a:t>
                        </a:r>
                        <a:r>
                          <a:rPr kumimoji="0" lang="en-US" altLang="ko-KR" sz="1400" b="1" i="1" u="none" strike="noStrike" kern="1200" cap="none" spc="0" normalizeH="0" baseline="0" noProof="0" dirty="0" err="1">
                            <a:ln>
                              <a:noFill/>
                            </a:ln>
                            <a:solidFill>
                              <a:srgbClr val="000000">
                                <a:lumMod val="65000"/>
                                <a:lumOff val="35000"/>
                              </a:srgbClr>
                            </a:solidFill>
                            <a:effectLst/>
                            <a:uLnTx/>
                            <a:uFillTx/>
                            <a:latin typeface="Calibri"/>
                            <a:ea typeface="微软雅黑"/>
                            <a:cs typeface="+mn-cs"/>
                          </a:rPr>
                          <a:t>Addr</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sp>
                    <p:nvSpPr>
                      <p:cNvPr id="151" name="TextBox 150">
                        <a:extLst>
                          <a:ext uri="{FF2B5EF4-FFF2-40B4-BE49-F238E27FC236}">
                            <a16:creationId xmlns:a16="http://schemas.microsoft.com/office/drawing/2014/main" id="{4936FB3C-3710-4E19-836B-24206EA09CCA}"/>
                          </a:ext>
                        </a:extLst>
                      </p:cNvPr>
                      <p:cNvSpPr txBox="1"/>
                      <p:nvPr/>
                    </p:nvSpPr>
                    <p:spPr>
                      <a:xfrm>
                        <a:off x="5180843" y="1033639"/>
                        <a:ext cx="440507" cy="311304"/>
                      </a:xfrm>
                      <a:prstGeom prst="rect">
                        <a:avLst/>
                      </a:prstGeom>
                      <a:noFill/>
                    </p:spPr>
                    <p:txBody>
                      <a:bodyPr wrap="square" lIns="0" tIns="0" rIns="0" bIns="0"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1" i="1" u="none" strike="noStrike" kern="1200" cap="none" spc="0" normalizeH="0" baseline="0" noProof="0" dirty="0">
                            <a:ln>
                              <a:noFill/>
                            </a:ln>
                            <a:solidFill>
                              <a:srgbClr val="009446"/>
                            </a:solidFill>
                            <a:effectLst/>
                            <a:uLnTx/>
                            <a:uFillTx/>
                            <a:latin typeface="Calibri"/>
                            <a:ea typeface="微软雅黑"/>
                            <a:cs typeface="+mn-cs"/>
                          </a:rPr>
                          <a:t>Write</a:t>
                        </a:r>
                        <a:r>
                          <a:rPr kumimoji="0" lang="en-US" altLang="ko-KR" sz="1400" b="1" i="1" u="none" strike="noStrike" kern="1200" cap="none" spc="0" normalizeH="0" baseline="0" noProof="0" dirty="0">
                            <a:ln>
                              <a:noFill/>
                            </a:ln>
                            <a:solidFill>
                              <a:srgbClr val="000000">
                                <a:lumMod val="65000"/>
                                <a:lumOff val="35000"/>
                              </a:srgbClr>
                            </a:solidFill>
                            <a:effectLst/>
                            <a:uLnTx/>
                            <a:uFillTx/>
                            <a:latin typeface="Calibri"/>
                            <a:ea typeface="微软雅黑"/>
                            <a:cs typeface="+mn-cs"/>
                          </a:rPr>
                          <a:t> Data</a:t>
                        </a:r>
                        <a:endParaRPr kumimoji="0" lang="ko-KR" altLang="en-US" sz="1400" b="1" i="1" u="none" strike="noStrike" kern="1200" cap="none" spc="0" normalizeH="0" baseline="0" noProof="0" dirty="0">
                          <a:ln>
                            <a:noFill/>
                          </a:ln>
                          <a:solidFill>
                            <a:srgbClr val="000000">
                              <a:lumMod val="65000"/>
                              <a:lumOff val="35000"/>
                            </a:srgbClr>
                          </a:solidFill>
                          <a:effectLst/>
                          <a:uLnTx/>
                          <a:uFillTx/>
                          <a:latin typeface="Calibri"/>
                          <a:cs typeface="+mn-cs"/>
                        </a:endParaRPr>
                      </a:p>
                    </p:txBody>
                  </p:sp>
                </p:grpSp>
                <p:sp>
                  <p:nvSpPr>
                    <p:cNvPr id="146" name="Isosceles Triangle 145">
                      <a:extLst>
                        <a:ext uri="{FF2B5EF4-FFF2-40B4-BE49-F238E27FC236}">
                          <a16:creationId xmlns:a16="http://schemas.microsoft.com/office/drawing/2014/main" id="{960F11A2-7CB9-4E89-85EF-9D1841023C5B}"/>
                        </a:ext>
                      </a:extLst>
                    </p:cNvPr>
                    <p:cNvSpPr/>
                    <p:nvPr/>
                  </p:nvSpPr>
                  <p:spPr>
                    <a:xfrm>
                      <a:off x="4478894" y="1285801"/>
                      <a:ext cx="286824" cy="159432"/>
                    </a:xfrm>
                    <a:prstGeom prst="triangle">
                      <a:avLst/>
                    </a:prstGeom>
                    <a:solidFill>
                      <a:srgbClr val="FF99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3200" b="0" i="0" u="none" strike="noStrike" kern="1200" cap="none" spc="0" normalizeH="0" baseline="0" noProof="0">
                        <a:ln>
                          <a:noFill/>
                        </a:ln>
                        <a:solidFill>
                          <a:srgbClr val="FFFFFF"/>
                        </a:solidFill>
                        <a:effectLst/>
                        <a:uLnTx/>
                        <a:uFillTx/>
                        <a:latin typeface="Calibri"/>
                        <a:cs typeface="+mn-cs"/>
                      </a:endParaRPr>
                    </a:p>
                  </p:txBody>
                </p:sp>
                <p:sp>
                  <p:nvSpPr>
                    <p:cNvPr id="147" name="TextBox 146">
                      <a:extLst>
                        <a:ext uri="{FF2B5EF4-FFF2-40B4-BE49-F238E27FC236}">
                          <a16:creationId xmlns:a16="http://schemas.microsoft.com/office/drawing/2014/main" id="{D9DC8FFA-9F47-45A0-96AD-42C12AC3BED0}"/>
                        </a:ext>
                      </a:extLst>
                    </p:cNvPr>
                    <p:cNvSpPr txBox="1"/>
                    <p:nvPr/>
                  </p:nvSpPr>
                  <p:spPr>
                    <a:xfrm>
                      <a:off x="4043098" y="947705"/>
                      <a:ext cx="819070" cy="27571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Registers</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95" name="Group 94">
                    <a:extLst>
                      <a:ext uri="{FF2B5EF4-FFF2-40B4-BE49-F238E27FC236}">
                        <a16:creationId xmlns:a16="http://schemas.microsoft.com/office/drawing/2014/main" id="{8B058E0D-1853-4AE7-B66B-A12AD71B42D9}"/>
                      </a:ext>
                    </a:extLst>
                  </p:cNvPr>
                  <p:cNvGrpSpPr/>
                  <p:nvPr/>
                </p:nvGrpSpPr>
                <p:grpSpPr>
                  <a:xfrm>
                    <a:off x="5010782" y="5442196"/>
                    <a:ext cx="304187" cy="600997"/>
                    <a:chOff x="441264" y="3007737"/>
                    <a:chExt cx="304187" cy="740435"/>
                  </a:xfrm>
                </p:grpSpPr>
                <p:sp>
                  <p:nvSpPr>
                    <p:cNvPr id="139" name="AutoShape 10">
                      <a:extLst>
                        <a:ext uri="{FF2B5EF4-FFF2-40B4-BE49-F238E27FC236}">
                          <a16:creationId xmlns:a16="http://schemas.microsoft.com/office/drawing/2014/main" id="{CB092751-1C35-4844-9CD6-9361FAAEA63F}"/>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TextBox 139">
                      <a:extLst>
                        <a:ext uri="{FF2B5EF4-FFF2-40B4-BE49-F238E27FC236}">
                          <a16:creationId xmlns:a16="http://schemas.microsoft.com/office/drawing/2014/main" id="{D985C20F-BBD5-4B8A-A0FC-18937A13070D}"/>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41" name="TextBox 140">
                      <a:extLst>
                        <a:ext uri="{FF2B5EF4-FFF2-40B4-BE49-F238E27FC236}">
                          <a16:creationId xmlns:a16="http://schemas.microsoft.com/office/drawing/2014/main" id="{095D5246-61DB-4A76-B144-42A53227E917}"/>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6" name="Group 95">
                    <a:extLst>
                      <a:ext uri="{FF2B5EF4-FFF2-40B4-BE49-F238E27FC236}">
                        <a16:creationId xmlns:a16="http://schemas.microsoft.com/office/drawing/2014/main" id="{76385474-3336-4832-ADB1-B476478AFEC3}"/>
                      </a:ext>
                    </a:extLst>
                  </p:cNvPr>
                  <p:cNvGrpSpPr/>
                  <p:nvPr/>
                </p:nvGrpSpPr>
                <p:grpSpPr>
                  <a:xfrm>
                    <a:off x="4887236" y="5181525"/>
                    <a:ext cx="606505" cy="349286"/>
                    <a:chOff x="2839115" y="3362881"/>
                    <a:chExt cx="606505" cy="349286"/>
                  </a:xfrm>
                </p:grpSpPr>
                <p:sp>
                  <p:nvSpPr>
                    <p:cNvPr id="137" name="Line 90">
                      <a:extLst>
                        <a:ext uri="{FF2B5EF4-FFF2-40B4-BE49-F238E27FC236}">
                          <a16:creationId xmlns:a16="http://schemas.microsoft.com/office/drawing/2014/main" id="{7DE23B8A-58C5-48FA-9CF1-F549ABA181C1}"/>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8" name="Text Box 91">
                      <a:extLst>
                        <a:ext uri="{FF2B5EF4-FFF2-40B4-BE49-F238E27FC236}">
                          <a16:creationId xmlns:a16="http://schemas.microsoft.com/office/drawing/2014/main" id="{23A317C5-40D9-4310-932C-8D62A722268F}"/>
                        </a:ext>
                      </a:extLst>
                    </p:cNvPr>
                    <p:cNvSpPr txBox="1">
                      <a:spLocks noChangeArrowheads="1"/>
                    </p:cNvSpPr>
                    <p:nvPr/>
                  </p:nvSpPr>
                  <p:spPr bwMode="auto">
                    <a:xfrm>
                      <a:off x="2839115" y="3362881"/>
                      <a:ext cx="606505"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RegDst</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7" name="Group 96">
                    <a:extLst>
                      <a:ext uri="{FF2B5EF4-FFF2-40B4-BE49-F238E27FC236}">
                        <a16:creationId xmlns:a16="http://schemas.microsoft.com/office/drawing/2014/main" id="{94CAC3B8-47C0-4E27-991A-CFE5C28D4176}"/>
                      </a:ext>
                    </a:extLst>
                  </p:cNvPr>
                  <p:cNvGrpSpPr/>
                  <p:nvPr/>
                </p:nvGrpSpPr>
                <p:grpSpPr>
                  <a:xfrm>
                    <a:off x="8542259" y="4782414"/>
                    <a:ext cx="309784" cy="815172"/>
                    <a:chOff x="446444" y="3044484"/>
                    <a:chExt cx="309784" cy="685800"/>
                  </a:xfrm>
                </p:grpSpPr>
                <p:sp>
                  <p:nvSpPr>
                    <p:cNvPr id="134" name="AutoShape 10">
                      <a:extLst>
                        <a:ext uri="{FF2B5EF4-FFF2-40B4-BE49-F238E27FC236}">
                          <a16:creationId xmlns:a16="http://schemas.microsoft.com/office/drawing/2014/main" id="{3F36E0C1-0773-4948-8615-C6FBC8118A21}"/>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5" name="TextBox 134">
                      <a:extLst>
                        <a:ext uri="{FF2B5EF4-FFF2-40B4-BE49-F238E27FC236}">
                          <a16:creationId xmlns:a16="http://schemas.microsoft.com/office/drawing/2014/main" id="{258C7F39-F6CC-4B85-A696-C93910D285EA}"/>
                        </a:ext>
                      </a:extLst>
                    </p:cNvPr>
                    <p:cNvSpPr txBox="1"/>
                    <p:nvPr/>
                  </p:nvSpPr>
                  <p:spPr>
                    <a:xfrm>
                      <a:off x="454542" y="3071200"/>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6" name="TextBox 135">
                      <a:extLst>
                        <a:ext uri="{FF2B5EF4-FFF2-40B4-BE49-F238E27FC236}">
                          <a16:creationId xmlns:a16="http://schemas.microsoft.com/office/drawing/2014/main" id="{9C90D6FD-2268-4242-9F90-DE3BA0094837}"/>
                        </a:ext>
                      </a:extLst>
                    </p:cNvPr>
                    <p:cNvSpPr txBox="1"/>
                    <p:nvPr/>
                  </p:nvSpPr>
                  <p:spPr>
                    <a:xfrm>
                      <a:off x="446444" y="3387927"/>
                      <a:ext cx="301686" cy="31071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98" name="Group 97">
                    <a:extLst>
                      <a:ext uri="{FF2B5EF4-FFF2-40B4-BE49-F238E27FC236}">
                        <a16:creationId xmlns:a16="http://schemas.microsoft.com/office/drawing/2014/main" id="{E1E592B1-3897-4EBD-BFC7-EBD6CC752FE9}"/>
                      </a:ext>
                    </a:extLst>
                  </p:cNvPr>
                  <p:cNvGrpSpPr/>
                  <p:nvPr/>
                </p:nvGrpSpPr>
                <p:grpSpPr>
                  <a:xfrm>
                    <a:off x="8328427" y="4439356"/>
                    <a:ext cx="842147" cy="387993"/>
                    <a:chOff x="2754009" y="3324174"/>
                    <a:chExt cx="842147" cy="387993"/>
                  </a:xfrm>
                </p:grpSpPr>
                <p:sp>
                  <p:nvSpPr>
                    <p:cNvPr id="132" name="Line 90">
                      <a:extLst>
                        <a:ext uri="{FF2B5EF4-FFF2-40B4-BE49-F238E27FC236}">
                          <a16:creationId xmlns:a16="http://schemas.microsoft.com/office/drawing/2014/main" id="{ACD064A6-FE72-4990-BD54-220A4D85BA7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3" name="Text Box 91">
                      <a:extLst>
                        <a:ext uri="{FF2B5EF4-FFF2-40B4-BE49-F238E27FC236}">
                          <a16:creationId xmlns:a16="http://schemas.microsoft.com/office/drawing/2014/main" id="{FA3D345C-BD8A-4F46-BCE4-1807FBDFF794}"/>
                        </a:ext>
                      </a:extLst>
                    </p:cNvPr>
                    <p:cNvSpPr txBox="1">
                      <a:spLocks noChangeArrowheads="1"/>
                    </p:cNvSpPr>
                    <p:nvPr/>
                  </p:nvSpPr>
                  <p:spPr bwMode="auto">
                    <a:xfrm>
                      <a:off x="2754009" y="3324174"/>
                      <a:ext cx="842147"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MemtoReg</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99" name="Group 98">
                    <a:extLst>
                      <a:ext uri="{FF2B5EF4-FFF2-40B4-BE49-F238E27FC236}">
                        <a16:creationId xmlns:a16="http://schemas.microsoft.com/office/drawing/2014/main" id="{C4265435-45A0-4F73-9B5C-44040CC0C79A}"/>
                      </a:ext>
                    </a:extLst>
                  </p:cNvPr>
                  <p:cNvGrpSpPr/>
                  <p:nvPr/>
                </p:nvGrpSpPr>
                <p:grpSpPr>
                  <a:xfrm>
                    <a:off x="4715460" y="4069523"/>
                    <a:ext cx="304187" cy="600997"/>
                    <a:chOff x="441264" y="3007737"/>
                    <a:chExt cx="304187" cy="740435"/>
                  </a:xfrm>
                </p:grpSpPr>
                <p:sp>
                  <p:nvSpPr>
                    <p:cNvPr id="129" name="AutoShape 10">
                      <a:extLst>
                        <a:ext uri="{FF2B5EF4-FFF2-40B4-BE49-F238E27FC236}">
                          <a16:creationId xmlns:a16="http://schemas.microsoft.com/office/drawing/2014/main" id="{29C2C5F8-5FC7-4B2E-B2C3-6EA5CEBDF469}"/>
                        </a:ext>
                      </a:extLst>
                    </p:cNvPr>
                    <p:cNvSpPr>
                      <a:spLocks noChangeArrowheads="1"/>
                    </p:cNvSpPr>
                    <p:nvPr/>
                  </p:nvSpPr>
                  <p:spPr bwMode="auto">
                    <a:xfrm rot="16200000">
                      <a:off x="285750" y="3273084"/>
                      <a:ext cx="685800" cy="22860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CC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TextBox 129">
                      <a:extLst>
                        <a:ext uri="{FF2B5EF4-FFF2-40B4-BE49-F238E27FC236}">
                          <a16:creationId xmlns:a16="http://schemas.microsoft.com/office/drawing/2014/main" id="{2E370EC8-A200-4A71-8EAD-46D9CBEE405A}"/>
                        </a:ext>
                      </a:extLst>
                    </p:cNvPr>
                    <p:cNvSpPr txBox="1"/>
                    <p:nvPr/>
                  </p:nvSpPr>
                  <p:spPr>
                    <a:xfrm>
                      <a:off x="443765" y="3007737"/>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0</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sp>
                  <p:nvSpPr>
                    <p:cNvPr id="131" name="TextBox 130">
                      <a:extLst>
                        <a:ext uri="{FF2B5EF4-FFF2-40B4-BE49-F238E27FC236}">
                          <a16:creationId xmlns:a16="http://schemas.microsoft.com/office/drawing/2014/main" id="{B3DF4608-EFFF-48AF-94AE-8230BA768293}"/>
                        </a:ext>
                      </a:extLst>
                    </p:cNvPr>
                    <p:cNvSpPr txBox="1"/>
                    <p:nvPr/>
                  </p:nvSpPr>
                  <p:spPr>
                    <a:xfrm>
                      <a:off x="441264" y="3293151"/>
                      <a:ext cx="301686" cy="4550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srgbClr val="FFFFFF">
                              <a:lumMod val="50000"/>
                            </a:srgbClr>
                          </a:solidFill>
                          <a:effectLst/>
                          <a:uLnTx/>
                          <a:uFillTx/>
                          <a:latin typeface="Calibri"/>
                          <a:ea typeface="微软雅黑"/>
                          <a:cs typeface="+mn-cs"/>
                        </a:rPr>
                        <a:t>1</a:t>
                      </a:r>
                      <a:endParaRPr kumimoji="0" lang="ko-KR" altLang="en-US" sz="1800" b="1" i="1" u="none" strike="noStrike" kern="1200" cap="none" spc="0" normalizeH="0" baseline="0" noProof="0" dirty="0">
                        <a:ln>
                          <a:noFill/>
                        </a:ln>
                        <a:solidFill>
                          <a:srgbClr val="FFFFFF">
                            <a:lumMod val="50000"/>
                          </a:srgbClr>
                        </a:solidFill>
                        <a:effectLst/>
                        <a:uLnTx/>
                        <a:uFillTx/>
                        <a:latin typeface="Calibri"/>
                        <a:cs typeface="+mn-cs"/>
                      </a:endParaRPr>
                    </a:p>
                  </p:txBody>
                </p:sp>
              </p:grpSp>
              <p:grpSp>
                <p:nvGrpSpPr>
                  <p:cNvPr id="100" name="Group 99">
                    <a:extLst>
                      <a:ext uri="{FF2B5EF4-FFF2-40B4-BE49-F238E27FC236}">
                        <a16:creationId xmlns:a16="http://schemas.microsoft.com/office/drawing/2014/main" id="{60941FD9-1CD4-4B6F-AB3D-8E801F19D488}"/>
                      </a:ext>
                    </a:extLst>
                  </p:cNvPr>
                  <p:cNvGrpSpPr/>
                  <p:nvPr/>
                </p:nvGrpSpPr>
                <p:grpSpPr>
                  <a:xfrm>
                    <a:off x="4672139" y="4559211"/>
                    <a:ext cx="609711" cy="364047"/>
                    <a:chOff x="709604" y="2249541"/>
                    <a:chExt cx="609711" cy="364047"/>
                  </a:xfrm>
                </p:grpSpPr>
                <p:sp>
                  <p:nvSpPr>
                    <p:cNvPr id="127" name="Line 155">
                      <a:extLst>
                        <a:ext uri="{FF2B5EF4-FFF2-40B4-BE49-F238E27FC236}">
                          <a16:creationId xmlns:a16="http://schemas.microsoft.com/office/drawing/2014/main" id="{CBADC4BC-435F-46BE-8C25-B612D1892D89}"/>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8" name="Text Box 156">
                      <a:extLst>
                        <a:ext uri="{FF2B5EF4-FFF2-40B4-BE49-F238E27FC236}">
                          <a16:creationId xmlns:a16="http://schemas.microsoft.com/office/drawing/2014/main" id="{CB69011D-2FB3-4A4B-A06A-B2BBB1F14C48}"/>
                        </a:ext>
                      </a:extLst>
                    </p:cNvPr>
                    <p:cNvSpPr txBox="1">
                      <a:spLocks noChangeArrowheads="1"/>
                    </p:cNvSpPr>
                    <p:nvPr/>
                  </p:nvSpPr>
                  <p:spPr bwMode="auto">
                    <a:xfrm>
                      <a:off x="709604" y="2341434"/>
                      <a:ext cx="609711"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ALUSrc</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1" name="Group 100">
                    <a:extLst>
                      <a:ext uri="{FF2B5EF4-FFF2-40B4-BE49-F238E27FC236}">
                        <a16:creationId xmlns:a16="http://schemas.microsoft.com/office/drawing/2014/main" id="{F6DD04D8-F203-4E9C-9989-038BE23BB610}"/>
                      </a:ext>
                    </a:extLst>
                  </p:cNvPr>
                  <p:cNvGrpSpPr/>
                  <p:nvPr/>
                </p:nvGrpSpPr>
                <p:grpSpPr>
                  <a:xfrm>
                    <a:off x="4337797" y="3246124"/>
                    <a:ext cx="418317" cy="447524"/>
                    <a:chOff x="3394831" y="5069336"/>
                    <a:chExt cx="418317" cy="497832"/>
                  </a:xfrm>
                </p:grpSpPr>
                <p:sp>
                  <p:nvSpPr>
                    <p:cNvPr id="125" name="Oval 124">
                      <a:extLst>
                        <a:ext uri="{FF2B5EF4-FFF2-40B4-BE49-F238E27FC236}">
                          <a16:creationId xmlns:a16="http://schemas.microsoft.com/office/drawing/2014/main" id="{C561357E-8884-4767-9344-F5AA05036366}"/>
                        </a:ext>
                      </a:extLst>
                    </p:cNvPr>
                    <p:cNvSpPr/>
                    <p:nvPr/>
                  </p:nvSpPr>
                  <p:spPr>
                    <a:xfrm>
                      <a:off x="3394831" y="5069336"/>
                      <a:ext cx="418317" cy="497832"/>
                    </a:xfrm>
                    <a:prstGeom prst="ellipse">
                      <a:avLst/>
                    </a:pr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6" name="Rectangle 125">
                      <a:extLst>
                        <a:ext uri="{FF2B5EF4-FFF2-40B4-BE49-F238E27FC236}">
                          <a16:creationId xmlns:a16="http://schemas.microsoft.com/office/drawing/2014/main" id="{A33D3975-DD4B-4475-998C-DC3256CD9541}"/>
                        </a:ext>
                      </a:extLst>
                    </p:cNvPr>
                    <p:cNvSpPr/>
                    <p:nvPr/>
                  </p:nvSpPr>
                  <p:spPr>
                    <a:xfrm>
                      <a:off x="3478794" y="5116432"/>
                      <a:ext cx="223073" cy="410850"/>
                    </a:xfrm>
                    <a:prstGeom prst="rect">
                      <a:avLst/>
                    </a:prstGeom>
                  </p:spPr>
                  <p:txBody>
                    <a:bodyPr wrap="non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Shift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left2</a:t>
                      </a:r>
                      <a:endParaRPr kumimoji="0" lang="ko-KR" altLang="en-US" sz="12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2" name="Group 101">
                    <a:extLst>
                      <a:ext uri="{FF2B5EF4-FFF2-40B4-BE49-F238E27FC236}">
                        <a16:creationId xmlns:a16="http://schemas.microsoft.com/office/drawing/2014/main" id="{5915D593-AFA7-4193-9C36-6B41102AAC68}"/>
                      </a:ext>
                    </a:extLst>
                  </p:cNvPr>
                  <p:cNvGrpSpPr/>
                  <p:nvPr/>
                </p:nvGrpSpPr>
                <p:grpSpPr>
                  <a:xfrm>
                    <a:off x="5356460" y="2900549"/>
                    <a:ext cx="468205" cy="695422"/>
                    <a:chOff x="3388952" y="1182567"/>
                    <a:chExt cx="468205" cy="695422"/>
                  </a:xfrm>
                </p:grpSpPr>
                <p:sp>
                  <p:nvSpPr>
                    <p:cNvPr id="123" name="Freeform: Shape 122">
                      <a:extLst>
                        <a:ext uri="{FF2B5EF4-FFF2-40B4-BE49-F238E27FC236}">
                          <a16:creationId xmlns:a16="http://schemas.microsoft.com/office/drawing/2014/main" id="{6BFEBBFC-7027-4773-9426-FD974178823B}"/>
                        </a:ext>
                      </a:extLst>
                    </p:cNvPr>
                    <p:cNvSpPr/>
                    <p:nvPr/>
                  </p:nvSpPr>
                  <p:spPr>
                    <a:xfrm rot="5400000">
                      <a:off x="3275344" y="1296175"/>
                      <a:ext cx="695422" cy="468205"/>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4" name="Rectangle 123">
                      <a:extLst>
                        <a:ext uri="{FF2B5EF4-FFF2-40B4-BE49-F238E27FC236}">
                          <a16:creationId xmlns:a16="http://schemas.microsoft.com/office/drawing/2014/main" id="{DC91AEAC-4C22-44E0-82C7-6836C5EB7972}"/>
                        </a:ext>
                      </a:extLst>
                    </p:cNvPr>
                    <p:cNvSpPr/>
                    <p:nvPr/>
                  </p:nvSpPr>
                  <p:spPr>
                    <a:xfrm rot="16200000">
                      <a:off x="3476577" y="1387107"/>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ADD</a:t>
                      </a:r>
                      <a:endParaRPr kumimoji="0" lang="ko-KR" altLang="en-US" sz="12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03" name="Group 102">
                    <a:extLst>
                      <a:ext uri="{FF2B5EF4-FFF2-40B4-BE49-F238E27FC236}">
                        <a16:creationId xmlns:a16="http://schemas.microsoft.com/office/drawing/2014/main" id="{A8F335AC-F1A0-4BA4-AA88-12F343FC0B40}"/>
                      </a:ext>
                    </a:extLst>
                  </p:cNvPr>
                  <p:cNvGrpSpPr/>
                  <p:nvPr/>
                </p:nvGrpSpPr>
                <p:grpSpPr>
                  <a:xfrm>
                    <a:off x="5228309" y="3657793"/>
                    <a:ext cx="859491" cy="955339"/>
                    <a:chOff x="5228309" y="3657793"/>
                    <a:chExt cx="859491" cy="955339"/>
                  </a:xfrm>
                </p:grpSpPr>
                <p:sp>
                  <p:nvSpPr>
                    <p:cNvPr id="119" name="Freeform: Shape 118">
                      <a:extLst>
                        <a:ext uri="{FF2B5EF4-FFF2-40B4-BE49-F238E27FC236}">
                          <a16:creationId xmlns:a16="http://schemas.microsoft.com/office/drawing/2014/main" id="{A21FD5A5-6BAC-4912-9C62-174A11667BF0}"/>
                        </a:ext>
                      </a:extLst>
                    </p:cNvPr>
                    <p:cNvSpPr/>
                    <p:nvPr/>
                  </p:nvSpPr>
                  <p:spPr>
                    <a:xfrm rot="5400000">
                      <a:off x="5156311" y="3743902"/>
                      <a:ext cx="955339" cy="783121"/>
                    </a:xfrm>
                    <a:custGeom>
                      <a:avLst/>
                      <a:gdLst>
                        <a:gd name="connsiteX0" fmla="*/ 521087 w 1677287"/>
                        <a:gd name="connsiteY0" fmla="*/ 0 h 744687"/>
                        <a:gd name="connsiteX1" fmla="*/ 529697 w 1677287"/>
                        <a:gd name="connsiteY1" fmla="*/ 0 h 744687"/>
                        <a:gd name="connsiteX2" fmla="*/ 1147590 w 1677287"/>
                        <a:gd name="connsiteY2" fmla="*/ 0 h 744687"/>
                        <a:gd name="connsiteX3" fmla="*/ 1156200 w 1677287"/>
                        <a:gd name="connsiteY3" fmla="*/ 0 h 744687"/>
                        <a:gd name="connsiteX4" fmla="*/ 1677287 w 1677287"/>
                        <a:gd name="connsiteY4" fmla="*/ 744687 h 744687"/>
                        <a:gd name="connsiteX5" fmla="*/ 1050784 w 1677287"/>
                        <a:gd name="connsiteY5" fmla="*/ 744687 h 744687"/>
                        <a:gd name="connsiteX6" fmla="*/ 838644 w 1677287"/>
                        <a:gd name="connsiteY6" fmla="*/ 441516 h 744687"/>
                        <a:gd name="connsiteX7" fmla="*/ 626503 w 1677287"/>
                        <a:gd name="connsiteY7" fmla="*/ 744687 h 744687"/>
                        <a:gd name="connsiteX8" fmla="*/ 0 w 1677287"/>
                        <a:gd name="connsiteY8" fmla="*/ 744687 h 7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287" h="744687">
                          <a:moveTo>
                            <a:pt x="521087" y="0"/>
                          </a:moveTo>
                          <a:lnTo>
                            <a:pt x="529697" y="0"/>
                          </a:lnTo>
                          <a:lnTo>
                            <a:pt x="1147590" y="0"/>
                          </a:lnTo>
                          <a:lnTo>
                            <a:pt x="1156200" y="0"/>
                          </a:lnTo>
                          <a:lnTo>
                            <a:pt x="1677287" y="744687"/>
                          </a:lnTo>
                          <a:lnTo>
                            <a:pt x="1050784" y="744687"/>
                          </a:lnTo>
                          <a:lnTo>
                            <a:pt x="838644" y="441516"/>
                          </a:lnTo>
                          <a:lnTo>
                            <a:pt x="626503" y="744687"/>
                          </a:lnTo>
                          <a:lnTo>
                            <a:pt x="0" y="744687"/>
                          </a:lnTo>
                          <a:close/>
                        </a:path>
                      </a:pathLst>
                    </a:custGeom>
                    <a:solidFill>
                      <a:srgbClr val="FFCC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20" name="Rectangle 119">
                      <a:extLst>
                        <a:ext uri="{FF2B5EF4-FFF2-40B4-BE49-F238E27FC236}">
                          <a16:creationId xmlns:a16="http://schemas.microsoft.com/office/drawing/2014/main" id="{C6937238-89CB-44E5-B4DF-C4CE041643E2}"/>
                        </a:ext>
                      </a:extLst>
                    </p:cNvPr>
                    <p:cNvSpPr/>
                    <p:nvPr/>
                  </p:nvSpPr>
                  <p:spPr>
                    <a:xfrm>
                      <a:off x="5228309" y="3772424"/>
                      <a:ext cx="475771"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ALU</a:t>
                      </a:r>
                      <a:endParaRPr kumimoji="0" lang="ko-KR" altLang="en-US" sz="14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21" name="Rectangle 120">
                      <a:extLst>
                        <a:ext uri="{FF2B5EF4-FFF2-40B4-BE49-F238E27FC236}">
                          <a16:creationId xmlns:a16="http://schemas.microsoft.com/office/drawing/2014/main" id="{810D5992-D9F2-4198-BDC4-0C69365F3089}"/>
                        </a:ext>
                      </a:extLst>
                    </p:cNvPr>
                    <p:cNvSpPr/>
                    <p:nvPr/>
                  </p:nvSpPr>
                  <p:spPr>
                    <a:xfrm>
                      <a:off x="5624212" y="3890271"/>
                      <a:ext cx="463588"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Zero</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122" name="Rectangle 121">
                      <a:extLst>
                        <a:ext uri="{FF2B5EF4-FFF2-40B4-BE49-F238E27FC236}">
                          <a16:creationId xmlns:a16="http://schemas.microsoft.com/office/drawing/2014/main" id="{487032AE-951D-4917-A7FA-763C4CF2AED4}"/>
                        </a:ext>
                      </a:extLst>
                    </p:cNvPr>
                    <p:cNvSpPr/>
                    <p:nvPr/>
                  </p:nvSpPr>
                  <p:spPr>
                    <a:xfrm>
                      <a:off x="5514941" y="4080092"/>
                      <a:ext cx="56990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Result</a:t>
                      </a:r>
                      <a:endParaRPr kumimoji="0" lang="ko-KR" altLang="en-US" sz="1200" b="0"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104" name="Group 103">
                    <a:extLst>
                      <a:ext uri="{FF2B5EF4-FFF2-40B4-BE49-F238E27FC236}">
                        <a16:creationId xmlns:a16="http://schemas.microsoft.com/office/drawing/2014/main" id="{689B09A1-47D3-4199-893C-00012E5D32D8}"/>
                      </a:ext>
                    </a:extLst>
                  </p:cNvPr>
                  <p:cNvGrpSpPr/>
                  <p:nvPr/>
                </p:nvGrpSpPr>
                <p:grpSpPr>
                  <a:xfrm>
                    <a:off x="5514131" y="4380829"/>
                    <a:ext cx="603299" cy="364767"/>
                    <a:chOff x="673064" y="2249541"/>
                    <a:chExt cx="603299" cy="364767"/>
                  </a:xfrm>
                </p:grpSpPr>
                <p:sp>
                  <p:nvSpPr>
                    <p:cNvPr id="117" name="Line 155">
                      <a:extLst>
                        <a:ext uri="{FF2B5EF4-FFF2-40B4-BE49-F238E27FC236}">
                          <a16:creationId xmlns:a16="http://schemas.microsoft.com/office/drawing/2014/main" id="{91B7CA74-7DA8-417D-8790-EE4236AF25FB}"/>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Text Box 156">
                      <a:extLst>
                        <a:ext uri="{FF2B5EF4-FFF2-40B4-BE49-F238E27FC236}">
                          <a16:creationId xmlns:a16="http://schemas.microsoft.com/office/drawing/2014/main" id="{D932D55C-092D-4C54-BEFA-15787BF0B536}"/>
                        </a:ext>
                      </a:extLst>
                    </p:cNvPr>
                    <p:cNvSpPr txBox="1">
                      <a:spLocks noChangeArrowheads="1"/>
                    </p:cNvSpPr>
                    <p:nvPr/>
                  </p:nvSpPr>
                  <p:spPr bwMode="auto">
                    <a:xfrm>
                      <a:off x="673064" y="2342154"/>
                      <a:ext cx="60329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ALUOp</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5" name="Group 104">
                    <a:extLst>
                      <a:ext uri="{FF2B5EF4-FFF2-40B4-BE49-F238E27FC236}">
                        <a16:creationId xmlns:a16="http://schemas.microsoft.com/office/drawing/2014/main" id="{CA57DF66-B741-46FA-A95A-CBD6AE62D709}"/>
                      </a:ext>
                    </a:extLst>
                  </p:cNvPr>
                  <p:cNvGrpSpPr/>
                  <p:nvPr/>
                </p:nvGrpSpPr>
                <p:grpSpPr>
                  <a:xfrm>
                    <a:off x="7015586" y="5137262"/>
                    <a:ext cx="797262" cy="325947"/>
                    <a:chOff x="608004" y="2249541"/>
                    <a:chExt cx="797262" cy="325947"/>
                  </a:xfrm>
                </p:grpSpPr>
                <p:sp>
                  <p:nvSpPr>
                    <p:cNvPr id="115" name="Line 155">
                      <a:extLst>
                        <a:ext uri="{FF2B5EF4-FFF2-40B4-BE49-F238E27FC236}">
                          <a16:creationId xmlns:a16="http://schemas.microsoft.com/office/drawing/2014/main" id="{70390910-D127-4204-B889-F08639C8E81E}"/>
                        </a:ext>
                      </a:extLst>
                    </p:cNvPr>
                    <p:cNvSpPr>
                      <a:spLocks noChangeShapeType="1"/>
                    </p:cNvSpPr>
                    <p:nvPr/>
                  </p:nvSpPr>
                  <p:spPr bwMode="auto">
                    <a:xfrm>
                      <a:off x="998979" y="2249541"/>
                      <a:ext cx="0" cy="128569"/>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6" name="Text Box 156">
                      <a:extLst>
                        <a:ext uri="{FF2B5EF4-FFF2-40B4-BE49-F238E27FC236}">
                          <a16:creationId xmlns:a16="http://schemas.microsoft.com/office/drawing/2014/main" id="{E1C5A04D-027B-402C-A2F5-7D1F644F92F5}"/>
                        </a:ext>
                      </a:extLst>
                    </p:cNvPr>
                    <p:cNvSpPr txBox="1">
                      <a:spLocks noChangeArrowheads="1"/>
                    </p:cNvSpPr>
                    <p:nvPr/>
                  </p:nvSpPr>
                  <p:spPr bwMode="auto">
                    <a:xfrm>
                      <a:off x="608004" y="2303334"/>
                      <a:ext cx="797262"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MemRead</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6" name="Group 105">
                    <a:extLst>
                      <a:ext uri="{FF2B5EF4-FFF2-40B4-BE49-F238E27FC236}">
                        <a16:creationId xmlns:a16="http://schemas.microsoft.com/office/drawing/2014/main" id="{DB607789-ECD5-46C2-9012-01D75A8E650B}"/>
                      </a:ext>
                    </a:extLst>
                  </p:cNvPr>
                  <p:cNvGrpSpPr/>
                  <p:nvPr/>
                </p:nvGrpSpPr>
                <p:grpSpPr>
                  <a:xfrm>
                    <a:off x="7059415" y="3787051"/>
                    <a:ext cx="832529" cy="368286"/>
                    <a:chOff x="2778207" y="3343881"/>
                    <a:chExt cx="832529" cy="368286"/>
                  </a:xfrm>
                </p:grpSpPr>
                <p:sp>
                  <p:nvSpPr>
                    <p:cNvPr id="113" name="Line 90">
                      <a:extLst>
                        <a:ext uri="{FF2B5EF4-FFF2-40B4-BE49-F238E27FC236}">
                          <a16:creationId xmlns:a16="http://schemas.microsoft.com/office/drawing/2014/main" id="{4A74A9DA-1949-4A33-AB31-A271EC14E366}"/>
                        </a:ext>
                      </a:extLst>
                    </p:cNvPr>
                    <p:cNvSpPr>
                      <a:spLocks noChangeShapeType="1"/>
                    </p:cNvSpPr>
                    <p:nvPr/>
                  </p:nvSpPr>
                  <p:spPr bwMode="auto">
                    <a:xfrm>
                      <a:off x="3140775" y="3583597"/>
                      <a:ext cx="0" cy="12857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Text Box 91">
                      <a:extLst>
                        <a:ext uri="{FF2B5EF4-FFF2-40B4-BE49-F238E27FC236}">
                          <a16:creationId xmlns:a16="http://schemas.microsoft.com/office/drawing/2014/main" id="{83C68FF9-4458-4C31-94C3-3CBC1871BB38}"/>
                        </a:ext>
                      </a:extLst>
                    </p:cNvPr>
                    <p:cNvSpPr txBox="1">
                      <a:spLocks noChangeArrowheads="1"/>
                    </p:cNvSpPr>
                    <p:nvPr/>
                  </p:nvSpPr>
                  <p:spPr bwMode="auto">
                    <a:xfrm>
                      <a:off x="2778207" y="3343881"/>
                      <a:ext cx="832529" cy="27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C00000"/>
                          </a:solidFill>
                          <a:effectLst/>
                          <a:uLnTx/>
                          <a:uFillTx/>
                          <a:latin typeface="Bell Gothic Std Black" panose="020B0706020202040204" pitchFamily="34" charset="0"/>
                          <a:ea typeface="굴림" panose="020B0600000101010101" pitchFamily="50" charset="-127"/>
                          <a:cs typeface="+mn-cs"/>
                        </a:rPr>
                        <a:t>MemWrite</a:t>
                      </a:r>
                      <a:endParaRPr kumimoji="0" lang="en-US" altLang="ko-KR" sz="1100" b="0" i="0" u="none" strike="noStrike" kern="1200" cap="none" spc="0" normalizeH="0" baseline="0" noProof="0" dirty="0">
                        <a:ln>
                          <a:noFill/>
                        </a:ln>
                        <a:solidFill>
                          <a:srgbClr val="C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07" name="Group 106">
                    <a:extLst>
                      <a:ext uri="{FF2B5EF4-FFF2-40B4-BE49-F238E27FC236}">
                        <a16:creationId xmlns:a16="http://schemas.microsoft.com/office/drawing/2014/main" id="{E0E0C0D0-8D45-4547-B780-DE04AB5E5005}"/>
                      </a:ext>
                    </a:extLst>
                  </p:cNvPr>
                  <p:cNvGrpSpPr/>
                  <p:nvPr/>
                </p:nvGrpSpPr>
                <p:grpSpPr>
                  <a:xfrm>
                    <a:off x="6765426" y="4108248"/>
                    <a:ext cx="1281288" cy="1073503"/>
                    <a:chOff x="6765426" y="4108248"/>
                    <a:chExt cx="1281288" cy="1073503"/>
                  </a:xfrm>
                </p:grpSpPr>
                <p:sp>
                  <p:nvSpPr>
                    <p:cNvPr id="108" name="Flowchart: Process 107">
                      <a:extLst>
                        <a:ext uri="{FF2B5EF4-FFF2-40B4-BE49-F238E27FC236}">
                          <a16:creationId xmlns:a16="http://schemas.microsoft.com/office/drawing/2014/main" id="{ECC2444B-EC86-4FBA-82B2-5ED2348A8686}"/>
                        </a:ext>
                      </a:extLst>
                    </p:cNvPr>
                    <p:cNvSpPr/>
                    <p:nvPr/>
                  </p:nvSpPr>
                  <p:spPr>
                    <a:xfrm>
                      <a:off x="6818083" y="4150823"/>
                      <a:ext cx="1171206" cy="969615"/>
                    </a:xfrm>
                    <a:prstGeom prst="flowChartProcess">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109" name="TextBox 108">
                      <a:extLst>
                        <a:ext uri="{FF2B5EF4-FFF2-40B4-BE49-F238E27FC236}">
                          <a16:creationId xmlns:a16="http://schemas.microsoft.com/office/drawing/2014/main" id="{520EFC55-A317-4D5F-ACAD-A86CEA7DFD6F}"/>
                        </a:ext>
                      </a:extLst>
                    </p:cNvPr>
                    <p:cNvSpPr txBox="1"/>
                    <p:nvPr/>
                  </p:nvSpPr>
                  <p:spPr>
                    <a:xfrm>
                      <a:off x="7045507" y="4402015"/>
                      <a:ext cx="722569" cy="403637"/>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Data</a:t>
                      </a:r>
                    </a:p>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memory</a:t>
                      </a:r>
                      <a:endParaRPr kumimoji="0" lang="ko-KR" altLang="en-US" sz="14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sp>
                  <p:nvSpPr>
                    <p:cNvPr id="110" name="Text Box 4">
                      <a:extLst>
                        <a:ext uri="{FF2B5EF4-FFF2-40B4-BE49-F238E27FC236}">
                          <a16:creationId xmlns:a16="http://schemas.microsoft.com/office/drawing/2014/main" id="{93278110-F6DF-4C58-B960-26DEBBEE4C6D}"/>
                        </a:ext>
                      </a:extLst>
                    </p:cNvPr>
                    <p:cNvSpPr txBox="1">
                      <a:spLocks noChangeArrowheads="1"/>
                    </p:cNvSpPr>
                    <p:nvPr/>
                  </p:nvSpPr>
                  <p:spPr bwMode="auto">
                    <a:xfrm>
                      <a:off x="6785588" y="4108248"/>
                      <a:ext cx="862985" cy="31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1019175"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Address</a:t>
                      </a:r>
                    </a:p>
                  </p:txBody>
                </p:sp>
                <p:sp>
                  <p:nvSpPr>
                    <p:cNvPr id="111" name="Text Box 6">
                      <a:extLst>
                        <a:ext uri="{FF2B5EF4-FFF2-40B4-BE49-F238E27FC236}">
                          <a16:creationId xmlns:a16="http://schemas.microsoft.com/office/drawing/2014/main" id="{EABF6437-9BBE-4548-866F-6AEB1CE7646D}"/>
                        </a:ext>
                      </a:extLst>
                    </p:cNvPr>
                    <p:cNvSpPr txBox="1">
                      <a:spLocks noChangeArrowheads="1"/>
                    </p:cNvSpPr>
                    <p:nvPr/>
                  </p:nvSpPr>
                  <p:spPr bwMode="auto">
                    <a:xfrm>
                      <a:off x="6765426" y="4763038"/>
                      <a:ext cx="620868"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Write</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sp>
                  <p:nvSpPr>
                    <p:cNvPr id="112" name="Text Box 6">
                      <a:extLst>
                        <a:ext uri="{FF2B5EF4-FFF2-40B4-BE49-F238E27FC236}">
                          <a16:creationId xmlns:a16="http://schemas.microsoft.com/office/drawing/2014/main" id="{9F1F9CD0-4E15-49E1-9F51-DAD9E3BE8AAC}"/>
                        </a:ext>
                      </a:extLst>
                    </p:cNvPr>
                    <p:cNvSpPr txBox="1">
                      <a:spLocks noChangeArrowheads="1"/>
                    </p:cNvSpPr>
                    <p:nvPr/>
                  </p:nvSpPr>
                  <p:spPr bwMode="auto">
                    <a:xfrm>
                      <a:off x="7412958" y="4774111"/>
                      <a:ext cx="633756" cy="40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882" tIns="50941" rIns="101882" bIns="50941">
                      <a:spAutoFit/>
                    </a:bodyPr>
                    <a:lstStyle>
                      <a:lvl1pPr defTabSz="1019175">
                        <a:defRPr sz="2400">
                          <a:solidFill>
                            <a:schemeClr val="tx1"/>
                          </a:solidFill>
                          <a:latin typeface="Times New Roman" panose="02020603050405020304" pitchFamily="18" charset="0"/>
                        </a:defRPr>
                      </a:lvl1pPr>
                      <a:lvl2pPr marL="509588" defTabSz="1019175">
                        <a:defRPr sz="2400">
                          <a:solidFill>
                            <a:schemeClr val="tx1"/>
                          </a:solidFill>
                          <a:latin typeface="Times New Roman" panose="02020603050405020304" pitchFamily="18" charset="0"/>
                        </a:defRPr>
                      </a:lvl2pPr>
                      <a:lvl3pPr marL="1019175" defTabSz="1019175">
                        <a:defRPr sz="2400">
                          <a:solidFill>
                            <a:schemeClr val="tx1"/>
                          </a:solidFill>
                          <a:latin typeface="Times New Roman" panose="02020603050405020304" pitchFamily="18" charset="0"/>
                        </a:defRPr>
                      </a:lvl3pPr>
                      <a:lvl4pPr marL="1528763" defTabSz="1019175">
                        <a:defRPr sz="2400">
                          <a:solidFill>
                            <a:schemeClr val="tx1"/>
                          </a:solidFill>
                          <a:latin typeface="Times New Roman" panose="02020603050405020304" pitchFamily="18" charset="0"/>
                        </a:defRPr>
                      </a:lvl4pPr>
                      <a:lvl5pPr marL="2038350" defTabSz="1019175">
                        <a:defRPr sz="2400">
                          <a:solidFill>
                            <a:schemeClr val="tx1"/>
                          </a:solidFill>
                          <a:latin typeface="Times New Roman" panose="02020603050405020304" pitchFamily="18" charset="0"/>
                        </a:defRPr>
                      </a:lvl5pPr>
                      <a:lvl6pPr marL="2495550" defTabSz="1019175" eaLnBrk="0" fontAlgn="base" hangingPunct="0">
                        <a:spcBef>
                          <a:spcPct val="0"/>
                        </a:spcBef>
                        <a:spcAft>
                          <a:spcPct val="0"/>
                        </a:spcAft>
                        <a:defRPr sz="2400">
                          <a:solidFill>
                            <a:schemeClr val="tx1"/>
                          </a:solidFill>
                          <a:latin typeface="Times New Roman" panose="02020603050405020304" pitchFamily="18" charset="0"/>
                        </a:defRPr>
                      </a:lvl6pPr>
                      <a:lvl7pPr marL="2952750" defTabSz="1019175" eaLnBrk="0" fontAlgn="base" hangingPunct="0">
                        <a:spcBef>
                          <a:spcPct val="0"/>
                        </a:spcBef>
                        <a:spcAft>
                          <a:spcPct val="0"/>
                        </a:spcAft>
                        <a:defRPr sz="2400">
                          <a:solidFill>
                            <a:schemeClr val="tx1"/>
                          </a:solidFill>
                          <a:latin typeface="Times New Roman" panose="02020603050405020304" pitchFamily="18" charset="0"/>
                        </a:defRPr>
                      </a:lvl7pPr>
                      <a:lvl8pPr marL="3409950" defTabSz="1019175" eaLnBrk="0" fontAlgn="base" hangingPunct="0">
                        <a:spcBef>
                          <a:spcPct val="0"/>
                        </a:spcBef>
                        <a:spcAft>
                          <a:spcPct val="0"/>
                        </a:spcAft>
                        <a:defRPr sz="2400">
                          <a:solidFill>
                            <a:schemeClr val="tx1"/>
                          </a:solidFill>
                          <a:latin typeface="Times New Roman" panose="02020603050405020304" pitchFamily="18" charset="0"/>
                        </a:defRPr>
                      </a:lvl8pPr>
                      <a:lvl9pPr marL="3867150" defTabSz="1019175"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Read</a:t>
                      </a:r>
                    </a:p>
                    <a:p>
                      <a:pPr marL="0" marR="0" lvl="0" indent="0" algn="ctr" defTabSz="1019175" rtl="0" eaLnBrk="1" fontAlgn="auto" latinLnBrk="0" hangingPunct="1">
                        <a:lnSpc>
                          <a:spcPct val="7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굴림" panose="020B0600000101010101" pitchFamily="50" charset="-127"/>
                          <a:cs typeface="+mn-cs"/>
                        </a:rPr>
                        <a:t>data</a:t>
                      </a:r>
                    </a:p>
                  </p:txBody>
                </p:sp>
              </p:grpSp>
              <p:sp>
                <p:nvSpPr>
                  <p:cNvPr id="173" name="Line 74">
                    <a:extLst>
                      <a:ext uri="{FF2B5EF4-FFF2-40B4-BE49-F238E27FC236}">
                        <a16:creationId xmlns:a16="http://schemas.microsoft.com/office/drawing/2014/main" id="{4621E274-AE49-48B2-B4F7-B1F7E49FBB48}"/>
                      </a:ext>
                    </a:extLst>
                  </p:cNvPr>
                  <p:cNvSpPr>
                    <a:spLocks noChangeShapeType="1"/>
                  </p:cNvSpPr>
                  <p:nvPr/>
                </p:nvSpPr>
                <p:spPr bwMode="auto">
                  <a:xfrm>
                    <a:off x="1926598" y="3825495"/>
                    <a:ext cx="0" cy="20323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Line 54">
                    <a:extLst>
                      <a:ext uri="{FF2B5EF4-FFF2-40B4-BE49-F238E27FC236}">
                        <a16:creationId xmlns:a16="http://schemas.microsoft.com/office/drawing/2014/main" id="{5B74DEDF-9329-4BB8-9981-30068A5B8519}"/>
                      </a:ext>
                    </a:extLst>
                  </p:cNvPr>
                  <p:cNvSpPr>
                    <a:spLocks noChangeShapeType="1"/>
                  </p:cNvSpPr>
                  <p:nvPr/>
                </p:nvSpPr>
                <p:spPr bwMode="auto">
                  <a:xfrm flipH="1">
                    <a:off x="1736052" y="4161571"/>
                    <a:ext cx="19054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nvGrpSpPr>
                  <p:cNvPr id="175" name="Group 174">
                    <a:extLst>
                      <a:ext uri="{FF2B5EF4-FFF2-40B4-BE49-F238E27FC236}">
                        <a16:creationId xmlns:a16="http://schemas.microsoft.com/office/drawing/2014/main" id="{5EF0E47D-758A-4A70-ADA7-09AD7642649B}"/>
                      </a:ext>
                    </a:extLst>
                  </p:cNvPr>
                  <p:cNvGrpSpPr/>
                  <p:nvPr/>
                </p:nvGrpSpPr>
                <p:grpSpPr>
                  <a:xfrm>
                    <a:off x="1906548" y="2526562"/>
                    <a:ext cx="618155" cy="1324115"/>
                    <a:chOff x="1892604" y="2536032"/>
                    <a:chExt cx="618155" cy="1324115"/>
                  </a:xfrm>
                </p:grpSpPr>
                <p:sp>
                  <p:nvSpPr>
                    <p:cNvPr id="176" name="AutoShape 79">
                      <a:extLst>
                        <a:ext uri="{FF2B5EF4-FFF2-40B4-BE49-F238E27FC236}">
                          <a16:creationId xmlns:a16="http://schemas.microsoft.com/office/drawing/2014/main" id="{6B576B88-713F-4441-892B-F633D131C159}"/>
                        </a:ext>
                      </a:extLst>
                    </p:cNvPr>
                    <p:cNvSpPr>
                      <a:spLocks noChangeArrowheads="1"/>
                    </p:cNvSpPr>
                    <p:nvPr/>
                  </p:nvSpPr>
                  <p:spPr bwMode="auto">
                    <a:xfrm>
                      <a:off x="1892604" y="3805888"/>
                      <a:ext cx="64992" cy="54259"/>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7" name="Line 74">
                      <a:extLst>
                        <a:ext uri="{FF2B5EF4-FFF2-40B4-BE49-F238E27FC236}">
                          <a16:creationId xmlns:a16="http://schemas.microsoft.com/office/drawing/2014/main" id="{83644DA4-18D8-47CE-A352-A06F58A03477}"/>
                        </a:ext>
                      </a:extLst>
                    </p:cNvPr>
                    <p:cNvSpPr>
                      <a:spLocks noChangeShapeType="1"/>
                    </p:cNvSpPr>
                    <p:nvPr/>
                  </p:nvSpPr>
                  <p:spPr bwMode="auto">
                    <a:xfrm>
                      <a:off x="1926598" y="2536032"/>
                      <a:ext cx="0" cy="128260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Line 77">
                      <a:extLst>
                        <a:ext uri="{FF2B5EF4-FFF2-40B4-BE49-F238E27FC236}">
                          <a16:creationId xmlns:a16="http://schemas.microsoft.com/office/drawing/2014/main" id="{D428D0FD-F8CD-458F-9E88-5F44ABD8C41F}"/>
                        </a:ext>
                      </a:extLst>
                    </p:cNvPr>
                    <p:cNvSpPr>
                      <a:spLocks noChangeShapeType="1"/>
                    </p:cNvSpPr>
                    <p:nvPr/>
                  </p:nvSpPr>
                  <p:spPr bwMode="auto">
                    <a:xfrm>
                      <a:off x="1926598" y="2555462"/>
                      <a:ext cx="5841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9" name="Group 178">
                    <a:extLst>
                      <a:ext uri="{FF2B5EF4-FFF2-40B4-BE49-F238E27FC236}">
                        <a16:creationId xmlns:a16="http://schemas.microsoft.com/office/drawing/2014/main" id="{B9BD1437-BD77-4D74-9C23-B71AF60ACD4A}"/>
                      </a:ext>
                    </a:extLst>
                  </p:cNvPr>
                  <p:cNvGrpSpPr/>
                  <p:nvPr/>
                </p:nvGrpSpPr>
                <p:grpSpPr>
                  <a:xfrm>
                    <a:off x="3264845" y="2200836"/>
                    <a:ext cx="5155747" cy="356498"/>
                    <a:chOff x="3264845" y="2200836"/>
                    <a:chExt cx="5155747" cy="356498"/>
                  </a:xfrm>
                </p:grpSpPr>
                <p:cxnSp>
                  <p:nvCxnSpPr>
                    <p:cNvPr id="180" name="Straight Arrow Connector 179">
                      <a:extLst>
                        <a:ext uri="{FF2B5EF4-FFF2-40B4-BE49-F238E27FC236}">
                          <a16:creationId xmlns:a16="http://schemas.microsoft.com/office/drawing/2014/main" id="{058AF516-7F67-4F57-B6C4-84711A678DEE}"/>
                        </a:ext>
                      </a:extLst>
                    </p:cNvPr>
                    <p:cNvCxnSpPr>
                      <a:cxnSpLocks/>
                      <a:stCxn id="185" idx="2"/>
                      <a:endCxn id="186" idx="0"/>
                    </p:cNvCxnSpPr>
                    <p:nvPr/>
                  </p:nvCxnSpPr>
                  <p:spPr>
                    <a:xfrm>
                      <a:off x="4279890" y="2379085"/>
                      <a:ext cx="192853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25B5A0A-8268-4B54-96BB-BEBBAC62793B}"/>
                        </a:ext>
                      </a:extLst>
                    </p:cNvPr>
                    <p:cNvCxnSpPr>
                      <a:cxnSpLocks/>
                      <a:stCxn id="186" idx="2"/>
                      <a:endCxn id="187" idx="0"/>
                    </p:cNvCxnSpPr>
                    <p:nvPr/>
                  </p:nvCxnSpPr>
                  <p:spPr>
                    <a:xfrm>
                      <a:off x="6470879" y="2379085"/>
                      <a:ext cx="168726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40A9AB5D-2953-4FFA-9834-C4F1A03F6644}"/>
                        </a:ext>
                      </a:extLst>
                    </p:cNvPr>
                    <p:cNvGrpSpPr/>
                    <p:nvPr/>
                  </p:nvGrpSpPr>
                  <p:grpSpPr>
                    <a:xfrm>
                      <a:off x="3264845" y="2200836"/>
                      <a:ext cx="5155747" cy="356498"/>
                      <a:chOff x="3264845" y="2200836"/>
                      <a:chExt cx="5155747" cy="356498"/>
                    </a:xfrm>
                  </p:grpSpPr>
                  <p:grpSp>
                    <p:nvGrpSpPr>
                      <p:cNvPr id="183" name="Group 182">
                        <a:extLst>
                          <a:ext uri="{FF2B5EF4-FFF2-40B4-BE49-F238E27FC236}">
                            <a16:creationId xmlns:a16="http://schemas.microsoft.com/office/drawing/2014/main" id="{3E09247E-8E5C-44B7-B246-5A7FFB4C48E8}"/>
                          </a:ext>
                        </a:extLst>
                      </p:cNvPr>
                      <p:cNvGrpSpPr/>
                      <p:nvPr/>
                    </p:nvGrpSpPr>
                    <p:grpSpPr>
                      <a:xfrm>
                        <a:off x="4017438" y="2200836"/>
                        <a:ext cx="4403154" cy="356498"/>
                        <a:chOff x="4017438" y="2248461"/>
                        <a:chExt cx="4403154" cy="356498"/>
                      </a:xfrm>
                    </p:grpSpPr>
                    <p:sp>
                      <p:nvSpPr>
                        <p:cNvPr id="185" name="Rectangle 184">
                          <a:extLst>
                            <a:ext uri="{FF2B5EF4-FFF2-40B4-BE49-F238E27FC236}">
                              <a16:creationId xmlns:a16="http://schemas.microsoft.com/office/drawing/2014/main" id="{F4EA894C-5E60-4A4A-9784-7DD48B4F95DD}"/>
                            </a:ext>
                          </a:extLst>
                        </p:cNvPr>
                        <p:cNvSpPr/>
                        <p:nvPr/>
                      </p:nvSpPr>
                      <p:spPr>
                        <a:xfrm rot="16200000">
                          <a:off x="3970415"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6" name="Rectangle 185">
                          <a:extLst>
                            <a:ext uri="{FF2B5EF4-FFF2-40B4-BE49-F238E27FC236}">
                              <a16:creationId xmlns:a16="http://schemas.microsoft.com/office/drawing/2014/main" id="{211C5256-AD07-4C9D-846D-827AED1DFE51}"/>
                            </a:ext>
                          </a:extLst>
                        </p:cNvPr>
                        <p:cNvSpPr/>
                        <p:nvPr/>
                      </p:nvSpPr>
                      <p:spPr>
                        <a:xfrm rot="16200000">
                          <a:off x="6161404"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sp>
                      <p:nvSpPr>
                        <p:cNvPr id="187" name="Rectangle 186">
                          <a:extLst>
                            <a:ext uri="{FF2B5EF4-FFF2-40B4-BE49-F238E27FC236}">
                              <a16:creationId xmlns:a16="http://schemas.microsoft.com/office/drawing/2014/main" id="{5C548265-BDCC-4585-953B-0CDEEB29D698}"/>
                            </a:ext>
                          </a:extLst>
                        </p:cNvPr>
                        <p:cNvSpPr/>
                        <p:nvPr/>
                      </p:nvSpPr>
                      <p:spPr>
                        <a:xfrm rot="16200000">
                          <a:off x="8111118" y="2295484"/>
                          <a:ext cx="356498" cy="26245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WB</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grpSp>
                  <p:cxnSp>
                    <p:nvCxnSpPr>
                      <p:cNvPr id="184" name="Straight Arrow Connector 183">
                        <a:extLst>
                          <a:ext uri="{FF2B5EF4-FFF2-40B4-BE49-F238E27FC236}">
                            <a16:creationId xmlns:a16="http://schemas.microsoft.com/office/drawing/2014/main" id="{CB5C3D80-2F95-4280-8FD0-5C697E89F06A}"/>
                          </a:ext>
                        </a:extLst>
                      </p:cNvPr>
                      <p:cNvCxnSpPr>
                        <a:cxnSpLocks/>
                      </p:cNvCxnSpPr>
                      <p:nvPr/>
                    </p:nvCxnSpPr>
                    <p:spPr>
                      <a:xfrm>
                        <a:off x="3264845" y="2379084"/>
                        <a:ext cx="76588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8" name="Group 187">
                    <a:extLst>
                      <a:ext uri="{FF2B5EF4-FFF2-40B4-BE49-F238E27FC236}">
                        <a16:creationId xmlns:a16="http://schemas.microsoft.com/office/drawing/2014/main" id="{A8EC527B-9BDA-41EA-9826-130F4EAC65AF}"/>
                      </a:ext>
                    </a:extLst>
                  </p:cNvPr>
                  <p:cNvGrpSpPr/>
                  <p:nvPr/>
                </p:nvGrpSpPr>
                <p:grpSpPr>
                  <a:xfrm>
                    <a:off x="3264845" y="2611106"/>
                    <a:ext cx="3206033" cy="356498"/>
                    <a:chOff x="3264845" y="2611106"/>
                    <a:chExt cx="3206033" cy="356498"/>
                  </a:xfrm>
                </p:grpSpPr>
                <p:cxnSp>
                  <p:nvCxnSpPr>
                    <p:cNvPr id="189" name="Straight Arrow Connector 188">
                      <a:extLst>
                        <a:ext uri="{FF2B5EF4-FFF2-40B4-BE49-F238E27FC236}">
                          <a16:creationId xmlns:a16="http://schemas.microsoft.com/office/drawing/2014/main" id="{06098106-5259-4469-8F8A-18A088686BA7}"/>
                        </a:ext>
                      </a:extLst>
                    </p:cNvPr>
                    <p:cNvCxnSpPr>
                      <a:cxnSpLocks/>
                    </p:cNvCxnSpPr>
                    <p:nvPr/>
                  </p:nvCxnSpPr>
                  <p:spPr>
                    <a:xfrm>
                      <a:off x="3264845" y="2789354"/>
                      <a:ext cx="76588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DC3A2181-C017-455C-AC09-7A20773DEAF7}"/>
                        </a:ext>
                      </a:extLst>
                    </p:cNvPr>
                    <p:cNvGrpSpPr/>
                    <p:nvPr/>
                  </p:nvGrpSpPr>
                  <p:grpSpPr>
                    <a:xfrm>
                      <a:off x="4017438" y="2611106"/>
                      <a:ext cx="2453440" cy="356498"/>
                      <a:chOff x="4017438" y="2248461"/>
                      <a:chExt cx="2453440" cy="356498"/>
                    </a:xfrm>
                    <a:solidFill>
                      <a:srgbClr val="7030A0"/>
                    </a:solidFill>
                  </p:grpSpPr>
                  <p:sp>
                    <p:nvSpPr>
                      <p:cNvPr id="192" name="Rectangle 191">
                        <a:extLst>
                          <a:ext uri="{FF2B5EF4-FFF2-40B4-BE49-F238E27FC236}">
                            <a16:creationId xmlns:a16="http://schemas.microsoft.com/office/drawing/2014/main" id="{9249EC06-D21C-4B8A-9540-E16BAB69F55C}"/>
                          </a:ext>
                        </a:extLst>
                      </p:cNvPr>
                      <p:cNvSpPr/>
                      <p:nvPr/>
                    </p:nvSpPr>
                    <p:spPr>
                      <a:xfrm rot="16200000">
                        <a:off x="3970415"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sp>
                    <p:nvSpPr>
                      <p:cNvPr id="193" name="Rectangle 192">
                        <a:extLst>
                          <a:ext uri="{FF2B5EF4-FFF2-40B4-BE49-F238E27FC236}">
                            <a16:creationId xmlns:a16="http://schemas.microsoft.com/office/drawing/2014/main" id="{AEE10D48-58A9-4C5B-9FBB-AF7AC5B8B66D}"/>
                          </a:ext>
                        </a:extLst>
                      </p:cNvPr>
                      <p:cNvSpPr/>
                      <p:nvPr/>
                    </p:nvSpPr>
                    <p:spPr>
                      <a:xfrm rot="16200000">
                        <a:off x="6161404" y="2295484"/>
                        <a:ext cx="356498" cy="2624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FFFF"/>
                            </a:solidFill>
                            <a:effectLst/>
                            <a:uLnTx/>
                            <a:uFillTx/>
                            <a:latin typeface="Calibri"/>
                            <a:ea typeface="微软雅黑"/>
                            <a:cs typeface="+mn-cs"/>
                          </a:rPr>
                          <a:t>MEM</a:t>
                        </a:r>
                        <a:endParaRPr kumimoji="0" lang="ko-KR" altLang="en-US" sz="1200" b="0" i="0" u="none" strike="noStrike" kern="1200" cap="none" spc="0" normalizeH="0" baseline="0" noProof="0" dirty="0">
                          <a:ln>
                            <a:noFill/>
                          </a:ln>
                          <a:solidFill>
                            <a:srgbClr val="FFFFFF"/>
                          </a:solidFill>
                          <a:effectLst/>
                          <a:uLnTx/>
                          <a:uFillTx/>
                          <a:latin typeface="Calibri"/>
                          <a:cs typeface="+mn-cs"/>
                        </a:endParaRPr>
                      </a:p>
                    </p:txBody>
                  </p:sp>
                </p:grpSp>
                <p:cxnSp>
                  <p:nvCxnSpPr>
                    <p:cNvPr id="191" name="Straight Arrow Connector 190">
                      <a:extLst>
                        <a:ext uri="{FF2B5EF4-FFF2-40B4-BE49-F238E27FC236}">
                          <a16:creationId xmlns:a16="http://schemas.microsoft.com/office/drawing/2014/main" id="{89810A3B-3B14-4C27-AF4F-3987DA910C70}"/>
                        </a:ext>
                      </a:extLst>
                    </p:cNvPr>
                    <p:cNvCxnSpPr>
                      <a:cxnSpLocks/>
                      <a:stCxn id="192" idx="2"/>
                      <a:endCxn id="193" idx="0"/>
                    </p:cNvCxnSpPr>
                    <p:nvPr/>
                  </p:nvCxnSpPr>
                  <p:spPr>
                    <a:xfrm>
                      <a:off x="4279890" y="2789355"/>
                      <a:ext cx="1928538"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2180E4D8-D4AB-44F9-8F35-DCBB5DB8F07C}"/>
                      </a:ext>
                    </a:extLst>
                  </p:cNvPr>
                  <p:cNvGrpSpPr/>
                  <p:nvPr/>
                </p:nvGrpSpPr>
                <p:grpSpPr>
                  <a:xfrm>
                    <a:off x="3001188" y="2996149"/>
                    <a:ext cx="1278702" cy="427554"/>
                    <a:chOff x="3001188" y="2996149"/>
                    <a:chExt cx="1278702" cy="427554"/>
                  </a:xfrm>
                </p:grpSpPr>
                <p:sp>
                  <p:nvSpPr>
                    <p:cNvPr id="195" name="Rectangle 194">
                      <a:extLst>
                        <a:ext uri="{FF2B5EF4-FFF2-40B4-BE49-F238E27FC236}">
                          <a16:creationId xmlns:a16="http://schemas.microsoft.com/office/drawing/2014/main" id="{703FEE46-FE31-41EF-A48A-F1C01D62B309}"/>
                        </a:ext>
                      </a:extLst>
                    </p:cNvPr>
                    <p:cNvSpPr/>
                    <p:nvPr/>
                  </p:nvSpPr>
                  <p:spPr>
                    <a:xfrm rot="16200000">
                      <a:off x="3970416" y="3114228"/>
                      <a:ext cx="356498" cy="262451"/>
                    </a:xfrm>
                    <a:prstGeom prst="rect">
                      <a:avLst/>
                    </a:prstGeom>
                    <a:solidFill>
                      <a:srgbClr val="00944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Calibri"/>
                          <a:ea typeface="微软雅黑"/>
                          <a:cs typeface="+mn-cs"/>
                        </a:rPr>
                        <a:t>EX</a:t>
                      </a:r>
                      <a:endParaRPr kumimoji="0" lang="ko-KR" altLang="en-US" sz="1800" b="0" i="0" u="none" strike="noStrike" kern="1200" cap="none" spc="0" normalizeH="0" baseline="0" noProof="0" dirty="0">
                        <a:ln>
                          <a:noFill/>
                        </a:ln>
                        <a:solidFill>
                          <a:srgbClr val="FFFFFF"/>
                        </a:solidFill>
                        <a:effectLst/>
                        <a:uLnTx/>
                        <a:uFillTx/>
                        <a:latin typeface="Calibri"/>
                        <a:cs typeface="+mn-cs"/>
                      </a:endParaRPr>
                    </a:p>
                  </p:txBody>
                </p:sp>
                <p:cxnSp>
                  <p:nvCxnSpPr>
                    <p:cNvPr id="196" name="Straight Arrow Connector 195">
                      <a:extLst>
                        <a:ext uri="{FF2B5EF4-FFF2-40B4-BE49-F238E27FC236}">
                          <a16:creationId xmlns:a16="http://schemas.microsoft.com/office/drawing/2014/main" id="{ACC1DCAF-575D-4BA7-BA18-03F6F533EBBC}"/>
                        </a:ext>
                      </a:extLst>
                    </p:cNvPr>
                    <p:cNvCxnSpPr>
                      <a:cxnSpLocks/>
                    </p:cNvCxnSpPr>
                    <p:nvPr/>
                  </p:nvCxnSpPr>
                  <p:spPr>
                    <a:xfrm>
                      <a:off x="3001188" y="3243588"/>
                      <a:ext cx="1016250" cy="0"/>
                    </a:xfrm>
                    <a:prstGeom prst="straightConnector1">
                      <a:avLst/>
                    </a:prstGeom>
                    <a:ln w="38100">
                      <a:solidFill>
                        <a:srgbClr val="009446"/>
                      </a:solidFill>
                      <a:tailEnd type="triangle"/>
                    </a:ln>
                  </p:spPr>
                  <p:style>
                    <a:lnRef idx="1">
                      <a:schemeClr val="accent1"/>
                    </a:lnRef>
                    <a:fillRef idx="0">
                      <a:schemeClr val="accent1"/>
                    </a:fillRef>
                    <a:effectRef idx="0">
                      <a:schemeClr val="accent1"/>
                    </a:effectRef>
                    <a:fontRef idx="minor">
                      <a:schemeClr val="tx1"/>
                    </a:fontRef>
                  </p:style>
                </p:cxnSp>
                <p:sp>
                  <p:nvSpPr>
                    <p:cNvPr id="197" name="Line 74">
                      <a:extLst>
                        <a:ext uri="{FF2B5EF4-FFF2-40B4-BE49-F238E27FC236}">
                          <a16:creationId xmlns:a16="http://schemas.microsoft.com/office/drawing/2014/main" id="{E8050F2D-8792-4052-9108-CA79E17AF646}"/>
                        </a:ext>
                      </a:extLst>
                    </p:cNvPr>
                    <p:cNvSpPr>
                      <a:spLocks noChangeShapeType="1"/>
                    </p:cNvSpPr>
                    <p:nvPr/>
                  </p:nvSpPr>
                  <p:spPr bwMode="auto">
                    <a:xfrm>
                      <a:off x="3001188" y="2996149"/>
                      <a:ext cx="0" cy="266614"/>
                    </a:xfrm>
                    <a:prstGeom prst="line">
                      <a:avLst/>
                    </a:prstGeom>
                    <a:noFill/>
                    <a:ln w="38100">
                      <a:solidFill>
                        <a:srgbClr val="00944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98" name="Group 197">
                    <a:extLst>
                      <a:ext uri="{FF2B5EF4-FFF2-40B4-BE49-F238E27FC236}">
                        <a16:creationId xmlns:a16="http://schemas.microsoft.com/office/drawing/2014/main" id="{BFB0C62F-F83E-4817-9B45-CC8F14EED9B8}"/>
                      </a:ext>
                    </a:extLst>
                  </p:cNvPr>
                  <p:cNvGrpSpPr/>
                  <p:nvPr/>
                </p:nvGrpSpPr>
                <p:grpSpPr>
                  <a:xfrm>
                    <a:off x="2511772" y="2129190"/>
                    <a:ext cx="804476" cy="874291"/>
                    <a:chOff x="2586428" y="2101442"/>
                    <a:chExt cx="804476" cy="756691"/>
                  </a:xfrm>
                </p:grpSpPr>
                <p:sp>
                  <p:nvSpPr>
                    <p:cNvPr id="199" name="Oval 198">
                      <a:extLst>
                        <a:ext uri="{FF2B5EF4-FFF2-40B4-BE49-F238E27FC236}">
                          <a16:creationId xmlns:a16="http://schemas.microsoft.com/office/drawing/2014/main" id="{178DB963-F1E5-4FCD-868F-4FFA9E67A867}"/>
                        </a:ext>
                      </a:extLst>
                    </p:cNvPr>
                    <p:cNvSpPr/>
                    <p:nvPr/>
                  </p:nvSpPr>
                  <p:spPr>
                    <a:xfrm>
                      <a:off x="2586428" y="2101442"/>
                      <a:ext cx="804476" cy="756691"/>
                    </a:xfrm>
                    <a:prstGeom prst="ellipse">
                      <a:avLst/>
                    </a:prstGeom>
                    <a:solidFill>
                      <a:srgbClr val="FF64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sp>
                  <p:nvSpPr>
                    <p:cNvPr id="200" name="TextBox 199">
                      <a:extLst>
                        <a:ext uri="{FF2B5EF4-FFF2-40B4-BE49-F238E27FC236}">
                          <a16:creationId xmlns:a16="http://schemas.microsoft.com/office/drawing/2014/main" id="{95A1E9B6-3AC0-4586-989A-AA15FDF4F90B}"/>
                        </a:ext>
                      </a:extLst>
                    </p:cNvPr>
                    <p:cNvSpPr txBox="1"/>
                    <p:nvPr/>
                  </p:nvSpPr>
                  <p:spPr>
                    <a:xfrm>
                      <a:off x="2624257" y="2406091"/>
                      <a:ext cx="711605" cy="238631"/>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tabLst/>
                        <a:defRPr/>
                      </a:pPr>
                      <a:r>
                        <a:rPr kumimoji="0" lang="en-US" altLang="ko-KR" sz="1600" b="0" i="0" u="none" strike="noStrike" kern="1200" cap="none" spc="-100" normalizeH="0" baseline="0" noProof="0" dirty="0">
                          <a:ln>
                            <a:noFill/>
                          </a:ln>
                          <a:solidFill>
                            <a:srgbClr val="000000"/>
                          </a:solidFill>
                          <a:effectLst/>
                          <a:uLnTx/>
                          <a:uFillTx/>
                          <a:latin typeface="Bell Gothic Std Black" panose="020B0706020202040204" pitchFamily="34" charset="0"/>
                          <a:ea typeface="微软雅黑"/>
                          <a:cs typeface="+mn-cs"/>
                        </a:rPr>
                        <a:t>Control</a:t>
                      </a:r>
                      <a:endParaRPr kumimoji="0" lang="ko-KR" altLang="en-US" sz="1600" b="0" i="0" u="none" strike="noStrike" kern="1200" cap="none" spc="-100" normalizeH="0" baseline="0" noProof="0" dirty="0">
                        <a:ln>
                          <a:noFill/>
                        </a:ln>
                        <a:solidFill>
                          <a:srgbClr val="000000"/>
                        </a:solidFill>
                        <a:effectLst/>
                        <a:uLnTx/>
                        <a:uFillTx/>
                        <a:latin typeface="Bell Gothic Std Black" panose="020B0706020202040204" pitchFamily="34" charset="0"/>
                        <a:cs typeface="+mn-cs"/>
                      </a:endParaRPr>
                    </a:p>
                  </p:txBody>
                </p:sp>
              </p:grpSp>
            </p:grpSp>
          </p:grpSp>
        </p:grpSp>
        <p:sp>
          <p:nvSpPr>
            <p:cNvPr id="211" name="Line 235">
              <a:extLst>
                <a:ext uri="{FF2B5EF4-FFF2-40B4-BE49-F238E27FC236}">
                  <a16:creationId xmlns:a16="http://schemas.microsoft.com/office/drawing/2014/main" id="{E3D5D1B6-F4C9-4076-B22A-2BED90C4C31E}"/>
                </a:ext>
              </a:extLst>
            </p:cNvPr>
            <p:cNvSpPr>
              <a:spLocks noChangeShapeType="1"/>
            </p:cNvSpPr>
            <p:nvPr/>
          </p:nvSpPr>
          <p:spPr bwMode="auto">
            <a:xfrm flipH="1" flipV="1">
              <a:off x="8271958"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2" name="Line 236">
              <a:extLst>
                <a:ext uri="{FF2B5EF4-FFF2-40B4-BE49-F238E27FC236}">
                  <a16:creationId xmlns:a16="http://schemas.microsoft.com/office/drawing/2014/main" id="{24ED0BE3-8A20-4390-82E4-1268D24AE610}"/>
                </a:ext>
              </a:extLst>
            </p:cNvPr>
            <p:cNvSpPr>
              <a:spLocks noChangeShapeType="1"/>
            </p:cNvSpPr>
            <p:nvPr/>
          </p:nvSpPr>
          <p:spPr bwMode="auto">
            <a:xfrm flipH="1" flipV="1">
              <a:off x="6320962" y="764772"/>
              <a:ext cx="0" cy="6093227"/>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3" name="Line 237">
              <a:extLst>
                <a:ext uri="{FF2B5EF4-FFF2-40B4-BE49-F238E27FC236}">
                  <a16:creationId xmlns:a16="http://schemas.microsoft.com/office/drawing/2014/main" id="{E7D650EE-066C-4BFD-80DC-37873C8B506E}"/>
                </a:ext>
              </a:extLst>
            </p:cNvPr>
            <p:cNvSpPr>
              <a:spLocks noChangeShapeType="1"/>
            </p:cNvSpPr>
            <p:nvPr/>
          </p:nvSpPr>
          <p:spPr bwMode="auto">
            <a:xfrm flipH="1" flipV="1">
              <a:off x="4162863" y="764773"/>
              <a:ext cx="0" cy="60932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63500" dir="8587806"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0" name="Arrow: Left-Right 219">
              <a:extLst>
                <a:ext uri="{FF2B5EF4-FFF2-40B4-BE49-F238E27FC236}">
                  <a16:creationId xmlns:a16="http://schemas.microsoft.com/office/drawing/2014/main" id="{7B56F141-C265-4ED1-9BA3-3421844D82BB}"/>
                </a:ext>
              </a:extLst>
            </p:cNvPr>
            <p:cNvSpPr/>
            <p:nvPr/>
          </p:nvSpPr>
          <p:spPr>
            <a:xfrm>
              <a:off x="1732179" y="6183781"/>
              <a:ext cx="242623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ID</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1" name="Arrow: Left-Right 220">
              <a:extLst>
                <a:ext uri="{FF2B5EF4-FFF2-40B4-BE49-F238E27FC236}">
                  <a16:creationId xmlns:a16="http://schemas.microsoft.com/office/drawing/2014/main" id="{2DF1391E-6C75-4C3E-83B5-7E3837560F04}"/>
                </a:ext>
              </a:extLst>
            </p:cNvPr>
            <p:cNvSpPr/>
            <p:nvPr/>
          </p:nvSpPr>
          <p:spPr>
            <a:xfrm>
              <a:off x="4162891" y="6191719"/>
              <a:ext cx="2153620"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EX</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2" name="Arrow: Left-Right 221">
              <a:extLst>
                <a:ext uri="{FF2B5EF4-FFF2-40B4-BE49-F238E27FC236}">
                  <a16:creationId xmlns:a16="http://schemas.microsoft.com/office/drawing/2014/main" id="{6FA69F18-A978-4F50-8DBA-9AEC51F5C4FD}"/>
                </a:ext>
              </a:extLst>
            </p:cNvPr>
            <p:cNvSpPr/>
            <p:nvPr/>
          </p:nvSpPr>
          <p:spPr>
            <a:xfrm>
              <a:off x="6316511" y="6198975"/>
              <a:ext cx="1955447"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MEM</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nvGrpSpPr>
            <p:cNvPr id="225" name="Group 224">
              <a:extLst>
                <a:ext uri="{FF2B5EF4-FFF2-40B4-BE49-F238E27FC236}">
                  <a16:creationId xmlns:a16="http://schemas.microsoft.com/office/drawing/2014/main" id="{47E2AB87-332F-4234-8E74-B95DFE7225AA}"/>
                </a:ext>
              </a:extLst>
            </p:cNvPr>
            <p:cNvGrpSpPr/>
            <p:nvPr/>
          </p:nvGrpSpPr>
          <p:grpSpPr>
            <a:xfrm>
              <a:off x="8302729" y="6177102"/>
              <a:ext cx="895046" cy="633919"/>
              <a:chOff x="8302729" y="6177102"/>
              <a:chExt cx="895046" cy="633919"/>
            </a:xfrm>
          </p:grpSpPr>
          <p:sp>
            <p:nvSpPr>
              <p:cNvPr id="223" name="Arrow: Left-Right 222">
                <a:extLst>
                  <a:ext uri="{FF2B5EF4-FFF2-40B4-BE49-F238E27FC236}">
                    <a16:creationId xmlns:a16="http://schemas.microsoft.com/office/drawing/2014/main" id="{745B139D-717A-4891-9333-82A33F032509}"/>
                  </a:ext>
                </a:extLst>
              </p:cNvPr>
              <p:cNvSpPr/>
              <p:nvPr/>
            </p:nvSpPr>
            <p:spPr>
              <a:xfrm>
                <a:off x="8302729" y="6177102"/>
                <a:ext cx="895046" cy="633919"/>
              </a:xfrm>
              <a:prstGeom prst="leftRightArrow">
                <a:avLst/>
              </a:prstGeom>
              <a:solidFill>
                <a:srgbClr val="143D8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0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sp>
            <p:nvSpPr>
              <p:cNvPr id="224" name="Rectangle 223">
                <a:extLst>
                  <a:ext uri="{FF2B5EF4-FFF2-40B4-BE49-F238E27FC236}">
                    <a16:creationId xmlns:a16="http://schemas.microsoft.com/office/drawing/2014/main" id="{81DF7566-32F3-414B-8169-A51737EB74B8}"/>
                  </a:ext>
                </a:extLst>
              </p:cNvPr>
              <p:cNvSpPr/>
              <p:nvPr/>
            </p:nvSpPr>
            <p:spPr>
              <a:xfrm>
                <a:off x="8463203" y="6269907"/>
                <a:ext cx="625491" cy="46166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FF"/>
                    </a:solidFill>
                    <a:effectLst/>
                    <a:uLnTx/>
                    <a:uFillTx/>
                    <a:latin typeface="Bell Gothic Std Black" panose="020B0706020202040204" pitchFamily="34" charset="0"/>
                    <a:ea typeface="微软雅黑"/>
                    <a:cs typeface="+mn-cs"/>
                  </a:rPr>
                  <a:t>WB</a:t>
                </a:r>
                <a:endParaRPr kumimoji="0" lang="ko-KR" altLang="en-US" sz="2400" b="0" i="0" u="none" strike="noStrike" kern="1200" cap="none" spc="0" normalizeH="0" baseline="0" noProof="0" dirty="0">
                  <a:ln>
                    <a:noFill/>
                  </a:ln>
                  <a:solidFill>
                    <a:srgbClr val="FF00FF"/>
                  </a:solidFill>
                  <a:effectLst/>
                  <a:uLnTx/>
                  <a:uFillTx/>
                  <a:latin typeface="Bell Gothic Std Black" panose="020B0706020202040204" pitchFamily="34" charset="0"/>
                  <a:cs typeface="+mn-cs"/>
                </a:endParaRPr>
              </a:p>
            </p:txBody>
          </p:sp>
        </p:grpSp>
      </p:grpSp>
      <p:sp>
        <p:nvSpPr>
          <p:cNvPr id="232" name="TextBox 231">
            <a:extLst>
              <a:ext uri="{FF2B5EF4-FFF2-40B4-BE49-F238E27FC236}">
                <a16:creationId xmlns:a16="http://schemas.microsoft.com/office/drawing/2014/main" id="{B6FD930D-9856-4ECF-ABD8-3F3AF85E4F24}"/>
              </a:ext>
            </a:extLst>
          </p:cNvPr>
          <p:cNvSpPr txBox="1"/>
          <p:nvPr/>
        </p:nvSpPr>
        <p:spPr>
          <a:xfrm>
            <a:off x="-1219472"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5</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3" name="TextBox 232">
            <a:extLst>
              <a:ext uri="{FF2B5EF4-FFF2-40B4-BE49-F238E27FC236}">
                <a16:creationId xmlns:a16="http://schemas.microsoft.com/office/drawing/2014/main" id="{DA84ABD3-13E8-4E92-A0DE-D75529BB8E45}"/>
              </a:ext>
            </a:extLst>
          </p:cNvPr>
          <p:cNvSpPr txBox="1"/>
          <p:nvPr/>
        </p:nvSpPr>
        <p:spPr>
          <a:xfrm>
            <a:off x="1854285"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4</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4" name="TextBox 233">
            <a:extLst>
              <a:ext uri="{FF2B5EF4-FFF2-40B4-BE49-F238E27FC236}">
                <a16:creationId xmlns:a16="http://schemas.microsoft.com/office/drawing/2014/main" id="{7CA381F8-0C8E-4395-BA9C-09EF05EE5DB2}"/>
              </a:ext>
            </a:extLst>
          </p:cNvPr>
          <p:cNvSpPr txBox="1"/>
          <p:nvPr/>
        </p:nvSpPr>
        <p:spPr>
          <a:xfrm>
            <a:off x="3911926" y="951228"/>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3</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5" name="TextBox 234">
            <a:extLst>
              <a:ext uri="{FF2B5EF4-FFF2-40B4-BE49-F238E27FC236}">
                <a16:creationId xmlns:a16="http://schemas.microsoft.com/office/drawing/2014/main" id="{E0C1354E-F173-4FA9-9964-74F7B866DF87}"/>
              </a:ext>
            </a:extLst>
          </p:cNvPr>
          <p:cNvSpPr txBox="1"/>
          <p:nvPr/>
        </p:nvSpPr>
        <p:spPr>
          <a:xfrm>
            <a:off x="6070024" y="963701"/>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2</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
        <p:nvSpPr>
          <p:cNvPr id="236" name="TextBox 235">
            <a:extLst>
              <a:ext uri="{FF2B5EF4-FFF2-40B4-BE49-F238E27FC236}">
                <a16:creationId xmlns:a16="http://schemas.microsoft.com/office/drawing/2014/main" id="{A6E3C0DA-93B5-4C5E-B462-AD2F5414FE75}"/>
              </a:ext>
            </a:extLst>
          </p:cNvPr>
          <p:cNvSpPr txBox="1"/>
          <p:nvPr/>
        </p:nvSpPr>
        <p:spPr>
          <a:xfrm>
            <a:off x="8228122" y="951228"/>
            <a:ext cx="1028615" cy="523220"/>
          </a:xfrm>
          <a:prstGeom prst="rect">
            <a:avLst/>
          </a:prstGeom>
          <a:solidFill>
            <a:schemeClr val="tx1"/>
          </a:solid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Instr</a:t>
            </a:r>
            <a:r>
              <a:rPr kumimoji="0" lang="en-US" altLang="ko-KR" sz="2800" b="0" i="1" u="none" strike="noStrike" kern="1200" cap="none" spc="0" normalizeH="0" baseline="0" noProof="0" dirty="0">
                <a:ln>
                  <a:noFill/>
                </a:ln>
                <a:solidFill>
                  <a:srgbClr val="FFFFFF"/>
                </a:solidFill>
                <a:effectLst/>
                <a:uLnTx/>
                <a:uFillTx/>
                <a:latin typeface="Bell Gothic Std Black" panose="020B0706020202040204" pitchFamily="34" charset="0"/>
                <a:ea typeface="微软雅黑"/>
                <a:cs typeface="+mn-cs"/>
              </a:rPr>
              <a:t>1</a:t>
            </a:r>
            <a:endParaRPr kumimoji="0" lang="ko-KR" altLang="en-US" sz="2800" b="0" i="1" u="none" strike="noStrike" kern="1200" cap="none" spc="0" normalizeH="0" baseline="0" noProof="0" dirty="0">
              <a:ln>
                <a:noFill/>
              </a:ln>
              <a:solidFill>
                <a:srgbClr val="FFFFFF"/>
              </a:solidFill>
              <a:effectLst/>
              <a:uLnTx/>
              <a:uFillTx/>
              <a:latin typeface="Bell Gothic Std Black" panose="020B0706020202040204" pitchFamily="34" charset="0"/>
              <a:cs typeface="+mn-cs"/>
            </a:endParaRPr>
          </a:p>
        </p:txBody>
      </p:sp>
    </p:spTree>
    <p:extLst>
      <p:ext uri="{BB962C8B-B14F-4D97-AF65-F5344CB8AC3E}">
        <p14:creationId xmlns:p14="http://schemas.microsoft.com/office/powerpoint/2010/main" val="168899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5E-6 -3.7037E-6 L 0.25208 -7.40741E-7 " pathEditMode="relative" rAng="0" ptsTypes="AA">
                                      <p:cBhvr>
                                        <p:cTn id="6" dur="250" fill="hold"/>
                                        <p:tgtEl>
                                          <p:spTgt spid="232"/>
                                        </p:tgtEl>
                                        <p:attrNameLst>
                                          <p:attrName>ppt_x</p:attrName>
                                          <p:attrName>ppt_y</p:attrName>
                                        </p:attrNameLst>
                                      </p:cBhvr>
                                      <p:rCtr x="12604" y="-23"/>
                                    </p:animMotion>
                                  </p:childTnLst>
                                </p:cTn>
                              </p:par>
                              <p:par>
                                <p:cTn id="7" presetID="63" presetClass="path" presetSubtype="0" accel="50000" decel="50000" fill="hold" grpId="0" nodeType="withEffect">
                                  <p:stCondLst>
                                    <p:cond delay="0"/>
                                  </p:stCondLst>
                                  <p:childTnLst>
                                    <p:animMotion origin="layout" path="M -8.33333E-7 -3.7037E-6 L 0.16875 -0.00186 " pathEditMode="relative" rAng="0" ptsTypes="AA">
                                      <p:cBhvr>
                                        <p:cTn id="8" dur="250" fill="hold"/>
                                        <p:tgtEl>
                                          <p:spTgt spid="233"/>
                                        </p:tgtEl>
                                        <p:attrNameLst>
                                          <p:attrName>ppt_x</p:attrName>
                                          <p:attrName>ppt_y</p:attrName>
                                        </p:attrNameLst>
                                      </p:cBhvr>
                                      <p:rCtr x="8424" y="-162"/>
                                    </p:animMotion>
                                  </p:childTnLst>
                                </p:cTn>
                              </p:par>
                              <p:par>
                                <p:cTn id="9" presetID="63" presetClass="path" presetSubtype="0" accel="50000" decel="50000" fill="hold" grpId="0" nodeType="withEffect">
                                  <p:stCondLst>
                                    <p:cond delay="0"/>
                                  </p:stCondLst>
                                  <p:childTnLst>
                                    <p:animMotion origin="layout" path="M -8.33333E-7 -1.85185E-6 L 0.17709 0.00185 " pathEditMode="relative" rAng="0" ptsTypes="AA">
                                      <p:cBhvr>
                                        <p:cTn id="10" dur="250" fill="hold"/>
                                        <p:tgtEl>
                                          <p:spTgt spid="234"/>
                                        </p:tgtEl>
                                        <p:attrNameLst>
                                          <p:attrName>ppt_x</p:attrName>
                                          <p:attrName>ppt_y</p:attrName>
                                        </p:attrNameLst>
                                      </p:cBhvr>
                                      <p:rCtr x="8945" y="46"/>
                                    </p:animMotion>
                                  </p:childTnLst>
                                </p:cTn>
                              </p:par>
                              <p:par>
                                <p:cTn id="11" presetID="63" presetClass="path" presetSubtype="0" accel="50000" decel="50000" fill="hold" grpId="0" nodeType="withEffect">
                                  <p:stCondLst>
                                    <p:cond delay="0"/>
                                  </p:stCondLst>
                                  <p:childTnLst>
                                    <p:animMotion origin="layout" path="M -4.16667E-6 -3.7037E-6 L 0.17696 -0.00186 " pathEditMode="relative" rAng="0" ptsTypes="AA">
                                      <p:cBhvr>
                                        <p:cTn id="12" dur="250" fill="hold"/>
                                        <p:tgtEl>
                                          <p:spTgt spid="235"/>
                                        </p:tgtEl>
                                        <p:attrNameLst>
                                          <p:attrName>ppt_x</p:attrName>
                                          <p:attrName>ppt_y</p:attrName>
                                        </p:attrNameLst>
                                      </p:cBhvr>
                                      <p:rCtr x="8828" y="-162"/>
                                    </p:animMotion>
                                  </p:childTnLst>
                                </p:cTn>
                              </p:par>
                              <p:par>
                                <p:cTn id="13" presetID="63" presetClass="path" presetSubtype="0" accel="50000" decel="50000" fill="hold" grpId="0" nodeType="withEffect">
                                  <p:stCondLst>
                                    <p:cond delay="0"/>
                                  </p:stCondLst>
                                  <p:childTnLst>
                                    <p:animMotion origin="layout" path="M 2.77778E-7 -1.85185E-6 L 0.14566 -1.85185E-6 " pathEditMode="relative" rAng="0" ptsTypes="AA">
                                      <p:cBhvr>
                                        <p:cTn id="14" dur="250" fill="hold"/>
                                        <p:tgtEl>
                                          <p:spTgt spid="236"/>
                                        </p:tgtEl>
                                        <p:attrNameLst>
                                          <p:attrName>ppt_x</p:attrName>
                                          <p:attrName>ppt_y</p:attrName>
                                        </p:attrNameLst>
                                      </p:cBhvr>
                                      <p:rCtr x="72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animBg="1"/>
      <p:bldP spid="233" grpId="0" animBg="1"/>
      <p:bldP spid="234" grpId="0" animBg="1"/>
      <p:bldP spid="235" grpId="0" animBg="1"/>
      <p:bldP spid="2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34DD-CC72-4F73-AB4F-66B01E635278}"/>
              </a:ext>
            </a:extLst>
          </p:cNvPr>
          <p:cNvSpPr>
            <a:spLocks noGrp="1"/>
          </p:cNvSpPr>
          <p:nvPr>
            <p:ph type="title"/>
          </p:nvPr>
        </p:nvSpPr>
        <p:spPr/>
        <p:txBody>
          <a:bodyPr/>
          <a:lstStyle/>
          <a:p>
            <a:r>
              <a:rPr lang="en-US" altLang="ko-KR" dirty="0"/>
              <a:t>The Pipelining </a:t>
            </a:r>
            <a:r>
              <a:rPr lang="en-US" altLang="ko-KR" dirty="0">
                <a:solidFill>
                  <a:srgbClr val="C00000"/>
                </a:solidFill>
              </a:rPr>
              <a:t>Paradox</a:t>
            </a:r>
            <a:endParaRPr lang="ko-KR" altLang="en-US" dirty="0">
              <a:solidFill>
                <a:srgbClr val="C00000"/>
              </a:solidFill>
            </a:endParaRPr>
          </a:p>
        </p:txBody>
      </p:sp>
      <p:sp>
        <p:nvSpPr>
          <p:cNvPr id="8" name="文本占位符 7">
            <a:extLst>
              <a:ext uri="{FF2B5EF4-FFF2-40B4-BE49-F238E27FC236}">
                <a16:creationId xmlns:a16="http://schemas.microsoft.com/office/drawing/2014/main" id="{B876BFF7-0621-473A-AF68-D2A75995900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1FCADAEA-3A39-4762-833A-118C65BD1B2E}"/>
              </a:ext>
            </a:extLst>
          </p:cNvPr>
          <p:cNvSpPr/>
          <p:nvPr/>
        </p:nvSpPr>
        <p:spPr>
          <a:xfrm>
            <a:off x="313267" y="901699"/>
            <a:ext cx="8617738" cy="1131079"/>
          </a:xfrm>
          <a:prstGeom prst="rect">
            <a:avLst/>
          </a:prstGeom>
        </p:spPr>
        <p:txBody>
          <a:bodyPr wrap="square">
            <a:spAutoFit/>
          </a:bodyPr>
          <a:lstStyle/>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Pipelining does </a:t>
            </a:r>
            <a:r>
              <a:rPr kumimoji="0" lang="en-US" altLang="ko-KR" sz="2500" b="0" i="1" u="none" strike="noStrike" kern="1200" cap="none" spc="0" normalizeH="0" baseline="0" noProof="0" dirty="0">
                <a:ln>
                  <a:noFill/>
                </a:ln>
                <a:solidFill>
                  <a:srgbClr val="C00000"/>
                </a:solidFill>
                <a:effectLst/>
                <a:uLnTx/>
                <a:uFillTx/>
                <a:latin typeface="Calibri"/>
                <a:ea typeface="微软雅黑"/>
                <a:cs typeface="+mn-cs"/>
              </a:rPr>
              <a:t>not</a:t>
            </a: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improve the any single </a:t>
            </a:r>
            <a:r>
              <a:rPr kumimoji="0" lang="en-US" altLang="ko-KR" sz="2500" b="1" i="0" u="none" strike="noStrike" kern="1200" cap="none" spc="0" normalizeH="0" baseline="0" noProof="0" dirty="0">
                <a:ln>
                  <a:noFill/>
                </a:ln>
                <a:solidFill>
                  <a:srgbClr val="C00000"/>
                </a:solidFill>
                <a:effectLst/>
                <a:uLnTx/>
                <a:uFillTx/>
                <a:latin typeface="Calibri"/>
                <a:ea typeface="微软雅黑"/>
                <a:cs typeface="+mn-cs"/>
              </a:rPr>
              <a:t>instruction latency</a:t>
            </a:r>
          </a:p>
          <a:p>
            <a:pPr marL="719138" marR="0" lvl="1"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Each instruction actually takes </a:t>
            </a:r>
            <a:r>
              <a:rPr kumimoji="0" lang="en-US" altLang="ko-KR" sz="2500" b="0" i="1" u="none" strike="noStrike" kern="1200" cap="none" spc="0" normalizeH="0" baseline="0" noProof="0" dirty="0">
                <a:ln>
                  <a:noFill/>
                </a:ln>
                <a:solidFill>
                  <a:srgbClr val="C00000"/>
                </a:solidFill>
                <a:effectLst/>
                <a:uLnTx/>
                <a:uFillTx/>
                <a:latin typeface="Calibri"/>
                <a:ea typeface="微软雅黑"/>
                <a:cs typeface="+mn-cs"/>
              </a:rPr>
              <a:t>longer</a:t>
            </a: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to execute than in a single-cycle Datapath!</a:t>
            </a:r>
          </a:p>
        </p:txBody>
      </p:sp>
      <p:grpSp>
        <p:nvGrpSpPr>
          <p:cNvPr id="7" name="Group 6">
            <a:extLst>
              <a:ext uri="{FF2B5EF4-FFF2-40B4-BE49-F238E27FC236}">
                <a16:creationId xmlns:a16="http://schemas.microsoft.com/office/drawing/2014/main" id="{22103009-B2D6-4D67-A2E3-E2001639C1D7}"/>
              </a:ext>
            </a:extLst>
          </p:cNvPr>
          <p:cNvGrpSpPr/>
          <p:nvPr/>
        </p:nvGrpSpPr>
        <p:grpSpPr>
          <a:xfrm>
            <a:off x="2014980" y="2198969"/>
            <a:ext cx="5176345" cy="3757330"/>
            <a:chOff x="2144168" y="1955707"/>
            <a:chExt cx="4855663" cy="3209642"/>
          </a:xfrm>
        </p:grpSpPr>
        <p:pic>
          <p:nvPicPr>
            <p:cNvPr id="5" name="Picture 4">
              <a:extLst>
                <a:ext uri="{FF2B5EF4-FFF2-40B4-BE49-F238E27FC236}">
                  <a16:creationId xmlns:a16="http://schemas.microsoft.com/office/drawing/2014/main" id="{93CFDC82-0C19-474E-B0AC-BFE15B63394B}"/>
                </a:ext>
              </a:extLst>
            </p:cNvPr>
            <p:cNvPicPr>
              <a:picLocks noChangeAspect="1"/>
            </p:cNvPicPr>
            <p:nvPr/>
          </p:nvPicPr>
          <p:blipFill>
            <a:blip r:embed="rId2"/>
            <a:stretch>
              <a:fillRect/>
            </a:stretch>
          </p:blipFill>
          <p:spPr>
            <a:xfrm>
              <a:off x="2144168" y="2341562"/>
              <a:ext cx="4855663" cy="282378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16CDEBA-A95D-4602-9309-C4CA39E1ADD2}"/>
                </a:ext>
              </a:extLst>
            </p:cNvPr>
            <p:cNvSpPr txBox="1"/>
            <p:nvPr/>
          </p:nvSpPr>
          <p:spPr>
            <a:xfrm>
              <a:off x="2166092" y="1955707"/>
              <a:ext cx="4262192" cy="31549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[REMIND] Meaning of Single Cycle in Lecture 3</a:t>
              </a:r>
              <a:endParaRPr kumimoji="0" lang="ko-KR" altLang="en-US" sz="1800" b="0" i="0" u="none" strike="noStrike" kern="1200" cap="none" spc="0" normalizeH="0" baseline="0" noProof="0" dirty="0">
                <a:ln>
                  <a:noFill/>
                </a:ln>
                <a:solidFill>
                  <a:srgbClr val="000000"/>
                </a:solidFill>
                <a:effectLst/>
                <a:uLnTx/>
                <a:uFillTx/>
                <a:latin typeface="Bell Gothic Std Black" panose="020B0706020202040204" pitchFamily="34" charset="0"/>
                <a:cs typeface="+mn-cs"/>
              </a:endParaRPr>
            </a:p>
          </p:txBody>
        </p:sp>
      </p:grpSp>
      <p:grpSp>
        <p:nvGrpSpPr>
          <p:cNvPr id="14" name="Group 13">
            <a:extLst>
              <a:ext uri="{FF2B5EF4-FFF2-40B4-BE49-F238E27FC236}">
                <a16:creationId xmlns:a16="http://schemas.microsoft.com/office/drawing/2014/main" id="{69D958A8-69A1-426A-87F4-0F7FAF2266D1}"/>
              </a:ext>
            </a:extLst>
          </p:cNvPr>
          <p:cNvGrpSpPr/>
          <p:nvPr/>
        </p:nvGrpSpPr>
        <p:grpSpPr>
          <a:xfrm>
            <a:off x="7513243" y="3799150"/>
            <a:ext cx="2908100" cy="2157151"/>
            <a:chOff x="7102521" y="3721100"/>
            <a:chExt cx="4855662" cy="2157151"/>
          </a:xfrm>
        </p:grpSpPr>
        <p:sp>
          <p:nvSpPr>
            <p:cNvPr id="10" name="Rectangle 9">
              <a:extLst>
                <a:ext uri="{FF2B5EF4-FFF2-40B4-BE49-F238E27FC236}">
                  <a16:creationId xmlns:a16="http://schemas.microsoft.com/office/drawing/2014/main" id="{7D9F423F-FF5D-4CF3-B923-270CB5097AB0}"/>
                </a:ext>
              </a:extLst>
            </p:cNvPr>
            <p:cNvSpPr/>
            <p:nvPr/>
          </p:nvSpPr>
          <p:spPr>
            <a:xfrm>
              <a:off x="7102521" y="3721100"/>
              <a:ext cx="4855662" cy="2157151"/>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11" name="Rectangle 10">
              <a:extLst>
                <a:ext uri="{FF2B5EF4-FFF2-40B4-BE49-F238E27FC236}">
                  <a16:creationId xmlns:a16="http://schemas.microsoft.com/office/drawing/2014/main" id="{E0D3E22D-605A-470E-81FE-324A45315452}"/>
                </a:ext>
              </a:extLst>
            </p:cNvPr>
            <p:cNvSpPr/>
            <p:nvPr/>
          </p:nvSpPr>
          <p:spPr>
            <a:xfrm>
              <a:off x="7102521" y="3779161"/>
              <a:ext cx="4855662" cy="2062103"/>
            </a:xfrm>
            <a:prstGeom prst="rect">
              <a:avLst/>
            </a:prstGeom>
          </p:spPr>
          <p:txBody>
            <a:bodyPr wrap="square">
              <a:spAutoFit/>
            </a:bodyPr>
            <a:lstStyle/>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T</a:t>
              </a:r>
              <a:r>
                <a:rPr kumimoji="0" lang="en-US" altLang="en-US" sz="2000" b="0" i="0" u="none" strike="noStrike" kern="1200" cap="none" spc="0" normalizeH="0" baseline="-25000" noProof="0" dirty="0">
                  <a:ln>
                    <a:noFill/>
                  </a:ln>
                  <a:solidFill>
                    <a:srgbClr val="000000"/>
                  </a:solidFill>
                  <a:effectLst/>
                  <a:uLnTx/>
                  <a:uFillTx/>
                  <a:latin typeface="Bell Gothic Std Light" panose="020B0606020203020204" pitchFamily="34" charset="0"/>
                  <a:ea typeface="微软雅黑"/>
                  <a:cs typeface="+mn-cs"/>
                </a:rPr>
                <a:t>s</a:t>
              </a:r>
              <a:r>
                <a:rPr kumimoji="0" lang="en-US" altLang="en-US"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 Setup time that inputs to a register</a:t>
              </a:r>
            </a:p>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T</a:t>
              </a:r>
              <a:r>
                <a:rPr kumimoji="0" lang="en-US" altLang="en-US" sz="2000" b="0" i="0" u="none" strike="noStrike" kern="1200" cap="none" spc="0" normalizeH="0" baseline="-25000" noProof="0" dirty="0">
                  <a:ln>
                    <a:noFill/>
                  </a:ln>
                  <a:solidFill>
                    <a:srgbClr val="000000"/>
                  </a:solidFill>
                  <a:effectLst/>
                  <a:uLnTx/>
                  <a:uFillTx/>
                  <a:latin typeface="Bell Gothic Std Light" panose="020B0606020203020204" pitchFamily="34" charset="0"/>
                  <a:ea typeface="微软雅黑"/>
                  <a:cs typeface="+mn-cs"/>
                </a:rPr>
                <a:t>h</a:t>
              </a:r>
              <a:r>
                <a:rPr kumimoji="0" lang="en-US" altLang="en-US" sz="20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 Hold time that inputs to a register</a:t>
              </a:r>
            </a:p>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Latch at the end of each stage adds latency!</a:t>
              </a:r>
              <a:endParaRPr kumimoji="0" lang="en-US" altLang="en-US" sz="20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grpSp>
      <p:sp>
        <p:nvSpPr>
          <p:cNvPr id="12" name="Rectangle 11">
            <a:extLst>
              <a:ext uri="{FF2B5EF4-FFF2-40B4-BE49-F238E27FC236}">
                <a16:creationId xmlns:a16="http://schemas.microsoft.com/office/drawing/2014/main" id="{712B6CD4-C5ED-4321-B734-9FE605561FB6}"/>
              </a:ext>
            </a:extLst>
          </p:cNvPr>
          <p:cNvSpPr/>
          <p:nvPr/>
        </p:nvSpPr>
        <p:spPr>
          <a:xfrm>
            <a:off x="6174122" y="5445897"/>
            <a:ext cx="925178" cy="432354"/>
          </a:xfrm>
          <a:prstGeom prst="rect">
            <a:avLst/>
          </a:prstGeom>
          <a:solidFill>
            <a:srgbClr val="FF0000">
              <a:alpha val="30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spTree>
    <p:extLst>
      <p:ext uri="{BB962C8B-B14F-4D97-AF65-F5344CB8AC3E}">
        <p14:creationId xmlns:p14="http://schemas.microsoft.com/office/powerpoint/2010/main" val="381281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6" presetClass="entr" presetSubtype="3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out)">
                                      <p:cBhvr>
                                        <p:cTn id="21" dur="250"/>
                                        <p:tgtEl>
                                          <p:spTgt spid="12"/>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E9F6C-64F0-48D6-85F7-61E2AB17FFB7}"/>
              </a:ext>
            </a:extLst>
          </p:cNvPr>
          <p:cNvSpPr>
            <a:spLocks noGrp="1" noChangeArrowheads="1"/>
          </p:cNvSpPr>
          <p:nvPr>
            <p:ph idx="1"/>
          </p:nvPr>
        </p:nvSpPr>
        <p:spPr/>
        <p:txBody>
          <a:bodyPr/>
          <a:lstStyle/>
          <a:p>
            <a:r>
              <a:rPr lang="en-US" altLang="ko-KR" dirty="0">
                <a:ea typeface="굴림" panose="020B0600000101010101" pitchFamily="50" charset="-127"/>
              </a:rPr>
              <a:t>Instruction takes 5 cycles now!</a:t>
            </a:r>
          </a:p>
          <a:p>
            <a:r>
              <a:rPr lang="en-US" altLang="ko-KR" dirty="0">
                <a:ea typeface="굴림" panose="020B0600000101010101" pitchFamily="50" charset="-127"/>
              </a:rPr>
              <a:t>Instruction latency longer now</a:t>
            </a:r>
          </a:p>
          <a:p>
            <a:pPr lvl="1"/>
            <a:r>
              <a:rPr lang="en-US" altLang="ko-KR" dirty="0">
                <a:ea typeface="굴림" panose="020B0600000101010101" pitchFamily="50" charset="-127"/>
              </a:rPr>
              <a:t>Latch at end of each stage adds latency</a:t>
            </a:r>
          </a:p>
          <a:p>
            <a:pPr lvl="1"/>
            <a:r>
              <a:rPr lang="en-US" altLang="ko-KR" dirty="0">
                <a:ea typeface="굴림" panose="020B0600000101010101" pitchFamily="50" charset="-127"/>
              </a:rPr>
              <a:t>Longest stage determines clock cycle time</a:t>
            </a:r>
          </a:p>
          <a:p>
            <a:pPr lvl="1"/>
            <a:r>
              <a:rPr lang="en-US" altLang="ko-KR" dirty="0">
                <a:ea typeface="굴림" panose="020B0600000101010101" pitchFamily="50" charset="-127"/>
              </a:rPr>
              <a:t>Example:</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But we are after instruction throughput, not latency!!!</a:t>
            </a:r>
          </a:p>
        </p:txBody>
      </p:sp>
      <p:sp>
        <p:nvSpPr>
          <p:cNvPr id="6" name="文本占位符 5">
            <a:extLst>
              <a:ext uri="{FF2B5EF4-FFF2-40B4-BE49-F238E27FC236}">
                <a16:creationId xmlns:a16="http://schemas.microsoft.com/office/drawing/2014/main" id="{D55EA424-7C77-88E4-95B4-C426BA929DE8}"/>
              </a:ext>
            </a:extLst>
          </p:cNvPr>
          <p:cNvSpPr>
            <a:spLocks noGrp="1"/>
          </p:cNvSpPr>
          <p:nvPr>
            <p:ph type="body" sz="quarter" idx="10"/>
          </p:nvPr>
        </p:nvSpPr>
        <p:spPr/>
        <p:txBody>
          <a:bodyPr/>
          <a:lstStyle/>
          <a:p>
            <a:endParaRPr lang="zh-CN" altLang="en-US"/>
          </a:p>
        </p:txBody>
      </p:sp>
      <p:graphicFrame>
        <p:nvGraphicFramePr>
          <p:cNvPr id="4" name="Table 3">
            <a:extLst>
              <a:ext uri="{FF2B5EF4-FFF2-40B4-BE49-F238E27FC236}">
                <a16:creationId xmlns:a16="http://schemas.microsoft.com/office/drawing/2014/main" id="{73B2555A-CAF7-47F4-96E8-CB6B61829A35}"/>
              </a:ext>
            </a:extLst>
          </p:cNvPr>
          <p:cNvGraphicFramePr>
            <a:graphicFrameLocks noGrp="1"/>
          </p:cNvGraphicFramePr>
          <p:nvPr/>
        </p:nvGraphicFramePr>
        <p:xfrm>
          <a:off x="2438400" y="3355451"/>
          <a:ext cx="1752600" cy="1854200"/>
        </p:xfrm>
        <a:graphic>
          <a:graphicData uri="http://schemas.openxmlformats.org/drawingml/2006/table">
            <a:tbl>
              <a:tblPr bandRow="1">
                <a:tableStyleId>{2A488322-F2BA-4B5B-9748-0D474271808F}</a:tableStyleId>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370840">
                <a:tc>
                  <a:txBody>
                    <a:bodyPr/>
                    <a:lstStyle/>
                    <a:p>
                      <a:r>
                        <a:rPr lang="en-US" dirty="0"/>
                        <a:t>IF</a:t>
                      </a:r>
                    </a:p>
                  </a:txBody>
                  <a:tcPr/>
                </a:tc>
                <a:tc>
                  <a:txBody>
                    <a:bodyPr/>
                    <a:lstStyle/>
                    <a:p>
                      <a:r>
                        <a:rPr lang="en-US" dirty="0"/>
                        <a:t>1.0</a:t>
                      </a:r>
                      <a:r>
                        <a:rPr lang="en-US" baseline="0" dirty="0"/>
                        <a:t> </a:t>
                      </a:r>
                      <a:r>
                        <a:rPr lang="en-US" dirty="0"/>
                        <a:t>ns</a:t>
                      </a:r>
                    </a:p>
                  </a:txBody>
                  <a:tcPr/>
                </a:tc>
                <a:extLst>
                  <a:ext uri="{0D108BD9-81ED-4DB2-BD59-A6C34878D82A}">
                    <a16:rowId xmlns:a16="http://schemas.microsoft.com/office/drawing/2014/main" val="10000"/>
                  </a:ext>
                </a:extLst>
              </a:tr>
              <a:tr h="370840">
                <a:tc>
                  <a:txBody>
                    <a:bodyPr/>
                    <a:lstStyle/>
                    <a:p>
                      <a:r>
                        <a:rPr lang="en-US" dirty="0"/>
                        <a:t>ID</a:t>
                      </a:r>
                    </a:p>
                  </a:txBody>
                  <a:tcPr/>
                </a:tc>
                <a:tc>
                  <a:txBody>
                    <a:bodyPr/>
                    <a:lstStyle/>
                    <a:p>
                      <a:r>
                        <a:rPr lang="en-US" dirty="0"/>
                        <a:t>0.6 ns</a:t>
                      </a:r>
                    </a:p>
                  </a:txBody>
                  <a:tcPr/>
                </a:tc>
                <a:extLst>
                  <a:ext uri="{0D108BD9-81ED-4DB2-BD59-A6C34878D82A}">
                    <a16:rowId xmlns:a16="http://schemas.microsoft.com/office/drawing/2014/main" val="10001"/>
                  </a:ext>
                </a:extLst>
              </a:tr>
              <a:tr h="370840">
                <a:tc>
                  <a:txBody>
                    <a:bodyPr/>
                    <a:lstStyle/>
                    <a:p>
                      <a:r>
                        <a:rPr lang="en-US" dirty="0"/>
                        <a:t>EX</a:t>
                      </a:r>
                    </a:p>
                  </a:txBody>
                  <a:tcPr/>
                </a:tc>
                <a:tc>
                  <a:txBody>
                    <a:bodyPr/>
                    <a:lstStyle/>
                    <a:p>
                      <a:r>
                        <a:rPr lang="en-US" dirty="0"/>
                        <a:t>0.9 ns</a:t>
                      </a:r>
                    </a:p>
                  </a:txBody>
                  <a:tcPr/>
                </a:tc>
                <a:extLst>
                  <a:ext uri="{0D108BD9-81ED-4DB2-BD59-A6C34878D82A}">
                    <a16:rowId xmlns:a16="http://schemas.microsoft.com/office/drawing/2014/main" val="10002"/>
                  </a:ext>
                </a:extLst>
              </a:tr>
              <a:tr h="370840">
                <a:tc>
                  <a:txBody>
                    <a:bodyPr/>
                    <a:lstStyle/>
                    <a:p>
                      <a:r>
                        <a:rPr lang="en-US" dirty="0"/>
                        <a:t>MEM</a:t>
                      </a:r>
                    </a:p>
                  </a:txBody>
                  <a:tcPr/>
                </a:tc>
                <a:tc>
                  <a:txBody>
                    <a:bodyPr/>
                    <a:lstStyle/>
                    <a:p>
                      <a:r>
                        <a:rPr lang="en-US" dirty="0"/>
                        <a:t>1.2 ns</a:t>
                      </a:r>
                    </a:p>
                  </a:txBody>
                  <a:tcPr/>
                </a:tc>
                <a:extLst>
                  <a:ext uri="{0D108BD9-81ED-4DB2-BD59-A6C34878D82A}">
                    <a16:rowId xmlns:a16="http://schemas.microsoft.com/office/drawing/2014/main" val="10003"/>
                  </a:ext>
                </a:extLst>
              </a:tr>
              <a:tr h="370840">
                <a:tc>
                  <a:txBody>
                    <a:bodyPr/>
                    <a:lstStyle/>
                    <a:p>
                      <a:r>
                        <a:rPr lang="en-US" dirty="0"/>
                        <a:t>WB</a:t>
                      </a:r>
                    </a:p>
                  </a:txBody>
                  <a:tcPr/>
                </a:tc>
                <a:tc>
                  <a:txBody>
                    <a:bodyPr/>
                    <a:lstStyle/>
                    <a:p>
                      <a:r>
                        <a:rPr lang="en-US" dirty="0"/>
                        <a:t>0.4 ns</a:t>
                      </a:r>
                    </a:p>
                  </a:txBody>
                  <a:tcPr/>
                </a:tc>
                <a:extLst>
                  <a:ext uri="{0D108BD9-81ED-4DB2-BD59-A6C34878D82A}">
                    <a16:rowId xmlns:a16="http://schemas.microsoft.com/office/drawing/2014/main" val="10004"/>
                  </a:ext>
                </a:extLst>
              </a:tr>
            </a:tbl>
          </a:graphicData>
        </a:graphic>
      </p:graphicFrame>
      <p:graphicFrame>
        <p:nvGraphicFramePr>
          <p:cNvPr id="5" name="Table 4">
            <a:extLst>
              <a:ext uri="{FF2B5EF4-FFF2-40B4-BE49-F238E27FC236}">
                <a16:creationId xmlns:a16="http://schemas.microsoft.com/office/drawing/2014/main" id="{4E305C0E-34F2-42D0-8CD2-20F785C8289A}"/>
              </a:ext>
            </a:extLst>
          </p:cNvPr>
          <p:cNvGraphicFramePr>
            <a:graphicFrameLocks noGrp="1"/>
          </p:cNvGraphicFramePr>
          <p:nvPr/>
        </p:nvGraphicFramePr>
        <p:xfrm>
          <a:off x="4876800" y="4041252"/>
          <a:ext cx="5334000" cy="1114425"/>
        </p:xfrm>
        <a:graphic>
          <a:graphicData uri="http://schemas.openxmlformats.org/drawingml/2006/table">
            <a:tbl>
              <a:tblPr/>
              <a:tblGrid>
                <a:gridCol w="1066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FFFFFF"/>
                          </a:solidFill>
                          <a:effectLst/>
                          <a:latin typeface="Franklin Gothic Book" pitchFamily="34" charset="0"/>
                          <a:ea typeface="굴림" pitchFamily="50" charset="-127"/>
                          <a:cs typeface="Arial" charset="0"/>
                        </a:rPr>
                        <a:t>Design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FFFFFF"/>
                          </a:solidFill>
                          <a:effectLst/>
                          <a:latin typeface="Franklin Gothic Book" pitchFamily="34" charset="0"/>
                          <a:ea typeface="굴림" pitchFamily="50" charset="-127"/>
                          <a:cs typeface="Arial" charset="0"/>
                        </a:rPr>
                        <a:t>Cycle 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FFFFFF"/>
                          </a:solidFill>
                          <a:effectLst/>
                          <a:latin typeface="Franklin Gothic Book" pitchFamily="34" charset="0"/>
                          <a:ea typeface="굴림" pitchFamily="50" charset="-127"/>
                          <a:cs typeface="Arial" charset="0"/>
                        </a:rPr>
                        <a:t># of cycles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Franklin Gothic Book" pitchFamily="34" charset="0"/>
                          <a:ea typeface="굴림" pitchFamily="50" charset="-127"/>
                          <a:cs typeface="Arial" charset="0"/>
                        </a:rPr>
                        <a:t>Inst Latency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1-stage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4.1 ns (sum)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4.1 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5-stage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Franklin Gothic Book" pitchFamily="34" charset="0"/>
                          <a:ea typeface="굴림" pitchFamily="50" charset="-127"/>
                          <a:cs typeface="Arial" charset="0"/>
                        </a:rPr>
                        <a:t>1.2 ns (max)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Franklin Gothic Book" pitchFamily="34" charset="0"/>
                          <a:ea typeface="굴림" pitchFamily="50" charset="-127"/>
                          <a:cs typeface="Arial"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Franklin Gothic Book" pitchFamily="34" charset="0"/>
                          <a:ea typeface="굴림" pitchFamily="50" charset="-127"/>
                          <a:cs typeface="Arial" charset="0"/>
                        </a:rPr>
                        <a:t>6.0 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bl>
          </a:graphicData>
        </a:graphic>
      </p:graphicFrame>
      <p:sp>
        <p:nvSpPr>
          <p:cNvPr id="9" name="Title 1">
            <a:extLst>
              <a:ext uri="{FF2B5EF4-FFF2-40B4-BE49-F238E27FC236}">
                <a16:creationId xmlns:a16="http://schemas.microsoft.com/office/drawing/2014/main" id="{27384320-FD7A-47F9-A7FB-116DBF38E0E5}"/>
              </a:ext>
            </a:extLst>
          </p:cNvPr>
          <p:cNvSpPr txBox="1">
            <a:spLocks/>
          </p:cNvSpPr>
          <p:nvPr/>
        </p:nvSpPr>
        <p:spPr>
          <a:xfrm>
            <a:off x="491347" y="74862"/>
            <a:ext cx="8431941" cy="632402"/>
          </a:xfrm>
        </p:spPr>
        <p:txBody>
          <a:bodyPr/>
          <a:lstStyle>
            <a:lvl1pPr algn="l" defTabSz="914400" rtl="0" eaLnBrk="1" latinLnBrk="0" hangingPunct="1">
              <a:lnSpc>
                <a:spcPct val="90000"/>
              </a:lnSpc>
              <a:spcBef>
                <a:spcPct val="0"/>
              </a:spcBef>
              <a:buNone/>
              <a:defRPr sz="4400" b="0" kern="1200">
                <a:solidFill>
                  <a:schemeClr val="tx1"/>
                </a:solidFill>
                <a:latin typeface="Calibri" panose="020F0502020204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ko-KR" sz="4400" b="1" i="0" u="none" strike="noStrike" kern="1200" cap="none" spc="0" normalizeH="0" baseline="0" noProof="0" dirty="0">
                <a:ln>
                  <a:noFill/>
                </a:ln>
                <a:solidFill>
                  <a:srgbClr val="000000"/>
                </a:solidFill>
                <a:effectLst/>
                <a:uLnTx/>
                <a:uFillTx/>
                <a:latin typeface="Calibri" panose="020F0502020204030204" pitchFamily="34" charset="0"/>
                <a:ea typeface="굴림" panose="020B0600000101010101" pitchFamily="50" charset="-127"/>
                <a:cs typeface="+mj-cs"/>
              </a:rPr>
              <a:t>Is it Faster?</a:t>
            </a:r>
            <a:endParaRPr kumimoji="0" lang="ko-KR" altLang="en-US" sz="4400" b="1" i="0" u="none" strike="noStrike" kern="1200" cap="none" spc="0" normalizeH="0" baseline="0" noProof="0" dirty="0">
              <a:ln>
                <a:noFill/>
              </a:ln>
              <a:solidFill>
                <a:srgbClr val="000000"/>
              </a:solidFill>
              <a:effectLst/>
              <a:uLnTx/>
              <a:uFillTx/>
              <a:latin typeface="Calibri" panose="020F0502020204030204" pitchFamily="34" charset="0"/>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hidden="1">
            <a:extLst>
              <a:ext uri="{FF2B5EF4-FFF2-40B4-BE49-F238E27FC236}">
                <a16:creationId xmlns:a16="http://schemas.microsoft.com/office/drawing/2014/main" id="{717E50AC-AAFC-4AEA-B022-D5F6C784D654}"/>
              </a:ext>
            </a:extLst>
          </p:cNvPr>
          <p:cNvSpPr>
            <a:spLocks noGrp="1" noChangeArrowheads="1"/>
          </p:cNvSpPr>
          <p:nvPr>
            <p:ph type="title"/>
          </p:nvPr>
        </p:nvSpPr>
        <p:spPr/>
        <p:txBody>
          <a:bodyPr/>
          <a:lstStyle/>
          <a:p>
            <a:r>
              <a:rPr lang="en-US" altLang="en-US" dirty="0"/>
              <a:t>Performance with Pipelining</a:t>
            </a:r>
          </a:p>
        </p:txBody>
      </p:sp>
      <p:sp>
        <p:nvSpPr>
          <p:cNvPr id="3" name="Content Placeholder 2">
            <a:extLst>
              <a:ext uri="{FF2B5EF4-FFF2-40B4-BE49-F238E27FC236}">
                <a16:creationId xmlns:a16="http://schemas.microsoft.com/office/drawing/2014/main" id="{22E42E9C-4E24-4CFD-B1E7-79847A5BDCAF}"/>
              </a:ext>
            </a:extLst>
          </p:cNvPr>
          <p:cNvSpPr>
            <a:spLocks noGrp="1"/>
          </p:cNvSpPr>
          <p:nvPr>
            <p:ph idx="1"/>
          </p:nvPr>
        </p:nvSpPr>
        <p:spPr>
          <a:ln w="12700">
            <a:miter lim="800000"/>
            <a:headEnd/>
            <a:tailEnd/>
          </a:ln>
        </p:spPr>
        <p:txBody>
          <a:bodyPr/>
          <a:lstStyle/>
          <a:p>
            <a:pPr>
              <a:defRPr/>
            </a:pPr>
            <a:r>
              <a:rPr lang="en-US" dirty="0"/>
              <a:t>We finish one instruction per cycle</a:t>
            </a:r>
          </a:p>
          <a:p>
            <a:pPr lvl="1">
              <a:defRPr/>
            </a:pPr>
            <a:r>
              <a:rPr lang="en-US" dirty="0"/>
              <a:t>After the initial warm-up period</a:t>
            </a:r>
          </a:p>
          <a:p>
            <a:pPr>
              <a:defRPr/>
            </a:pPr>
            <a:r>
              <a:rPr lang="en-US" dirty="0"/>
              <a:t>Instruction throughput</a:t>
            </a:r>
          </a:p>
          <a:p>
            <a:pPr lvl="1">
              <a:defRPr/>
            </a:pPr>
            <a:r>
              <a:rPr lang="en-US" dirty="0"/>
              <a:t>Latch at end of each stage adds latency</a:t>
            </a:r>
          </a:p>
          <a:p>
            <a:pPr lvl="1">
              <a:defRPr/>
            </a:pPr>
            <a:r>
              <a:rPr lang="en-US" dirty="0"/>
              <a:t>Longest stage determines clock cycle time</a:t>
            </a:r>
          </a:p>
          <a:p>
            <a:pPr lvl="1">
              <a:defRPr/>
            </a:pPr>
            <a:r>
              <a:rPr lang="en-US" dirty="0"/>
              <a:t>Example:</a:t>
            </a:r>
          </a:p>
          <a:p>
            <a:pPr lvl="1">
              <a:defRPr/>
            </a:pPr>
            <a:endParaRPr lang="en-US" sz="1800" dirty="0"/>
          </a:p>
          <a:p>
            <a:pPr lvl="1">
              <a:defRPr/>
            </a:pPr>
            <a:endParaRPr lang="en-US" sz="1800" dirty="0"/>
          </a:p>
          <a:p>
            <a:pPr lvl="1">
              <a:defRPr/>
            </a:pPr>
            <a:endParaRPr lang="en-US" dirty="0"/>
          </a:p>
          <a:p>
            <a:pPr lvl="8">
              <a:defRPr/>
            </a:pPr>
            <a:r>
              <a:rPr lang="en-US" dirty="0"/>
              <a:t>          </a:t>
            </a:r>
            <a:endParaRPr lang="en-US" sz="800" dirty="0"/>
          </a:p>
          <a:p>
            <a:pPr lvl="8">
              <a:defRPr/>
            </a:pPr>
            <a:r>
              <a:rPr lang="en-US" dirty="0"/>
              <a:t>               Speedup due to pipelining: 3.42</a:t>
            </a:r>
          </a:p>
          <a:p>
            <a:pPr lvl="8">
              <a:defRPr/>
            </a:pPr>
            <a:r>
              <a:rPr lang="en-US" dirty="0"/>
              <a:t>               Note: ideally it would be 5</a:t>
            </a:r>
          </a:p>
        </p:txBody>
      </p:sp>
      <p:sp>
        <p:nvSpPr>
          <p:cNvPr id="2" name="文本占位符 1">
            <a:extLst>
              <a:ext uri="{FF2B5EF4-FFF2-40B4-BE49-F238E27FC236}">
                <a16:creationId xmlns:a16="http://schemas.microsoft.com/office/drawing/2014/main" id="{E065582A-286D-B3D9-DD48-E17BA87E69A2}"/>
              </a:ext>
            </a:extLst>
          </p:cNvPr>
          <p:cNvSpPr>
            <a:spLocks noGrp="1"/>
          </p:cNvSpPr>
          <p:nvPr>
            <p:ph type="body" sz="quarter" idx="10"/>
          </p:nvPr>
        </p:nvSpPr>
        <p:spPr/>
        <p:txBody>
          <a:bodyPr/>
          <a:lstStyle/>
          <a:p>
            <a:endParaRPr lang="zh-CN" altLang="en-US"/>
          </a:p>
        </p:txBody>
      </p:sp>
      <p:graphicFrame>
        <p:nvGraphicFramePr>
          <p:cNvPr id="5" name="Table 4">
            <a:extLst>
              <a:ext uri="{FF2B5EF4-FFF2-40B4-BE49-F238E27FC236}">
                <a16:creationId xmlns:a16="http://schemas.microsoft.com/office/drawing/2014/main" id="{AEA5002A-FE96-4F23-9375-7C714FCEB831}"/>
              </a:ext>
            </a:extLst>
          </p:cNvPr>
          <p:cNvGraphicFramePr>
            <a:graphicFrameLocks noGrp="1"/>
          </p:cNvGraphicFramePr>
          <p:nvPr/>
        </p:nvGraphicFramePr>
        <p:xfrm>
          <a:off x="4942232" y="3546475"/>
          <a:ext cx="3886200" cy="1114425"/>
        </p:xfrm>
        <a:graphic>
          <a:graphicData uri="http://schemas.openxmlformats.org/drawingml/2006/table">
            <a:tbl>
              <a:tblPr/>
              <a:tblGrid>
                <a:gridCol w="1066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FFFFFF"/>
                          </a:solidFill>
                          <a:effectLst/>
                          <a:latin typeface="Franklin Gothic Book" pitchFamily="34" charset="0"/>
                          <a:ea typeface="굴림" pitchFamily="50" charset="-127"/>
                          <a:cs typeface="Arial" charset="0"/>
                        </a:rPr>
                        <a:t>Design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Franklin Gothic Book" pitchFamily="34" charset="0"/>
                          <a:ea typeface="굴림" pitchFamily="50" charset="-127"/>
                          <a:cs typeface="Arial" charset="0"/>
                        </a:rPr>
                        <a:t>Cycle 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FFFF"/>
                          </a:solidFill>
                          <a:effectLst/>
                          <a:latin typeface="Franklin Gothic Book" pitchFamily="34" charset="0"/>
                          <a:ea typeface="굴림" pitchFamily="50" charset="-127"/>
                          <a:cs typeface="Arial" charset="0"/>
                        </a:rPr>
                        <a:t>Inst/Cycle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1-cycle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4.1 ns (sum)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Franklin Gothic Book" pitchFamily="34" charset="0"/>
                          <a:ea typeface="굴림" pitchFamily="50" charset="-127"/>
                          <a:cs typeface="Arial" charset="0"/>
                        </a:rPr>
                        <a:t>Pipeline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a:ln>
                            <a:noFill/>
                          </a:ln>
                          <a:solidFill>
                            <a:srgbClr val="000000"/>
                          </a:solidFill>
                          <a:effectLst/>
                          <a:latin typeface="Franklin Gothic Book" pitchFamily="34" charset="0"/>
                          <a:ea typeface="굴림" pitchFamily="50" charset="-127"/>
                          <a:cs typeface="Arial" charset="0"/>
                        </a:rPr>
                        <a:t>1.2 ns (max)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Franklin Gothic Book" pitchFamily="34" charset="0"/>
                          <a:ea typeface="굴림" pitchFamily="50" charset="-127"/>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val="10002"/>
                  </a:ext>
                </a:extLst>
              </a:tr>
            </a:tbl>
          </a:graphicData>
        </a:graphic>
      </p:graphicFrame>
      <p:sp>
        <p:nvSpPr>
          <p:cNvPr id="6" name="Title 1">
            <a:extLst>
              <a:ext uri="{FF2B5EF4-FFF2-40B4-BE49-F238E27FC236}">
                <a16:creationId xmlns:a16="http://schemas.microsoft.com/office/drawing/2014/main" id="{9992EF76-0A73-4DE5-BEFF-B99C8DE34D43}"/>
              </a:ext>
            </a:extLst>
          </p:cNvPr>
          <p:cNvSpPr txBox="1">
            <a:spLocks/>
          </p:cNvSpPr>
          <p:nvPr/>
        </p:nvSpPr>
        <p:spPr>
          <a:xfrm>
            <a:off x="525853" y="80613"/>
            <a:ext cx="8431941" cy="632402"/>
          </a:xfrm>
        </p:spPr>
        <p:txBody>
          <a:bodyPr/>
          <a:lstStyle>
            <a:lvl1pPr algn="l" defTabSz="914400" rtl="0" eaLnBrk="1" latinLnBrk="0" hangingPunct="1">
              <a:lnSpc>
                <a:spcPct val="90000"/>
              </a:lnSpc>
              <a:spcBef>
                <a:spcPct val="0"/>
              </a:spcBef>
              <a:buNone/>
              <a:defRPr sz="4400" b="0" kern="1200">
                <a:solidFill>
                  <a:schemeClr val="tx1"/>
                </a:solidFill>
                <a:latin typeface="Calibri" panose="020F0502020204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ko-KR" sz="4400" b="1" i="0" u="none" strike="noStrike" kern="1200" cap="none" spc="0" normalizeH="0" baseline="0" noProof="0" dirty="0">
                <a:ln>
                  <a:noFill/>
                </a:ln>
                <a:solidFill>
                  <a:srgbClr val="000000"/>
                </a:solidFill>
                <a:effectLst/>
                <a:uLnTx/>
                <a:uFillTx/>
                <a:latin typeface="Calibri" panose="020F0502020204030204" pitchFamily="34" charset="0"/>
                <a:ea typeface="微软雅黑"/>
                <a:cs typeface="+mj-cs"/>
              </a:rPr>
              <a:t>Performance with Pipelining</a:t>
            </a:r>
            <a:endParaRPr kumimoji="0" lang="ko-KR" altLang="en-US" sz="4400" b="1" i="0" u="none" strike="noStrike" kern="1200" cap="none" spc="0" normalizeH="0" baseline="0" noProof="0" dirty="0">
              <a:ln>
                <a:noFill/>
              </a:ln>
              <a:solidFill>
                <a:srgbClr val="000000"/>
              </a:solidFill>
              <a:effectLst/>
              <a:uLnTx/>
              <a:uFillTx/>
              <a:latin typeface="Calibri" panose="020F0502020204030204" pitchFamily="34" charset="0"/>
              <a:cs typeface="+mj-cs"/>
            </a:endParaRPr>
          </a:p>
        </p:txBody>
      </p:sp>
      <p:graphicFrame>
        <p:nvGraphicFramePr>
          <p:cNvPr id="7" name="Table 3">
            <a:extLst>
              <a:ext uri="{FF2B5EF4-FFF2-40B4-BE49-F238E27FC236}">
                <a16:creationId xmlns:a16="http://schemas.microsoft.com/office/drawing/2014/main" id="{A6F14D0F-2001-41D1-85EB-315552A7C6C7}"/>
              </a:ext>
            </a:extLst>
          </p:cNvPr>
          <p:cNvGraphicFramePr>
            <a:graphicFrameLocks noGrp="1"/>
          </p:cNvGraphicFramePr>
          <p:nvPr/>
        </p:nvGraphicFramePr>
        <p:xfrm>
          <a:off x="2472556" y="3546475"/>
          <a:ext cx="1752600" cy="1854200"/>
        </p:xfrm>
        <a:graphic>
          <a:graphicData uri="http://schemas.openxmlformats.org/drawingml/2006/table">
            <a:tbl>
              <a:tblPr bandRow="1">
                <a:tableStyleId>{2A488322-F2BA-4B5B-9748-0D474271808F}</a:tableStyleId>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370840">
                <a:tc>
                  <a:txBody>
                    <a:bodyPr/>
                    <a:lstStyle/>
                    <a:p>
                      <a:r>
                        <a:rPr lang="en-US" dirty="0"/>
                        <a:t>IF</a:t>
                      </a:r>
                    </a:p>
                  </a:txBody>
                  <a:tcPr/>
                </a:tc>
                <a:tc>
                  <a:txBody>
                    <a:bodyPr/>
                    <a:lstStyle/>
                    <a:p>
                      <a:r>
                        <a:rPr lang="en-US" dirty="0"/>
                        <a:t>1.0</a:t>
                      </a:r>
                      <a:r>
                        <a:rPr lang="en-US" baseline="0" dirty="0"/>
                        <a:t> </a:t>
                      </a:r>
                      <a:r>
                        <a:rPr lang="en-US" dirty="0"/>
                        <a:t>ns</a:t>
                      </a:r>
                    </a:p>
                  </a:txBody>
                  <a:tcPr/>
                </a:tc>
                <a:extLst>
                  <a:ext uri="{0D108BD9-81ED-4DB2-BD59-A6C34878D82A}">
                    <a16:rowId xmlns:a16="http://schemas.microsoft.com/office/drawing/2014/main" val="10000"/>
                  </a:ext>
                </a:extLst>
              </a:tr>
              <a:tr h="370840">
                <a:tc>
                  <a:txBody>
                    <a:bodyPr/>
                    <a:lstStyle/>
                    <a:p>
                      <a:r>
                        <a:rPr lang="en-US" dirty="0"/>
                        <a:t>ID</a:t>
                      </a:r>
                    </a:p>
                  </a:txBody>
                  <a:tcPr/>
                </a:tc>
                <a:tc>
                  <a:txBody>
                    <a:bodyPr/>
                    <a:lstStyle/>
                    <a:p>
                      <a:r>
                        <a:rPr lang="en-US" dirty="0"/>
                        <a:t>0.6 ns</a:t>
                      </a:r>
                    </a:p>
                  </a:txBody>
                  <a:tcPr/>
                </a:tc>
                <a:extLst>
                  <a:ext uri="{0D108BD9-81ED-4DB2-BD59-A6C34878D82A}">
                    <a16:rowId xmlns:a16="http://schemas.microsoft.com/office/drawing/2014/main" val="10001"/>
                  </a:ext>
                </a:extLst>
              </a:tr>
              <a:tr h="370840">
                <a:tc>
                  <a:txBody>
                    <a:bodyPr/>
                    <a:lstStyle/>
                    <a:p>
                      <a:r>
                        <a:rPr lang="en-US" dirty="0"/>
                        <a:t>EX</a:t>
                      </a:r>
                    </a:p>
                  </a:txBody>
                  <a:tcPr/>
                </a:tc>
                <a:tc>
                  <a:txBody>
                    <a:bodyPr/>
                    <a:lstStyle/>
                    <a:p>
                      <a:r>
                        <a:rPr lang="en-US" dirty="0"/>
                        <a:t>0.9 ns</a:t>
                      </a:r>
                    </a:p>
                  </a:txBody>
                  <a:tcPr/>
                </a:tc>
                <a:extLst>
                  <a:ext uri="{0D108BD9-81ED-4DB2-BD59-A6C34878D82A}">
                    <a16:rowId xmlns:a16="http://schemas.microsoft.com/office/drawing/2014/main" val="10002"/>
                  </a:ext>
                </a:extLst>
              </a:tr>
              <a:tr h="370840">
                <a:tc>
                  <a:txBody>
                    <a:bodyPr/>
                    <a:lstStyle/>
                    <a:p>
                      <a:r>
                        <a:rPr lang="en-US" dirty="0"/>
                        <a:t>MEM</a:t>
                      </a:r>
                    </a:p>
                  </a:txBody>
                  <a:tcPr/>
                </a:tc>
                <a:tc>
                  <a:txBody>
                    <a:bodyPr/>
                    <a:lstStyle/>
                    <a:p>
                      <a:r>
                        <a:rPr lang="en-US" dirty="0"/>
                        <a:t>1.2 ns</a:t>
                      </a:r>
                    </a:p>
                  </a:txBody>
                  <a:tcPr/>
                </a:tc>
                <a:extLst>
                  <a:ext uri="{0D108BD9-81ED-4DB2-BD59-A6C34878D82A}">
                    <a16:rowId xmlns:a16="http://schemas.microsoft.com/office/drawing/2014/main" val="10003"/>
                  </a:ext>
                </a:extLst>
              </a:tr>
              <a:tr h="370840">
                <a:tc>
                  <a:txBody>
                    <a:bodyPr/>
                    <a:lstStyle/>
                    <a:p>
                      <a:r>
                        <a:rPr lang="en-US" dirty="0"/>
                        <a:t>WB</a:t>
                      </a:r>
                    </a:p>
                  </a:txBody>
                  <a:tcPr/>
                </a:tc>
                <a:tc>
                  <a:txBody>
                    <a:bodyPr/>
                    <a:lstStyle/>
                    <a:p>
                      <a:r>
                        <a:rPr lang="en-US" dirty="0"/>
                        <a:t>0.4 ns</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C701-E209-4F6C-AB9A-6CBB07D1E42E}"/>
              </a:ext>
            </a:extLst>
          </p:cNvPr>
          <p:cNvSpPr>
            <a:spLocks noGrp="1"/>
          </p:cNvSpPr>
          <p:nvPr>
            <p:ph type="title"/>
          </p:nvPr>
        </p:nvSpPr>
        <p:spPr/>
        <p:txBody>
          <a:bodyPr/>
          <a:lstStyle/>
          <a:p>
            <a:r>
              <a:rPr lang="en-US" altLang="ko-KR" dirty="0">
                <a:ea typeface="굴림" panose="020B0600000101010101" pitchFamily="50" charset="-127"/>
              </a:rPr>
              <a:t>Ideal Speedup</a:t>
            </a:r>
            <a:endParaRPr lang="ko-KR" altLang="en-US" dirty="0"/>
          </a:p>
        </p:txBody>
      </p:sp>
      <p:sp>
        <p:nvSpPr>
          <p:cNvPr id="5" name="文本占位符 4">
            <a:extLst>
              <a:ext uri="{FF2B5EF4-FFF2-40B4-BE49-F238E27FC236}">
                <a16:creationId xmlns:a16="http://schemas.microsoft.com/office/drawing/2014/main" id="{F1F9DE94-F37F-390D-247A-0091AA64E67A}"/>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BF440687-DB49-441E-B014-B6CF80FF4BD4}"/>
              </a:ext>
            </a:extLst>
          </p:cNvPr>
          <p:cNvSpPr/>
          <p:nvPr/>
        </p:nvSpPr>
        <p:spPr>
          <a:xfrm>
            <a:off x="313267" y="896694"/>
            <a:ext cx="8617738" cy="2654573"/>
          </a:xfrm>
          <a:prstGeom prst="rect">
            <a:avLst/>
          </a:prstGeom>
        </p:spPr>
        <p:txBody>
          <a:bodyPr wrap="square">
            <a:spAutoFit/>
          </a:bodyPr>
          <a:lstStyle/>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Instead, pipelining increase the </a:t>
            </a:r>
            <a:r>
              <a:rPr kumimoji="0" lang="en-US" altLang="ko-KR" sz="2500" b="1" i="0" u="none" strike="noStrike" kern="1200" cap="none" spc="0" normalizeH="0" baseline="0" noProof="0" dirty="0">
                <a:ln>
                  <a:noFill/>
                </a:ln>
                <a:solidFill>
                  <a:srgbClr val="0070C0"/>
                </a:solidFill>
                <a:effectLst/>
                <a:uLnTx/>
                <a:uFillTx/>
                <a:latin typeface="Calibri"/>
                <a:ea typeface="微软雅黑"/>
                <a:cs typeface="+mn-cs"/>
              </a:rPr>
              <a:t>throughput</a:t>
            </a: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 again, every cycle, it can deliver the output</a:t>
            </a:r>
          </a:p>
          <a:p>
            <a:pPr marL="261938" marR="0" lvl="0" indent="-261938" algn="l" defTabSz="457200" rtl="0" eaLnBrk="1" fontAlgn="auto" latinLnBrk="0" hangingPunct="1">
              <a:lnSpc>
                <a:spcPct val="90000"/>
              </a:lnSpc>
              <a:spcBef>
                <a:spcPts val="0"/>
              </a:spcBef>
              <a:spcAft>
                <a:spcPts val="0"/>
              </a:spcAft>
              <a:buClrTx/>
              <a:buSzTx/>
              <a:buFont typeface="Wingdings" panose="05000000000000000000" pitchFamily="2" charset="2"/>
              <a:buChar char="Ø"/>
              <a:tabLst/>
              <a:defRPr/>
            </a:pP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As we can execute up to five instructions simultaneously, the </a:t>
            </a:r>
            <a:r>
              <a:rPr kumimoji="0" lang="en-US" altLang="ko-KR" sz="2500" b="1" i="0" u="none" strike="noStrike" kern="1200" cap="none" spc="0" normalizeH="0" baseline="0" noProof="0" dirty="0">
                <a:ln>
                  <a:noFill/>
                </a:ln>
                <a:solidFill>
                  <a:srgbClr val="0070C0"/>
                </a:solidFill>
                <a:effectLst/>
                <a:uLnTx/>
                <a:uFillTx/>
                <a:latin typeface="Calibri"/>
                <a:ea typeface="微软雅黑"/>
                <a:cs typeface="+mn-cs"/>
              </a:rPr>
              <a:t>ideal speedup </a:t>
            </a:r>
            <a:r>
              <a:rPr kumimoji="0" lang="en-US" altLang="ko-KR" sz="2500" b="0" i="0" u="none" strike="noStrike" kern="1200" cap="none" spc="0" normalizeH="0" baseline="0" noProof="0" dirty="0">
                <a:ln>
                  <a:noFill/>
                </a:ln>
                <a:solidFill>
                  <a:srgbClr val="000000"/>
                </a:solidFill>
                <a:effectLst/>
                <a:uLnTx/>
                <a:uFillTx/>
                <a:latin typeface="Calibri"/>
                <a:ea typeface="微软雅黑"/>
                <a:cs typeface="+mn-cs"/>
              </a:rPr>
              <a:t>equals the </a:t>
            </a:r>
            <a:r>
              <a:rPr kumimoji="0" lang="en-US" altLang="ko-KR" sz="2500" b="0" i="0" u="none" strike="noStrike" kern="1200" cap="none" spc="0" normalizeH="0" baseline="0" noProof="0" dirty="0">
                <a:ln>
                  <a:noFill/>
                </a:ln>
                <a:solidFill>
                  <a:srgbClr val="0070C0"/>
                </a:solidFill>
                <a:effectLst/>
                <a:uLnTx/>
                <a:uFillTx/>
                <a:latin typeface="Calibri"/>
                <a:ea typeface="微软雅黑"/>
                <a:cs typeface="+mn-cs"/>
              </a:rPr>
              <a:t>pipeline depth</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altLang="ko-KR" sz="2500" b="0" i="0" u="none" strike="noStrike" kern="1200" cap="none" spc="0" normalizeH="0" baseline="0" noProof="0" dirty="0">
              <a:ln>
                <a:noFill/>
              </a:ln>
              <a:solidFill>
                <a:srgbClr val="0070C0"/>
              </a:solidFill>
              <a:effectLst/>
              <a:uLnTx/>
              <a:uFillTx/>
              <a:latin typeface="Calibri"/>
              <a:ea typeface="微软雅黑"/>
              <a:cs typeface="+mn-cs"/>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Q) Why the pipelining speedup “less than” 5?</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A) The pipeline stages are </a:t>
            </a:r>
            <a:r>
              <a:rPr kumimoji="0" lang="en-US" altLang="ko-KR" sz="2800" b="0" i="0" u="none" strike="noStrike" kern="1200" cap="none" spc="0" normalizeH="0" baseline="0" noProof="0" dirty="0">
                <a:ln>
                  <a:noFill/>
                </a:ln>
                <a:solidFill>
                  <a:srgbClr val="C00000"/>
                </a:solidFill>
                <a:effectLst/>
                <a:uLnTx/>
                <a:uFillTx/>
                <a:latin typeface="Bell Gothic Std Light" panose="020B0606020203020204" pitchFamily="34" charset="0"/>
                <a:ea typeface="微软雅黑"/>
                <a:cs typeface="+mn-cs"/>
              </a:rPr>
              <a:t>imbalanced</a:t>
            </a:r>
          </a:p>
        </p:txBody>
      </p:sp>
      <p:grpSp>
        <p:nvGrpSpPr>
          <p:cNvPr id="42" name="Group 41">
            <a:extLst>
              <a:ext uri="{FF2B5EF4-FFF2-40B4-BE49-F238E27FC236}">
                <a16:creationId xmlns:a16="http://schemas.microsoft.com/office/drawing/2014/main" id="{473C9E7D-5FF7-4FD0-A041-06D2B28E11B7}"/>
              </a:ext>
            </a:extLst>
          </p:cNvPr>
          <p:cNvGrpSpPr/>
          <p:nvPr/>
        </p:nvGrpSpPr>
        <p:grpSpPr>
          <a:xfrm>
            <a:off x="2344406" y="3658778"/>
            <a:ext cx="7508156" cy="1887802"/>
            <a:chOff x="229939" y="2296145"/>
            <a:chExt cx="8820802" cy="2265710"/>
          </a:xfrm>
        </p:grpSpPr>
        <p:sp>
          <p:nvSpPr>
            <p:cNvPr id="26" name="Freeform 43">
              <a:extLst>
                <a:ext uri="{FF2B5EF4-FFF2-40B4-BE49-F238E27FC236}">
                  <a16:creationId xmlns:a16="http://schemas.microsoft.com/office/drawing/2014/main" id="{D7DD52AE-F3F3-4D9C-AA89-8716905E86FF}"/>
                </a:ext>
              </a:extLst>
            </p:cNvPr>
            <p:cNvSpPr>
              <a:spLocks/>
            </p:cNvSpPr>
            <p:nvPr/>
          </p:nvSpPr>
          <p:spPr bwMode="auto">
            <a:xfrm>
              <a:off x="7840737" y="2708092"/>
              <a:ext cx="609339" cy="1240137"/>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solidFill>
              <a:srgbClr val="FF99FF"/>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7" name="Freeform 44">
              <a:extLst>
                <a:ext uri="{FF2B5EF4-FFF2-40B4-BE49-F238E27FC236}">
                  <a16:creationId xmlns:a16="http://schemas.microsoft.com/office/drawing/2014/main" id="{B362C378-AB95-48E2-8514-9B77691C3148}"/>
                </a:ext>
              </a:extLst>
            </p:cNvPr>
            <p:cNvSpPr>
              <a:spLocks/>
            </p:cNvSpPr>
            <p:nvPr/>
          </p:nvSpPr>
          <p:spPr bwMode="auto">
            <a:xfrm>
              <a:off x="8431273" y="2708092"/>
              <a:ext cx="613631" cy="1240137"/>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solidFill>
              <a:srgbClr val="FF99FF"/>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30" name="Freeform 32">
              <a:extLst>
                <a:ext uri="{FF2B5EF4-FFF2-40B4-BE49-F238E27FC236}">
                  <a16:creationId xmlns:a16="http://schemas.microsoft.com/office/drawing/2014/main" id="{D8E4103A-F526-4750-8F38-DB7A0ED0472D}"/>
                </a:ext>
              </a:extLst>
            </p:cNvPr>
            <p:cNvSpPr>
              <a:spLocks/>
            </p:cNvSpPr>
            <p:nvPr/>
          </p:nvSpPr>
          <p:spPr bwMode="auto">
            <a:xfrm>
              <a:off x="2203850" y="2708092"/>
              <a:ext cx="639378" cy="1240137"/>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solidFill>
              <a:srgbClr val="FF99FF"/>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31" name="Freeform 33">
              <a:extLst>
                <a:ext uri="{FF2B5EF4-FFF2-40B4-BE49-F238E27FC236}">
                  <a16:creationId xmlns:a16="http://schemas.microsoft.com/office/drawing/2014/main" id="{81507C42-6F2A-40FA-9411-36BED3A2D4D3}"/>
                </a:ext>
              </a:extLst>
            </p:cNvPr>
            <p:cNvSpPr>
              <a:spLocks/>
            </p:cNvSpPr>
            <p:nvPr/>
          </p:nvSpPr>
          <p:spPr bwMode="auto">
            <a:xfrm>
              <a:off x="2809910" y="2708092"/>
              <a:ext cx="635085" cy="1240137"/>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solidFill>
              <a:srgbClr val="FF99FF"/>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1" name="Freeform 35">
              <a:extLst>
                <a:ext uri="{FF2B5EF4-FFF2-40B4-BE49-F238E27FC236}">
                  <a16:creationId xmlns:a16="http://schemas.microsoft.com/office/drawing/2014/main" id="{7470AB1E-792C-4534-B042-D0FEEAAB4147}"/>
                </a:ext>
              </a:extLst>
            </p:cNvPr>
            <p:cNvSpPr>
              <a:spLocks/>
            </p:cNvSpPr>
            <p:nvPr/>
          </p:nvSpPr>
          <p:spPr bwMode="auto">
            <a:xfrm>
              <a:off x="1987653" y="2914066"/>
              <a:ext cx="205974" cy="416240"/>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5715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36" name="Freeform 23">
              <a:extLst>
                <a:ext uri="{FF2B5EF4-FFF2-40B4-BE49-F238E27FC236}">
                  <a16:creationId xmlns:a16="http://schemas.microsoft.com/office/drawing/2014/main" id="{418F5393-FF6C-48A8-918F-F0E82E77FB87}"/>
                </a:ext>
              </a:extLst>
            </p:cNvPr>
            <p:cNvSpPr>
              <a:spLocks/>
            </p:cNvSpPr>
            <p:nvPr/>
          </p:nvSpPr>
          <p:spPr bwMode="auto">
            <a:xfrm>
              <a:off x="4188998" y="2296145"/>
              <a:ext cx="914009" cy="2064032"/>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solidFill>
              <a:srgbClr val="FFCC66"/>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0" name="Line 34">
              <a:extLst>
                <a:ext uri="{FF2B5EF4-FFF2-40B4-BE49-F238E27FC236}">
                  <a16:creationId xmlns:a16="http://schemas.microsoft.com/office/drawing/2014/main" id="{93B3D56C-8782-4FAB-94EE-F66285F03F62}"/>
                </a:ext>
              </a:extLst>
            </p:cNvPr>
            <p:cNvSpPr>
              <a:spLocks noChangeShapeType="1"/>
            </p:cNvSpPr>
            <p:nvPr/>
          </p:nvSpPr>
          <p:spPr bwMode="auto">
            <a:xfrm>
              <a:off x="1695860" y="3326016"/>
              <a:ext cx="49777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2" name="Line 36">
              <a:extLst>
                <a:ext uri="{FF2B5EF4-FFF2-40B4-BE49-F238E27FC236}">
                  <a16:creationId xmlns:a16="http://schemas.microsoft.com/office/drawing/2014/main" id="{BCFFDC42-70F2-4E06-A386-17E80018C103}"/>
                </a:ext>
              </a:extLst>
            </p:cNvPr>
            <p:cNvSpPr>
              <a:spLocks noChangeShapeType="1"/>
            </p:cNvSpPr>
            <p:nvPr/>
          </p:nvSpPr>
          <p:spPr bwMode="auto">
            <a:xfrm>
              <a:off x="3480965" y="2914066"/>
              <a:ext cx="67370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8" name="Freeform 39">
              <a:extLst>
                <a:ext uri="{FF2B5EF4-FFF2-40B4-BE49-F238E27FC236}">
                  <a16:creationId xmlns:a16="http://schemas.microsoft.com/office/drawing/2014/main" id="{85C27108-856A-4648-A706-82FC1FC698A3}"/>
                </a:ext>
              </a:extLst>
            </p:cNvPr>
            <p:cNvSpPr>
              <a:spLocks/>
            </p:cNvSpPr>
            <p:nvPr/>
          </p:nvSpPr>
          <p:spPr bwMode="auto">
            <a:xfrm>
              <a:off x="5832497" y="2708092"/>
              <a:ext cx="695161" cy="1240137"/>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solidFill>
              <a:schemeClr val="bg1">
                <a:lumMod val="75000"/>
              </a:schemeClr>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9" name="Freeform 40">
              <a:extLst>
                <a:ext uri="{FF2B5EF4-FFF2-40B4-BE49-F238E27FC236}">
                  <a16:creationId xmlns:a16="http://schemas.microsoft.com/office/drawing/2014/main" id="{718541F9-55CC-457F-BAE9-8F29613B754F}"/>
                </a:ext>
              </a:extLst>
            </p:cNvPr>
            <p:cNvSpPr>
              <a:spLocks/>
            </p:cNvSpPr>
            <p:nvPr/>
          </p:nvSpPr>
          <p:spPr bwMode="auto">
            <a:xfrm>
              <a:off x="6523368" y="2708090"/>
              <a:ext cx="703743" cy="1240137"/>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solidFill>
              <a:schemeClr val="bg1">
                <a:lumMod val="75000"/>
              </a:schemeClr>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7" name="Line 45">
              <a:extLst>
                <a:ext uri="{FF2B5EF4-FFF2-40B4-BE49-F238E27FC236}">
                  <a16:creationId xmlns:a16="http://schemas.microsoft.com/office/drawing/2014/main" id="{AA9E3CF4-0042-4224-8C75-392C243D4D8E}"/>
                </a:ext>
              </a:extLst>
            </p:cNvPr>
            <p:cNvSpPr>
              <a:spLocks noChangeShapeType="1"/>
            </p:cNvSpPr>
            <p:nvPr/>
          </p:nvSpPr>
          <p:spPr bwMode="auto">
            <a:xfrm>
              <a:off x="7209947" y="3326010"/>
              <a:ext cx="59646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8" name="Line 46">
              <a:extLst>
                <a:ext uri="{FF2B5EF4-FFF2-40B4-BE49-F238E27FC236}">
                  <a16:creationId xmlns:a16="http://schemas.microsoft.com/office/drawing/2014/main" id="{1687DF3A-4196-411D-A686-6CC381182F63}"/>
                </a:ext>
              </a:extLst>
            </p:cNvPr>
            <p:cNvSpPr>
              <a:spLocks noChangeShapeType="1"/>
            </p:cNvSpPr>
            <p:nvPr/>
          </p:nvSpPr>
          <p:spPr bwMode="auto">
            <a:xfrm>
              <a:off x="5133046" y="3326010"/>
              <a:ext cx="66512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19" name="Line 47">
              <a:extLst>
                <a:ext uri="{FF2B5EF4-FFF2-40B4-BE49-F238E27FC236}">
                  <a16:creationId xmlns:a16="http://schemas.microsoft.com/office/drawing/2014/main" id="{91A10DD8-592A-42ED-9E3A-FDF9DB501521}"/>
                </a:ext>
              </a:extLst>
            </p:cNvPr>
            <p:cNvSpPr>
              <a:spLocks noChangeShapeType="1"/>
            </p:cNvSpPr>
            <p:nvPr/>
          </p:nvSpPr>
          <p:spPr bwMode="auto">
            <a:xfrm>
              <a:off x="3480965" y="3737960"/>
              <a:ext cx="673707"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0" name="Line 48">
              <a:extLst>
                <a:ext uri="{FF2B5EF4-FFF2-40B4-BE49-F238E27FC236}">
                  <a16:creationId xmlns:a16="http://schemas.microsoft.com/office/drawing/2014/main" id="{79C505CA-74B5-4596-9CF2-E3BB0FAC822E}"/>
                </a:ext>
              </a:extLst>
            </p:cNvPr>
            <p:cNvSpPr>
              <a:spLocks noChangeShapeType="1"/>
            </p:cNvSpPr>
            <p:nvPr/>
          </p:nvSpPr>
          <p:spPr bwMode="auto">
            <a:xfrm>
              <a:off x="3841419" y="3737960"/>
              <a:ext cx="0" cy="82389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1" name="Line 49">
              <a:extLst>
                <a:ext uri="{FF2B5EF4-FFF2-40B4-BE49-F238E27FC236}">
                  <a16:creationId xmlns:a16="http://schemas.microsoft.com/office/drawing/2014/main" id="{B90AE660-858E-4526-9B0C-AAD7EA28799B}"/>
                </a:ext>
              </a:extLst>
            </p:cNvPr>
            <p:cNvSpPr>
              <a:spLocks noChangeShapeType="1"/>
            </p:cNvSpPr>
            <p:nvPr/>
          </p:nvSpPr>
          <p:spPr bwMode="auto">
            <a:xfrm>
              <a:off x="3841419" y="4561855"/>
              <a:ext cx="144181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2" name="Line 50">
              <a:extLst>
                <a:ext uri="{FF2B5EF4-FFF2-40B4-BE49-F238E27FC236}">
                  <a16:creationId xmlns:a16="http://schemas.microsoft.com/office/drawing/2014/main" id="{D5629163-0FB4-4D5C-9D9A-4AC1BF3F2D24}"/>
                </a:ext>
              </a:extLst>
            </p:cNvPr>
            <p:cNvSpPr>
              <a:spLocks noChangeShapeType="1"/>
            </p:cNvSpPr>
            <p:nvPr/>
          </p:nvSpPr>
          <p:spPr bwMode="auto">
            <a:xfrm>
              <a:off x="5283239" y="3326010"/>
              <a:ext cx="0" cy="123584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3" name="Line 51">
              <a:extLst>
                <a:ext uri="{FF2B5EF4-FFF2-40B4-BE49-F238E27FC236}">
                  <a16:creationId xmlns:a16="http://schemas.microsoft.com/office/drawing/2014/main" id="{CDF3FBE2-67B5-4632-9C25-20AAF27DA0AC}"/>
                </a:ext>
              </a:extLst>
            </p:cNvPr>
            <p:cNvSpPr>
              <a:spLocks noChangeShapeType="1"/>
            </p:cNvSpPr>
            <p:nvPr/>
          </p:nvSpPr>
          <p:spPr bwMode="auto">
            <a:xfrm flipH="1">
              <a:off x="5626526" y="3326010"/>
              <a:ext cx="0" cy="10298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4" name="Line 52">
              <a:extLst>
                <a:ext uri="{FF2B5EF4-FFF2-40B4-BE49-F238E27FC236}">
                  <a16:creationId xmlns:a16="http://schemas.microsoft.com/office/drawing/2014/main" id="{D2E23AF2-6063-48ED-91AC-864DEFFB8933}"/>
                </a:ext>
              </a:extLst>
            </p:cNvPr>
            <p:cNvSpPr>
              <a:spLocks noChangeShapeType="1"/>
            </p:cNvSpPr>
            <p:nvPr/>
          </p:nvSpPr>
          <p:spPr bwMode="auto">
            <a:xfrm>
              <a:off x="5626526" y="4355881"/>
              <a:ext cx="185376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25" name="Line 53">
              <a:extLst>
                <a:ext uri="{FF2B5EF4-FFF2-40B4-BE49-F238E27FC236}">
                  <a16:creationId xmlns:a16="http://schemas.microsoft.com/office/drawing/2014/main" id="{7A139E22-D352-4682-AFCC-3C0115E09412}"/>
                </a:ext>
              </a:extLst>
            </p:cNvPr>
            <p:cNvSpPr>
              <a:spLocks noChangeShapeType="1"/>
            </p:cNvSpPr>
            <p:nvPr/>
          </p:nvSpPr>
          <p:spPr bwMode="auto">
            <a:xfrm>
              <a:off x="7480283" y="3326010"/>
              <a:ext cx="0" cy="10298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37" name="Rectangle 24">
              <a:extLst>
                <a:ext uri="{FF2B5EF4-FFF2-40B4-BE49-F238E27FC236}">
                  <a16:creationId xmlns:a16="http://schemas.microsoft.com/office/drawing/2014/main" id="{0F1D7854-4AD1-4F26-AFB6-5ED5539B72D0}"/>
                </a:ext>
              </a:extLst>
            </p:cNvPr>
            <p:cNvSpPr>
              <a:spLocks noChangeArrowheads="1"/>
            </p:cNvSpPr>
            <p:nvPr/>
          </p:nvSpPr>
          <p:spPr bwMode="auto">
            <a:xfrm rot="5400000">
              <a:off x="4171962" y="2879053"/>
              <a:ext cx="1231297" cy="68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ALU</a:t>
              </a:r>
            </a:p>
          </p:txBody>
        </p:sp>
        <p:grpSp>
          <p:nvGrpSpPr>
            <p:cNvPr id="41" name="Group 40">
              <a:extLst>
                <a:ext uri="{FF2B5EF4-FFF2-40B4-BE49-F238E27FC236}">
                  <a16:creationId xmlns:a16="http://schemas.microsoft.com/office/drawing/2014/main" id="{683F6CAC-F7E6-4DB0-A46A-5C22A7DB77AB}"/>
                </a:ext>
              </a:extLst>
            </p:cNvPr>
            <p:cNvGrpSpPr/>
            <p:nvPr/>
          </p:nvGrpSpPr>
          <p:grpSpPr>
            <a:xfrm>
              <a:off x="229939" y="2708092"/>
              <a:ext cx="1444469" cy="1240137"/>
              <a:chOff x="229939" y="2708092"/>
              <a:chExt cx="1444469" cy="1240137"/>
            </a:xfrm>
          </p:grpSpPr>
          <p:sp>
            <p:nvSpPr>
              <p:cNvPr id="34" name="Freeform 28">
                <a:extLst>
                  <a:ext uri="{FF2B5EF4-FFF2-40B4-BE49-F238E27FC236}">
                    <a16:creationId xmlns:a16="http://schemas.microsoft.com/office/drawing/2014/main" id="{0753BE5E-6C27-43F2-88DE-2BBA71AB3C41}"/>
                  </a:ext>
                </a:extLst>
              </p:cNvPr>
              <p:cNvSpPr>
                <a:spLocks/>
              </p:cNvSpPr>
              <p:nvPr/>
            </p:nvSpPr>
            <p:spPr bwMode="auto">
              <a:xfrm>
                <a:off x="229939" y="2708092"/>
                <a:ext cx="729490" cy="1240137"/>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solidFill>
                <a:schemeClr val="bg1">
                  <a:lumMod val="75000"/>
                </a:schemeClr>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srgbClr val="000000"/>
                  </a:solidFill>
                  <a:effectLst/>
                  <a:uLnTx/>
                  <a:uFillTx/>
                  <a:latin typeface="Calibri"/>
                  <a:cs typeface="+mn-cs"/>
                </a:endParaRPr>
              </a:p>
            </p:txBody>
          </p:sp>
          <p:sp>
            <p:nvSpPr>
              <p:cNvPr id="35" name="Freeform 29">
                <a:extLst>
                  <a:ext uri="{FF2B5EF4-FFF2-40B4-BE49-F238E27FC236}">
                    <a16:creationId xmlns:a16="http://schemas.microsoft.com/office/drawing/2014/main" id="{F9386EF3-F73B-48BC-9A4E-141A7732A5DB}"/>
                  </a:ext>
                </a:extLst>
              </p:cNvPr>
              <p:cNvSpPr>
                <a:spLocks/>
              </p:cNvSpPr>
              <p:nvPr/>
            </p:nvSpPr>
            <p:spPr bwMode="auto">
              <a:xfrm>
                <a:off x="940626" y="2708092"/>
                <a:ext cx="733782" cy="1240137"/>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solidFill>
                <a:schemeClr val="bg1">
                  <a:lumMod val="75000"/>
                </a:schemeClr>
              </a:solidFill>
              <a:ln w="25400" cap="rnd">
                <a:solidFill>
                  <a:schemeClr val="tx1"/>
                </a:solid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srgbClr val="000000"/>
                  </a:solidFill>
                  <a:effectLst/>
                  <a:uLnTx/>
                  <a:uFillTx/>
                  <a:latin typeface="Calibri"/>
                  <a:cs typeface="+mn-cs"/>
                </a:endParaRPr>
              </a:p>
            </p:txBody>
          </p:sp>
          <p:sp>
            <p:nvSpPr>
              <p:cNvPr id="32" name="Rectangle 26">
                <a:extLst>
                  <a:ext uri="{FF2B5EF4-FFF2-40B4-BE49-F238E27FC236}">
                    <a16:creationId xmlns:a16="http://schemas.microsoft.com/office/drawing/2014/main" id="{F19FBD5D-514E-4D91-AB64-B1EDF373B038}"/>
                  </a:ext>
                </a:extLst>
              </p:cNvPr>
              <p:cNvSpPr>
                <a:spLocks noChangeArrowheads="1"/>
              </p:cNvSpPr>
              <p:nvPr/>
            </p:nvSpPr>
            <p:spPr bwMode="auto">
              <a:xfrm>
                <a:off x="540376" y="3004127"/>
                <a:ext cx="749536" cy="69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IM</a:t>
                </a:r>
              </a:p>
            </p:txBody>
          </p:sp>
        </p:grpSp>
        <p:sp>
          <p:nvSpPr>
            <p:cNvPr id="8" name="Rectangle 30">
              <a:extLst>
                <a:ext uri="{FF2B5EF4-FFF2-40B4-BE49-F238E27FC236}">
                  <a16:creationId xmlns:a16="http://schemas.microsoft.com/office/drawing/2014/main" id="{29C14C03-0B36-497D-B638-E87219762FC3}"/>
                </a:ext>
              </a:extLst>
            </p:cNvPr>
            <p:cNvSpPr>
              <a:spLocks noChangeArrowheads="1"/>
            </p:cNvSpPr>
            <p:nvPr/>
          </p:nvSpPr>
          <p:spPr bwMode="auto">
            <a:xfrm>
              <a:off x="2280994" y="3004126"/>
              <a:ext cx="1124305" cy="69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Reg</a:t>
              </a:r>
            </a:p>
          </p:txBody>
        </p:sp>
        <p:sp>
          <p:nvSpPr>
            <p:cNvPr id="15" name="Rectangle 41">
              <a:extLst>
                <a:ext uri="{FF2B5EF4-FFF2-40B4-BE49-F238E27FC236}">
                  <a16:creationId xmlns:a16="http://schemas.microsoft.com/office/drawing/2014/main" id="{7D5D43EB-697F-4FFB-A888-D27214DC2D51}"/>
                </a:ext>
              </a:extLst>
            </p:cNvPr>
            <p:cNvSpPr>
              <a:spLocks noChangeArrowheads="1"/>
            </p:cNvSpPr>
            <p:nvPr/>
          </p:nvSpPr>
          <p:spPr bwMode="auto">
            <a:xfrm>
              <a:off x="7926436" y="3011342"/>
              <a:ext cx="1124305" cy="69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Reg</a:t>
              </a:r>
            </a:p>
          </p:txBody>
        </p:sp>
        <p:sp>
          <p:nvSpPr>
            <p:cNvPr id="13" name="Rectangle 37">
              <a:extLst>
                <a:ext uri="{FF2B5EF4-FFF2-40B4-BE49-F238E27FC236}">
                  <a16:creationId xmlns:a16="http://schemas.microsoft.com/office/drawing/2014/main" id="{C10ED993-3CE7-4005-863B-8C1901B7F57D}"/>
                </a:ext>
              </a:extLst>
            </p:cNvPr>
            <p:cNvSpPr>
              <a:spLocks noChangeArrowheads="1"/>
            </p:cNvSpPr>
            <p:nvPr/>
          </p:nvSpPr>
          <p:spPr bwMode="auto">
            <a:xfrm>
              <a:off x="6072922" y="3011342"/>
              <a:ext cx="964228" cy="69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accent1"/>
                  </a:solidFill>
                  <a:latin typeface="Arial" panose="020B0604020202020204" pitchFamily="34" charset="0"/>
                </a:defRPr>
              </a:lvl1pPr>
              <a:lvl2pPr marL="742950" indent="-285750">
                <a:defRPr>
                  <a:solidFill>
                    <a:schemeClr val="accent1"/>
                  </a:solidFill>
                  <a:latin typeface="Arial" panose="020B0604020202020204" pitchFamily="34" charset="0"/>
                </a:defRPr>
              </a:lvl2pPr>
              <a:lvl3pPr marL="1143000" indent="-228600">
                <a:defRPr>
                  <a:solidFill>
                    <a:schemeClr val="accent1"/>
                  </a:solidFill>
                  <a:latin typeface="Arial" panose="020B0604020202020204" pitchFamily="34" charset="0"/>
                </a:defRPr>
              </a:lvl3pPr>
              <a:lvl4pPr marL="1600200" indent="-228600">
                <a:defRPr>
                  <a:solidFill>
                    <a:schemeClr val="accent1"/>
                  </a:solidFill>
                  <a:latin typeface="Arial" panose="020B0604020202020204" pitchFamily="34" charset="0"/>
                </a:defRPr>
              </a:lvl4pPr>
              <a:lvl5pPr marL="2057400" indent="-228600">
                <a:defRPr>
                  <a:solidFill>
                    <a:schemeClr val="accent1"/>
                  </a:solidFill>
                  <a:latin typeface="Arial" panose="020B0604020202020204" pitchFamily="34" charset="0"/>
                </a:defRPr>
              </a:lvl5pPr>
              <a:lvl6pPr marL="2514600" indent="-228600" eaLnBrk="0" fontAlgn="base" hangingPunct="0">
                <a:spcBef>
                  <a:spcPct val="0"/>
                </a:spcBef>
                <a:spcAft>
                  <a:spcPct val="0"/>
                </a:spcAft>
                <a:defRPr>
                  <a:solidFill>
                    <a:schemeClr val="accent1"/>
                  </a:solidFill>
                  <a:latin typeface="Arial" panose="020B0604020202020204" pitchFamily="34" charset="0"/>
                </a:defRPr>
              </a:lvl6pPr>
              <a:lvl7pPr marL="2971800" indent="-228600" eaLnBrk="0" fontAlgn="base" hangingPunct="0">
                <a:spcBef>
                  <a:spcPct val="0"/>
                </a:spcBef>
                <a:spcAft>
                  <a:spcPct val="0"/>
                </a:spcAft>
                <a:defRPr>
                  <a:solidFill>
                    <a:schemeClr val="accent1"/>
                  </a:solidFill>
                  <a:latin typeface="Arial" panose="020B0604020202020204" pitchFamily="34" charset="0"/>
                </a:defRPr>
              </a:lvl7pPr>
              <a:lvl8pPr marL="3429000" indent="-228600" eaLnBrk="0" fontAlgn="base" hangingPunct="0">
                <a:spcBef>
                  <a:spcPct val="0"/>
                </a:spcBef>
                <a:spcAft>
                  <a:spcPct val="0"/>
                </a:spcAft>
                <a:defRPr>
                  <a:solidFill>
                    <a:schemeClr val="accent1"/>
                  </a:solidFill>
                  <a:latin typeface="Arial" panose="020B0604020202020204" pitchFamily="34" charset="0"/>
                </a:defRPr>
              </a:lvl8pPr>
              <a:lvl9pPr marL="3886200" indent="-228600" eaLnBrk="0" fontAlgn="base" hangingPunct="0">
                <a:spcBef>
                  <a:spcPct val="0"/>
                </a:spcBef>
                <a:spcAft>
                  <a:spcPct val="0"/>
                </a:spcAft>
                <a:defRPr>
                  <a:solidFill>
                    <a:schemeClr val="accent1"/>
                  </a:solidFill>
                  <a:latin typeface="Arial" panose="020B0604020202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anose="020B0604020202020204" pitchFamily="34" charset="0"/>
                  <a:ea typeface="微软雅黑"/>
                  <a:cs typeface="+mn-cs"/>
                </a:rPr>
                <a:t>DM</a:t>
              </a:r>
            </a:p>
          </p:txBody>
        </p:sp>
      </p:grpSp>
    </p:spTree>
    <p:extLst>
      <p:ext uri="{BB962C8B-B14F-4D97-AF65-F5344CB8AC3E}">
        <p14:creationId xmlns:p14="http://schemas.microsoft.com/office/powerpoint/2010/main" val="260620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left)">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a:extLst>
              <a:ext uri="{FF2B5EF4-FFF2-40B4-BE49-F238E27FC236}">
                <a16:creationId xmlns:a16="http://schemas.microsoft.com/office/drawing/2014/main" id="{F42ECC74-2D7B-481A-8A55-504E496EA5FD}"/>
              </a:ext>
            </a:extLst>
          </p:cNvPr>
          <p:cNvGraphicFramePr>
            <a:graphicFrameLocks noChangeAspect="1"/>
          </p:cNvGraphicFramePr>
          <p:nvPr/>
        </p:nvGraphicFramePr>
        <p:xfrm>
          <a:off x="2581874" y="2501898"/>
          <a:ext cx="7028252" cy="3429000"/>
        </p:xfrm>
        <a:graphic>
          <a:graphicData uri="http://schemas.openxmlformats.org/presentationml/2006/ole">
            <mc:AlternateContent xmlns:mc="http://schemas.openxmlformats.org/markup-compatibility/2006">
              <mc:Choice xmlns:v="urn:schemas-microsoft-com:vml" Requires="v">
                <p:oleObj name="Graph" r:id="rId2" imgW="4652280" imgH="2269440" progId="Origin95.Graph">
                  <p:embed/>
                </p:oleObj>
              </mc:Choice>
              <mc:Fallback>
                <p:oleObj name="Graph" r:id="rId2" imgW="4652280" imgH="2269440" progId="Origin95.Graph">
                  <p:embed/>
                  <p:pic>
                    <p:nvPicPr>
                      <p:cNvPr id="21" name="Object 20">
                        <a:extLst>
                          <a:ext uri="{FF2B5EF4-FFF2-40B4-BE49-F238E27FC236}">
                            <a16:creationId xmlns:a16="http://schemas.microsoft.com/office/drawing/2014/main" id="{F42ECC74-2D7B-481A-8A55-504E496EA5FD}"/>
                          </a:ext>
                        </a:extLst>
                      </p:cNvPr>
                      <p:cNvPicPr/>
                      <p:nvPr/>
                    </p:nvPicPr>
                    <p:blipFill>
                      <a:blip r:embed="rId3"/>
                      <a:stretch>
                        <a:fillRect/>
                      </a:stretch>
                    </p:blipFill>
                    <p:spPr>
                      <a:xfrm>
                        <a:off x="2581874" y="2501898"/>
                        <a:ext cx="7028252" cy="34290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A5DD004-AEEA-4285-8F70-FE110217E307}"/>
              </a:ext>
            </a:extLst>
          </p:cNvPr>
          <p:cNvSpPr>
            <a:spLocks noGrp="1"/>
          </p:cNvSpPr>
          <p:nvPr>
            <p:ph type="title"/>
          </p:nvPr>
        </p:nvSpPr>
        <p:spPr/>
        <p:txBody>
          <a:bodyPr/>
          <a:lstStyle/>
          <a:p>
            <a:r>
              <a:rPr lang="en-US" altLang="ko-KR" dirty="0"/>
              <a:t>Intel x86 Pipeline History</a:t>
            </a:r>
            <a:endParaRPr lang="ko-KR" altLang="en-US" dirty="0"/>
          </a:p>
        </p:txBody>
      </p:sp>
      <p:sp>
        <p:nvSpPr>
          <p:cNvPr id="8" name="文本占位符 7">
            <a:extLst>
              <a:ext uri="{FF2B5EF4-FFF2-40B4-BE49-F238E27FC236}">
                <a16:creationId xmlns:a16="http://schemas.microsoft.com/office/drawing/2014/main" id="{A4020F6D-F637-A0C7-350C-DF61F3D355AA}"/>
              </a:ext>
            </a:extLst>
          </p:cNvPr>
          <p:cNvSpPr>
            <a:spLocks noGrp="1"/>
          </p:cNvSpPr>
          <p:nvPr>
            <p:ph type="body" sz="quarter" idx="10"/>
          </p:nvPr>
        </p:nvSpPr>
        <p:spPr/>
        <p:txBody>
          <a:bodyPr/>
          <a:lstStyle/>
          <a:p>
            <a:r>
              <a:rPr lang="en-US" altLang="ko-KR" dirty="0">
                <a:solidFill>
                  <a:srgbClr val="444444"/>
                </a:solidFill>
                <a:latin typeface="Open Sans"/>
              </a:rPr>
              <a:t>Source: Pipeline Architecture since 1985</a:t>
            </a:r>
          </a:p>
        </p:txBody>
      </p:sp>
      <p:sp>
        <p:nvSpPr>
          <p:cNvPr id="5" name="Rectangle 4">
            <a:extLst>
              <a:ext uri="{FF2B5EF4-FFF2-40B4-BE49-F238E27FC236}">
                <a16:creationId xmlns:a16="http://schemas.microsoft.com/office/drawing/2014/main" id="{D856CF30-7682-41F5-B491-6131F7B71561}"/>
              </a:ext>
            </a:extLst>
          </p:cNvPr>
          <p:cNvSpPr/>
          <p:nvPr/>
        </p:nvSpPr>
        <p:spPr>
          <a:xfrm>
            <a:off x="313267" y="813204"/>
            <a:ext cx="10740046" cy="523220"/>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Let’s increase processor throughput by increasing pipeline depth</a:t>
            </a:r>
            <a:endParaRPr kumimoji="0" lang="en-US" altLang="en-US" sz="2000" b="0" i="0" u="none" strike="noStrike" kern="1200" cap="none" spc="0" normalizeH="0" baseline="0" noProof="0" dirty="0">
              <a:ln>
                <a:noFill/>
              </a:ln>
              <a:solidFill>
                <a:srgbClr val="000000"/>
              </a:solidFill>
              <a:effectLst/>
              <a:uLnTx/>
              <a:uFillTx/>
              <a:latin typeface="Calibri"/>
              <a:ea typeface="微软雅黑"/>
              <a:cs typeface="+mn-cs"/>
            </a:endParaRPr>
          </a:p>
        </p:txBody>
      </p:sp>
      <p:pic>
        <p:nvPicPr>
          <p:cNvPr id="19" name="Picture 18">
            <a:extLst>
              <a:ext uri="{FF2B5EF4-FFF2-40B4-BE49-F238E27FC236}">
                <a16:creationId xmlns:a16="http://schemas.microsoft.com/office/drawing/2014/main" id="{5995B79B-CFF6-4799-853E-D3C962A7420F}"/>
              </a:ext>
            </a:extLst>
          </p:cNvPr>
          <p:cNvPicPr>
            <a:picLocks noChangeAspect="1"/>
          </p:cNvPicPr>
          <p:nvPr/>
        </p:nvPicPr>
        <p:blipFill rotWithShape="1">
          <a:blip r:embed="rId4">
            <a:extLst>
              <a:ext uri="{28A0092B-C50C-407E-A947-70E740481C1C}">
                <a14:useLocalDpi xmlns:a14="http://schemas.microsoft.com/office/drawing/2010/main" val="0"/>
              </a:ext>
            </a:extLst>
          </a:blip>
          <a:srcRect r="37125"/>
          <a:stretch/>
        </p:blipFill>
        <p:spPr>
          <a:xfrm>
            <a:off x="3706552" y="2962666"/>
            <a:ext cx="2799024" cy="2315407"/>
          </a:xfrm>
          <a:prstGeom prst="rect">
            <a:avLst/>
          </a:prstGeom>
        </p:spPr>
      </p:pic>
      <p:pic>
        <p:nvPicPr>
          <p:cNvPr id="17" name="Picture 16">
            <a:extLst>
              <a:ext uri="{FF2B5EF4-FFF2-40B4-BE49-F238E27FC236}">
                <a16:creationId xmlns:a16="http://schemas.microsoft.com/office/drawing/2014/main" id="{1A244C98-3577-4051-832F-516B8B5E7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874" y="2854991"/>
            <a:ext cx="4099076" cy="2151771"/>
          </a:xfrm>
          <a:prstGeom prst="rect">
            <a:avLst/>
          </a:prstGeom>
        </p:spPr>
      </p:pic>
      <p:pic>
        <p:nvPicPr>
          <p:cNvPr id="20" name="Picture 19">
            <a:extLst>
              <a:ext uri="{FF2B5EF4-FFF2-40B4-BE49-F238E27FC236}">
                <a16:creationId xmlns:a16="http://schemas.microsoft.com/office/drawing/2014/main" id="{F58F37AE-CCE0-4457-B86E-8E48E459B6D0}"/>
              </a:ext>
            </a:extLst>
          </p:cNvPr>
          <p:cNvPicPr>
            <a:picLocks noChangeAspect="1"/>
          </p:cNvPicPr>
          <p:nvPr/>
        </p:nvPicPr>
        <p:blipFill rotWithShape="1">
          <a:blip r:embed="rId4">
            <a:extLst>
              <a:ext uri="{28A0092B-C50C-407E-A947-70E740481C1C}">
                <a14:useLocalDpi xmlns:a14="http://schemas.microsoft.com/office/drawing/2010/main" val="0"/>
              </a:ext>
            </a:extLst>
          </a:blip>
          <a:srcRect l="62875"/>
          <a:stretch/>
        </p:blipFill>
        <p:spPr>
          <a:xfrm>
            <a:off x="6495532" y="2956408"/>
            <a:ext cx="1652697" cy="2315407"/>
          </a:xfrm>
          <a:prstGeom prst="rect">
            <a:avLst/>
          </a:prstGeom>
        </p:spPr>
      </p:pic>
      <p:grpSp>
        <p:nvGrpSpPr>
          <p:cNvPr id="29" name="Group 28">
            <a:extLst>
              <a:ext uri="{FF2B5EF4-FFF2-40B4-BE49-F238E27FC236}">
                <a16:creationId xmlns:a16="http://schemas.microsoft.com/office/drawing/2014/main" id="{0BD97B04-3432-46D9-8E88-5BF8BCC06704}"/>
              </a:ext>
            </a:extLst>
          </p:cNvPr>
          <p:cNvGrpSpPr/>
          <p:nvPr/>
        </p:nvGrpSpPr>
        <p:grpSpPr>
          <a:xfrm>
            <a:off x="3660328" y="4096249"/>
            <a:ext cx="2803698" cy="1234818"/>
            <a:chOff x="2136328" y="3080252"/>
            <a:chExt cx="2803698" cy="1234818"/>
          </a:xfrm>
        </p:grpSpPr>
        <p:sp>
          <p:nvSpPr>
            <p:cNvPr id="22" name="TextBox 21">
              <a:extLst>
                <a:ext uri="{FF2B5EF4-FFF2-40B4-BE49-F238E27FC236}">
                  <a16:creationId xmlns:a16="http://schemas.microsoft.com/office/drawing/2014/main" id="{9431C7A7-516D-47A7-A4CB-33F9E2A80BD5}"/>
                </a:ext>
              </a:extLst>
            </p:cNvPr>
            <p:cNvSpPr txBox="1"/>
            <p:nvPr/>
          </p:nvSpPr>
          <p:spPr>
            <a:xfrm>
              <a:off x="2136328" y="3960912"/>
              <a:ext cx="54694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i486</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3" name="TextBox 22">
              <a:extLst>
                <a:ext uri="{FF2B5EF4-FFF2-40B4-BE49-F238E27FC236}">
                  <a16:creationId xmlns:a16="http://schemas.microsoft.com/office/drawing/2014/main" id="{A200A311-7052-4284-8C57-2C34CC883AF7}"/>
                </a:ext>
              </a:extLst>
            </p:cNvPr>
            <p:cNvSpPr txBox="1"/>
            <p:nvPr/>
          </p:nvSpPr>
          <p:spPr>
            <a:xfrm>
              <a:off x="2831996" y="3936770"/>
              <a:ext cx="90742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Pentium</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4" name="TextBox 23">
              <a:extLst>
                <a:ext uri="{FF2B5EF4-FFF2-40B4-BE49-F238E27FC236}">
                  <a16:creationId xmlns:a16="http://schemas.microsoft.com/office/drawing/2014/main" id="{194E0D87-52C8-49DD-9E92-AA07244DB6A8}"/>
                </a:ext>
              </a:extLst>
            </p:cNvPr>
            <p:cNvSpPr txBox="1"/>
            <p:nvPr/>
          </p:nvSpPr>
          <p:spPr>
            <a:xfrm rot="16200000">
              <a:off x="3555616" y="3542503"/>
              <a:ext cx="1153586"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Willamette</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5" name="TextBox 24">
              <a:extLst>
                <a:ext uri="{FF2B5EF4-FFF2-40B4-BE49-F238E27FC236}">
                  <a16:creationId xmlns:a16="http://schemas.microsoft.com/office/drawing/2014/main" id="{45B67DF8-C08E-4F60-B942-2A4F7B6D541C}"/>
                </a:ext>
              </a:extLst>
            </p:cNvPr>
            <p:cNvSpPr txBox="1"/>
            <p:nvPr/>
          </p:nvSpPr>
          <p:spPr>
            <a:xfrm rot="16200000">
              <a:off x="4100313" y="3475356"/>
              <a:ext cx="1234818"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P4 </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Prescott</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grpSp>
        <p:nvGrpSpPr>
          <p:cNvPr id="30" name="Group 29">
            <a:extLst>
              <a:ext uri="{FF2B5EF4-FFF2-40B4-BE49-F238E27FC236}">
                <a16:creationId xmlns:a16="http://schemas.microsoft.com/office/drawing/2014/main" id="{988DA228-ED13-4E5A-8421-F499CE21D689}"/>
              </a:ext>
            </a:extLst>
          </p:cNvPr>
          <p:cNvGrpSpPr/>
          <p:nvPr/>
        </p:nvGrpSpPr>
        <p:grpSpPr>
          <a:xfrm>
            <a:off x="6576850" y="4137651"/>
            <a:ext cx="1571379" cy="1177813"/>
            <a:chOff x="5052849" y="3121653"/>
            <a:chExt cx="1571379" cy="1177813"/>
          </a:xfrm>
        </p:grpSpPr>
        <p:sp>
          <p:nvSpPr>
            <p:cNvPr id="26" name="TextBox 25">
              <a:extLst>
                <a:ext uri="{FF2B5EF4-FFF2-40B4-BE49-F238E27FC236}">
                  <a16:creationId xmlns:a16="http://schemas.microsoft.com/office/drawing/2014/main" id="{BE093AC1-0443-4541-B5CD-6B6270C1EE0F}"/>
                </a:ext>
              </a:extLst>
            </p:cNvPr>
            <p:cNvSpPr txBox="1"/>
            <p:nvPr/>
          </p:nvSpPr>
          <p:spPr>
            <a:xfrm rot="16200000">
              <a:off x="4766497" y="3553283"/>
              <a:ext cx="1017313"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2 Conroe</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7" name="TextBox 26">
              <a:extLst>
                <a:ext uri="{FF2B5EF4-FFF2-40B4-BE49-F238E27FC236}">
                  <a16:creationId xmlns:a16="http://schemas.microsoft.com/office/drawing/2014/main" id="{83F123DF-2B10-481F-8EEC-63BA8214C495}"/>
                </a:ext>
              </a:extLst>
            </p:cNvPr>
            <p:cNvSpPr txBox="1"/>
            <p:nvPr/>
          </p:nvSpPr>
          <p:spPr>
            <a:xfrm rot="16200000">
              <a:off x="5259349" y="3496756"/>
              <a:ext cx="1160810"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2 </a:t>
              </a:r>
              <a:r>
                <a:rPr kumimoji="0" lang="en-US" altLang="ko-KR" sz="1600" b="1"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rPr>
                <a:t>Yorkfield</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sp>
          <p:nvSpPr>
            <p:cNvPr id="28" name="TextBox 27">
              <a:extLst>
                <a:ext uri="{FF2B5EF4-FFF2-40B4-BE49-F238E27FC236}">
                  <a16:creationId xmlns:a16="http://schemas.microsoft.com/office/drawing/2014/main" id="{0899F45D-EDB6-41BE-A3E2-DB206230C9B6}"/>
                </a:ext>
              </a:extLst>
            </p:cNvPr>
            <p:cNvSpPr txBox="1"/>
            <p:nvPr/>
          </p:nvSpPr>
          <p:spPr>
            <a:xfrm rot="16200000">
              <a:off x="5821519" y="3479753"/>
              <a:ext cx="1160810" cy="444609"/>
            </a:xfrm>
            <a:prstGeom prst="rect">
              <a:avLst/>
            </a:prstGeom>
            <a:noFill/>
          </p:spPr>
          <p:txBody>
            <a:bodyPr wrap="square" rtlCol="0">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000000"/>
                  </a:solidFill>
                  <a:effectLst/>
                  <a:uLnTx/>
                  <a:uFillTx/>
                  <a:latin typeface="Bell Gothic Std Light" panose="020B0606020203020204" pitchFamily="34" charset="0"/>
                  <a:ea typeface="微软雅黑"/>
                  <a:cs typeface="+mn-cs"/>
                </a:rPr>
                <a:t>Core i7 </a:t>
              </a:r>
              <a:r>
                <a:rPr kumimoji="0" lang="en-US" altLang="ko-KR" sz="1600" b="1" i="0" u="none" strike="noStrike" kern="1200" cap="none" spc="0" normalizeH="0" baseline="0" noProof="0" dirty="0" err="1">
                  <a:ln>
                    <a:noFill/>
                  </a:ln>
                  <a:solidFill>
                    <a:srgbClr val="000000"/>
                  </a:solidFill>
                  <a:effectLst/>
                  <a:uLnTx/>
                  <a:uFillTx/>
                  <a:latin typeface="Bell Gothic Std Light" panose="020B0606020203020204" pitchFamily="34" charset="0"/>
                  <a:ea typeface="微软雅黑"/>
                  <a:cs typeface="+mn-cs"/>
                </a:rPr>
                <a:t>Gulftown</a:t>
              </a:r>
              <a:endParaRPr kumimoji="0" lang="ko-KR" altLang="en-US" sz="1600" b="1" i="0" u="none" strike="noStrike" kern="1200" cap="none" spc="0" normalizeH="0" baseline="0" noProof="0" dirty="0">
                <a:ln>
                  <a:noFill/>
                </a:ln>
                <a:solidFill>
                  <a:srgbClr val="000000"/>
                </a:solidFill>
                <a:effectLst/>
                <a:uLnTx/>
                <a:uFillTx/>
                <a:latin typeface="Bell Gothic Std Light" panose="020B0606020203020204" pitchFamily="34" charset="0"/>
                <a:cs typeface="+mn-cs"/>
              </a:endParaRPr>
            </a:p>
          </p:txBody>
        </p:sp>
      </p:grpSp>
      <p:sp>
        <p:nvSpPr>
          <p:cNvPr id="31" name="Rectangle 30">
            <a:extLst>
              <a:ext uri="{FF2B5EF4-FFF2-40B4-BE49-F238E27FC236}">
                <a16:creationId xmlns:a16="http://schemas.microsoft.com/office/drawing/2014/main" id="{B7071145-8CD0-4876-BDF1-F6296348D38E}"/>
              </a:ext>
            </a:extLst>
          </p:cNvPr>
          <p:cNvSpPr/>
          <p:nvPr/>
        </p:nvSpPr>
        <p:spPr>
          <a:xfrm>
            <a:off x="2581874" y="2008723"/>
            <a:ext cx="6547612"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rPr>
              <a:t>Pipeline depths and frequency at introduction</a:t>
            </a:r>
            <a:endParaRPr kumimoji="0" lang="en-US" altLang="en-US" sz="1800" b="0" i="0" u="none" strike="noStrike" kern="1200" cap="none" spc="0" normalizeH="0" baseline="0" noProof="0" dirty="0">
              <a:ln>
                <a:noFill/>
              </a:ln>
              <a:solidFill>
                <a:srgbClr val="000000"/>
              </a:solidFill>
              <a:effectLst/>
              <a:uLnTx/>
              <a:uFillTx/>
              <a:latin typeface="Bell Gothic Std Black" panose="020B0706020202040204" pitchFamily="34" charset="0"/>
              <a:ea typeface="微软雅黑"/>
              <a:cs typeface="+mn-cs"/>
            </a:endParaRPr>
          </a:p>
        </p:txBody>
      </p:sp>
      <p:sp>
        <p:nvSpPr>
          <p:cNvPr id="32" name="Arrow: Down 31">
            <a:extLst>
              <a:ext uri="{FF2B5EF4-FFF2-40B4-BE49-F238E27FC236}">
                <a16:creationId xmlns:a16="http://schemas.microsoft.com/office/drawing/2014/main" id="{2254761B-584E-4B79-B50B-C5C1E0F58D93}"/>
              </a:ext>
            </a:extLst>
          </p:cNvPr>
          <p:cNvSpPr/>
          <p:nvPr/>
        </p:nvSpPr>
        <p:spPr>
          <a:xfrm>
            <a:off x="6472774" y="2928198"/>
            <a:ext cx="635441" cy="1282871"/>
          </a:xfrm>
          <a:prstGeom prst="downArrow">
            <a:avLst/>
          </a:prstGeom>
          <a:solidFill>
            <a:srgbClr val="C0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Calibri"/>
              <a:cs typeface="+mn-cs"/>
            </a:endParaRPr>
          </a:p>
        </p:txBody>
      </p:sp>
      <p:grpSp>
        <p:nvGrpSpPr>
          <p:cNvPr id="33" name="Group 32">
            <a:extLst>
              <a:ext uri="{FF2B5EF4-FFF2-40B4-BE49-F238E27FC236}">
                <a16:creationId xmlns:a16="http://schemas.microsoft.com/office/drawing/2014/main" id="{A2F893F9-5243-48D6-96BD-676DA892ABBC}"/>
              </a:ext>
            </a:extLst>
          </p:cNvPr>
          <p:cNvGrpSpPr/>
          <p:nvPr/>
        </p:nvGrpSpPr>
        <p:grpSpPr>
          <a:xfrm>
            <a:off x="7107658" y="2539698"/>
            <a:ext cx="1120367" cy="1153618"/>
            <a:chOff x="7102521" y="3721101"/>
            <a:chExt cx="4855662" cy="1153618"/>
          </a:xfrm>
        </p:grpSpPr>
        <p:sp>
          <p:nvSpPr>
            <p:cNvPr id="34" name="Rectangle 33">
              <a:extLst>
                <a:ext uri="{FF2B5EF4-FFF2-40B4-BE49-F238E27FC236}">
                  <a16:creationId xmlns:a16="http://schemas.microsoft.com/office/drawing/2014/main" id="{DCE2DB57-2B18-45AB-A343-248CC925BEEF}"/>
                </a:ext>
              </a:extLst>
            </p:cNvPr>
            <p:cNvSpPr/>
            <p:nvPr/>
          </p:nvSpPr>
          <p:spPr>
            <a:xfrm>
              <a:off x="7102521" y="3721101"/>
              <a:ext cx="4855662" cy="1153618"/>
            </a:xfrm>
            <a:prstGeom prst="rect">
              <a:avLst/>
            </a:prstGeom>
            <a:solidFill>
              <a:srgbClr val="FF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ko-KR" sz="2000" b="1" i="1"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endParaRPr>
            </a:p>
          </p:txBody>
        </p:sp>
        <p:sp>
          <p:nvSpPr>
            <p:cNvPr id="35" name="Rectangle 34">
              <a:extLst>
                <a:ext uri="{FF2B5EF4-FFF2-40B4-BE49-F238E27FC236}">
                  <a16:creationId xmlns:a16="http://schemas.microsoft.com/office/drawing/2014/main" id="{C810EB4D-95BE-46EF-B899-F163C885B98E}"/>
                </a:ext>
              </a:extLst>
            </p:cNvPr>
            <p:cNvSpPr/>
            <p:nvPr/>
          </p:nvSpPr>
          <p:spPr>
            <a:xfrm>
              <a:off x="7102521" y="3779161"/>
              <a:ext cx="4855662" cy="1015663"/>
            </a:xfrm>
            <a:prstGeom prst="rect">
              <a:avLst/>
            </a:prstGeom>
          </p:spPr>
          <p:txBody>
            <a:bodyPr wrap="square">
              <a:spAutoFit/>
            </a:bodyPr>
            <a:lstStyle/>
            <a:p>
              <a:pPr marL="0" marR="0" lvl="1" indent="0" algn="ctr" defTabSz="457200" rtl="0" eaLnBrk="1" fontAlgn="auto" latinLnBrk="0" hangingPunct="1">
                <a:lnSpc>
                  <a:spcPct val="100000"/>
                </a:lnSpc>
                <a:spcBef>
                  <a:spcPct val="20000"/>
                </a:spcBef>
                <a:spcAft>
                  <a:spcPts val="0"/>
                </a:spcAft>
                <a:buClrTx/>
                <a:buSzTx/>
                <a:buFontTx/>
                <a:buNone/>
                <a:tabLst/>
                <a:defRPr/>
              </a:pPr>
              <a:r>
                <a:rPr kumimoji="0" lang="en-US" altLang="en-US" sz="2000" b="0" i="0" u="none" strike="noStrike" kern="1200" cap="none" spc="0" normalizeH="0" baseline="0" noProof="0" dirty="0">
                  <a:ln>
                    <a:noFill/>
                  </a:ln>
                  <a:solidFill>
                    <a:srgbClr val="C00000"/>
                  </a:solidFill>
                  <a:effectLst/>
                  <a:uLnTx/>
                  <a:uFillTx/>
                  <a:latin typeface="Bell Gothic Std Black" panose="020B0706020202040204" pitchFamily="34" charset="0"/>
                  <a:ea typeface="微软雅黑"/>
                  <a:cs typeface="+mn-cs"/>
                </a:rPr>
                <a:t>What happen here?</a:t>
              </a:r>
            </a:p>
          </p:txBody>
        </p:sp>
      </p:grpSp>
    </p:spTree>
    <p:extLst>
      <p:ext uri="{BB962C8B-B14F-4D97-AF65-F5344CB8AC3E}">
        <p14:creationId xmlns:p14="http://schemas.microsoft.com/office/powerpoint/2010/main" val="22828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up)">
                                      <p:cBhvr>
                                        <p:cTn id="40" dur="25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63">
            <a:extLst>
              <a:ext uri="{FF2B5EF4-FFF2-40B4-BE49-F238E27FC236}">
                <a16:creationId xmlns:a16="http://schemas.microsoft.com/office/drawing/2014/main" id="{8481A395-B1EF-48A6-A1CA-5E879114EBF6}"/>
              </a:ext>
            </a:extLst>
          </p:cNvPr>
          <p:cNvSpPr>
            <a:spLocks noChangeArrowheads="1"/>
          </p:cNvSpPr>
          <p:nvPr/>
        </p:nvSpPr>
        <p:spPr bwMode="auto">
          <a:xfrm>
            <a:off x="6437177" y="4904366"/>
            <a:ext cx="219075" cy="43497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1" name="Rectangle 47">
            <a:extLst>
              <a:ext uri="{FF2B5EF4-FFF2-40B4-BE49-F238E27FC236}">
                <a16:creationId xmlns:a16="http://schemas.microsoft.com/office/drawing/2014/main" id="{EBA8BEF3-37F6-4C6B-83B0-3151985F13A8}"/>
              </a:ext>
            </a:extLst>
          </p:cNvPr>
          <p:cNvSpPr>
            <a:spLocks noChangeArrowheads="1"/>
          </p:cNvSpPr>
          <p:nvPr/>
        </p:nvSpPr>
        <p:spPr bwMode="auto">
          <a:xfrm>
            <a:off x="6434965" y="4171973"/>
            <a:ext cx="206375" cy="1171575"/>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 name="Title 1">
            <a:extLst>
              <a:ext uri="{FF2B5EF4-FFF2-40B4-BE49-F238E27FC236}">
                <a16:creationId xmlns:a16="http://schemas.microsoft.com/office/drawing/2014/main" id="{DE10A6EC-43AE-49B8-927F-51116AC483F2}"/>
              </a:ext>
            </a:extLst>
          </p:cNvPr>
          <p:cNvSpPr>
            <a:spLocks noGrp="1"/>
          </p:cNvSpPr>
          <p:nvPr>
            <p:ph type="title"/>
          </p:nvPr>
        </p:nvSpPr>
        <p:spPr/>
        <p:txBody>
          <a:bodyPr/>
          <a:lstStyle/>
          <a:p>
            <a:r>
              <a:rPr lang="en-US" altLang="ko-KR" sz="3600" dirty="0"/>
              <a:t>Limits to Pipelining</a:t>
            </a:r>
            <a:r>
              <a:rPr lang="en-US" altLang="ko-KR" sz="3600" i="1" dirty="0"/>
              <a:t>1</a:t>
            </a:r>
            <a:r>
              <a:rPr lang="en-US" altLang="ko-KR" sz="3600" dirty="0"/>
              <a:t> – Power Issue</a:t>
            </a:r>
            <a:endParaRPr lang="ko-KR" altLang="en-US" sz="3600" dirty="0"/>
          </a:p>
        </p:txBody>
      </p:sp>
      <p:sp>
        <p:nvSpPr>
          <p:cNvPr id="8" name="文本占位符 7">
            <a:extLst>
              <a:ext uri="{FF2B5EF4-FFF2-40B4-BE49-F238E27FC236}">
                <a16:creationId xmlns:a16="http://schemas.microsoft.com/office/drawing/2014/main" id="{24AA5946-8D0F-780A-BCBF-4725616DC769}"/>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A362879C-AF18-464D-AC16-E1715AFAA6BB}"/>
              </a:ext>
            </a:extLst>
          </p:cNvPr>
          <p:cNvSpPr/>
          <p:nvPr/>
        </p:nvSpPr>
        <p:spPr>
          <a:xfrm>
            <a:off x="313267" y="859117"/>
            <a:ext cx="9144000" cy="892552"/>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Too many thing happening at once</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400" b="1" i="0" u="none" strike="noStrike" kern="1200" cap="none" spc="0" normalizeH="0" baseline="0" noProof="0" dirty="0">
                <a:ln>
                  <a:noFill/>
                </a:ln>
                <a:solidFill>
                  <a:srgbClr val="C00000"/>
                </a:solidFill>
                <a:effectLst/>
                <a:uLnTx/>
                <a:uFillTx/>
                <a:latin typeface="Calibri"/>
                <a:ea typeface="微软雅黑"/>
                <a:cs typeface="+mn-cs"/>
              </a:rPr>
              <a:t>Melt your chip!</a:t>
            </a:r>
          </a:p>
        </p:txBody>
      </p:sp>
      <p:pic>
        <p:nvPicPr>
          <p:cNvPr id="14338" name="Picture 2" descr="https://images.stockfreeimages.com/897/sfixl/8976244.jpg">
            <a:extLst>
              <a:ext uri="{FF2B5EF4-FFF2-40B4-BE49-F238E27FC236}">
                <a16:creationId xmlns:a16="http://schemas.microsoft.com/office/drawing/2014/main" id="{D5D3F2F7-B9E8-4F87-9DE6-CD50B81439A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605"/>
          <a:stretch/>
        </p:blipFill>
        <p:spPr bwMode="auto">
          <a:xfrm>
            <a:off x="5754456" y="1110037"/>
            <a:ext cx="3505102" cy="2215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14EE8B-9CA1-4098-B12E-7B3C45B64EDB}"/>
              </a:ext>
            </a:extLst>
          </p:cNvPr>
          <p:cNvSpPr/>
          <p:nvPr/>
        </p:nvSpPr>
        <p:spPr>
          <a:xfrm>
            <a:off x="313267" y="1768327"/>
            <a:ext cx="4978400" cy="1569660"/>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400" b="0" i="0" u="none" strike="noStrike" kern="1200" cap="none" spc="0" normalizeH="0" baseline="0" noProof="0" dirty="0">
                <a:ln>
                  <a:noFill/>
                </a:ln>
                <a:solidFill>
                  <a:srgbClr val="000000"/>
                </a:solidFill>
                <a:effectLst/>
                <a:uLnTx/>
                <a:uFillTx/>
                <a:latin typeface="Calibri"/>
                <a:ea typeface="微软雅黑"/>
                <a:cs typeface="+mn-cs"/>
              </a:rPr>
              <a:t>Must disable parts of the system that are not being used</a:t>
            </a:r>
          </a:p>
          <a:p>
            <a:pPr marL="719138" marR="0" lvl="1"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400" b="0" i="0" u="none" strike="noStrike" kern="1200" cap="none" spc="0" normalizeH="0" baseline="0" noProof="0" dirty="0">
                <a:ln>
                  <a:noFill/>
                </a:ln>
                <a:solidFill>
                  <a:srgbClr val="000000"/>
                </a:solidFill>
                <a:effectLst/>
                <a:uLnTx/>
                <a:uFillTx/>
                <a:latin typeface="Calibri"/>
                <a:ea typeface="微软雅黑"/>
                <a:cs typeface="+mn-cs"/>
              </a:rPr>
              <a:t>Clock Gating, Asynchronous Design, Low Voltage Swings,…</a:t>
            </a:r>
          </a:p>
        </p:txBody>
      </p:sp>
      <p:grpSp>
        <p:nvGrpSpPr>
          <p:cNvPr id="7" name="Group 6">
            <a:extLst>
              <a:ext uri="{FF2B5EF4-FFF2-40B4-BE49-F238E27FC236}">
                <a16:creationId xmlns:a16="http://schemas.microsoft.com/office/drawing/2014/main" id="{6B8BBCCA-3B54-4E57-8881-7CCB07DF2387}"/>
              </a:ext>
            </a:extLst>
          </p:cNvPr>
          <p:cNvGrpSpPr/>
          <p:nvPr/>
        </p:nvGrpSpPr>
        <p:grpSpPr>
          <a:xfrm>
            <a:off x="1562744" y="3687786"/>
            <a:ext cx="5199440" cy="1772553"/>
            <a:chOff x="2993" y="1925638"/>
            <a:chExt cx="5199440" cy="1772553"/>
          </a:xfrm>
        </p:grpSpPr>
        <p:sp>
          <p:nvSpPr>
            <p:cNvPr id="9" name="Line 49">
              <a:extLst>
                <a:ext uri="{FF2B5EF4-FFF2-40B4-BE49-F238E27FC236}">
                  <a16:creationId xmlns:a16="http://schemas.microsoft.com/office/drawing/2014/main" id="{30E8491F-B2B0-4DA5-8CF1-33F4A00A490D}"/>
                </a:ext>
              </a:extLst>
            </p:cNvPr>
            <p:cNvSpPr>
              <a:spLocks noChangeShapeType="1"/>
            </p:cNvSpPr>
            <p:nvPr/>
          </p:nvSpPr>
          <p:spPr bwMode="auto">
            <a:xfrm flipV="1">
              <a:off x="4970463" y="2400300"/>
              <a:ext cx="0" cy="11811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 name="Line 50">
              <a:extLst>
                <a:ext uri="{FF2B5EF4-FFF2-40B4-BE49-F238E27FC236}">
                  <a16:creationId xmlns:a16="http://schemas.microsoft.com/office/drawing/2014/main" id="{DA9EB78E-470E-4A4C-A492-4E8865ADA49B}"/>
                </a:ext>
              </a:extLst>
            </p:cNvPr>
            <p:cNvSpPr>
              <a:spLocks noChangeShapeType="1"/>
            </p:cNvSpPr>
            <p:nvPr/>
          </p:nvSpPr>
          <p:spPr bwMode="auto">
            <a:xfrm>
              <a:off x="4770438" y="2419350"/>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 name="Line 51">
              <a:extLst>
                <a:ext uri="{FF2B5EF4-FFF2-40B4-BE49-F238E27FC236}">
                  <a16:creationId xmlns:a16="http://schemas.microsoft.com/office/drawing/2014/main" id="{7FE15483-717A-4769-9E41-0EC3031EAA13}"/>
                </a:ext>
              </a:extLst>
            </p:cNvPr>
            <p:cNvSpPr>
              <a:spLocks noChangeShapeType="1"/>
            </p:cNvSpPr>
            <p:nvPr/>
          </p:nvSpPr>
          <p:spPr bwMode="auto">
            <a:xfrm>
              <a:off x="4770438" y="3581400"/>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 name="Line 52">
              <a:extLst>
                <a:ext uri="{FF2B5EF4-FFF2-40B4-BE49-F238E27FC236}">
                  <a16:creationId xmlns:a16="http://schemas.microsoft.com/office/drawing/2014/main" id="{0DB2EC6E-35A3-4067-9C69-EC506DDB1173}"/>
                </a:ext>
              </a:extLst>
            </p:cNvPr>
            <p:cNvSpPr>
              <a:spLocks noChangeShapeType="1"/>
            </p:cNvSpPr>
            <p:nvPr/>
          </p:nvSpPr>
          <p:spPr bwMode="auto">
            <a:xfrm>
              <a:off x="4770438" y="3019425"/>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 name="Line 53">
              <a:extLst>
                <a:ext uri="{FF2B5EF4-FFF2-40B4-BE49-F238E27FC236}">
                  <a16:creationId xmlns:a16="http://schemas.microsoft.com/office/drawing/2014/main" id="{49752EFC-4107-4335-B54B-0C74040F4177}"/>
                </a:ext>
              </a:extLst>
            </p:cNvPr>
            <p:cNvSpPr>
              <a:spLocks noChangeShapeType="1"/>
            </p:cNvSpPr>
            <p:nvPr/>
          </p:nvSpPr>
          <p:spPr bwMode="auto">
            <a:xfrm>
              <a:off x="4779963" y="2714625"/>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 name="Line 54">
              <a:extLst>
                <a:ext uri="{FF2B5EF4-FFF2-40B4-BE49-F238E27FC236}">
                  <a16:creationId xmlns:a16="http://schemas.microsoft.com/office/drawing/2014/main" id="{A10C29A8-F6B1-4DB9-BBB7-0CD695554ADC}"/>
                </a:ext>
              </a:extLst>
            </p:cNvPr>
            <p:cNvSpPr>
              <a:spLocks noChangeShapeType="1"/>
            </p:cNvSpPr>
            <p:nvPr/>
          </p:nvSpPr>
          <p:spPr bwMode="auto">
            <a:xfrm>
              <a:off x="4760913" y="3295650"/>
              <a:ext cx="390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 name="Text Box 71">
              <a:extLst>
                <a:ext uri="{FF2B5EF4-FFF2-40B4-BE49-F238E27FC236}">
                  <a16:creationId xmlns:a16="http://schemas.microsoft.com/office/drawing/2014/main" id="{303A4373-16F1-453A-9EC8-A13C74E89E94}"/>
                </a:ext>
              </a:extLst>
            </p:cNvPr>
            <p:cNvSpPr txBox="1">
              <a:spLocks noChangeArrowheads="1"/>
            </p:cNvSpPr>
            <p:nvPr/>
          </p:nvSpPr>
          <p:spPr bwMode="auto">
            <a:xfrm>
              <a:off x="4532313" y="1925638"/>
              <a:ext cx="6701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00FF00"/>
                  </a:solidFill>
                  <a:effectLst/>
                  <a:uLnTx/>
                  <a:uFillTx/>
                  <a:latin typeface="Calibri"/>
                  <a:ea typeface="굴림" panose="020B0600000101010101" pitchFamily="50" charset="-127"/>
                  <a:cs typeface="+mn-cs"/>
                </a:rPr>
                <a:t>Vdd</a:t>
              </a:r>
            </a:p>
          </p:txBody>
        </p:sp>
        <p:grpSp>
          <p:nvGrpSpPr>
            <p:cNvPr id="16" name="Group 73">
              <a:extLst>
                <a:ext uri="{FF2B5EF4-FFF2-40B4-BE49-F238E27FC236}">
                  <a16:creationId xmlns:a16="http://schemas.microsoft.com/office/drawing/2014/main" id="{939FB6BE-AB1A-4E29-AAF9-4CE017DBE365}"/>
                </a:ext>
              </a:extLst>
            </p:cNvPr>
            <p:cNvGrpSpPr>
              <a:grpSpLocks/>
            </p:cNvGrpSpPr>
            <p:nvPr/>
          </p:nvGrpSpPr>
          <p:grpSpPr bwMode="auto">
            <a:xfrm>
              <a:off x="2993" y="2415525"/>
              <a:ext cx="537165" cy="1282666"/>
              <a:chOff x="336" y="300"/>
              <a:chExt cx="1218" cy="3348"/>
            </a:xfrm>
          </p:grpSpPr>
          <p:grpSp>
            <p:nvGrpSpPr>
              <p:cNvPr id="181" name="Group 74">
                <a:extLst>
                  <a:ext uri="{FF2B5EF4-FFF2-40B4-BE49-F238E27FC236}">
                    <a16:creationId xmlns:a16="http://schemas.microsoft.com/office/drawing/2014/main" id="{D23822FC-6350-449D-BBF4-ABC3F3426081}"/>
                  </a:ext>
                </a:extLst>
              </p:cNvPr>
              <p:cNvGrpSpPr>
                <a:grpSpLocks/>
              </p:cNvGrpSpPr>
              <p:nvPr/>
            </p:nvGrpSpPr>
            <p:grpSpPr bwMode="auto">
              <a:xfrm>
                <a:off x="894" y="2844"/>
                <a:ext cx="240" cy="804"/>
                <a:chOff x="720" y="2112"/>
                <a:chExt cx="240" cy="834"/>
              </a:xfrm>
            </p:grpSpPr>
            <p:sp>
              <p:nvSpPr>
                <p:cNvPr id="203" name="Rectangle 75">
                  <a:extLst>
                    <a:ext uri="{FF2B5EF4-FFF2-40B4-BE49-F238E27FC236}">
                      <a16:creationId xmlns:a16="http://schemas.microsoft.com/office/drawing/2014/main" id="{7EF3070D-324D-49C0-B53B-AC23D9B77929}"/>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04" name="AutoShape 76">
                  <a:extLst>
                    <a:ext uri="{FF2B5EF4-FFF2-40B4-BE49-F238E27FC236}">
                      <a16:creationId xmlns:a16="http://schemas.microsoft.com/office/drawing/2014/main" id="{8D285285-A407-4377-B0C2-4951E3ACA95C}"/>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5" name="Line 77">
                  <a:extLst>
                    <a:ext uri="{FF2B5EF4-FFF2-40B4-BE49-F238E27FC236}">
                      <a16:creationId xmlns:a16="http://schemas.microsoft.com/office/drawing/2014/main" id="{9BB96621-DCB3-42BE-9D71-FA4D054E8A58}"/>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82" name="Group 78">
                <a:extLst>
                  <a:ext uri="{FF2B5EF4-FFF2-40B4-BE49-F238E27FC236}">
                    <a16:creationId xmlns:a16="http://schemas.microsoft.com/office/drawing/2014/main" id="{FB8C7530-50A7-4C5F-9560-AA732CAE1154}"/>
                  </a:ext>
                </a:extLst>
              </p:cNvPr>
              <p:cNvGrpSpPr>
                <a:grpSpLocks/>
              </p:cNvGrpSpPr>
              <p:nvPr/>
            </p:nvGrpSpPr>
            <p:grpSpPr bwMode="auto">
              <a:xfrm>
                <a:off x="900" y="1998"/>
                <a:ext cx="240" cy="804"/>
                <a:chOff x="720" y="2112"/>
                <a:chExt cx="240" cy="834"/>
              </a:xfrm>
            </p:grpSpPr>
            <p:sp>
              <p:nvSpPr>
                <p:cNvPr id="200" name="Rectangle 79">
                  <a:extLst>
                    <a:ext uri="{FF2B5EF4-FFF2-40B4-BE49-F238E27FC236}">
                      <a16:creationId xmlns:a16="http://schemas.microsoft.com/office/drawing/2014/main" id="{F054E22C-231B-4982-AFE7-50503E75901D}"/>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201" name="AutoShape 80">
                  <a:extLst>
                    <a:ext uri="{FF2B5EF4-FFF2-40B4-BE49-F238E27FC236}">
                      <a16:creationId xmlns:a16="http://schemas.microsoft.com/office/drawing/2014/main" id="{AFAFCD13-E847-495E-B5EA-2837B48F53D7}"/>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2" name="Line 81">
                  <a:extLst>
                    <a:ext uri="{FF2B5EF4-FFF2-40B4-BE49-F238E27FC236}">
                      <a16:creationId xmlns:a16="http://schemas.microsoft.com/office/drawing/2014/main" id="{C71FD174-114B-405A-870E-53797D94F926}"/>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83" name="Group 82">
                <a:extLst>
                  <a:ext uri="{FF2B5EF4-FFF2-40B4-BE49-F238E27FC236}">
                    <a16:creationId xmlns:a16="http://schemas.microsoft.com/office/drawing/2014/main" id="{22AA74A7-9F69-4C58-B092-C160064558C2}"/>
                  </a:ext>
                </a:extLst>
              </p:cNvPr>
              <p:cNvGrpSpPr>
                <a:grpSpLocks/>
              </p:cNvGrpSpPr>
              <p:nvPr/>
            </p:nvGrpSpPr>
            <p:grpSpPr bwMode="auto">
              <a:xfrm>
                <a:off x="900" y="1140"/>
                <a:ext cx="240" cy="804"/>
                <a:chOff x="720" y="2112"/>
                <a:chExt cx="240" cy="834"/>
              </a:xfrm>
            </p:grpSpPr>
            <p:sp>
              <p:nvSpPr>
                <p:cNvPr id="197" name="Rectangle 83">
                  <a:extLst>
                    <a:ext uri="{FF2B5EF4-FFF2-40B4-BE49-F238E27FC236}">
                      <a16:creationId xmlns:a16="http://schemas.microsoft.com/office/drawing/2014/main" id="{3F612ED1-1770-4F08-824B-599434A7DE34}"/>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198" name="AutoShape 84">
                  <a:extLst>
                    <a:ext uri="{FF2B5EF4-FFF2-40B4-BE49-F238E27FC236}">
                      <a16:creationId xmlns:a16="http://schemas.microsoft.com/office/drawing/2014/main" id="{AFBF8994-46E2-4DD9-B0D6-A5803526EF61}"/>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9" name="Line 85">
                  <a:extLst>
                    <a:ext uri="{FF2B5EF4-FFF2-40B4-BE49-F238E27FC236}">
                      <a16:creationId xmlns:a16="http://schemas.microsoft.com/office/drawing/2014/main" id="{41545035-5C95-416C-830F-0F3E6AD671BF}"/>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84" name="Group 86">
                <a:extLst>
                  <a:ext uri="{FF2B5EF4-FFF2-40B4-BE49-F238E27FC236}">
                    <a16:creationId xmlns:a16="http://schemas.microsoft.com/office/drawing/2014/main" id="{1C413824-5205-4472-B6D8-4FC7A6E9296D}"/>
                  </a:ext>
                </a:extLst>
              </p:cNvPr>
              <p:cNvGrpSpPr>
                <a:grpSpLocks/>
              </p:cNvGrpSpPr>
              <p:nvPr/>
            </p:nvGrpSpPr>
            <p:grpSpPr bwMode="auto">
              <a:xfrm>
                <a:off x="894" y="300"/>
                <a:ext cx="240" cy="804"/>
                <a:chOff x="720" y="2112"/>
                <a:chExt cx="240" cy="834"/>
              </a:xfrm>
            </p:grpSpPr>
            <p:sp>
              <p:nvSpPr>
                <p:cNvPr id="194" name="Rectangle 87">
                  <a:extLst>
                    <a:ext uri="{FF2B5EF4-FFF2-40B4-BE49-F238E27FC236}">
                      <a16:creationId xmlns:a16="http://schemas.microsoft.com/office/drawing/2014/main" id="{DF08071C-4F4A-4C2D-A410-7C9B85AB521E}"/>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195" name="AutoShape 88">
                  <a:extLst>
                    <a:ext uri="{FF2B5EF4-FFF2-40B4-BE49-F238E27FC236}">
                      <a16:creationId xmlns:a16="http://schemas.microsoft.com/office/drawing/2014/main" id="{D4398A44-2205-4944-9357-7ABF11A0DF56}"/>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6" name="Line 89">
                  <a:extLst>
                    <a:ext uri="{FF2B5EF4-FFF2-40B4-BE49-F238E27FC236}">
                      <a16:creationId xmlns:a16="http://schemas.microsoft.com/office/drawing/2014/main" id="{E8A94363-218D-4462-A3B5-115EBCE98102}"/>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185" name="Line 90">
                <a:extLst>
                  <a:ext uri="{FF2B5EF4-FFF2-40B4-BE49-F238E27FC236}">
                    <a16:creationId xmlns:a16="http://schemas.microsoft.com/office/drawing/2014/main" id="{FB042C69-1BEC-4C5B-B1EF-47CAF1EB50C9}"/>
                  </a:ext>
                </a:extLst>
              </p:cNvPr>
              <p:cNvSpPr>
                <a:spLocks noChangeShapeType="1"/>
              </p:cNvSpPr>
              <p:nvPr/>
            </p:nvSpPr>
            <p:spPr bwMode="auto">
              <a:xfrm>
                <a:off x="336" y="3222"/>
                <a:ext cx="5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6" name="Line 91">
                <a:extLst>
                  <a:ext uri="{FF2B5EF4-FFF2-40B4-BE49-F238E27FC236}">
                    <a16:creationId xmlns:a16="http://schemas.microsoft.com/office/drawing/2014/main" id="{D851A3A3-5849-4ACD-ABE5-01AEE08DAD81}"/>
                  </a:ext>
                </a:extLst>
              </p:cNvPr>
              <p:cNvSpPr>
                <a:spLocks noChangeShapeType="1"/>
              </p:cNvSpPr>
              <p:nvPr/>
            </p:nvSpPr>
            <p:spPr bwMode="auto">
              <a:xfrm flipV="1">
                <a:off x="678" y="636"/>
                <a:ext cx="0" cy="25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7" name="Line 92">
                <a:extLst>
                  <a:ext uri="{FF2B5EF4-FFF2-40B4-BE49-F238E27FC236}">
                    <a16:creationId xmlns:a16="http://schemas.microsoft.com/office/drawing/2014/main" id="{2661D471-A644-4135-93FB-0DF4DAA942B8}"/>
                  </a:ext>
                </a:extLst>
              </p:cNvPr>
              <p:cNvSpPr>
                <a:spLocks noChangeShapeType="1"/>
              </p:cNvSpPr>
              <p:nvPr/>
            </p:nvSpPr>
            <p:spPr bwMode="auto">
              <a:xfrm>
                <a:off x="678" y="63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8" name="Line 93">
                <a:extLst>
                  <a:ext uri="{FF2B5EF4-FFF2-40B4-BE49-F238E27FC236}">
                    <a16:creationId xmlns:a16="http://schemas.microsoft.com/office/drawing/2014/main" id="{32B8CC44-662B-4050-9B04-CF9F9591031D}"/>
                  </a:ext>
                </a:extLst>
              </p:cNvPr>
              <p:cNvSpPr>
                <a:spLocks noChangeShapeType="1"/>
              </p:cNvSpPr>
              <p:nvPr/>
            </p:nvSpPr>
            <p:spPr bwMode="auto">
              <a:xfrm>
                <a:off x="678" y="148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9" name="Line 94">
                <a:extLst>
                  <a:ext uri="{FF2B5EF4-FFF2-40B4-BE49-F238E27FC236}">
                    <a16:creationId xmlns:a16="http://schemas.microsoft.com/office/drawing/2014/main" id="{3A1F1B60-328D-4862-A917-F82D975AB132}"/>
                  </a:ext>
                </a:extLst>
              </p:cNvPr>
              <p:cNvSpPr>
                <a:spLocks noChangeShapeType="1"/>
              </p:cNvSpPr>
              <p:nvPr/>
            </p:nvSpPr>
            <p:spPr bwMode="auto">
              <a:xfrm>
                <a:off x="690" y="234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0" name="Line 95">
                <a:extLst>
                  <a:ext uri="{FF2B5EF4-FFF2-40B4-BE49-F238E27FC236}">
                    <a16:creationId xmlns:a16="http://schemas.microsoft.com/office/drawing/2014/main" id="{C735C8EE-81E8-40B8-9221-943990F6BDAF}"/>
                  </a:ext>
                </a:extLst>
              </p:cNvPr>
              <p:cNvSpPr>
                <a:spLocks noChangeShapeType="1"/>
              </p:cNvSpPr>
              <p:nvPr/>
            </p:nvSpPr>
            <p:spPr bwMode="auto">
              <a:xfrm>
                <a:off x="1140" y="64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1" name="Line 96">
                <a:extLst>
                  <a:ext uri="{FF2B5EF4-FFF2-40B4-BE49-F238E27FC236}">
                    <a16:creationId xmlns:a16="http://schemas.microsoft.com/office/drawing/2014/main" id="{F6393A5C-11B9-4A76-8962-7925C1EF3822}"/>
                  </a:ext>
                </a:extLst>
              </p:cNvPr>
              <p:cNvSpPr>
                <a:spLocks noChangeShapeType="1"/>
              </p:cNvSpPr>
              <p:nvPr/>
            </p:nvSpPr>
            <p:spPr bwMode="auto">
              <a:xfrm>
                <a:off x="1146" y="148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2" name="Line 97">
                <a:extLst>
                  <a:ext uri="{FF2B5EF4-FFF2-40B4-BE49-F238E27FC236}">
                    <a16:creationId xmlns:a16="http://schemas.microsoft.com/office/drawing/2014/main" id="{8ACC20AF-9314-4D27-BCB2-78C8F5963D02}"/>
                  </a:ext>
                </a:extLst>
              </p:cNvPr>
              <p:cNvSpPr>
                <a:spLocks noChangeShapeType="1"/>
              </p:cNvSpPr>
              <p:nvPr/>
            </p:nvSpPr>
            <p:spPr bwMode="auto">
              <a:xfrm>
                <a:off x="1152" y="2340"/>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93" name="Line 98">
                <a:extLst>
                  <a:ext uri="{FF2B5EF4-FFF2-40B4-BE49-F238E27FC236}">
                    <a16:creationId xmlns:a16="http://schemas.microsoft.com/office/drawing/2014/main" id="{1133E535-5C3B-4F0A-B2BB-6BA24D21E428}"/>
                  </a:ext>
                </a:extLst>
              </p:cNvPr>
              <p:cNvSpPr>
                <a:spLocks noChangeShapeType="1"/>
              </p:cNvSpPr>
              <p:nvPr/>
            </p:nvSpPr>
            <p:spPr bwMode="auto">
              <a:xfrm>
                <a:off x="1146" y="3222"/>
                <a:ext cx="4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 name="Group 99">
              <a:extLst>
                <a:ext uri="{FF2B5EF4-FFF2-40B4-BE49-F238E27FC236}">
                  <a16:creationId xmlns:a16="http://schemas.microsoft.com/office/drawing/2014/main" id="{BBE159F7-0D70-4DFD-97C2-597F3490AAE3}"/>
                </a:ext>
              </a:extLst>
            </p:cNvPr>
            <p:cNvGrpSpPr>
              <a:grpSpLocks/>
            </p:cNvGrpSpPr>
            <p:nvPr/>
          </p:nvGrpSpPr>
          <p:grpSpPr bwMode="auto">
            <a:xfrm>
              <a:off x="511729" y="2392119"/>
              <a:ext cx="683801" cy="1296710"/>
              <a:chOff x="2298" y="414"/>
              <a:chExt cx="1674" cy="3336"/>
            </a:xfrm>
          </p:grpSpPr>
          <p:grpSp>
            <p:nvGrpSpPr>
              <p:cNvPr id="159" name="Group 100">
                <a:extLst>
                  <a:ext uri="{FF2B5EF4-FFF2-40B4-BE49-F238E27FC236}">
                    <a16:creationId xmlns:a16="http://schemas.microsoft.com/office/drawing/2014/main" id="{889805B7-1C9D-4161-BA81-F8770ABC4A90}"/>
                  </a:ext>
                </a:extLst>
              </p:cNvPr>
              <p:cNvGrpSpPr>
                <a:grpSpLocks/>
              </p:cNvGrpSpPr>
              <p:nvPr/>
            </p:nvGrpSpPr>
            <p:grpSpPr bwMode="auto">
              <a:xfrm>
                <a:off x="2784" y="414"/>
                <a:ext cx="684" cy="3336"/>
                <a:chOff x="1488" y="276"/>
                <a:chExt cx="684" cy="3336"/>
              </a:xfrm>
            </p:grpSpPr>
            <p:grpSp>
              <p:nvGrpSpPr>
                <p:cNvPr id="169" name="Group 101">
                  <a:extLst>
                    <a:ext uri="{FF2B5EF4-FFF2-40B4-BE49-F238E27FC236}">
                      <a16:creationId xmlns:a16="http://schemas.microsoft.com/office/drawing/2014/main" id="{088FBDC5-FD18-42C0-84BA-4952FF8351B0}"/>
                    </a:ext>
                  </a:extLst>
                </p:cNvPr>
                <p:cNvGrpSpPr>
                  <a:grpSpLocks/>
                </p:cNvGrpSpPr>
                <p:nvPr/>
              </p:nvGrpSpPr>
              <p:grpSpPr bwMode="auto">
                <a:xfrm>
                  <a:off x="1494" y="1944"/>
                  <a:ext cx="672" cy="828"/>
                  <a:chOff x="1494" y="2094"/>
                  <a:chExt cx="672" cy="828"/>
                </a:xfrm>
              </p:grpSpPr>
              <p:sp>
                <p:nvSpPr>
                  <p:cNvPr id="179" name="AutoShape 102">
                    <a:extLst>
                      <a:ext uri="{FF2B5EF4-FFF2-40B4-BE49-F238E27FC236}">
                        <a16:creationId xmlns:a16="http://schemas.microsoft.com/office/drawing/2014/main" id="{D2618ADD-94E5-48B4-9192-0C27B0CA8678}"/>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80" name="Oval 103">
                    <a:extLst>
                      <a:ext uri="{FF2B5EF4-FFF2-40B4-BE49-F238E27FC236}">
                        <a16:creationId xmlns:a16="http://schemas.microsoft.com/office/drawing/2014/main" id="{ED3116DD-2BF3-416A-AC92-E4E46E5C85F4}"/>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0" name="Group 104">
                  <a:extLst>
                    <a:ext uri="{FF2B5EF4-FFF2-40B4-BE49-F238E27FC236}">
                      <a16:creationId xmlns:a16="http://schemas.microsoft.com/office/drawing/2014/main" id="{F07A98C6-D025-4188-A709-F173AD265C2C}"/>
                    </a:ext>
                  </a:extLst>
                </p:cNvPr>
                <p:cNvGrpSpPr>
                  <a:grpSpLocks/>
                </p:cNvGrpSpPr>
                <p:nvPr/>
              </p:nvGrpSpPr>
              <p:grpSpPr bwMode="auto">
                <a:xfrm>
                  <a:off x="1500" y="2784"/>
                  <a:ext cx="672" cy="828"/>
                  <a:chOff x="1494" y="2094"/>
                  <a:chExt cx="672" cy="828"/>
                </a:xfrm>
              </p:grpSpPr>
              <p:sp>
                <p:nvSpPr>
                  <p:cNvPr id="177" name="AutoShape 105">
                    <a:extLst>
                      <a:ext uri="{FF2B5EF4-FFF2-40B4-BE49-F238E27FC236}">
                        <a16:creationId xmlns:a16="http://schemas.microsoft.com/office/drawing/2014/main" id="{77C838BD-29B0-40AD-A779-087293989DC0}"/>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8" name="Oval 106">
                    <a:extLst>
                      <a:ext uri="{FF2B5EF4-FFF2-40B4-BE49-F238E27FC236}">
                        <a16:creationId xmlns:a16="http://schemas.microsoft.com/office/drawing/2014/main" id="{C1F00726-4324-4614-9DD1-86309718E61F}"/>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1" name="Group 107">
                  <a:extLst>
                    <a:ext uri="{FF2B5EF4-FFF2-40B4-BE49-F238E27FC236}">
                      <a16:creationId xmlns:a16="http://schemas.microsoft.com/office/drawing/2014/main" id="{DD9A9C6E-5D3C-49E9-9ACC-BB2EEB90DE36}"/>
                    </a:ext>
                  </a:extLst>
                </p:cNvPr>
                <p:cNvGrpSpPr>
                  <a:grpSpLocks/>
                </p:cNvGrpSpPr>
                <p:nvPr/>
              </p:nvGrpSpPr>
              <p:grpSpPr bwMode="auto">
                <a:xfrm>
                  <a:off x="1488" y="276"/>
                  <a:ext cx="672" cy="828"/>
                  <a:chOff x="1494" y="2094"/>
                  <a:chExt cx="672" cy="828"/>
                </a:xfrm>
              </p:grpSpPr>
              <p:sp>
                <p:nvSpPr>
                  <p:cNvPr id="175" name="AutoShape 108">
                    <a:extLst>
                      <a:ext uri="{FF2B5EF4-FFF2-40B4-BE49-F238E27FC236}">
                        <a16:creationId xmlns:a16="http://schemas.microsoft.com/office/drawing/2014/main" id="{854384A3-315C-4DAE-AEC0-BB4F29253C27}"/>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6" name="Oval 109">
                    <a:extLst>
                      <a:ext uri="{FF2B5EF4-FFF2-40B4-BE49-F238E27FC236}">
                        <a16:creationId xmlns:a16="http://schemas.microsoft.com/office/drawing/2014/main" id="{F55570A8-EC78-4515-91D5-5578A8C8573D}"/>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72" name="Group 110">
                  <a:extLst>
                    <a:ext uri="{FF2B5EF4-FFF2-40B4-BE49-F238E27FC236}">
                      <a16:creationId xmlns:a16="http://schemas.microsoft.com/office/drawing/2014/main" id="{D189E9E7-C5FB-4D33-AAC8-2412950971A9}"/>
                    </a:ext>
                  </a:extLst>
                </p:cNvPr>
                <p:cNvGrpSpPr>
                  <a:grpSpLocks/>
                </p:cNvGrpSpPr>
                <p:nvPr/>
              </p:nvGrpSpPr>
              <p:grpSpPr bwMode="auto">
                <a:xfrm>
                  <a:off x="1494" y="1116"/>
                  <a:ext cx="672" cy="828"/>
                  <a:chOff x="1494" y="2094"/>
                  <a:chExt cx="672" cy="828"/>
                </a:xfrm>
              </p:grpSpPr>
              <p:sp>
                <p:nvSpPr>
                  <p:cNvPr id="173" name="AutoShape 111">
                    <a:extLst>
                      <a:ext uri="{FF2B5EF4-FFF2-40B4-BE49-F238E27FC236}">
                        <a16:creationId xmlns:a16="http://schemas.microsoft.com/office/drawing/2014/main" id="{93FF3B2C-23A5-43FB-AD59-AA353B486989}"/>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74" name="Oval 112">
                    <a:extLst>
                      <a:ext uri="{FF2B5EF4-FFF2-40B4-BE49-F238E27FC236}">
                        <a16:creationId xmlns:a16="http://schemas.microsoft.com/office/drawing/2014/main" id="{67DDE274-4A5C-468A-A0A4-87AAB723FD46}"/>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160" name="Line 113">
                <a:extLst>
                  <a:ext uri="{FF2B5EF4-FFF2-40B4-BE49-F238E27FC236}">
                    <a16:creationId xmlns:a16="http://schemas.microsoft.com/office/drawing/2014/main" id="{D3DB5C28-9971-4DA9-A608-92B7C618C7D5}"/>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1" name="Line 114">
                <a:extLst>
                  <a:ext uri="{FF2B5EF4-FFF2-40B4-BE49-F238E27FC236}">
                    <a16:creationId xmlns:a16="http://schemas.microsoft.com/office/drawing/2014/main" id="{A17EE9B3-4993-4FE2-8459-7D48450B7C7C}"/>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2" name="Line 115">
                <a:extLst>
                  <a:ext uri="{FF2B5EF4-FFF2-40B4-BE49-F238E27FC236}">
                    <a16:creationId xmlns:a16="http://schemas.microsoft.com/office/drawing/2014/main" id="{CD636A0D-15D3-478B-B95C-134F8206CCF2}"/>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3" name="Line 116">
                <a:extLst>
                  <a:ext uri="{FF2B5EF4-FFF2-40B4-BE49-F238E27FC236}">
                    <a16:creationId xmlns:a16="http://schemas.microsoft.com/office/drawing/2014/main" id="{9E9AA14A-DAA6-4E61-9C71-3E0111F9AA32}"/>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4" name="Line 117">
                <a:extLst>
                  <a:ext uri="{FF2B5EF4-FFF2-40B4-BE49-F238E27FC236}">
                    <a16:creationId xmlns:a16="http://schemas.microsoft.com/office/drawing/2014/main" id="{02DC439C-6BBC-4CF3-B3E7-193260BC886A}"/>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5" name="Line 118">
                <a:extLst>
                  <a:ext uri="{FF2B5EF4-FFF2-40B4-BE49-F238E27FC236}">
                    <a16:creationId xmlns:a16="http://schemas.microsoft.com/office/drawing/2014/main" id="{3664DDEA-004D-493B-BEF9-9E2E3616085F}"/>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6" name="Line 119">
                <a:extLst>
                  <a:ext uri="{FF2B5EF4-FFF2-40B4-BE49-F238E27FC236}">
                    <a16:creationId xmlns:a16="http://schemas.microsoft.com/office/drawing/2014/main" id="{E308E3A6-E5E2-477E-981A-B431BA90100E}"/>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7" name="Line 120">
                <a:extLst>
                  <a:ext uri="{FF2B5EF4-FFF2-40B4-BE49-F238E27FC236}">
                    <a16:creationId xmlns:a16="http://schemas.microsoft.com/office/drawing/2014/main" id="{BD806AF9-610B-4CBE-B3E8-D5863B3C8CF1}"/>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68" name="Line 121">
                <a:extLst>
                  <a:ext uri="{FF2B5EF4-FFF2-40B4-BE49-F238E27FC236}">
                    <a16:creationId xmlns:a16="http://schemas.microsoft.com/office/drawing/2014/main" id="{CD14BB38-706B-423B-8D9A-D167772BEA86}"/>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8" name="Group 122">
              <a:extLst>
                <a:ext uri="{FF2B5EF4-FFF2-40B4-BE49-F238E27FC236}">
                  <a16:creationId xmlns:a16="http://schemas.microsoft.com/office/drawing/2014/main" id="{515777EF-5379-4713-94BA-624E418A64F4}"/>
                </a:ext>
              </a:extLst>
            </p:cNvPr>
            <p:cNvGrpSpPr>
              <a:grpSpLocks/>
            </p:cNvGrpSpPr>
            <p:nvPr/>
          </p:nvGrpSpPr>
          <p:grpSpPr bwMode="auto">
            <a:xfrm>
              <a:off x="1069842" y="2387438"/>
              <a:ext cx="683801" cy="1296710"/>
              <a:chOff x="2298" y="414"/>
              <a:chExt cx="1674" cy="3336"/>
            </a:xfrm>
          </p:grpSpPr>
          <p:grpSp>
            <p:nvGrpSpPr>
              <p:cNvPr id="137" name="Group 123">
                <a:extLst>
                  <a:ext uri="{FF2B5EF4-FFF2-40B4-BE49-F238E27FC236}">
                    <a16:creationId xmlns:a16="http://schemas.microsoft.com/office/drawing/2014/main" id="{CA23DBF9-C319-4D5D-9467-D1EDBD233F49}"/>
                  </a:ext>
                </a:extLst>
              </p:cNvPr>
              <p:cNvGrpSpPr>
                <a:grpSpLocks/>
              </p:cNvGrpSpPr>
              <p:nvPr/>
            </p:nvGrpSpPr>
            <p:grpSpPr bwMode="auto">
              <a:xfrm>
                <a:off x="2784" y="414"/>
                <a:ext cx="684" cy="3336"/>
                <a:chOff x="1488" y="276"/>
                <a:chExt cx="684" cy="3336"/>
              </a:xfrm>
            </p:grpSpPr>
            <p:grpSp>
              <p:nvGrpSpPr>
                <p:cNvPr id="147" name="Group 124">
                  <a:extLst>
                    <a:ext uri="{FF2B5EF4-FFF2-40B4-BE49-F238E27FC236}">
                      <a16:creationId xmlns:a16="http://schemas.microsoft.com/office/drawing/2014/main" id="{D3A4C23F-C856-4129-AEA3-3CE99F7760FB}"/>
                    </a:ext>
                  </a:extLst>
                </p:cNvPr>
                <p:cNvGrpSpPr>
                  <a:grpSpLocks/>
                </p:cNvGrpSpPr>
                <p:nvPr/>
              </p:nvGrpSpPr>
              <p:grpSpPr bwMode="auto">
                <a:xfrm>
                  <a:off x="1494" y="1944"/>
                  <a:ext cx="672" cy="828"/>
                  <a:chOff x="1494" y="2094"/>
                  <a:chExt cx="672" cy="828"/>
                </a:xfrm>
              </p:grpSpPr>
              <p:sp>
                <p:nvSpPr>
                  <p:cNvPr id="157" name="AutoShape 125">
                    <a:extLst>
                      <a:ext uri="{FF2B5EF4-FFF2-40B4-BE49-F238E27FC236}">
                        <a16:creationId xmlns:a16="http://schemas.microsoft.com/office/drawing/2014/main" id="{34C6681C-9A69-4E91-A5BA-7DAC9A00A5F8}"/>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8" name="Oval 126">
                    <a:extLst>
                      <a:ext uri="{FF2B5EF4-FFF2-40B4-BE49-F238E27FC236}">
                        <a16:creationId xmlns:a16="http://schemas.microsoft.com/office/drawing/2014/main" id="{C4BEB3A7-27D7-4985-8F9D-478A21246380}"/>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48" name="Group 127">
                  <a:extLst>
                    <a:ext uri="{FF2B5EF4-FFF2-40B4-BE49-F238E27FC236}">
                      <a16:creationId xmlns:a16="http://schemas.microsoft.com/office/drawing/2014/main" id="{4C3CDF4D-E3CF-4E65-A47B-BA06553A6FD3}"/>
                    </a:ext>
                  </a:extLst>
                </p:cNvPr>
                <p:cNvGrpSpPr>
                  <a:grpSpLocks/>
                </p:cNvGrpSpPr>
                <p:nvPr/>
              </p:nvGrpSpPr>
              <p:grpSpPr bwMode="auto">
                <a:xfrm>
                  <a:off x="1500" y="2784"/>
                  <a:ext cx="672" cy="828"/>
                  <a:chOff x="1494" y="2094"/>
                  <a:chExt cx="672" cy="828"/>
                </a:xfrm>
              </p:grpSpPr>
              <p:sp>
                <p:nvSpPr>
                  <p:cNvPr id="155" name="AutoShape 128">
                    <a:extLst>
                      <a:ext uri="{FF2B5EF4-FFF2-40B4-BE49-F238E27FC236}">
                        <a16:creationId xmlns:a16="http://schemas.microsoft.com/office/drawing/2014/main" id="{D739047D-CCF5-4E74-83D5-E7AFE6F7488B}"/>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6" name="Oval 129">
                    <a:extLst>
                      <a:ext uri="{FF2B5EF4-FFF2-40B4-BE49-F238E27FC236}">
                        <a16:creationId xmlns:a16="http://schemas.microsoft.com/office/drawing/2014/main" id="{F7F6D005-87B5-4BC0-BBE8-8E5EE8A1DCEA}"/>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49" name="Group 130">
                  <a:extLst>
                    <a:ext uri="{FF2B5EF4-FFF2-40B4-BE49-F238E27FC236}">
                      <a16:creationId xmlns:a16="http://schemas.microsoft.com/office/drawing/2014/main" id="{EAD22C49-87B7-47E8-BEDB-C178C61E8F07}"/>
                    </a:ext>
                  </a:extLst>
                </p:cNvPr>
                <p:cNvGrpSpPr>
                  <a:grpSpLocks/>
                </p:cNvGrpSpPr>
                <p:nvPr/>
              </p:nvGrpSpPr>
              <p:grpSpPr bwMode="auto">
                <a:xfrm>
                  <a:off x="1488" y="276"/>
                  <a:ext cx="672" cy="828"/>
                  <a:chOff x="1494" y="2094"/>
                  <a:chExt cx="672" cy="828"/>
                </a:xfrm>
              </p:grpSpPr>
              <p:sp>
                <p:nvSpPr>
                  <p:cNvPr id="153" name="AutoShape 131">
                    <a:extLst>
                      <a:ext uri="{FF2B5EF4-FFF2-40B4-BE49-F238E27FC236}">
                        <a16:creationId xmlns:a16="http://schemas.microsoft.com/office/drawing/2014/main" id="{46A9EC96-A4C1-4115-B616-4BF8BC168DE2}"/>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4" name="Oval 132">
                    <a:extLst>
                      <a:ext uri="{FF2B5EF4-FFF2-40B4-BE49-F238E27FC236}">
                        <a16:creationId xmlns:a16="http://schemas.microsoft.com/office/drawing/2014/main" id="{756ECAC5-8B2F-4AF3-AC80-22CBAC920A3D}"/>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50" name="Group 133">
                  <a:extLst>
                    <a:ext uri="{FF2B5EF4-FFF2-40B4-BE49-F238E27FC236}">
                      <a16:creationId xmlns:a16="http://schemas.microsoft.com/office/drawing/2014/main" id="{12A4A0AC-7ABC-4794-A387-7B3BE404FCF8}"/>
                    </a:ext>
                  </a:extLst>
                </p:cNvPr>
                <p:cNvGrpSpPr>
                  <a:grpSpLocks/>
                </p:cNvGrpSpPr>
                <p:nvPr/>
              </p:nvGrpSpPr>
              <p:grpSpPr bwMode="auto">
                <a:xfrm>
                  <a:off x="1494" y="1116"/>
                  <a:ext cx="672" cy="828"/>
                  <a:chOff x="1494" y="2094"/>
                  <a:chExt cx="672" cy="828"/>
                </a:xfrm>
              </p:grpSpPr>
              <p:sp>
                <p:nvSpPr>
                  <p:cNvPr id="151" name="AutoShape 134">
                    <a:extLst>
                      <a:ext uri="{FF2B5EF4-FFF2-40B4-BE49-F238E27FC236}">
                        <a16:creationId xmlns:a16="http://schemas.microsoft.com/office/drawing/2014/main" id="{1AEE781A-E86C-4139-8029-5FDB5379A1A6}"/>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52" name="Oval 135">
                    <a:extLst>
                      <a:ext uri="{FF2B5EF4-FFF2-40B4-BE49-F238E27FC236}">
                        <a16:creationId xmlns:a16="http://schemas.microsoft.com/office/drawing/2014/main" id="{023F625E-FC53-4938-A79F-9FC349396224}"/>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138" name="Line 136">
                <a:extLst>
                  <a:ext uri="{FF2B5EF4-FFF2-40B4-BE49-F238E27FC236}">
                    <a16:creationId xmlns:a16="http://schemas.microsoft.com/office/drawing/2014/main" id="{84719682-9734-4E6E-9B7E-345E13398510}"/>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9" name="Line 137">
                <a:extLst>
                  <a:ext uri="{FF2B5EF4-FFF2-40B4-BE49-F238E27FC236}">
                    <a16:creationId xmlns:a16="http://schemas.microsoft.com/office/drawing/2014/main" id="{F76F77DA-FEF9-40F5-A6B8-D0AF32C48EBE}"/>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0" name="Line 138">
                <a:extLst>
                  <a:ext uri="{FF2B5EF4-FFF2-40B4-BE49-F238E27FC236}">
                    <a16:creationId xmlns:a16="http://schemas.microsoft.com/office/drawing/2014/main" id="{95F2CB94-9CE8-4374-96CB-5BE0D5375193}"/>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1" name="Line 139">
                <a:extLst>
                  <a:ext uri="{FF2B5EF4-FFF2-40B4-BE49-F238E27FC236}">
                    <a16:creationId xmlns:a16="http://schemas.microsoft.com/office/drawing/2014/main" id="{C61D3818-292B-480E-8372-AE38A06A2949}"/>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2" name="Line 140">
                <a:extLst>
                  <a:ext uri="{FF2B5EF4-FFF2-40B4-BE49-F238E27FC236}">
                    <a16:creationId xmlns:a16="http://schemas.microsoft.com/office/drawing/2014/main" id="{780948AB-F2CC-4D78-993C-5101EB39CF4F}"/>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3" name="Line 141">
                <a:extLst>
                  <a:ext uri="{FF2B5EF4-FFF2-40B4-BE49-F238E27FC236}">
                    <a16:creationId xmlns:a16="http://schemas.microsoft.com/office/drawing/2014/main" id="{50F1B84A-D466-44C0-B0D2-C627C16F4EE9}"/>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4" name="Line 142">
                <a:extLst>
                  <a:ext uri="{FF2B5EF4-FFF2-40B4-BE49-F238E27FC236}">
                    <a16:creationId xmlns:a16="http://schemas.microsoft.com/office/drawing/2014/main" id="{C3BDB1D0-326B-48B2-A7C6-F62D2CD98C8A}"/>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5" name="Line 143">
                <a:extLst>
                  <a:ext uri="{FF2B5EF4-FFF2-40B4-BE49-F238E27FC236}">
                    <a16:creationId xmlns:a16="http://schemas.microsoft.com/office/drawing/2014/main" id="{C8152B8D-08D3-4A1B-B8C6-60B101CDA913}"/>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46" name="Line 144">
                <a:extLst>
                  <a:ext uri="{FF2B5EF4-FFF2-40B4-BE49-F238E27FC236}">
                    <a16:creationId xmlns:a16="http://schemas.microsoft.com/office/drawing/2014/main" id="{3DF929E5-7E3D-454B-835A-94D24D712442}"/>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9" name="Group 145">
              <a:extLst>
                <a:ext uri="{FF2B5EF4-FFF2-40B4-BE49-F238E27FC236}">
                  <a16:creationId xmlns:a16="http://schemas.microsoft.com/office/drawing/2014/main" id="{9827512E-838D-409B-9A28-376BE470CC79}"/>
                </a:ext>
              </a:extLst>
            </p:cNvPr>
            <p:cNvGrpSpPr>
              <a:grpSpLocks/>
            </p:cNvGrpSpPr>
            <p:nvPr/>
          </p:nvGrpSpPr>
          <p:grpSpPr bwMode="auto">
            <a:xfrm>
              <a:off x="2875855" y="2382756"/>
              <a:ext cx="683801" cy="1296710"/>
              <a:chOff x="2298" y="414"/>
              <a:chExt cx="1674" cy="3336"/>
            </a:xfrm>
          </p:grpSpPr>
          <p:grpSp>
            <p:nvGrpSpPr>
              <p:cNvPr id="115" name="Group 146">
                <a:extLst>
                  <a:ext uri="{FF2B5EF4-FFF2-40B4-BE49-F238E27FC236}">
                    <a16:creationId xmlns:a16="http://schemas.microsoft.com/office/drawing/2014/main" id="{D2828D4A-170F-4747-87D3-C7B2A7052F6D}"/>
                  </a:ext>
                </a:extLst>
              </p:cNvPr>
              <p:cNvGrpSpPr>
                <a:grpSpLocks/>
              </p:cNvGrpSpPr>
              <p:nvPr/>
            </p:nvGrpSpPr>
            <p:grpSpPr bwMode="auto">
              <a:xfrm>
                <a:off x="2784" y="414"/>
                <a:ext cx="684" cy="3336"/>
                <a:chOff x="1488" y="276"/>
                <a:chExt cx="684" cy="3336"/>
              </a:xfrm>
            </p:grpSpPr>
            <p:grpSp>
              <p:nvGrpSpPr>
                <p:cNvPr id="125" name="Group 147">
                  <a:extLst>
                    <a:ext uri="{FF2B5EF4-FFF2-40B4-BE49-F238E27FC236}">
                      <a16:creationId xmlns:a16="http://schemas.microsoft.com/office/drawing/2014/main" id="{D13E2923-EF82-4ADB-9EEA-7D670833F1E3}"/>
                    </a:ext>
                  </a:extLst>
                </p:cNvPr>
                <p:cNvGrpSpPr>
                  <a:grpSpLocks/>
                </p:cNvGrpSpPr>
                <p:nvPr/>
              </p:nvGrpSpPr>
              <p:grpSpPr bwMode="auto">
                <a:xfrm>
                  <a:off x="1494" y="1944"/>
                  <a:ext cx="672" cy="828"/>
                  <a:chOff x="1494" y="2094"/>
                  <a:chExt cx="672" cy="828"/>
                </a:xfrm>
              </p:grpSpPr>
              <p:sp>
                <p:nvSpPr>
                  <p:cNvPr id="135" name="AutoShape 148">
                    <a:extLst>
                      <a:ext uri="{FF2B5EF4-FFF2-40B4-BE49-F238E27FC236}">
                        <a16:creationId xmlns:a16="http://schemas.microsoft.com/office/drawing/2014/main" id="{A125749A-BD81-4A5B-919D-0D05378C6413}"/>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6" name="Oval 149">
                    <a:extLst>
                      <a:ext uri="{FF2B5EF4-FFF2-40B4-BE49-F238E27FC236}">
                        <a16:creationId xmlns:a16="http://schemas.microsoft.com/office/drawing/2014/main" id="{A9C75321-4CCF-4135-99A9-095EB28210D4}"/>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26" name="Group 150">
                  <a:extLst>
                    <a:ext uri="{FF2B5EF4-FFF2-40B4-BE49-F238E27FC236}">
                      <a16:creationId xmlns:a16="http://schemas.microsoft.com/office/drawing/2014/main" id="{8C5D2E87-466C-4BEB-8160-85D87F8B5CD5}"/>
                    </a:ext>
                  </a:extLst>
                </p:cNvPr>
                <p:cNvGrpSpPr>
                  <a:grpSpLocks/>
                </p:cNvGrpSpPr>
                <p:nvPr/>
              </p:nvGrpSpPr>
              <p:grpSpPr bwMode="auto">
                <a:xfrm>
                  <a:off x="1500" y="2784"/>
                  <a:ext cx="672" cy="828"/>
                  <a:chOff x="1494" y="2094"/>
                  <a:chExt cx="672" cy="828"/>
                </a:xfrm>
              </p:grpSpPr>
              <p:sp>
                <p:nvSpPr>
                  <p:cNvPr id="133" name="AutoShape 151">
                    <a:extLst>
                      <a:ext uri="{FF2B5EF4-FFF2-40B4-BE49-F238E27FC236}">
                        <a16:creationId xmlns:a16="http://schemas.microsoft.com/office/drawing/2014/main" id="{BD0A632F-DD92-41A7-9051-B77EFFF3E093}"/>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4" name="Oval 152">
                    <a:extLst>
                      <a:ext uri="{FF2B5EF4-FFF2-40B4-BE49-F238E27FC236}">
                        <a16:creationId xmlns:a16="http://schemas.microsoft.com/office/drawing/2014/main" id="{211EF544-A84A-408B-9A2E-9D886ACCCAD1}"/>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27" name="Group 153">
                  <a:extLst>
                    <a:ext uri="{FF2B5EF4-FFF2-40B4-BE49-F238E27FC236}">
                      <a16:creationId xmlns:a16="http://schemas.microsoft.com/office/drawing/2014/main" id="{CBECB7FB-320A-4349-B13A-A59BAC28935B}"/>
                    </a:ext>
                  </a:extLst>
                </p:cNvPr>
                <p:cNvGrpSpPr>
                  <a:grpSpLocks/>
                </p:cNvGrpSpPr>
                <p:nvPr/>
              </p:nvGrpSpPr>
              <p:grpSpPr bwMode="auto">
                <a:xfrm>
                  <a:off x="1488" y="276"/>
                  <a:ext cx="672" cy="828"/>
                  <a:chOff x="1494" y="2094"/>
                  <a:chExt cx="672" cy="828"/>
                </a:xfrm>
              </p:grpSpPr>
              <p:sp>
                <p:nvSpPr>
                  <p:cNvPr id="131" name="AutoShape 154">
                    <a:extLst>
                      <a:ext uri="{FF2B5EF4-FFF2-40B4-BE49-F238E27FC236}">
                        <a16:creationId xmlns:a16="http://schemas.microsoft.com/office/drawing/2014/main" id="{4F6EB993-BCE7-4223-AE95-921D11A95250}"/>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2" name="Oval 155">
                    <a:extLst>
                      <a:ext uri="{FF2B5EF4-FFF2-40B4-BE49-F238E27FC236}">
                        <a16:creationId xmlns:a16="http://schemas.microsoft.com/office/drawing/2014/main" id="{F9E07DEC-076F-43BB-8A84-DB0BDFB55A94}"/>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28" name="Group 156">
                  <a:extLst>
                    <a:ext uri="{FF2B5EF4-FFF2-40B4-BE49-F238E27FC236}">
                      <a16:creationId xmlns:a16="http://schemas.microsoft.com/office/drawing/2014/main" id="{3629D346-ACC7-4AE7-846D-C862FB218B60}"/>
                    </a:ext>
                  </a:extLst>
                </p:cNvPr>
                <p:cNvGrpSpPr>
                  <a:grpSpLocks/>
                </p:cNvGrpSpPr>
                <p:nvPr/>
              </p:nvGrpSpPr>
              <p:grpSpPr bwMode="auto">
                <a:xfrm>
                  <a:off x="1494" y="1116"/>
                  <a:ext cx="672" cy="828"/>
                  <a:chOff x="1494" y="2094"/>
                  <a:chExt cx="672" cy="828"/>
                </a:xfrm>
              </p:grpSpPr>
              <p:sp>
                <p:nvSpPr>
                  <p:cNvPr id="129" name="AutoShape 157">
                    <a:extLst>
                      <a:ext uri="{FF2B5EF4-FFF2-40B4-BE49-F238E27FC236}">
                        <a16:creationId xmlns:a16="http://schemas.microsoft.com/office/drawing/2014/main" id="{93B0AC37-B753-43FD-B80C-E10BB5B87BFC}"/>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30" name="Oval 158">
                    <a:extLst>
                      <a:ext uri="{FF2B5EF4-FFF2-40B4-BE49-F238E27FC236}">
                        <a16:creationId xmlns:a16="http://schemas.microsoft.com/office/drawing/2014/main" id="{40BF939B-8765-4209-BCE6-079AC3C37ECE}"/>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116" name="Line 159">
                <a:extLst>
                  <a:ext uri="{FF2B5EF4-FFF2-40B4-BE49-F238E27FC236}">
                    <a16:creationId xmlns:a16="http://schemas.microsoft.com/office/drawing/2014/main" id="{C4085E48-B977-4E0E-B5F3-1AF711690313}"/>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7" name="Line 160">
                <a:extLst>
                  <a:ext uri="{FF2B5EF4-FFF2-40B4-BE49-F238E27FC236}">
                    <a16:creationId xmlns:a16="http://schemas.microsoft.com/office/drawing/2014/main" id="{4F629BE4-238C-4A7D-8594-7EB52ACF84B9}"/>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8" name="Line 161">
                <a:extLst>
                  <a:ext uri="{FF2B5EF4-FFF2-40B4-BE49-F238E27FC236}">
                    <a16:creationId xmlns:a16="http://schemas.microsoft.com/office/drawing/2014/main" id="{5B38ED83-F289-4116-85EB-8D69A3E17917}"/>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9" name="Line 162">
                <a:extLst>
                  <a:ext uri="{FF2B5EF4-FFF2-40B4-BE49-F238E27FC236}">
                    <a16:creationId xmlns:a16="http://schemas.microsoft.com/office/drawing/2014/main" id="{41751362-5848-4946-8396-FD7861AD16D5}"/>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0" name="Line 163">
                <a:extLst>
                  <a:ext uri="{FF2B5EF4-FFF2-40B4-BE49-F238E27FC236}">
                    <a16:creationId xmlns:a16="http://schemas.microsoft.com/office/drawing/2014/main" id="{525B3008-DD5B-49DC-A292-5966E5079B85}"/>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1" name="Line 164">
                <a:extLst>
                  <a:ext uri="{FF2B5EF4-FFF2-40B4-BE49-F238E27FC236}">
                    <a16:creationId xmlns:a16="http://schemas.microsoft.com/office/drawing/2014/main" id="{05A57D9A-D845-4372-9FF1-60D45B219770}"/>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2" name="Line 165">
                <a:extLst>
                  <a:ext uri="{FF2B5EF4-FFF2-40B4-BE49-F238E27FC236}">
                    <a16:creationId xmlns:a16="http://schemas.microsoft.com/office/drawing/2014/main" id="{9F85C009-7FD5-4892-BF9E-2F4585E9B049}"/>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3" name="Line 166">
                <a:extLst>
                  <a:ext uri="{FF2B5EF4-FFF2-40B4-BE49-F238E27FC236}">
                    <a16:creationId xmlns:a16="http://schemas.microsoft.com/office/drawing/2014/main" id="{7B6D7802-B1C2-40E3-AF4F-C523D7E1853A}"/>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24" name="Line 167">
                <a:extLst>
                  <a:ext uri="{FF2B5EF4-FFF2-40B4-BE49-F238E27FC236}">
                    <a16:creationId xmlns:a16="http://schemas.microsoft.com/office/drawing/2014/main" id="{D00377F5-69D3-444D-B415-EEFD254D7B4E}"/>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0" name="Group 168">
              <a:extLst>
                <a:ext uri="{FF2B5EF4-FFF2-40B4-BE49-F238E27FC236}">
                  <a16:creationId xmlns:a16="http://schemas.microsoft.com/office/drawing/2014/main" id="{73EE6BB7-BF32-48A6-AE22-5B780A11546A}"/>
                </a:ext>
              </a:extLst>
            </p:cNvPr>
            <p:cNvGrpSpPr>
              <a:grpSpLocks/>
            </p:cNvGrpSpPr>
            <p:nvPr/>
          </p:nvGrpSpPr>
          <p:grpSpPr bwMode="auto">
            <a:xfrm>
              <a:off x="3469879" y="2378075"/>
              <a:ext cx="683801" cy="1296710"/>
              <a:chOff x="2298" y="414"/>
              <a:chExt cx="1674" cy="3336"/>
            </a:xfrm>
          </p:grpSpPr>
          <p:grpSp>
            <p:nvGrpSpPr>
              <p:cNvPr id="93" name="Group 169">
                <a:extLst>
                  <a:ext uri="{FF2B5EF4-FFF2-40B4-BE49-F238E27FC236}">
                    <a16:creationId xmlns:a16="http://schemas.microsoft.com/office/drawing/2014/main" id="{FFC689A7-A139-4656-81A1-BF1502F678CD}"/>
                  </a:ext>
                </a:extLst>
              </p:cNvPr>
              <p:cNvGrpSpPr>
                <a:grpSpLocks/>
              </p:cNvGrpSpPr>
              <p:nvPr/>
            </p:nvGrpSpPr>
            <p:grpSpPr bwMode="auto">
              <a:xfrm>
                <a:off x="2784" y="414"/>
                <a:ext cx="684" cy="3336"/>
                <a:chOff x="1488" y="276"/>
                <a:chExt cx="684" cy="3336"/>
              </a:xfrm>
            </p:grpSpPr>
            <p:grpSp>
              <p:nvGrpSpPr>
                <p:cNvPr id="103" name="Group 170">
                  <a:extLst>
                    <a:ext uri="{FF2B5EF4-FFF2-40B4-BE49-F238E27FC236}">
                      <a16:creationId xmlns:a16="http://schemas.microsoft.com/office/drawing/2014/main" id="{A3442266-A99E-4910-98C0-8683423D658E}"/>
                    </a:ext>
                  </a:extLst>
                </p:cNvPr>
                <p:cNvGrpSpPr>
                  <a:grpSpLocks/>
                </p:cNvGrpSpPr>
                <p:nvPr/>
              </p:nvGrpSpPr>
              <p:grpSpPr bwMode="auto">
                <a:xfrm>
                  <a:off x="1494" y="1944"/>
                  <a:ext cx="672" cy="828"/>
                  <a:chOff x="1494" y="2094"/>
                  <a:chExt cx="672" cy="828"/>
                </a:xfrm>
              </p:grpSpPr>
              <p:sp>
                <p:nvSpPr>
                  <p:cNvPr id="113" name="AutoShape 171">
                    <a:extLst>
                      <a:ext uri="{FF2B5EF4-FFF2-40B4-BE49-F238E27FC236}">
                        <a16:creationId xmlns:a16="http://schemas.microsoft.com/office/drawing/2014/main" id="{D922E77F-39F5-4B8C-BD39-050B87E826A1}"/>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4" name="Oval 172">
                    <a:extLst>
                      <a:ext uri="{FF2B5EF4-FFF2-40B4-BE49-F238E27FC236}">
                        <a16:creationId xmlns:a16="http://schemas.microsoft.com/office/drawing/2014/main" id="{C925D96B-8C49-41D6-BAAE-FED19CCD3E6B}"/>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04" name="Group 173">
                  <a:extLst>
                    <a:ext uri="{FF2B5EF4-FFF2-40B4-BE49-F238E27FC236}">
                      <a16:creationId xmlns:a16="http://schemas.microsoft.com/office/drawing/2014/main" id="{6344D5B3-6375-4C2C-A4B5-4DF5294D552E}"/>
                    </a:ext>
                  </a:extLst>
                </p:cNvPr>
                <p:cNvGrpSpPr>
                  <a:grpSpLocks/>
                </p:cNvGrpSpPr>
                <p:nvPr/>
              </p:nvGrpSpPr>
              <p:grpSpPr bwMode="auto">
                <a:xfrm>
                  <a:off x="1500" y="2784"/>
                  <a:ext cx="672" cy="828"/>
                  <a:chOff x="1494" y="2094"/>
                  <a:chExt cx="672" cy="828"/>
                </a:xfrm>
              </p:grpSpPr>
              <p:sp>
                <p:nvSpPr>
                  <p:cNvPr id="111" name="AutoShape 174">
                    <a:extLst>
                      <a:ext uri="{FF2B5EF4-FFF2-40B4-BE49-F238E27FC236}">
                        <a16:creationId xmlns:a16="http://schemas.microsoft.com/office/drawing/2014/main" id="{9612C86D-8184-4DAF-A9A2-89C0F8B05771}"/>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2" name="Oval 175">
                    <a:extLst>
                      <a:ext uri="{FF2B5EF4-FFF2-40B4-BE49-F238E27FC236}">
                        <a16:creationId xmlns:a16="http://schemas.microsoft.com/office/drawing/2014/main" id="{2DA9A1C5-AEB0-484F-A531-291238696120}"/>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05" name="Group 176">
                  <a:extLst>
                    <a:ext uri="{FF2B5EF4-FFF2-40B4-BE49-F238E27FC236}">
                      <a16:creationId xmlns:a16="http://schemas.microsoft.com/office/drawing/2014/main" id="{91DD5F90-9C87-48CA-A889-5D568B70BE06}"/>
                    </a:ext>
                  </a:extLst>
                </p:cNvPr>
                <p:cNvGrpSpPr>
                  <a:grpSpLocks/>
                </p:cNvGrpSpPr>
                <p:nvPr/>
              </p:nvGrpSpPr>
              <p:grpSpPr bwMode="auto">
                <a:xfrm>
                  <a:off x="1488" y="276"/>
                  <a:ext cx="672" cy="828"/>
                  <a:chOff x="1494" y="2094"/>
                  <a:chExt cx="672" cy="828"/>
                </a:xfrm>
              </p:grpSpPr>
              <p:sp>
                <p:nvSpPr>
                  <p:cNvPr id="109" name="AutoShape 177">
                    <a:extLst>
                      <a:ext uri="{FF2B5EF4-FFF2-40B4-BE49-F238E27FC236}">
                        <a16:creationId xmlns:a16="http://schemas.microsoft.com/office/drawing/2014/main" id="{4DE365FB-3ADD-49BE-9C1E-29214F5DF226}"/>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10" name="Oval 178">
                    <a:extLst>
                      <a:ext uri="{FF2B5EF4-FFF2-40B4-BE49-F238E27FC236}">
                        <a16:creationId xmlns:a16="http://schemas.microsoft.com/office/drawing/2014/main" id="{5DBD0303-E783-4E59-A5A9-E151D3488ADC}"/>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06" name="Group 179">
                  <a:extLst>
                    <a:ext uri="{FF2B5EF4-FFF2-40B4-BE49-F238E27FC236}">
                      <a16:creationId xmlns:a16="http://schemas.microsoft.com/office/drawing/2014/main" id="{1A885C1E-5BE3-4692-8B3D-F9BF3770EB35}"/>
                    </a:ext>
                  </a:extLst>
                </p:cNvPr>
                <p:cNvGrpSpPr>
                  <a:grpSpLocks/>
                </p:cNvGrpSpPr>
                <p:nvPr/>
              </p:nvGrpSpPr>
              <p:grpSpPr bwMode="auto">
                <a:xfrm>
                  <a:off x="1494" y="1116"/>
                  <a:ext cx="672" cy="828"/>
                  <a:chOff x="1494" y="2094"/>
                  <a:chExt cx="672" cy="828"/>
                </a:xfrm>
              </p:grpSpPr>
              <p:sp>
                <p:nvSpPr>
                  <p:cNvPr id="107" name="AutoShape 180">
                    <a:extLst>
                      <a:ext uri="{FF2B5EF4-FFF2-40B4-BE49-F238E27FC236}">
                        <a16:creationId xmlns:a16="http://schemas.microsoft.com/office/drawing/2014/main" id="{8C76BEAA-A49D-4A56-B924-E962DD6389C0}"/>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8" name="Oval 181">
                    <a:extLst>
                      <a:ext uri="{FF2B5EF4-FFF2-40B4-BE49-F238E27FC236}">
                        <a16:creationId xmlns:a16="http://schemas.microsoft.com/office/drawing/2014/main" id="{1E8B75ED-4097-461F-B599-E8F5AEFED6E5}"/>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94" name="Line 182">
                <a:extLst>
                  <a:ext uri="{FF2B5EF4-FFF2-40B4-BE49-F238E27FC236}">
                    <a16:creationId xmlns:a16="http://schemas.microsoft.com/office/drawing/2014/main" id="{A7D710F9-CAFD-4DB1-AD6D-D0A5E329A530}"/>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5" name="Line 183">
                <a:extLst>
                  <a:ext uri="{FF2B5EF4-FFF2-40B4-BE49-F238E27FC236}">
                    <a16:creationId xmlns:a16="http://schemas.microsoft.com/office/drawing/2014/main" id="{04C43D00-D567-4262-9057-613D66AA2B49}"/>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6" name="Line 184">
                <a:extLst>
                  <a:ext uri="{FF2B5EF4-FFF2-40B4-BE49-F238E27FC236}">
                    <a16:creationId xmlns:a16="http://schemas.microsoft.com/office/drawing/2014/main" id="{E373119A-542B-4C33-A3E6-A7DE7643D5F5}"/>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7" name="Line 185">
                <a:extLst>
                  <a:ext uri="{FF2B5EF4-FFF2-40B4-BE49-F238E27FC236}">
                    <a16:creationId xmlns:a16="http://schemas.microsoft.com/office/drawing/2014/main" id="{F72F947A-809D-4542-8530-7592FE085824}"/>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8" name="Line 186">
                <a:extLst>
                  <a:ext uri="{FF2B5EF4-FFF2-40B4-BE49-F238E27FC236}">
                    <a16:creationId xmlns:a16="http://schemas.microsoft.com/office/drawing/2014/main" id="{2EC1C3E2-03BC-464A-BB42-36E9750E0EE0}"/>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9" name="Line 187">
                <a:extLst>
                  <a:ext uri="{FF2B5EF4-FFF2-40B4-BE49-F238E27FC236}">
                    <a16:creationId xmlns:a16="http://schemas.microsoft.com/office/drawing/2014/main" id="{A66A4B69-6C9A-4CD0-953A-7D421676FC26}"/>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0" name="Line 188">
                <a:extLst>
                  <a:ext uri="{FF2B5EF4-FFF2-40B4-BE49-F238E27FC236}">
                    <a16:creationId xmlns:a16="http://schemas.microsoft.com/office/drawing/2014/main" id="{1E558057-2D7C-4E4E-B472-98E145BE77E1}"/>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1" name="Line 189">
                <a:extLst>
                  <a:ext uri="{FF2B5EF4-FFF2-40B4-BE49-F238E27FC236}">
                    <a16:creationId xmlns:a16="http://schemas.microsoft.com/office/drawing/2014/main" id="{BBBD447C-D082-48CA-A28B-1C0217479212}"/>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102" name="Line 190">
                <a:extLst>
                  <a:ext uri="{FF2B5EF4-FFF2-40B4-BE49-F238E27FC236}">
                    <a16:creationId xmlns:a16="http://schemas.microsoft.com/office/drawing/2014/main" id="{387D1483-765A-4675-8C60-AC73B1A5B11F}"/>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1" name="Group 191">
              <a:extLst>
                <a:ext uri="{FF2B5EF4-FFF2-40B4-BE49-F238E27FC236}">
                  <a16:creationId xmlns:a16="http://schemas.microsoft.com/office/drawing/2014/main" id="{AABD0460-582D-4725-9C4B-55C408AAF22D}"/>
                </a:ext>
              </a:extLst>
            </p:cNvPr>
            <p:cNvGrpSpPr>
              <a:grpSpLocks/>
            </p:cNvGrpSpPr>
            <p:nvPr/>
          </p:nvGrpSpPr>
          <p:grpSpPr bwMode="auto">
            <a:xfrm>
              <a:off x="4045948" y="2396800"/>
              <a:ext cx="537165" cy="1282666"/>
              <a:chOff x="336" y="300"/>
              <a:chExt cx="1218" cy="3348"/>
            </a:xfrm>
          </p:grpSpPr>
          <p:grpSp>
            <p:nvGrpSpPr>
              <p:cNvPr id="68" name="Group 192">
                <a:extLst>
                  <a:ext uri="{FF2B5EF4-FFF2-40B4-BE49-F238E27FC236}">
                    <a16:creationId xmlns:a16="http://schemas.microsoft.com/office/drawing/2014/main" id="{4A598C19-50CD-4C09-AF9B-1938179F7A0F}"/>
                  </a:ext>
                </a:extLst>
              </p:cNvPr>
              <p:cNvGrpSpPr>
                <a:grpSpLocks/>
              </p:cNvGrpSpPr>
              <p:nvPr/>
            </p:nvGrpSpPr>
            <p:grpSpPr bwMode="auto">
              <a:xfrm>
                <a:off x="894" y="2844"/>
                <a:ext cx="240" cy="804"/>
                <a:chOff x="720" y="2112"/>
                <a:chExt cx="240" cy="834"/>
              </a:xfrm>
            </p:grpSpPr>
            <p:sp>
              <p:nvSpPr>
                <p:cNvPr id="90" name="Rectangle 193">
                  <a:extLst>
                    <a:ext uri="{FF2B5EF4-FFF2-40B4-BE49-F238E27FC236}">
                      <a16:creationId xmlns:a16="http://schemas.microsoft.com/office/drawing/2014/main" id="{9973D4F1-73D2-4C71-B65F-094CE87C5A5B}"/>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91" name="AutoShape 194">
                  <a:extLst>
                    <a:ext uri="{FF2B5EF4-FFF2-40B4-BE49-F238E27FC236}">
                      <a16:creationId xmlns:a16="http://schemas.microsoft.com/office/drawing/2014/main" id="{05B8B37A-6319-4CE4-A2FE-1D7602707389}"/>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92" name="Line 195">
                  <a:extLst>
                    <a:ext uri="{FF2B5EF4-FFF2-40B4-BE49-F238E27FC236}">
                      <a16:creationId xmlns:a16="http://schemas.microsoft.com/office/drawing/2014/main" id="{1106E53F-EBA0-4975-AB40-818003126C98}"/>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69" name="Group 196">
                <a:extLst>
                  <a:ext uri="{FF2B5EF4-FFF2-40B4-BE49-F238E27FC236}">
                    <a16:creationId xmlns:a16="http://schemas.microsoft.com/office/drawing/2014/main" id="{AD9931DE-10AB-4AB3-B6DA-B1DC4AFF4A8A}"/>
                  </a:ext>
                </a:extLst>
              </p:cNvPr>
              <p:cNvGrpSpPr>
                <a:grpSpLocks/>
              </p:cNvGrpSpPr>
              <p:nvPr/>
            </p:nvGrpSpPr>
            <p:grpSpPr bwMode="auto">
              <a:xfrm>
                <a:off x="900" y="1998"/>
                <a:ext cx="240" cy="804"/>
                <a:chOff x="720" y="2112"/>
                <a:chExt cx="240" cy="834"/>
              </a:xfrm>
            </p:grpSpPr>
            <p:sp>
              <p:nvSpPr>
                <p:cNvPr id="87" name="Rectangle 197">
                  <a:extLst>
                    <a:ext uri="{FF2B5EF4-FFF2-40B4-BE49-F238E27FC236}">
                      <a16:creationId xmlns:a16="http://schemas.microsoft.com/office/drawing/2014/main" id="{721D11CC-538D-45CE-AF00-A754C8940CA6}"/>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88" name="AutoShape 198">
                  <a:extLst>
                    <a:ext uri="{FF2B5EF4-FFF2-40B4-BE49-F238E27FC236}">
                      <a16:creationId xmlns:a16="http://schemas.microsoft.com/office/drawing/2014/main" id="{65E17669-5F6B-46FF-AE3F-98F01D075219}"/>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9" name="Line 199">
                  <a:extLst>
                    <a:ext uri="{FF2B5EF4-FFF2-40B4-BE49-F238E27FC236}">
                      <a16:creationId xmlns:a16="http://schemas.microsoft.com/office/drawing/2014/main" id="{41B7271C-59DA-4D65-8B7E-82EB8FD65743}"/>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70" name="Group 200">
                <a:extLst>
                  <a:ext uri="{FF2B5EF4-FFF2-40B4-BE49-F238E27FC236}">
                    <a16:creationId xmlns:a16="http://schemas.microsoft.com/office/drawing/2014/main" id="{5E9ABE3A-2698-4172-A006-639F25F0606F}"/>
                  </a:ext>
                </a:extLst>
              </p:cNvPr>
              <p:cNvGrpSpPr>
                <a:grpSpLocks/>
              </p:cNvGrpSpPr>
              <p:nvPr/>
            </p:nvGrpSpPr>
            <p:grpSpPr bwMode="auto">
              <a:xfrm>
                <a:off x="900" y="1140"/>
                <a:ext cx="240" cy="804"/>
                <a:chOff x="720" y="2112"/>
                <a:chExt cx="240" cy="834"/>
              </a:xfrm>
            </p:grpSpPr>
            <p:sp>
              <p:nvSpPr>
                <p:cNvPr id="84" name="Rectangle 201">
                  <a:extLst>
                    <a:ext uri="{FF2B5EF4-FFF2-40B4-BE49-F238E27FC236}">
                      <a16:creationId xmlns:a16="http://schemas.microsoft.com/office/drawing/2014/main" id="{37F5E56D-17A3-4CA9-84B4-DD80413D7400}"/>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85" name="AutoShape 202">
                  <a:extLst>
                    <a:ext uri="{FF2B5EF4-FFF2-40B4-BE49-F238E27FC236}">
                      <a16:creationId xmlns:a16="http://schemas.microsoft.com/office/drawing/2014/main" id="{8116B4C1-1D47-404F-B0B1-47B8B88DC9C6}"/>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6" name="Line 203">
                  <a:extLst>
                    <a:ext uri="{FF2B5EF4-FFF2-40B4-BE49-F238E27FC236}">
                      <a16:creationId xmlns:a16="http://schemas.microsoft.com/office/drawing/2014/main" id="{2BE9B0B4-46E1-4E8E-BB97-00383FED556F}"/>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71" name="Group 204">
                <a:extLst>
                  <a:ext uri="{FF2B5EF4-FFF2-40B4-BE49-F238E27FC236}">
                    <a16:creationId xmlns:a16="http://schemas.microsoft.com/office/drawing/2014/main" id="{30058D64-3009-4957-BCB1-C7964DF0E44F}"/>
                  </a:ext>
                </a:extLst>
              </p:cNvPr>
              <p:cNvGrpSpPr>
                <a:grpSpLocks/>
              </p:cNvGrpSpPr>
              <p:nvPr/>
            </p:nvGrpSpPr>
            <p:grpSpPr bwMode="auto">
              <a:xfrm>
                <a:off x="894" y="300"/>
                <a:ext cx="240" cy="804"/>
                <a:chOff x="720" y="2112"/>
                <a:chExt cx="240" cy="834"/>
              </a:xfrm>
            </p:grpSpPr>
            <p:sp>
              <p:nvSpPr>
                <p:cNvPr id="81" name="Rectangle 205">
                  <a:extLst>
                    <a:ext uri="{FF2B5EF4-FFF2-40B4-BE49-F238E27FC236}">
                      <a16:creationId xmlns:a16="http://schemas.microsoft.com/office/drawing/2014/main" id="{80B8D07C-9B53-480A-9AB6-DA0964114C78}"/>
                    </a:ext>
                  </a:extLst>
                </p:cNvPr>
                <p:cNvSpPr>
                  <a:spLocks noChangeArrowheads="1"/>
                </p:cNvSpPr>
                <p:nvPr/>
              </p:nvSpPr>
              <p:spPr bwMode="auto">
                <a:xfrm>
                  <a:off x="720" y="2112"/>
                  <a:ext cx="240" cy="720"/>
                </a:xfrm>
                <a:prstGeom prst="rect">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ko-KR" sz="1800" b="0" i="0" u="none" strike="noStrike" kern="1200" cap="none" spc="0" normalizeH="0" baseline="0" noProof="0">
                    <a:ln>
                      <a:noFill/>
                    </a:ln>
                    <a:solidFill>
                      <a:srgbClr val="000000"/>
                    </a:solidFill>
                    <a:effectLst/>
                    <a:uLnTx/>
                    <a:uFillTx/>
                    <a:latin typeface="Calibri"/>
                    <a:cs typeface="+mn-cs"/>
                  </a:endParaRPr>
                </a:p>
              </p:txBody>
            </p:sp>
            <p:sp>
              <p:nvSpPr>
                <p:cNvPr id="82" name="AutoShape 206">
                  <a:extLst>
                    <a:ext uri="{FF2B5EF4-FFF2-40B4-BE49-F238E27FC236}">
                      <a16:creationId xmlns:a16="http://schemas.microsoft.com/office/drawing/2014/main" id="{C21644E0-37FF-4F77-A59E-37F5DF003414}"/>
                    </a:ext>
                  </a:extLst>
                </p:cNvPr>
                <p:cNvSpPr>
                  <a:spLocks noChangeArrowheads="1"/>
                </p:cNvSpPr>
                <p:nvPr/>
              </p:nvSpPr>
              <p:spPr bwMode="auto">
                <a:xfrm>
                  <a:off x="720" y="2736"/>
                  <a:ext cx="240" cy="96"/>
                </a:xfrm>
                <a:prstGeom prst="triangle">
                  <a:avLst>
                    <a:gd name="adj" fmla="val 50000"/>
                  </a:avLst>
                </a:prstGeom>
                <a:solidFill>
                  <a:srgbClr val="6666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3" name="Line 207">
                  <a:extLst>
                    <a:ext uri="{FF2B5EF4-FFF2-40B4-BE49-F238E27FC236}">
                      <a16:creationId xmlns:a16="http://schemas.microsoft.com/office/drawing/2014/main" id="{4988E4BB-159B-42FE-ADA8-A0AFFCE6A3E8}"/>
                    </a:ext>
                  </a:extLst>
                </p:cNvPr>
                <p:cNvSpPr>
                  <a:spLocks noChangeShapeType="1"/>
                </p:cNvSpPr>
                <p:nvPr/>
              </p:nvSpPr>
              <p:spPr bwMode="auto">
                <a:xfrm>
                  <a:off x="840" y="2832"/>
                  <a:ext cx="0" cy="1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72" name="Line 208">
                <a:extLst>
                  <a:ext uri="{FF2B5EF4-FFF2-40B4-BE49-F238E27FC236}">
                    <a16:creationId xmlns:a16="http://schemas.microsoft.com/office/drawing/2014/main" id="{CE72A3D9-3868-4FE0-9719-F573E92C7651}"/>
                  </a:ext>
                </a:extLst>
              </p:cNvPr>
              <p:cNvSpPr>
                <a:spLocks noChangeShapeType="1"/>
              </p:cNvSpPr>
              <p:nvPr/>
            </p:nvSpPr>
            <p:spPr bwMode="auto">
              <a:xfrm>
                <a:off x="336" y="3222"/>
                <a:ext cx="5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3" name="Line 209">
                <a:extLst>
                  <a:ext uri="{FF2B5EF4-FFF2-40B4-BE49-F238E27FC236}">
                    <a16:creationId xmlns:a16="http://schemas.microsoft.com/office/drawing/2014/main" id="{75706F03-DF91-45AF-97FE-E1CE860A30D1}"/>
                  </a:ext>
                </a:extLst>
              </p:cNvPr>
              <p:cNvSpPr>
                <a:spLocks noChangeShapeType="1"/>
              </p:cNvSpPr>
              <p:nvPr/>
            </p:nvSpPr>
            <p:spPr bwMode="auto">
              <a:xfrm flipV="1">
                <a:off x="678" y="636"/>
                <a:ext cx="0" cy="25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4" name="Line 210">
                <a:extLst>
                  <a:ext uri="{FF2B5EF4-FFF2-40B4-BE49-F238E27FC236}">
                    <a16:creationId xmlns:a16="http://schemas.microsoft.com/office/drawing/2014/main" id="{9BAEF57E-7931-46D6-B5E6-93551665A964}"/>
                  </a:ext>
                </a:extLst>
              </p:cNvPr>
              <p:cNvSpPr>
                <a:spLocks noChangeShapeType="1"/>
              </p:cNvSpPr>
              <p:nvPr/>
            </p:nvSpPr>
            <p:spPr bwMode="auto">
              <a:xfrm>
                <a:off x="678" y="63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5" name="Line 211">
                <a:extLst>
                  <a:ext uri="{FF2B5EF4-FFF2-40B4-BE49-F238E27FC236}">
                    <a16:creationId xmlns:a16="http://schemas.microsoft.com/office/drawing/2014/main" id="{5202CB63-B315-45CB-83A2-1C54A0294F66}"/>
                  </a:ext>
                </a:extLst>
              </p:cNvPr>
              <p:cNvSpPr>
                <a:spLocks noChangeShapeType="1"/>
              </p:cNvSpPr>
              <p:nvPr/>
            </p:nvSpPr>
            <p:spPr bwMode="auto">
              <a:xfrm>
                <a:off x="678" y="148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6" name="Line 212">
                <a:extLst>
                  <a:ext uri="{FF2B5EF4-FFF2-40B4-BE49-F238E27FC236}">
                    <a16:creationId xmlns:a16="http://schemas.microsoft.com/office/drawing/2014/main" id="{99C701C1-54F3-4935-A4C5-E2F6A0575023}"/>
                  </a:ext>
                </a:extLst>
              </p:cNvPr>
              <p:cNvSpPr>
                <a:spLocks noChangeShapeType="1"/>
              </p:cNvSpPr>
              <p:nvPr/>
            </p:nvSpPr>
            <p:spPr bwMode="auto">
              <a:xfrm>
                <a:off x="690" y="234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7" name="Line 213">
                <a:extLst>
                  <a:ext uri="{FF2B5EF4-FFF2-40B4-BE49-F238E27FC236}">
                    <a16:creationId xmlns:a16="http://schemas.microsoft.com/office/drawing/2014/main" id="{C489D104-4985-40F7-B03E-453671D90F4E}"/>
                  </a:ext>
                </a:extLst>
              </p:cNvPr>
              <p:cNvSpPr>
                <a:spLocks noChangeShapeType="1"/>
              </p:cNvSpPr>
              <p:nvPr/>
            </p:nvSpPr>
            <p:spPr bwMode="auto">
              <a:xfrm>
                <a:off x="1140" y="64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8" name="Line 214">
                <a:extLst>
                  <a:ext uri="{FF2B5EF4-FFF2-40B4-BE49-F238E27FC236}">
                    <a16:creationId xmlns:a16="http://schemas.microsoft.com/office/drawing/2014/main" id="{EE4DC563-885D-4D1B-96DD-B465C07B92F7}"/>
                  </a:ext>
                </a:extLst>
              </p:cNvPr>
              <p:cNvSpPr>
                <a:spLocks noChangeShapeType="1"/>
              </p:cNvSpPr>
              <p:nvPr/>
            </p:nvSpPr>
            <p:spPr bwMode="auto">
              <a:xfrm>
                <a:off x="1146" y="148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79" name="Line 215">
                <a:extLst>
                  <a:ext uri="{FF2B5EF4-FFF2-40B4-BE49-F238E27FC236}">
                    <a16:creationId xmlns:a16="http://schemas.microsoft.com/office/drawing/2014/main" id="{D6DFE7D5-1345-4032-AB4F-B29D73D2B353}"/>
                  </a:ext>
                </a:extLst>
              </p:cNvPr>
              <p:cNvSpPr>
                <a:spLocks noChangeShapeType="1"/>
              </p:cNvSpPr>
              <p:nvPr/>
            </p:nvSpPr>
            <p:spPr bwMode="auto">
              <a:xfrm>
                <a:off x="1152" y="2340"/>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80" name="Line 216">
                <a:extLst>
                  <a:ext uri="{FF2B5EF4-FFF2-40B4-BE49-F238E27FC236}">
                    <a16:creationId xmlns:a16="http://schemas.microsoft.com/office/drawing/2014/main" id="{D8A31FD4-7374-4776-878B-C0D34282D71F}"/>
                  </a:ext>
                </a:extLst>
              </p:cNvPr>
              <p:cNvSpPr>
                <a:spLocks noChangeShapeType="1"/>
              </p:cNvSpPr>
              <p:nvPr/>
            </p:nvSpPr>
            <p:spPr bwMode="auto">
              <a:xfrm>
                <a:off x="1146" y="3222"/>
                <a:ext cx="4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2" name="Group 217">
              <a:extLst>
                <a:ext uri="{FF2B5EF4-FFF2-40B4-BE49-F238E27FC236}">
                  <a16:creationId xmlns:a16="http://schemas.microsoft.com/office/drawing/2014/main" id="{7C53C85D-EB14-4BA7-A308-806A39A0B035}"/>
                </a:ext>
              </a:extLst>
            </p:cNvPr>
            <p:cNvGrpSpPr>
              <a:grpSpLocks/>
            </p:cNvGrpSpPr>
            <p:nvPr/>
          </p:nvGrpSpPr>
          <p:grpSpPr bwMode="auto">
            <a:xfrm>
              <a:off x="1668355" y="2387438"/>
              <a:ext cx="683801" cy="1296710"/>
              <a:chOff x="2298" y="414"/>
              <a:chExt cx="1674" cy="3336"/>
            </a:xfrm>
          </p:grpSpPr>
          <p:grpSp>
            <p:nvGrpSpPr>
              <p:cNvPr id="46" name="Group 218">
                <a:extLst>
                  <a:ext uri="{FF2B5EF4-FFF2-40B4-BE49-F238E27FC236}">
                    <a16:creationId xmlns:a16="http://schemas.microsoft.com/office/drawing/2014/main" id="{86688452-D834-43A8-BBD9-58B6F2F5D087}"/>
                  </a:ext>
                </a:extLst>
              </p:cNvPr>
              <p:cNvGrpSpPr>
                <a:grpSpLocks/>
              </p:cNvGrpSpPr>
              <p:nvPr/>
            </p:nvGrpSpPr>
            <p:grpSpPr bwMode="auto">
              <a:xfrm>
                <a:off x="2784" y="414"/>
                <a:ext cx="684" cy="3336"/>
                <a:chOff x="1488" y="276"/>
                <a:chExt cx="684" cy="3336"/>
              </a:xfrm>
            </p:grpSpPr>
            <p:grpSp>
              <p:nvGrpSpPr>
                <p:cNvPr id="56" name="Group 219">
                  <a:extLst>
                    <a:ext uri="{FF2B5EF4-FFF2-40B4-BE49-F238E27FC236}">
                      <a16:creationId xmlns:a16="http://schemas.microsoft.com/office/drawing/2014/main" id="{C3205065-001D-4B92-BD1B-A07DBA4A1BF2}"/>
                    </a:ext>
                  </a:extLst>
                </p:cNvPr>
                <p:cNvGrpSpPr>
                  <a:grpSpLocks/>
                </p:cNvGrpSpPr>
                <p:nvPr/>
              </p:nvGrpSpPr>
              <p:grpSpPr bwMode="auto">
                <a:xfrm>
                  <a:off x="1494" y="1944"/>
                  <a:ext cx="672" cy="828"/>
                  <a:chOff x="1494" y="2094"/>
                  <a:chExt cx="672" cy="828"/>
                </a:xfrm>
              </p:grpSpPr>
              <p:sp>
                <p:nvSpPr>
                  <p:cNvPr id="66" name="AutoShape 220">
                    <a:extLst>
                      <a:ext uri="{FF2B5EF4-FFF2-40B4-BE49-F238E27FC236}">
                        <a16:creationId xmlns:a16="http://schemas.microsoft.com/office/drawing/2014/main" id="{9767DA93-1234-4ACE-A510-994D156238EF}"/>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7" name="Oval 221">
                    <a:extLst>
                      <a:ext uri="{FF2B5EF4-FFF2-40B4-BE49-F238E27FC236}">
                        <a16:creationId xmlns:a16="http://schemas.microsoft.com/office/drawing/2014/main" id="{0F806787-C4B2-46A1-84EA-332AA318BF17}"/>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7" name="Group 222">
                  <a:extLst>
                    <a:ext uri="{FF2B5EF4-FFF2-40B4-BE49-F238E27FC236}">
                      <a16:creationId xmlns:a16="http://schemas.microsoft.com/office/drawing/2014/main" id="{5F8A2C35-3FA9-46E4-8F9B-CB691E094D94}"/>
                    </a:ext>
                  </a:extLst>
                </p:cNvPr>
                <p:cNvGrpSpPr>
                  <a:grpSpLocks/>
                </p:cNvGrpSpPr>
                <p:nvPr/>
              </p:nvGrpSpPr>
              <p:grpSpPr bwMode="auto">
                <a:xfrm>
                  <a:off x="1500" y="2784"/>
                  <a:ext cx="672" cy="828"/>
                  <a:chOff x="1494" y="2094"/>
                  <a:chExt cx="672" cy="828"/>
                </a:xfrm>
              </p:grpSpPr>
              <p:sp>
                <p:nvSpPr>
                  <p:cNvPr id="64" name="AutoShape 223">
                    <a:extLst>
                      <a:ext uri="{FF2B5EF4-FFF2-40B4-BE49-F238E27FC236}">
                        <a16:creationId xmlns:a16="http://schemas.microsoft.com/office/drawing/2014/main" id="{575E7331-79B5-48C4-8934-98D943630C2B}"/>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5" name="Oval 224">
                    <a:extLst>
                      <a:ext uri="{FF2B5EF4-FFF2-40B4-BE49-F238E27FC236}">
                        <a16:creationId xmlns:a16="http://schemas.microsoft.com/office/drawing/2014/main" id="{ABD4A5F2-D481-4B88-AB03-0571D58977FD}"/>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8" name="Group 225">
                  <a:extLst>
                    <a:ext uri="{FF2B5EF4-FFF2-40B4-BE49-F238E27FC236}">
                      <a16:creationId xmlns:a16="http://schemas.microsoft.com/office/drawing/2014/main" id="{9BB8854F-20BD-4FC8-B011-E76A9F3E5AF7}"/>
                    </a:ext>
                  </a:extLst>
                </p:cNvPr>
                <p:cNvGrpSpPr>
                  <a:grpSpLocks/>
                </p:cNvGrpSpPr>
                <p:nvPr/>
              </p:nvGrpSpPr>
              <p:grpSpPr bwMode="auto">
                <a:xfrm>
                  <a:off x="1488" y="276"/>
                  <a:ext cx="672" cy="828"/>
                  <a:chOff x="1494" y="2094"/>
                  <a:chExt cx="672" cy="828"/>
                </a:xfrm>
              </p:grpSpPr>
              <p:sp>
                <p:nvSpPr>
                  <p:cNvPr id="62" name="AutoShape 226">
                    <a:extLst>
                      <a:ext uri="{FF2B5EF4-FFF2-40B4-BE49-F238E27FC236}">
                        <a16:creationId xmlns:a16="http://schemas.microsoft.com/office/drawing/2014/main" id="{98D02965-A3CE-462B-B7FA-2AEB13C79777}"/>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3" name="Oval 227">
                    <a:extLst>
                      <a:ext uri="{FF2B5EF4-FFF2-40B4-BE49-F238E27FC236}">
                        <a16:creationId xmlns:a16="http://schemas.microsoft.com/office/drawing/2014/main" id="{19F61301-F288-4C92-A760-9FBE2F85DD91}"/>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59" name="Group 228">
                  <a:extLst>
                    <a:ext uri="{FF2B5EF4-FFF2-40B4-BE49-F238E27FC236}">
                      <a16:creationId xmlns:a16="http://schemas.microsoft.com/office/drawing/2014/main" id="{FB03E476-4869-4B6A-8EE4-3A1DE2903C99}"/>
                    </a:ext>
                  </a:extLst>
                </p:cNvPr>
                <p:cNvGrpSpPr>
                  <a:grpSpLocks/>
                </p:cNvGrpSpPr>
                <p:nvPr/>
              </p:nvGrpSpPr>
              <p:grpSpPr bwMode="auto">
                <a:xfrm>
                  <a:off x="1494" y="1116"/>
                  <a:ext cx="672" cy="828"/>
                  <a:chOff x="1494" y="2094"/>
                  <a:chExt cx="672" cy="828"/>
                </a:xfrm>
              </p:grpSpPr>
              <p:sp>
                <p:nvSpPr>
                  <p:cNvPr id="60" name="AutoShape 229">
                    <a:extLst>
                      <a:ext uri="{FF2B5EF4-FFF2-40B4-BE49-F238E27FC236}">
                        <a16:creationId xmlns:a16="http://schemas.microsoft.com/office/drawing/2014/main" id="{E35FD302-5F74-4CEC-81C7-DE90BE556EE5}"/>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61" name="Oval 230">
                    <a:extLst>
                      <a:ext uri="{FF2B5EF4-FFF2-40B4-BE49-F238E27FC236}">
                        <a16:creationId xmlns:a16="http://schemas.microsoft.com/office/drawing/2014/main" id="{A31765E1-AF93-4445-8A45-720380117B5C}"/>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47" name="Line 231">
                <a:extLst>
                  <a:ext uri="{FF2B5EF4-FFF2-40B4-BE49-F238E27FC236}">
                    <a16:creationId xmlns:a16="http://schemas.microsoft.com/office/drawing/2014/main" id="{1A09C674-F179-4442-9D6C-030C94C812EB}"/>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8" name="Line 232">
                <a:extLst>
                  <a:ext uri="{FF2B5EF4-FFF2-40B4-BE49-F238E27FC236}">
                    <a16:creationId xmlns:a16="http://schemas.microsoft.com/office/drawing/2014/main" id="{0A4673DB-8C86-4C9A-84FF-2E7550C3A959}"/>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9" name="Line 233">
                <a:extLst>
                  <a:ext uri="{FF2B5EF4-FFF2-40B4-BE49-F238E27FC236}">
                    <a16:creationId xmlns:a16="http://schemas.microsoft.com/office/drawing/2014/main" id="{10D09427-72E5-43F4-8E80-47F887E37C25}"/>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0" name="Line 234">
                <a:extLst>
                  <a:ext uri="{FF2B5EF4-FFF2-40B4-BE49-F238E27FC236}">
                    <a16:creationId xmlns:a16="http://schemas.microsoft.com/office/drawing/2014/main" id="{3DA9B06E-0C26-45EA-8D24-10F39438DD4A}"/>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1" name="Line 235">
                <a:extLst>
                  <a:ext uri="{FF2B5EF4-FFF2-40B4-BE49-F238E27FC236}">
                    <a16:creationId xmlns:a16="http://schemas.microsoft.com/office/drawing/2014/main" id="{B07931D2-5648-43BF-AACA-0B2FEC2036B4}"/>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2" name="Line 236">
                <a:extLst>
                  <a:ext uri="{FF2B5EF4-FFF2-40B4-BE49-F238E27FC236}">
                    <a16:creationId xmlns:a16="http://schemas.microsoft.com/office/drawing/2014/main" id="{003E5C84-725A-48A2-BA2C-21F3C7B00173}"/>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3" name="Line 237">
                <a:extLst>
                  <a:ext uri="{FF2B5EF4-FFF2-40B4-BE49-F238E27FC236}">
                    <a16:creationId xmlns:a16="http://schemas.microsoft.com/office/drawing/2014/main" id="{84E09353-F773-4FDC-8402-3FB9013F91D1}"/>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4" name="Line 238">
                <a:extLst>
                  <a:ext uri="{FF2B5EF4-FFF2-40B4-BE49-F238E27FC236}">
                    <a16:creationId xmlns:a16="http://schemas.microsoft.com/office/drawing/2014/main" id="{5D4B2021-D119-44A1-878D-8E0E2A726949}"/>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55" name="Line 239">
                <a:extLst>
                  <a:ext uri="{FF2B5EF4-FFF2-40B4-BE49-F238E27FC236}">
                    <a16:creationId xmlns:a16="http://schemas.microsoft.com/office/drawing/2014/main" id="{F94C335F-AFEE-428E-85A5-533FC0065D3A}"/>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23" name="Group 240">
              <a:extLst>
                <a:ext uri="{FF2B5EF4-FFF2-40B4-BE49-F238E27FC236}">
                  <a16:creationId xmlns:a16="http://schemas.microsoft.com/office/drawing/2014/main" id="{1A7894B7-373E-4CDA-9ECB-86D11E739A8A}"/>
                </a:ext>
              </a:extLst>
            </p:cNvPr>
            <p:cNvGrpSpPr>
              <a:grpSpLocks/>
            </p:cNvGrpSpPr>
            <p:nvPr/>
          </p:nvGrpSpPr>
          <p:grpSpPr bwMode="auto">
            <a:xfrm>
              <a:off x="2266868" y="2387438"/>
              <a:ext cx="683801" cy="1296710"/>
              <a:chOff x="2298" y="414"/>
              <a:chExt cx="1674" cy="3336"/>
            </a:xfrm>
          </p:grpSpPr>
          <p:grpSp>
            <p:nvGrpSpPr>
              <p:cNvPr id="24" name="Group 241">
                <a:extLst>
                  <a:ext uri="{FF2B5EF4-FFF2-40B4-BE49-F238E27FC236}">
                    <a16:creationId xmlns:a16="http://schemas.microsoft.com/office/drawing/2014/main" id="{2C3A8DAF-E65E-4492-97C0-30FE0602591B}"/>
                  </a:ext>
                </a:extLst>
              </p:cNvPr>
              <p:cNvGrpSpPr>
                <a:grpSpLocks/>
              </p:cNvGrpSpPr>
              <p:nvPr/>
            </p:nvGrpSpPr>
            <p:grpSpPr bwMode="auto">
              <a:xfrm>
                <a:off x="2784" y="414"/>
                <a:ext cx="684" cy="3336"/>
                <a:chOff x="1488" y="276"/>
                <a:chExt cx="684" cy="3336"/>
              </a:xfrm>
            </p:grpSpPr>
            <p:grpSp>
              <p:nvGrpSpPr>
                <p:cNvPr id="34" name="Group 242">
                  <a:extLst>
                    <a:ext uri="{FF2B5EF4-FFF2-40B4-BE49-F238E27FC236}">
                      <a16:creationId xmlns:a16="http://schemas.microsoft.com/office/drawing/2014/main" id="{C3184382-6C84-4131-838C-926CFC087E5F}"/>
                    </a:ext>
                  </a:extLst>
                </p:cNvPr>
                <p:cNvGrpSpPr>
                  <a:grpSpLocks/>
                </p:cNvGrpSpPr>
                <p:nvPr/>
              </p:nvGrpSpPr>
              <p:grpSpPr bwMode="auto">
                <a:xfrm>
                  <a:off x="1494" y="1944"/>
                  <a:ext cx="672" cy="828"/>
                  <a:chOff x="1494" y="2094"/>
                  <a:chExt cx="672" cy="828"/>
                </a:xfrm>
              </p:grpSpPr>
              <p:sp>
                <p:nvSpPr>
                  <p:cNvPr id="44" name="AutoShape 243">
                    <a:extLst>
                      <a:ext uri="{FF2B5EF4-FFF2-40B4-BE49-F238E27FC236}">
                        <a16:creationId xmlns:a16="http://schemas.microsoft.com/office/drawing/2014/main" id="{A2F50109-29BD-4345-9F5D-ED2734292D0B}"/>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5" name="Oval 244">
                    <a:extLst>
                      <a:ext uri="{FF2B5EF4-FFF2-40B4-BE49-F238E27FC236}">
                        <a16:creationId xmlns:a16="http://schemas.microsoft.com/office/drawing/2014/main" id="{B2CDB7C7-4F04-4E44-AE65-C06A568EDEFD}"/>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35" name="Group 245">
                  <a:extLst>
                    <a:ext uri="{FF2B5EF4-FFF2-40B4-BE49-F238E27FC236}">
                      <a16:creationId xmlns:a16="http://schemas.microsoft.com/office/drawing/2014/main" id="{0AABC4F1-F7CD-47DF-8709-FE8BE1527E15}"/>
                    </a:ext>
                  </a:extLst>
                </p:cNvPr>
                <p:cNvGrpSpPr>
                  <a:grpSpLocks/>
                </p:cNvGrpSpPr>
                <p:nvPr/>
              </p:nvGrpSpPr>
              <p:grpSpPr bwMode="auto">
                <a:xfrm>
                  <a:off x="1500" y="2784"/>
                  <a:ext cx="672" cy="828"/>
                  <a:chOff x="1494" y="2094"/>
                  <a:chExt cx="672" cy="828"/>
                </a:xfrm>
              </p:grpSpPr>
              <p:sp>
                <p:nvSpPr>
                  <p:cNvPr id="42" name="AutoShape 246">
                    <a:extLst>
                      <a:ext uri="{FF2B5EF4-FFF2-40B4-BE49-F238E27FC236}">
                        <a16:creationId xmlns:a16="http://schemas.microsoft.com/office/drawing/2014/main" id="{ADC92130-7DB2-4F1C-8307-6FE83FE55F24}"/>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3" name="Oval 247">
                    <a:extLst>
                      <a:ext uri="{FF2B5EF4-FFF2-40B4-BE49-F238E27FC236}">
                        <a16:creationId xmlns:a16="http://schemas.microsoft.com/office/drawing/2014/main" id="{4437F69D-8965-4421-BCB7-50B9926D82A9}"/>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36" name="Group 248">
                  <a:extLst>
                    <a:ext uri="{FF2B5EF4-FFF2-40B4-BE49-F238E27FC236}">
                      <a16:creationId xmlns:a16="http://schemas.microsoft.com/office/drawing/2014/main" id="{FA2F0EC7-8613-4FC8-A213-C169B594E06A}"/>
                    </a:ext>
                  </a:extLst>
                </p:cNvPr>
                <p:cNvGrpSpPr>
                  <a:grpSpLocks/>
                </p:cNvGrpSpPr>
                <p:nvPr/>
              </p:nvGrpSpPr>
              <p:grpSpPr bwMode="auto">
                <a:xfrm>
                  <a:off x="1488" y="276"/>
                  <a:ext cx="672" cy="828"/>
                  <a:chOff x="1494" y="2094"/>
                  <a:chExt cx="672" cy="828"/>
                </a:xfrm>
              </p:grpSpPr>
              <p:sp>
                <p:nvSpPr>
                  <p:cNvPr id="40" name="AutoShape 249">
                    <a:extLst>
                      <a:ext uri="{FF2B5EF4-FFF2-40B4-BE49-F238E27FC236}">
                        <a16:creationId xmlns:a16="http://schemas.microsoft.com/office/drawing/2014/main" id="{05625F06-7CF4-4824-9D7B-D9C770B3D383}"/>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41" name="Oval 250">
                    <a:extLst>
                      <a:ext uri="{FF2B5EF4-FFF2-40B4-BE49-F238E27FC236}">
                        <a16:creationId xmlns:a16="http://schemas.microsoft.com/office/drawing/2014/main" id="{8C319BB6-89C6-436C-9E28-05654F36AEAA}"/>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37" name="Group 251">
                  <a:extLst>
                    <a:ext uri="{FF2B5EF4-FFF2-40B4-BE49-F238E27FC236}">
                      <a16:creationId xmlns:a16="http://schemas.microsoft.com/office/drawing/2014/main" id="{9B0578B0-B188-4768-919B-9A3728161850}"/>
                    </a:ext>
                  </a:extLst>
                </p:cNvPr>
                <p:cNvGrpSpPr>
                  <a:grpSpLocks/>
                </p:cNvGrpSpPr>
                <p:nvPr/>
              </p:nvGrpSpPr>
              <p:grpSpPr bwMode="auto">
                <a:xfrm>
                  <a:off x="1494" y="1116"/>
                  <a:ext cx="672" cy="828"/>
                  <a:chOff x="1494" y="2094"/>
                  <a:chExt cx="672" cy="828"/>
                </a:xfrm>
              </p:grpSpPr>
              <p:sp>
                <p:nvSpPr>
                  <p:cNvPr id="38" name="AutoShape 252">
                    <a:extLst>
                      <a:ext uri="{FF2B5EF4-FFF2-40B4-BE49-F238E27FC236}">
                        <a16:creationId xmlns:a16="http://schemas.microsoft.com/office/drawing/2014/main" id="{C0675159-046B-4F38-969A-62A12139F4B8}"/>
                      </a:ext>
                    </a:extLst>
                  </p:cNvPr>
                  <p:cNvSpPr>
                    <a:spLocks noChangeArrowheads="1"/>
                  </p:cNvSpPr>
                  <p:nvPr/>
                </p:nvSpPr>
                <p:spPr bwMode="auto">
                  <a:xfrm rot="5400000">
                    <a:off x="1365" y="2223"/>
                    <a:ext cx="828" cy="570"/>
                  </a:xfrm>
                  <a:prstGeom prst="triangle">
                    <a:avLst>
                      <a:gd name="adj" fmla="val 50000"/>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9" name="Oval 253">
                    <a:extLst>
                      <a:ext uri="{FF2B5EF4-FFF2-40B4-BE49-F238E27FC236}">
                        <a16:creationId xmlns:a16="http://schemas.microsoft.com/office/drawing/2014/main" id="{C9916A05-C34E-45DE-9B91-7A78BC8FBDEC}"/>
                      </a:ext>
                    </a:extLst>
                  </p:cNvPr>
                  <p:cNvSpPr>
                    <a:spLocks noChangeArrowheads="1"/>
                  </p:cNvSpPr>
                  <p:nvPr/>
                </p:nvSpPr>
                <p:spPr bwMode="auto">
                  <a:xfrm>
                    <a:off x="2064" y="2466"/>
                    <a:ext cx="102" cy="90"/>
                  </a:xfrm>
                  <a:prstGeom prst="ellipse">
                    <a:avLst/>
                  </a:prstGeom>
                  <a:solidFill>
                    <a:srgbClr val="FFFF99"/>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sp>
            <p:nvSpPr>
              <p:cNvPr id="25" name="Line 254">
                <a:extLst>
                  <a:ext uri="{FF2B5EF4-FFF2-40B4-BE49-F238E27FC236}">
                    <a16:creationId xmlns:a16="http://schemas.microsoft.com/office/drawing/2014/main" id="{9CA45BE9-67B0-4643-8252-50AAC50B2E0B}"/>
                  </a:ext>
                </a:extLst>
              </p:cNvPr>
              <p:cNvSpPr>
                <a:spLocks noChangeShapeType="1"/>
              </p:cNvSpPr>
              <p:nvPr/>
            </p:nvSpPr>
            <p:spPr bwMode="auto">
              <a:xfrm>
                <a:off x="3474" y="249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6" name="Line 255">
                <a:extLst>
                  <a:ext uri="{FF2B5EF4-FFF2-40B4-BE49-F238E27FC236}">
                    <a16:creationId xmlns:a16="http://schemas.microsoft.com/office/drawing/2014/main" id="{02DFAB59-0628-444D-B4BD-0071D5B0120D}"/>
                  </a:ext>
                </a:extLst>
              </p:cNvPr>
              <p:cNvSpPr>
                <a:spLocks noChangeShapeType="1"/>
              </p:cNvSpPr>
              <p:nvPr/>
            </p:nvSpPr>
            <p:spPr bwMode="auto">
              <a:xfrm>
                <a:off x="3474" y="166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7" name="Line 256">
                <a:extLst>
                  <a:ext uri="{FF2B5EF4-FFF2-40B4-BE49-F238E27FC236}">
                    <a16:creationId xmlns:a16="http://schemas.microsoft.com/office/drawing/2014/main" id="{3E0883FC-2DE6-424D-AFE9-582450974A6E}"/>
                  </a:ext>
                </a:extLst>
              </p:cNvPr>
              <p:cNvSpPr>
                <a:spLocks noChangeShapeType="1"/>
              </p:cNvSpPr>
              <p:nvPr/>
            </p:nvSpPr>
            <p:spPr bwMode="auto">
              <a:xfrm>
                <a:off x="3468"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8" name="Line 257">
                <a:extLst>
                  <a:ext uri="{FF2B5EF4-FFF2-40B4-BE49-F238E27FC236}">
                    <a16:creationId xmlns:a16="http://schemas.microsoft.com/office/drawing/2014/main" id="{0BCA46F7-A857-4126-93C2-C85DFBB214DC}"/>
                  </a:ext>
                </a:extLst>
              </p:cNvPr>
              <p:cNvSpPr>
                <a:spLocks noChangeShapeType="1"/>
              </p:cNvSpPr>
              <p:nvPr/>
            </p:nvSpPr>
            <p:spPr bwMode="auto">
              <a:xfrm>
                <a:off x="3486" y="3336"/>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9" name="Line 258">
                <a:extLst>
                  <a:ext uri="{FF2B5EF4-FFF2-40B4-BE49-F238E27FC236}">
                    <a16:creationId xmlns:a16="http://schemas.microsoft.com/office/drawing/2014/main" id="{6CFD82D3-7E59-4FD2-B07E-B3BB6AC0D9FB}"/>
                  </a:ext>
                </a:extLst>
              </p:cNvPr>
              <p:cNvSpPr>
                <a:spLocks noChangeShapeType="1"/>
              </p:cNvSpPr>
              <p:nvPr/>
            </p:nvSpPr>
            <p:spPr bwMode="auto">
              <a:xfrm>
                <a:off x="2298" y="3348"/>
                <a:ext cx="48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0" name="Line 259">
                <a:extLst>
                  <a:ext uri="{FF2B5EF4-FFF2-40B4-BE49-F238E27FC236}">
                    <a16:creationId xmlns:a16="http://schemas.microsoft.com/office/drawing/2014/main" id="{F51B69BD-DA1E-43A5-AA7F-F2893BE2A02F}"/>
                  </a:ext>
                </a:extLst>
              </p:cNvPr>
              <p:cNvSpPr>
                <a:spLocks noChangeShapeType="1"/>
              </p:cNvSpPr>
              <p:nvPr/>
            </p:nvSpPr>
            <p:spPr bwMode="auto">
              <a:xfrm>
                <a:off x="2586" y="252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1" name="Line 260">
                <a:extLst>
                  <a:ext uri="{FF2B5EF4-FFF2-40B4-BE49-F238E27FC236}">
                    <a16:creationId xmlns:a16="http://schemas.microsoft.com/office/drawing/2014/main" id="{663DB22D-8C16-4F27-B11B-002F7F539CDB}"/>
                  </a:ext>
                </a:extLst>
              </p:cNvPr>
              <p:cNvSpPr>
                <a:spLocks noChangeShapeType="1"/>
              </p:cNvSpPr>
              <p:nvPr/>
            </p:nvSpPr>
            <p:spPr bwMode="auto">
              <a:xfrm>
                <a:off x="2586" y="1686"/>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2" name="Line 261">
                <a:extLst>
                  <a:ext uri="{FF2B5EF4-FFF2-40B4-BE49-F238E27FC236}">
                    <a16:creationId xmlns:a16="http://schemas.microsoft.com/office/drawing/2014/main" id="{B7947C46-C5E5-4CD2-9E0C-2C0D268CE283}"/>
                  </a:ext>
                </a:extLst>
              </p:cNvPr>
              <p:cNvSpPr>
                <a:spLocks noChangeShapeType="1"/>
              </p:cNvSpPr>
              <p:nvPr/>
            </p:nvSpPr>
            <p:spPr bwMode="auto">
              <a:xfrm>
                <a:off x="2580" y="822"/>
                <a:ext cx="2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33" name="Line 262">
                <a:extLst>
                  <a:ext uri="{FF2B5EF4-FFF2-40B4-BE49-F238E27FC236}">
                    <a16:creationId xmlns:a16="http://schemas.microsoft.com/office/drawing/2014/main" id="{E955325B-2347-4860-B6E4-23F0CD62A77E}"/>
                  </a:ext>
                </a:extLst>
              </p:cNvPr>
              <p:cNvSpPr>
                <a:spLocks noChangeShapeType="1"/>
              </p:cNvSpPr>
              <p:nvPr/>
            </p:nvSpPr>
            <p:spPr bwMode="auto">
              <a:xfrm>
                <a:off x="2592" y="822"/>
                <a:ext cx="0" cy="252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grpSp>
        <p:nvGrpSpPr>
          <p:cNvPr id="14337" name="Group 14336">
            <a:extLst>
              <a:ext uri="{FF2B5EF4-FFF2-40B4-BE49-F238E27FC236}">
                <a16:creationId xmlns:a16="http://schemas.microsoft.com/office/drawing/2014/main" id="{531DCB4A-4827-4730-920D-261D20BC82FB}"/>
              </a:ext>
            </a:extLst>
          </p:cNvPr>
          <p:cNvGrpSpPr/>
          <p:nvPr/>
        </p:nvGrpSpPr>
        <p:grpSpPr>
          <a:xfrm>
            <a:off x="6759718" y="4970655"/>
            <a:ext cx="3762021" cy="400110"/>
            <a:chOff x="5235717" y="4970655"/>
            <a:chExt cx="3762021" cy="400110"/>
          </a:xfrm>
        </p:grpSpPr>
        <p:grpSp>
          <p:nvGrpSpPr>
            <p:cNvPr id="206" name="Group 3">
              <a:extLst>
                <a:ext uri="{FF2B5EF4-FFF2-40B4-BE49-F238E27FC236}">
                  <a16:creationId xmlns:a16="http://schemas.microsoft.com/office/drawing/2014/main" id="{06E2D8F6-A58F-477F-887D-88CC171C8F36}"/>
                </a:ext>
              </a:extLst>
            </p:cNvPr>
            <p:cNvGrpSpPr>
              <a:grpSpLocks/>
            </p:cNvGrpSpPr>
            <p:nvPr/>
          </p:nvGrpSpPr>
          <p:grpSpPr bwMode="auto">
            <a:xfrm>
              <a:off x="5717963" y="5051617"/>
              <a:ext cx="3279775" cy="268288"/>
              <a:chOff x="524" y="1691"/>
              <a:chExt cx="4290" cy="401"/>
            </a:xfrm>
          </p:grpSpPr>
          <p:sp>
            <p:nvSpPr>
              <p:cNvPr id="207" name="Line 4">
                <a:extLst>
                  <a:ext uri="{FF2B5EF4-FFF2-40B4-BE49-F238E27FC236}">
                    <a16:creationId xmlns:a16="http://schemas.microsoft.com/office/drawing/2014/main" id="{97AF85E9-FBB2-4A82-8DE8-A6DA08707DF3}"/>
                  </a:ext>
                </a:extLst>
              </p:cNvPr>
              <p:cNvSpPr>
                <a:spLocks noChangeShapeType="1"/>
              </p:cNvSpPr>
              <p:nvPr/>
            </p:nvSpPr>
            <p:spPr bwMode="auto">
              <a:xfrm flipH="1">
                <a:off x="524" y="1691"/>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8" name="Line 5">
                <a:extLst>
                  <a:ext uri="{FF2B5EF4-FFF2-40B4-BE49-F238E27FC236}">
                    <a16:creationId xmlns:a16="http://schemas.microsoft.com/office/drawing/2014/main" id="{D88D6B07-AEEB-4F68-99CB-9141253A8278}"/>
                  </a:ext>
                </a:extLst>
              </p:cNvPr>
              <p:cNvSpPr>
                <a:spLocks noChangeShapeType="1"/>
              </p:cNvSpPr>
              <p:nvPr/>
            </p:nvSpPr>
            <p:spPr bwMode="auto">
              <a:xfrm>
                <a:off x="628" y="1698"/>
                <a:ext cx="199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09" name="Line 6">
                <a:extLst>
                  <a:ext uri="{FF2B5EF4-FFF2-40B4-BE49-F238E27FC236}">
                    <a16:creationId xmlns:a16="http://schemas.microsoft.com/office/drawing/2014/main" id="{4BC58AE3-E022-4118-AA37-D9A11781C889}"/>
                  </a:ext>
                </a:extLst>
              </p:cNvPr>
              <p:cNvSpPr>
                <a:spLocks noChangeShapeType="1"/>
              </p:cNvSpPr>
              <p:nvPr/>
            </p:nvSpPr>
            <p:spPr bwMode="auto">
              <a:xfrm>
                <a:off x="2614" y="1699"/>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0" name="Line 7">
                <a:extLst>
                  <a:ext uri="{FF2B5EF4-FFF2-40B4-BE49-F238E27FC236}">
                    <a16:creationId xmlns:a16="http://schemas.microsoft.com/office/drawing/2014/main" id="{5EF97164-0777-453F-8167-53AE8AD2583F}"/>
                  </a:ext>
                </a:extLst>
              </p:cNvPr>
              <p:cNvSpPr>
                <a:spLocks noChangeShapeType="1"/>
              </p:cNvSpPr>
              <p:nvPr/>
            </p:nvSpPr>
            <p:spPr bwMode="auto">
              <a:xfrm>
                <a:off x="2725" y="2082"/>
                <a:ext cx="199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1" name="Line 8">
                <a:extLst>
                  <a:ext uri="{FF2B5EF4-FFF2-40B4-BE49-F238E27FC236}">
                    <a16:creationId xmlns:a16="http://schemas.microsoft.com/office/drawing/2014/main" id="{E7ECF4DA-3657-4AA7-AEB1-329A11869803}"/>
                  </a:ext>
                </a:extLst>
              </p:cNvPr>
              <p:cNvSpPr>
                <a:spLocks noChangeShapeType="1"/>
              </p:cNvSpPr>
              <p:nvPr/>
            </p:nvSpPr>
            <p:spPr bwMode="auto">
              <a:xfrm flipH="1">
                <a:off x="4703" y="1700"/>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212" name="Text Box 9">
              <a:extLst>
                <a:ext uri="{FF2B5EF4-FFF2-40B4-BE49-F238E27FC236}">
                  <a16:creationId xmlns:a16="http://schemas.microsoft.com/office/drawing/2014/main" id="{F5285330-1B5E-4D61-9E6A-56036210612F}"/>
                </a:ext>
              </a:extLst>
            </p:cNvPr>
            <p:cNvSpPr txBox="1">
              <a:spLocks noChangeArrowheads="1"/>
            </p:cNvSpPr>
            <p:nvPr/>
          </p:nvSpPr>
          <p:spPr bwMode="auto">
            <a:xfrm>
              <a:off x="5235717" y="4970655"/>
              <a:ext cx="4972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FF0000"/>
                  </a:solidFill>
                  <a:effectLst/>
                  <a:uLnTx/>
                  <a:uFillTx/>
                  <a:latin typeface="Bell Gothic Std Black" panose="020B0706020202040204" pitchFamily="34" charset="0"/>
                  <a:ea typeface="굴림" panose="020B0600000101010101" pitchFamily="50" charset="-127"/>
                  <a:cs typeface="+mn-cs"/>
                </a:rPr>
                <a:t>Clk</a:t>
              </a:r>
              <a:endParaRPr kumimoji="0" lang="en-US" altLang="ko-KR" sz="2000" b="0" i="0" u="none" strike="noStrike" kern="1200" cap="none" spc="0" normalizeH="0" baseline="0" noProof="0" dirty="0">
                <a:ln>
                  <a:noFill/>
                </a:ln>
                <a:solidFill>
                  <a:srgbClr val="FF0000"/>
                </a:solidFill>
                <a:effectLst/>
                <a:uLnTx/>
                <a:uFillTx/>
                <a:latin typeface="Bell Gothic Std Black" panose="020B0706020202040204" pitchFamily="34" charset="0"/>
                <a:ea typeface="굴림" panose="020B0600000101010101" pitchFamily="50" charset="-127"/>
                <a:cs typeface="+mn-cs"/>
              </a:endParaRPr>
            </a:p>
          </p:txBody>
        </p:sp>
      </p:grpSp>
      <p:grpSp>
        <p:nvGrpSpPr>
          <p:cNvPr id="14339" name="Group 14338">
            <a:extLst>
              <a:ext uri="{FF2B5EF4-FFF2-40B4-BE49-F238E27FC236}">
                <a16:creationId xmlns:a16="http://schemas.microsoft.com/office/drawing/2014/main" id="{CA521251-3B69-4782-9800-9A75EACE2149}"/>
              </a:ext>
            </a:extLst>
          </p:cNvPr>
          <p:cNvGrpSpPr/>
          <p:nvPr/>
        </p:nvGrpSpPr>
        <p:grpSpPr>
          <a:xfrm>
            <a:off x="7207038" y="4400743"/>
            <a:ext cx="3352800" cy="460375"/>
            <a:chOff x="5683038" y="4400742"/>
            <a:chExt cx="3352800" cy="460375"/>
          </a:xfrm>
        </p:grpSpPr>
        <p:sp>
          <p:nvSpPr>
            <p:cNvPr id="213" name="Line 10">
              <a:extLst>
                <a:ext uri="{FF2B5EF4-FFF2-40B4-BE49-F238E27FC236}">
                  <a16:creationId xmlns:a16="http://schemas.microsoft.com/office/drawing/2014/main" id="{4AFA727F-A75A-4C53-A9F0-89043DB5B303}"/>
                </a:ext>
              </a:extLst>
            </p:cNvPr>
            <p:cNvSpPr>
              <a:spLocks noChangeShapeType="1"/>
            </p:cNvSpPr>
            <p:nvPr/>
          </p:nvSpPr>
          <p:spPr bwMode="auto">
            <a:xfrm>
              <a:off x="5683038" y="4846830"/>
              <a:ext cx="430212"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4" name="Line 11">
              <a:extLst>
                <a:ext uri="{FF2B5EF4-FFF2-40B4-BE49-F238E27FC236}">
                  <a16:creationId xmlns:a16="http://schemas.microsoft.com/office/drawing/2014/main" id="{EB58D8E6-DA67-4119-A6F1-D166C3513680}"/>
                </a:ext>
              </a:extLst>
            </p:cNvPr>
            <p:cNvSpPr>
              <a:spLocks noChangeShapeType="1"/>
            </p:cNvSpPr>
            <p:nvPr/>
          </p:nvSpPr>
          <p:spPr bwMode="auto">
            <a:xfrm>
              <a:off x="6108488" y="4859530"/>
              <a:ext cx="2492375"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5" name="Line 12">
              <a:extLst>
                <a:ext uri="{FF2B5EF4-FFF2-40B4-BE49-F238E27FC236}">
                  <a16:creationId xmlns:a16="http://schemas.microsoft.com/office/drawing/2014/main" id="{03BD5B73-AE07-43C4-9EBA-624FD4D98B8E}"/>
                </a:ext>
              </a:extLst>
            </p:cNvPr>
            <p:cNvSpPr>
              <a:spLocks noChangeShapeType="1"/>
            </p:cNvSpPr>
            <p:nvPr/>
          </p:nvSpPr>
          <p:spPr bwMode="auto">
            <a:xfrm flipV="1">
              <a:off x="8596100" y="4861117"/>
              <a:ext cx="439738"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18" name="Text Box 33">
              <a:extLst>
                <a:ext uri="{FF2B5EF4-FFF2-40B4-BE49-F238E27FC236}">
                  <a16:creationId xmlns:a16="http://schemas.microsoft.com/office/drawing/2014/main" id="{84A5C666-0C8C-46D5-B0F3-F6BDB22EB4B0}"/>
                </a:ext>
              </a:extLst>
            </p:cNvPr>
            <p:cNvSpPr txBox="1">
              <a:spLocks noChangeArrowheads="1"/>
            </p:cNvSpPr>
            <p:nvPr/>
          </p:nvSpPr>
          <p:spPr bwMode="auto">
            <a:xfrm>
              <a:off x="6110075" y="4400742"/>
              <a:ext cx="20842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Propagation Delay</a:t>
              </a:r>
              <a:endParaRPr kumimoji="0" lang="en-US" altLang="ko-KR" sz="2000" b="0" i="0" u="none" strike="noStrike" kern="1200" cap="none" spc="0" normalizeH="0" baseline="-25000" noProof="0" dirty="0">
                <a:ln>
                  <a:noFill/>
                </a:ln>
                <a:solidFill>
                  <a:srgbClr val="000000"/>
                </a:solidFill>
                <a:effectLst/>
                <a:uLnTx/>
                <a:uFillTx/>
                <a:latin typeface="Bell Gothic Std Black" panose="020B0706020202040204" pitchFamily="34" charset="0"/>
                <a:ea typeface="굴림" panose="020B0600000101010101" pitchFamily="50" charset="-127"/>
                <a:cs typeface="+mn-cs"/>
              </a:endParaRPr>
            </a:p>
          </p:txBody>
        </p:sp>
      </p:grpSp>
      <p:grpSp>
        <p:nvGrpSpPr>
          <p:cNvPr id="6" name="Group 5">
            <a:extLst>
              <a:ext uri="{FF2B5EF4-FFF2-40B4-BE49-F238E27FC236}">
                <a16:creationId xmlns:a16="http://schemas.microsoft.com/office/drawing/2014/main" id="{3F8E00F2-2FF2-4B82-BBDC-01632F8DF2B0}"/>
              </a:ext>
            </a:extLst>
          </p:cNvPr>
          <p:cNvGrpSpPr/>
          <p:nvPr/>
        </p:nvGrpSpPr>
        <p:grpSpPr>
          <a:xfrm>
            <a:off x="6954626" y="4059431"/>
            <a:ext cx="748923" cy="1450975"/>
            <a:chOff x="5430625" y="4059430"/>
            <a:chExt cx="748923" cy="1450975"/>
          </a:xfrm>
        </p:grpSpPr>
        <p:sp>
          <p:nvSpPr>
            <p:cNvPr id="216" name="Text Box 13">
              <a:extLst>
                <a:ext uri="{FF2B5EF4-FFF2-40B4-BE49-F238E27FC236}">
                  <a16:creationId xmlns:a16="http://schemas.microsoft.com/office/drawing/2014/main" id="{31F35C5E-9B58-45E9-980B-AAF1864E807C}"/>
                </a:ext>
              </a:extLst>
            </p:cNvPr>
            <p:cNvSpPr txBox="1">
              <a:spLocks noChangeArrowheads="1"/>
            </p:cNvSpPr>
            <p:nvPr/>
          </p:nvSpPr>
          <p:spPr bwMode="auto">
            <a:xfrm>
              <a:off x="5430625" y="4059430"/>
              <a:ext cx="7489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srgbClr val="000000"/>
                  </a:solidFill>
                  <a:effectLst/>
                  <a:uLnTx/>
                  <a:uFillTx/>
                  <a:latin typeface="Bell Gothic Std Black" panose="020B0706020202040204" pitchFamily="34" charset="0"/>
                  <a:ea typeface="굴림" panose="020B0600000101010101" pitchFamily="50" charset="-127"/>
                  <a:cs typeface="+mn-cs"/>
                </a:rPr>
                <a:t>Clk</a:t>
              </a:r>
              <a:r>
                <a:rPr kumimoji="0" lang="en-US" altLang="ko-KR" sz="2000" b="0" i="0" u="none" strike="noStrike" kern="1200" cap="none" spc="0" normalizeH="0" baseline="0" noProof="0" dirty="0">
                  <a:ln>
                    <a:noFill/>
                  </a:ln>
                  <a:solidFill>
                    <a:srgbClr val="000000"/>
                  </a:solidFill>
                  <a:effectLst/>
                  <a:uLnTx/>
                  <a:uFillTx/>
                  <a:latin typeface="Bell Gothic Std Black" panose="020B0706020202040204" pitchFamily="34" charset="0"/>
                  <a:ea typeface="굴림" panose="020B0600000101010101" pitchFamily="50" charset="-127"/>
                  <a:cs typeface="+mn-cs"/>
                </a:rPr>
                <a:t>-Q</a:t>
              </a:r>
            </a:p>
          </p:txBody>
        </p:sp>
        <p:sp>
          <p:nvSpPr>
            <p:cNvPr id="219" name="Line 34">
              <a:extLst>
                <a:ext uri="{FF2B5EF4-FFF2-40B4-BE49-F238E27FC236}">
                  <a16:creationId xmlns:a16="http://schemas.microsoft.com/office/drawing/2014/main" id="{F51EDB36-5E50-40F9-821E-564AF0331ACC}"/>
                </a:ext>
              </a:extLst>
            </p:cNvPr>
            <p:cNvSpPr>
              <a:spLocks noChangeShapeType="1"/>
            </p:cNvSpPr>
            <p:nvPr/>
          </p:nvSpPr>
          <p:spPr bwMode="auto">
            <a:xfrm>
              <a:off x="5710025" y="4388042"/>
              <a:ext cx="0" cy="1122363"/>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4336" name="Group 14335">
            <a:extLst>
              <a:ext uri="{FF2B5EF4-FFF2-40B4-BE49-F238E27FC236}">
                <a16:creationId xmlns:a16="http://schemas.microsoft.com/office/drawing/2014/main" id="{081059B3-6380-45F5-9E0E-271CF303B34F}"/>
              </a:ext>
            </a:extLst>
          </p:cNvPr>
          <p:cNvGrpSpPr/>
          <p:nvPr/>
        </p:nvGrpSpPr>
        <p:grpSpPr>
          <a:xfrm>
            <a:off x="9867689" y="4056256"/>
            <a:ext cx="786049" cy="1449387"/>
            <a:chOff x="8343688" y="4056255"/>
            <a:chExt cx="786049" cy="1449387"/>
          </a:xfrm>
        </p:grpSpPr>
        <p:sp>
          <p:nvSpPr>
            <p:cNvPr id="217" name="Text Box 14">
              <a:extLst>
                <a:ext uri="{FF2B5EF4-FFF2-40B4-BE49-F238E27FC236}">
                  <a16:creationId xmlns:a16="http://schemas.microsoft.com/office/drawing/2014/main" id="{6D9E4F05-8A32-48F9-86BA-19CEC124F751}"/>
                </a:ext>
              </a:extLst>
            </p:cNvPr>
            <p:cNvSpPr txBox="1">
              <a:spLocks noChangeArrowheads="1"/>
            </p:cNvSpPr>
            <p:nvPr/>
          </p:nvSpPr>
          <p:spPr bwMode="auto">
            <a:xfrm>
              <a:off x="8343688" y="4056255"/>
              <a:ext cx="7860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000000"/>
                  </a:solidFill>
                  <a:effectLst/>
                  <a:uLnTx/>
                  <a:uFillTx/>
                  <a:latin typeface="Bell Gothic Std Black" panose="020B0706020202040204" pitchFamily="34" charset="0"/>
                  <a:ea typeface="굴림" panose="020B0600000101010101" pitchFamily="50" charset="-127"/>
                  <a:cs typeface="+mn-cs"/>
                </a:rPr>
                <a:t>Setup</a:t>
              </a:r>
            </a:p>
          </p:txBody>
        </p:sp>
        <p:sp>
          <p:nvSpPr>
            <p:cNvPr id="220" name="Line 36">
              <a:extLst>
                <a:ext uri="{FF2B5EF4-FFF2-40B4-BE49-F238E27FC236}">
                  <a16:creationId xmlns:a16="http://schemas.microsoft.com/office/drawing/2014/main" id="{18F068C3-1969-418D-A41C-E61DFC7282FD}"/>
                </a:ext>
              </a:extLst>
            </p:cNvPr>
            <p:cNvSpPr>
              <a:spLocks noChangeShapeType="1"/>
            </p:cNvSpPr>
            <p:nvPr/>
          </p:nvSpPr>
          <p:spPr bwMode="auto">
            <a:xfrm>
              <a:off x="9021550" y="4383280"/>
              <a:ext cx="0" cy="1122362"/>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grpSp>
        <p:nvGrpSpPr>
          <p:cNvPr id="14340" name="Group 14339">
            <a:extLst>
              <a:ext uri="{FF2B5EF4-FFF2-40B4-BE49-F238E27FC236}">
                <a16:creationId xmlns:a16="http://schemas.microsoft.com/office/drawing/2014/main" id="{03D8D544-FC03-46D3-AD20-3736AE1BE65B}"/>
              </a:ext>
            </a:extLst>
          </p:cNvPr>
          <p:cNvGrpSpPr/>
          <p:nvPr/>
        </p:nvGrpSpPr>
        <p:grpSpPr>
          <a:xfrm>
            <a:off x="6686991" y="4368535"/>
            <a:ext cx="3843641" cy="1068399"/>
            <a:chOff x="5197475" y="5491151"/>
            <a:chExt cx="3843641" cy="1068399"/>
          </a:xfrm>
        </p:grpSpPr>
        <p:grpSp>
          <p:nvGrpSpPr>
            <p:cNvPr id="227" name="Group 15">
              <a:extLst>
                <a:ext uri="{FF2B5EF4-FFF2-40B4-BE49-F238E27FC236}">
                  <a16:creationId xmlns:a16="http://schemas.microsoft.com/office/drawing/2014/main" id="{79A2F403-9063-4FB0-AD49-984BDAA0AD0F}"/>
                </a:ext>
              </a:extLst>
            </p:cNvPr>
            <p:cNvGrpSpPr>
              <a:grpSpLocks/>
            </p:cNvGrpSpPr>
            <p:nvPr/>
          </p:nvGrpSpPr>
          <p:grpSpPr bwMode="auto">
            <a:xfrm>
              <a:off x="5746750" y="6165850"/>
              <a:ext cx="3228975" cy="239713"/>
              <a:chOff x="524" y="1691"/>
              <a:chExt cx="4290" cy="401"/>
            </a:xfrm>
          </p:grpSpPr>
          <p:sp>
            <p:nvSpPr>
              <p:cNvPr id="228" name="Line 16">
                <a:extLst>
                  <a:ext uri="{FF2B5EF4-FFF2-40B4-BE49-F238E27FC236}">
                    <a16:creationId xmlns:a16="http://schemas.microsoft.com/office/drawing/2014/main" id="{22240D02-006C-4439-B912-F08A6049C13D}"/>
                  </a:ext>
                </a:extLst>
              </p:cNvPr>
              <p:cNvSpPr>
                <a:spLocks noChangeShapeType="1"/>
              </p:cNvSpPr>
              <p:nvPr/>
            </p:nvSpPr>
            <p:spPr bwMode="auto">
              <a:xfrm flipH="1">
                <a:off x="524" y="1691"/>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29" name="Line 17">
                <a:extLst>
                  <a:ext uri="{FF2B5EF4-FFF2-40B4-BE49-F238E27FC236}">
                    <a16:creationId xmlns:a16="http://schemas.microsoft.com/office/drawing/2014/main" id="{A53B8BE8-0D4E-4608-896B-D6D8FE9C44E6}"/>
                  </a:ext>
                </a:extLst>
              </p:cNvPr>
              <p:cNvSpPr>
                <a:spLocks noChangeShapeType="1"/>
              </p:cNvSpPr>
              <p:nvPr/>
            </p:nvSpPr>
            <p:spPr bwMode="auto">
              <a:xfrm>
                <a:off x="628" y="1698"/>
                <a:ext cx="199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0" name="Line 18">
                <a:extLst>
                  <a:ext uri="{FF2B5EF4-FFF2-40B4-BE49-F238E27FC236}">
                    <a16:creationId xmlns:a16="http://schemas.microsoft.com/office/drawing/2014/main" id="{005C6A3A-0D7E-4792-8CE2-A22334FEE12C}"/>
                  </a:ext>
                </a:extLst>
              </p:cNvPr>
              <p:cNvSpPr>
                <a:spLocks noChangeShapeType="1"/>
              </p:cNvSpPr>
              <p:nvPr/>
            </p:nvSpPr>
            <p:spPr bwMode="auto">
              <a:xfrm>
                <a:off x="2614" y="1699"/>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1" name="Line 19">
                <a:extLst>
                  <a:ext uri="{FF2B5EF4-FFF2-40B4-BE49-F238E27FC236}">
                    <a16:creationId xmlns:a16="http://schemas.microsoft.com/office/drawing/2014/main" id="{4B024984-EBD1-4B76-B2DC-1AB84EDEF28D}"/>
                  </a:ext>
                </a:extLst>
              </p:cNvPr>
              <p:cNvSpPr>
                <a:spLocks noChangeShapeType="1"/>
              </p:cNvSpPr>
              <p:nvPr/>
            </p:nvSpPr>
            <p:spPr bwMode="auto">
              <a:xfrm>
                <a:off x="2725" y="2082"/>
                <a:ext cx="199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2" name="Line 20">
                <a:extLst>
                  <a:ext uri="{FF2B5EF4-FFF2-40B4-BE49-F238E27FC236}">
                    <a16:creationId xmlns:a16="http://schemas.microsoft.com/office/drawing/2014/main" id="{A74245C5-E8FF-42C8-9529-65B47E10F10F}"/>
                  </a:ext>
                </a:extLst>
              </p:cNvPr>
              <p:cNvSpPr>
                <a:spLocks noChangeShapeType="1"/>
              </p:cNvSpPr>
              <p:nvPr/>
            </p:nvSpPr>
            <p:spPr bwMode="auto">
              <a:xfrm flipH="1">
                <a:off x="4703" y="1700"/>
                <a:ext cx="111" cy="3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grpSp>
        <p:sp>
          <p:nvSpPr>
            <p:cNvPr id="233" name="Line 21">
              <a:extLst>
                <a:ext uri="{FF2B5EF4-FFF2-40B4-BE49-F238E27FC236}">
                  <a16:creationId xmlns:a16="http://schemas.microsoft.com/office/drawing/2014/main" id="{45956202-8AA4-4FE3-99A4-00978FAA945D}"/>
                </a:ext>
              </a:extLst>
            </p:cNvPr>
            <p:cNvSpPr>
              <a:spLocks noChangeShapeType="1"/>
            </p:cNvSpPr>
            <p:nvPr/>
          </p:nvSpPr>
          <p:spPr bwMode="auto">
            <a:xfrm>
              <a:off x="5727700" y="5959475"/>
              <a:ext cx="430213"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4" name="Line 22">
              <a:extLst>
                <a:ext uri="{FF2B5EF4-FFF2-40B4-BE49-F238E27FC236}">
                  <a16:creationId xmlns:a16="http://schemas.microsoft.com/office/drawing/2014/main" id="{4F6325DF-3A19-4D83-8D8A-F3D33CE54039}"/>
                </a:ext>
              </a:extLst>
            </p:cNvPr>
            <p:cNvSpPr>
              <a:spLocks noChangeShapeType="1"/>
            </p:cNvSpPr>
            <p:nvPr/>
          </p:nvSpPr>
          <p:spPr bwMode="auto">
            <a:xfrm flipV="1">
              <a:off x="6153150" y="5969000"/>
              <a:ext cx="922338" cy="317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5" name="Line 23">
              <a:extLst>
                <a:ext uri="{FF2B5EF4-FFF2-40B4-BE49-F238E27FC236}">
                  <a16:creationId xmlns:a16="http://schemas.microsoft.com/office/drawing/2014/main" id="{B0E1E62F-4982-4E34-BFEC-EA5784C878ED}"/>
                </a:ext>
              </a:extLst>
            </p:cNvPr>
            <p:cNvSpPr>
              <a:spLocks noChangeShapeType="1"/>
            </p:cNvSpPr>
            <p:nvPr/>
          </p:nvSpPr>
          <p:spPr bwMode="auto">
            <a:xfrm flipV="1">
              <a:off x="7081838" y="5967413"/>
              <a:ext cx="439737"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6" name="Line 38">
              <a:extLst>
                <a:ext uri="{FF2B5EF4-FFF2-40B4-BE49-F238E27FC236}">
                  <a16:creationId xmlns:a16="http://schemas.microsoft.com/office/drawing/2014/main" id="{4AA3F528-7462-4864-85BC-6F10C39BBE2A}"/>
                </a:ext>
              </a:extLst>
            </p:cNvPr>
            <p:cNvSpPr>
              <a:spLocks noChangeShapeType="1"/>
            </p:cNvSpPr>
            <p:nvPr/>
          </p:nvSpPr>
          <p:spPr bwMode="auto">
            <a:xfrm>
              <a:off x="5730875" y="5662613"/>
              <a:ext cx="0" cy="8731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7" name="Line 39">
              <a:extLst>
                <a:ext uri="{FF2B5EF4-FFF2-40B4-BE49-F238E27FC236}">
                  <a16:creationId xmlns:a16="http://schemas.microsoft.com/office/drawing/2014/main" id="{C30B71C0-28C2-4204-B0F3-A04D72A05797}"/>
                </a:ext>
              </a:extLst>
            </p:cNvPr>
            <p:cNvSpPr>
              <a:spLocks noChangeShapeType="1"/>
            </p:cNvSpPr>
            <p:nvPr/>
          </p:nvSpPr>
          <p:spPr bwMode="auto">
            <a:xfrm>
              <a:off x="7518400" y="5651500"/>
              <a:ext cx="0" cy="9080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8" name="Line 41">
              <a:extLst>
                <a:ext uri="{FF2B5EF4-FFF2-40B4-BE49-F238E27FC236}">
                  <a16:creationId xmlns:a16="http://schemas.microsoft.com/office/drawing/2014/main" id="{00E833AF-A24E-44E8-B70E-A46A35612975}"/>
                </a:ext>
              </a:extLst>
            </p:cNvPr>
            <p:cNvSpPr>
              <a:spLocks noChangeShapeType="1"/>
            </p:cNvSpPr>
            <p:nvPr/>
          </p:nvSpPr>
          <p:spPr bwMode="auto">
            <a:xfrm>
              <a:off x="7534275" y="5965825"/>
              <a:ext cx="1479550" cy="0"/>
            </a:xfrm>
            <a:prstGeom prst="line">
              <a:avLst/>
            </a:prstGeom>
            <a:noFill/>
            <a:ln w="5715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a:cs typeface="+mn-cs"/>
              </a:endParaRPr>
            </a:p>
          </p:txBody>
        </p:sp>
        <p:sp>
          <p:nvSpPr>
            <p:cNvPr id="239" name="Text Box 46">
              <a:extLst>
                <a:ext uri="{FF2B5EF4-FFF2-40B4-BE49-F238E27FC236}">
                  <a16:creationId xmlns:a16="http://schemas.microsoft.com/office/drawing/2014/main" id="{9B154123-A4B8-4463-9F8E-5885C104A67F}"/>
                </a:ext>
              </a:extLst>
            </p:cNvPr>
            <p:cNvSpPr txBox="1">
              <a:spLocks noChangeArrowheads="1"/>
            </p:cNvSpPr>
            <p:nvPr/>
          </p:nvSpPr>
          <p:spPr bwMode="auto">
            <a:xfrm>
              <a:off x="7538782" y="5491151"/>
              <a:ext cx="15023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78240"/>
                  </a:solidFill>
                  <a:effectLst/>
                  <a:uLnTx/>
                  <a:uFillTx/>
                  <a:latin typeface="Bell Gothic Std Black" panose="020B0706020202040204" pitchFamily="34" charset="0"/>
                  <a:ea typeface="굴림" panose="020B0600000101010101" pitchFamily="50" charset="-127"/>
                  <a:cs typeface="+mn-cs"/>
                </a:rPr>
                <a:t>Time Slack</a:t>
              </a:r>
            </a:p>
          </p:txBody>
        </p:sp>
        <p:sp>
          <p:nvSpPr>
            <p:cNvPr id="240" name="Text Box 722">
              <a:extLst>
                <a:ext uri="{FF2B5EF4-FFF2-40B4-BE49-F238E27FC236}">
                  <a16:creationId xmlns:a16="http://schemas.microsoft.com/office/drawing/2014/main" id="{F459FA67-C042-48CC-95E2-1622D0642237}"/>
                </a:ext>
              </a:extLst>
            </p:cNvPr>
            <p:cNvSpPr txBox="1">
              <a:spLocks noChangeArrowheads="1"/>
            </p:cNvSpPr>
            <p:nvPr/>
          </p:nvSpPr>
          <p:spPr bwMode="auto">
            <a:xfrm>
              <a:off x="5197475" y="6126163"/>
              <a:ext cx="4972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a:ln>
                    <a:noFill/>
                  </a:ln>
                  <a:solidFill>
                    <a:srgbClr val="FF0000"/>
                  </a:solidFill>
                  <a:effectLst/>
                  <a:uLnTx/>
                  <a:uFillTx/>
                  <a:latin typeface="Bell Gothic Std Black" panose="020B0706020202040204" pitchFamily="34" charset="0"/>
                  <a:ea typeface="굴림" panose="020B0600000101010101" pitchFamily="50" charset="-127"/>
                  <a:cs typeface="+mn-cs"/>
                </a:rPr>
                <a:t>Clk</a:t>
              </a:r>
            </a:p>
          </p:txBody>
        </p:sp>
      </p:grpSp>
    </p:spTree>
    <p:extLst>
      <p:ext uri="{BB962C8B-B14F-4D97-AF65-F5344CB8AC3E}">
        <p14:creationId xmlns:p14="http://schemas.microsoft.com/office/powerpoint/2010/main" val="35623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4338"/>
                                        </p:tgtEl>
                                        <p:attrNameLst>
                                          <p:attrName>style.visibility</p:attrName>
                                        </p:attrNameLst>
                                      </p:cBhvr>
                                      <p:to>
                                        <p:strVal val="visible"/>
                                      </p:to>
                                    </p:set>
                                    <p:animEffect transition="in" filter="fade">
                                      <p:cBhvr>
                                        <p:cTn id="14" dur="500"/>
                                        <p:tgtEl>
                                          <p:spTgt spid="143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left)">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336"/>
                                        </p:tgtEl>
                                        <p:attrNameLst>
                                          <p:attrName>style.visibility</p:attrName>
                                        </p:attrNameLst>
                                      </p:cBhvr>
                                      <p:to>
                                        <p:strVal val="visible"/>
                                      </p:to>
                                    </p:set>
                                    <p:animEffect transition="in" filter="fade">
                                      <p:cBhvr>
                                        <p:cTn id="31" dur="500"/>
                                        <p:tgtEl>
                                          <p:spTgt spid="14336"/>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4337"/>
                                        </p:tgtEl>
                                        <p:attrNameLst>
                                          <p:attrName>style.visibility</p:attrName>
                                        </p:attrNameLst>
                                      </p:cBhvr>
                                      <p:to>
                                        <p:strVal val="visible"/>
                                      </p:to>
                                    </p:set>
                                    <p:animEffect transition="in" filter="wipe(left)">
                                      <p:cBhvr>
                                        <p:cTn id="38" dur="500"/>
                                        <p:tgtEl>
                                          <p:spTgt spid="14337"/>
                                        </p:tgtEl>
                                      </p:cBhvr>
                                    </p:animEffect>
                                  </p:childTnLst>
                                </p:cTn>
                              </p:par>
                              <p:par>
                                <p:cTn id="39" presetID="22" presetClass="entr" presetSubtype="8" fill="hold" nodeType="withEffect">
                                  <p:stCondLst>
                                    <p:cond delay="0"/>
                                  </p:stCondLst>
                                  <p:childTnLst>
                                    <p:set>
                                      <p:cBhvr>
                                        <p:cTn id="40" dur="1" fill="hold">
                                          <p:stCondLst>
                                            <p:cond delay="0"/>
                                          </p:stCondLst>
                                        </p:cTn>
                                        <p:tgtEl>
                                          <p:spTgt spid="14339"/>
                                        </p:tgtEl>
                                        <p:attrNameLst>
                                          <p:attrName>style.visibility</p:attrName>
                                        </p:attrNameLst>
                                      </p:cBhvr>
                                      <p:to>
                                        <p:strVal val="visible"/>
                                      </p:to>
                                    </p:set>
                                    <p:animEffect transition="in" filter="wipe(left)">
                                      <p:cBhvr>
                                        <p:cTn id="41" dur="500"/>
                                        <p:tgtEl>
                                          <p:spTgt spid="14339"/>
                                        </p:tgtEl>
                                      </p:cBhvr>
                                    </p:animEffect>
                                  </p:childTnLst>
                                </p:cTn>
                              </p:par>
                            </p:childTnLst>
                          </p:cTn>
                        </p:par>
                        <p:par>
                          <p:cTn id="42" fill="hold">
                            <p:stCondLst>
                              <p:cond delay="1000"/>
                            </p:stCondLst>
                            <p:childTnLst>
                              <p:par>
                                <p:cTn id="43" presetID="22" presetClass="entr" presetSubtype="4" fill="hold" grpId="1" nodeType="after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wipe(down)">
                                      <p:cBhvr>
                                        <p:cTn id="45" dur="500"/>
                                        <p:tgtEl>
                                          <p:spTgt spid="2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250"/>
                                        <p:tgtEl>
                                          <p:spTgt spid="221"/>
                                        </p:tgtEl>
                                      </p:cBhvr>
                                    </p:animEffect>
                                    <p:set>
                                      <p:cBhvr>
                                        <p:cTn id="50" dur="1" fill="hold">
                                          <p:stCondLst>
                                            <p:cond delay="249"/>
                                          </p:stCondLst>
                                        </p:cTn>
                                        <p:tgtEl>
                                          <p:spTgt spid="221"/>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250"/>
                                        <p:tgtEl>
                                          <p:spTgt spid="14337"/>
                                        </p:tgtEl>
                                      </p:cBhvr>
                                    </p:animEffect>
                                    <p:set>
                                      <p:cBhvr>
                                        <p:cTn id="53" dur="1" fill="hold">
                                          <p:stCondLst>
                                            <p:cond delay="249"/>
                                          </p:stCondLst>
                                        </p:cTn>
                                        <p:tgtEl>
                                          <p:spTgt spid="1433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250"/>
                                        <p:tgtEl>
                                          <p:spTgt spid="14339"/>
                                        </p:tgtEl>
                                      </p:cBhvr>
                                    </p:animEffect>
                                    <p:set>
                                      <p:cBhvr>
                                        <p:cTn id="56" dur="1" fill="hold">
                                          <p:stCondLst>
                                            <p:cond delay="249"/>
                                          </p:stCondLst>
                                        </p:cTn>
                                        <p:tgtEl>
                                          <p:spTgt spid="14339"/>
                                        </p:tgtEl>
                                        <p:attrNameLst>
                                          <p:attrName>style.visibility</p:attrName>
                                        </p:attrNameLst>
                                      </p:cBhvr>
                                      <p:to>
                                        <p:strVal val="hidden"/>
                                      </p:to>
                                    </p:set>
                                  </p:childTnLst>
                                </p:cTn>
                              </p:par>
                              <p:par>
                                <p:cTn id="57" presetID="22" presetClass="entr" presetSubtype="8" fill="hold" nodeType="withEffect">
                                  <p:stCondLst>
                                    <p:cond delay="0"/>
                                  </p:stCondLst>
                                  <p:childTnLst>
                                    <p:set>
                                      <p:cBhvr>
                                        <p:cTn id="58" dur="1" fill="hold">
                                          <p:stCondLst>
                                            <p:cond delay="0"/>
                                          </p:stCondLst>
                                        </p:cTn>
                                        <p:tgtEl>
                                          <p:spTgt spid="14340"/>
                                        </p:tgtEl>
                                        <p:attrNameLst>
                                          <p:attrName>style.visibility</p:attrName>
                                        </p:attrNameLst>
                                      </p:cBhvr>
                                      <p:to>
                                        <p:strVal val="visible"/>
                                      </p:to>
                                    </p:set>
                                    <p:animEffect transition="in" filter="wipe(left)">
                                      <p:cBhvr>
                                        <p:cTn id="59" dur="500"/>
                                        <p:tgtEl>
                                          <p:spTgt spid="14340"/>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222"/>
                                        </p:tgtEl>
                                        <p:attrNameLst>
                                          <p:attrName>style.visibility</p:attrName>
                                        </p:attrNameLst>
                                      </p:cBhvr>
                                      <p:to>
                                        <p:strVal val="visible"/>
                                      </p:to>
                                    </p:set>
                                    <p:animEffect transition="in" filter="wipe(down)">
                                      <p:cBhvr>
                                        <p:cTn id="63"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1" grpId="0" animBg="1"/>
      <p:bldP spid="221"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C015-C381-49AC-AB5C-79097E8CDE22}"/>
              </a:ext>
            </a:extLst>
          </p:cNvPr>
          <p:cNvSpPr>
            <a:spLocks noGrp="1"/>
          </p:cNvSpPr>
          <p:nvPr>
            <p:ph type="title"/>
          </p:nvPr>
        </p:nvSpPr>
        <p:spPr/>
        <p:txBody>
          <a:bodyPr/>
          <a:lstStyle/>
          <a:p>
            <a:r>
              <a:rPr lang="en-US" altLang="ko-KR" sz="3600" dirty="0"/>
              <a:t>Limits to Pipelining</a:t>
            </a:r>
            <a:r>
              <a:rPr lang="en-US" altLang="ko-KR" sz="3600" i="1" dirty="0"/>
              <a:t>2</a:t>
            </a:r>
            <a:r>
              <a:rPr lang="en-US" altLang="ko-KR" sz="3600" dirty="0"/>
              <a:t> – Hazard Issue</a:t>
            </a:r>
            <a:endParaRPr lang="ko-KR" altLang="en-US" sz="3600" dirty="0"/>
          </a:p>
        </p:txBody>
      </p:sp>
      <p:sp>
        <p:nvSpPr>
          <p:cNvPr id="8" name="文本占位符 7">
            <a:extLst>
              <a:ext uri="{FF2B5EF4-FFF2-40B4-BE49-F238E27FC236}">
                <a16:creationId xmlns:a16="http://schemas.microsoft.com/office/drawing/2014/main" id="{8472BD1D-AE5B-821D-7940-7A9579EBF012}"/>
              </a:ext>
            </a:extLst>
          </p:cNvPr>
          <p:cNvSpPr>
            <a:spLocks noGrp="1"/>
          </p:cNvSpPr>
          <p:nvPr>
            <p:ph type="body" sz="quarter" idx="10"/>
          </p:nvPr>
        </p:nvSpPr>
        <p:spPr/>
        <p:txBody>
          <a:bodyPr/>
          <a:lstStyle/>
          <a:p>
            <a:endParaRPr lang="zh-CN" altLang="en-US"/>
          </a:p>
        </p:txBody>
      </p:sp>
      <p:sp>
        <p:nvSpPr>
          <p:cNvPr id="4" name="Rectangle 3">
            <a:extLst>
              <a:ext uri="{FF2B5EF4-FFF2-40B4-BE49-F238E27FC236}">
                <a16:creationId xmlns:a16="http://schemas.microsoft.com/office/drawing/2014/main" id="{3EA91C9D-857B-4B00-93C3-2CA2881A8DF5}"/>
              </a:ext>
            </a:extLst>
          </p:cNvPr>
          <p:cNvSpPr/>
          <p:nvPr/>
        </p:nvSpPr>
        <p:spPr>
          <a:xfrm>
            <a:off x="313267" y="813075"/>
            <a:ext cx="9144000" cy="1384995"/>
          </a:xfrm>
          <a:prstGeom prst="rect">
            <a:avLst/>
          </a:prstGeom>
        </p:spPr>
        <p:txBody>
          <a:bodyPr wrap="square">
            <a:spAutoFit/>
          </a:bodyPr>
          <a:lstStyle/>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1" i="0" u="none" strike="noStrike" kern="1200" cap="none" spc="0" normalizeH="0" baseline="0" noProof="0" dirty="0">
                <a:ln>
                  <a:noFill/>
                </a:ln>
                <a:solidFill>
                  <a:srgbClr val="C00000"/>
                </a:solidFill>
                <a:effectLst/>
                <a:uLnTx/>
                <a:uFillTx/>
                <a:latin typeface="Calibri"/>
                <a:ea typeface="微软雅黑"/>
                <a:cs typeface="+mn-cs"/>
              </a:rPr>
              <a:t>Hazards</a:t>
            </a: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 prevent next instruction from executing during its designated clock cycle</a:t>
            </a:r>
          </a:p>
          <a:p>
            <a:pPr marL="261938" marR="0" lvl="0" indent="-261938"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Calibri"/>
                <a:ea typeface="微软雅黑"/>
                <a:cs typeface="+mn-cs"/>
              </a:rPr>
              <a:t> </a:t>
            </a:r>
            <a:r>
              <a:rPr kumimoji="0" lang="en-US" altLang="en-US" sz="2400" b="0" i="0" u="none" strike="noStrike" kern="1200" cap="none" spc="0" normalizeH="0" baseline="0" noProof="0" dirty="0">
                <a:ln>
                  <a:noFill/>
                </a:ln>
                <a:solidFill>
                  <a:srgbClr val="000000"/>
                </a:solidFill>
                <a:effectLst/>
                <a:uLnTx/>
                <a:uFillTx/>
                <a:latin typeface="Calibri"/>
                <a:ea typeface="微软雅黑"/>
                <a:cs typeface="+mn-cs"/>
              </a:rPr>
              <a:t>3 types of hazard: Structural hazards, Data hazards, Control hazards</a:t>
            </a:r>
          </a:p>
        </p:txBody>
      </p:sp>
    </p:spTree>
    <p:extLst>
      <p:ext uri="{BB962C8B-B14F-4D97-AF65-F5344CB8AC3E}">
        <p14:creationId xmlns:p14="http://schemas.microsoft.com/office/powerpoint/2010/main" val="317912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C130-1850-4CC2-A66C-040FF33779A9}"/>
              </a:ext>
            </a:extLst>
          </p:cNvPr>
          <p:cNvSpPr>
            <a:spLocks noGrp="1"/>
          </p:cNvSpPr>
          <p:nvPr>
            <p:ph type="title"/>
          </p:nvPr>
        </p:nvSpPr>
        <p:spPr/>
        <p:txBody>
          <a:bodyPr/>
          <a:lstStyle/>
          <a:p>
            <a:r>
              <a:rPr lang="en-US" altLang="ko-KR" dirty="0"/>
              <a:t>Hazards</a:t>
            </a:r>
            <a:endParaRPr lang="ko-KR" altLang="en-US" dirty="0">
              <a:solidFill>
                <a:srgbClr val="143D88"/>
              </a:solidFill>
            </a:endParaRPr>
          </a:p>
        </p:txBody>
      </p:sp>
      <p:sp>
        <p:nvSpPr>
          <p:cNvPr id="6" name="文本占位符 5">
            <a:extLst>
              <a:ext uri="{FF2B5EF4-FFF2-40B4-BE49-F238E27FC236}">
                <a16:creationId xmlns:a16="http://schemas.microsoft.com/office/drawing/2014/main" id="{5CCEFCA6-1E6D-4086-17B9-53A8B863383B}"/>
              </a:ext>
            </a:extLst>
          </p:cNvPr>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790429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Graphically Representing a Pipeline</a:t>
            </a:r>
            <a:endParaRPr lang="zh-CN" altLang="en-US" dirty="0"/>
          </a:p>
        </p:txBody>
      </p:sp>
      <p:sp>
        <p:nvSpPr>
          <p:cNvPr id="38" name="文本占位符 37"/>
          <p:cNvSpPr>
            <a:spLocks noGrp="1"/>
          </p:cNvSpPr>
          <p:nvPr>
            <p:ph type="body" sz="quarter" idx="10"/>
          </p:nvPr>
        </p:nvSpPr>
        <p:spPr/>
        <p:txBody>
          <a:bodyPr/>
          <a:lstStyle/>
          <a:p>
            <a:endParaRPr lang="zh-CN" altLang="en-US"/>
          </a:p>
        </p:txBody>
      </p:sp>
      <p:sp>
        <p:nvSpPr>
          <p:cNvPr id="4" name="Rectangle 3"/>
          <p:cNvSpPr txBox="1">
            <a:spLocks noChangeArrowheads="1"/>
          </p:cNvSpPr>
          <p:nvPr/>
        </p:nvSpPr>
        <p:spPr>
          <a:xfrm>
            <a:off x="499268" y="1582341"/>
            <a:ext cx="8707437" cy="4060825"/>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zh-CN" altLang="en-US" dirty="0">
                <a:ea typeface="宋体" pitchFamily="2" charset="-122"/>
              </a:rPr>
            </a:br>
            <a:br>
              <a:rPr lang="zh-CN" altLang="en-US" dirty="0">
                <a:ea typeface="宋体" pitchFamily="2" charset="-122"/>
              </a:rPr>
            </a:br>
            <a:br>
              <a:rPr lang="zh-CN" altLang="en-US" dirty="0">
                <a:ea typeface="宋体" pitchFamily="2" charset="-122"/>
              </a:rPr>
            </a:br>
            <a:br>
              <a:rPr lang="zh-CN" altLang="en-US" dirty="0">
                <a:ea typeface="宋体" pitchFamily="2" charset="-122"/>
              </a:rPr>
            </a:br>
            <a:br>
              <a:rPr lang="zh-CN" altLang="en-US" dirty="0">
                <a:ea typeface="宋体" pitchFamily="2" charset="-122"/>
              </a:rPr>
            </a:br>
            <a:br>
              <a:rPr lang="zh-CN" altLang="en-US" dirty="0">
                <a:ea typeface="宋体" pitchFamily="2" charset="-122"/>
              </a:rPr>
            </a:br>
            <a:endParaRPr lang="zh-CN" altLang="en-US" dirty="0">
              <a:ea typeface="宋体" pitchFamily="2" charset="-122"/>
            </a:endParaRPr>
          </a:p>
          <a:p>
            <a:pPr>
              <a:buFont typeface="Wingdings" pitchFamily="2" charset="2"/>
              <a:buChar char="Ø"/>
            </a:pPr>
            <a:r>
              <a:rPr lang="en-US" altLang="zh-CN" dirty="0">
                <a:ea typeface="宋体" pitchFamily="2" charset="-122"/>
              </a:rPr>
              <a:t>Can help with answering questions like:</a:t>
            </a:r>
          </a:p>
          <a:p>
            <a:pPr lvl="1"/>
            <a:r>
              <a:rPr lang="en-US" altLang="zh-CN" dirty="0">
                <a:ea typeface="宋体" pitchFamily="2" charset="-122"/>
              </a:rPr>
              <a:t>How many cycles does it take to execute this code?</a:t>
            </a:r>
          </a:p>
          <a:p>
            <a:pPr lvl="1"/>
            <a:r>
              <a:rPr lang="en-US" altLang="zh-CN" dirty="0">
                <a:ea typeface="宋体" pitchFamily="2" charset="-122"/>
              </a:rPr>
              <a:t>What is the ALU doing during cycle 4?</a:t>
            </a:r>
          </a:p>
          <a:p>
            <a:pPr lvl="1"/>
            <a:r>
              <a:rPr lang="en-US" altLang="zh-CN" dirty="0">
                <a:ea typeface="宋体" pitchFamily="2" charset="-122"/>
              </a:rPr>
              <a:t>Is there a hazard, why does it occur, and how can it be fixed?</a:t>
            </a:r>
          </a:p>
        </p:txBody>
      </p:sp>
      <p:grpSp>
        <p:nvGrpSpPr>
          <p:cNvPr id="5" name="Group 4"/>
          <p:cNvGrpSpPr/>
          <p:nvPr/>
        </p:nvGrpSpPr>
        <p:grpSpPr bwMode="auto">
          <a:xfrm>
            <a:off x="2232285" y="2242204"/>
            <a:ext cx="3355975" cy="838200"/>
            <a:chOff x="1562" y="1152"/>
            <a:chExt cx="2114" cy="528"/>
          </a:xfrm>
        </p:grpSpPr>
        <p:grpSp>
          <p:nvGrpSpPr>
            <p:cNvPr id="6" name="Group 5"/>
            <p:cNvGrpSpPr/>
            <p:nvPr/>
          </p:nvGrpSpPr>
          <p:grpSpPr bwMode="auto">
            <a:xfrm>
              <a:off x="2487" y="1152"/>
              <a:ext cx="223" cy="481"/>
              <a:chOff x="2207" y="1413"/>
              <a:chExt cx="223" cy="481"/>
            </a:xfrm>
          </p:grpSpPr>
          <p:sp>
            <p:nvSpPr>
              <p:cNvPr id="36" name="Freeform 6"/>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7" name="Rectangle 7"/>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7" name="Group 8"/>
            <p:cNvGrpSpPr/>
            <p:nvPr/>
          </p:nvGrpSpPr>
          <p:grpSpPr bwMode="auto">
            <a:xfrm>
              <a:off x="1562" y="1248"/>
              <a:ext cx="349" cy="289"/>
              <a:chOff x="1282" y="1509"/>
              <a:chExt cx="349" cy="289"/>
            </a:xfrm>
          </p:grpSpPr>
          <p:sp>
            <p:nvSpPr>
              <p:cNvPr id="32" name="Rectangle 9"/>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33" name="Group 10"/>
              <p:cNvGrpSpPr/>
              <p:nvPr/>
            </p:nvGrpSpPr>
            <p:grpSpPr bwMode="auto">
              <a:xfrm>
                <a:off x="1291" y="1509"/>
                <a:ext cx="340" cy="289"/>
                <a:chOff x="1291" y="1509"/>
                <a:chExt cx="340" cy="289"/>
              </a:xfrm>
            </p:grpSpPr>
            <p:sp>
              <p:nvSpPr>
                <p:cNvPr id="34" name="Freeform 11"/>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5" name="Freeform 12"/>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8" name="Rectangle 13"/>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dirty="0">
                  <a:solidFill>
                    <a:srgbClr val="000000"/>
                  </a:solidFill>
                </a:rPr>
                <a:t>Reg</a:t>
              </a:r>
            </a:p>
          </p:txBody>
        </p:sp>
        <p:grpSp>
          <p:nvGrpSpPr>
            <p:cNvPr id="9" name="Group 14"/>
            <p:cNvGrpSpPr/>
            <p:nvPr/>
          </p:nvGrpSpPr>
          <p:grpSpPr bwMode="auto">
            <a:xfrm>
              <a:off x="2031" y="1248"/>
              <a:ext cx="296" cy="289"/>
              <a:chOff x="1751" y="1509"/>
              <a:chExt cx="296" cy="289"/>
            </a:xfrm>
          </p:grpSpPr>
          <p:sp>
            <p:nvSpPr>
              <p:cNvPr id="30" name="Freeform 15"/>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1" name="Freeform 16"/>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 name="Line 17"/>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 name="Freeform 18"/>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 name="Line 19"/>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Rectangle 20"/>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4" name="Group 21"/>
            <p:cNvGrpSpPr/>
            <p:nvPr/>
          </p:nvGrpSpPr>
          <p:grpSpPr bwMode="auto">
            <a:xfrm>
              <a:off x="2880" y="1248"/>
              <a:ext cx="325" cy="289"/>
              <a:chOff x="2600" y="1509"/>
              <a:chExt cx="325" cy="289"/>
            </a:xfrm>
          </p:grpSpPr>
          <p:sp>
            <p:nvSpPr>
              <p:cNvPr id="28" name="Freeform 22"/>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9" name="Freeform 23"/>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 name="Rectangle 24"/>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 name="Group 25"/>
            <p:cNvGrpSpPr/>
            <p:nvPr/>
          </p:nvGrpSpPr>
          <p:grpSpPr bwMode="auto">
            <a:xfrm>
              <a:off x="3348" y="1248"/>
              <a:ext cx="284" cy="289"/>
              <a:chOff x="3068" y="1509"/>
              <a:chExt cx="284" cy="289"/>
            </a:xfrm>
          </p:grpSpPr>
          <p:sp>
            <p:nvSpPr>
              <p:cNvPr id="26" name="Freeform 26"/>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7" name="Freeform 27"/>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7" name="Line 28"/>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29"/>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30"/>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31"/>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1" name="Line 32"/>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2" name="Line 33"/>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3" name="Line 34"/>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4" name="Line 35"/>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5" name="Line 36"/>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13960F-3EC1-4252-92CB-D2AB4CFE7CC0}"/>
              </a:ext>
            </a:extLst>
          </p:cNvPr>
          <p:cNvSpPr>
            <a:spLocks noGrp="1"/>
          </p:cNvSpPr>
          <p:nvPr>
            <p:ph type="title"/>
          </p:nvPr>
        </p:nvSpPr>
        <p:spPr/>
        <p:txBody>
          <a:bodyPr/>
          <a:lstStyle/>
          <a:p>
            <a:r>
              <a:rPr lang="en-US" altLang="zh-CN" dirty="0"/>
              <a:t>Shift Operations (cont.)</a:t>
            </a:r>
            <a:endParaRPr lang="zh-CN" altLang="en-US" dirty="0"/>
          </a:p>
        </p:txBody>
      </p:sp>
      <p:sp>
        <p:nvSpPr>
          <p:cNvPr id="6" name="文本占位符 5">
            <a:extLst>
              <a:ext uri="{FF2B5EF4-FFF2-40B4-BE49-F238E27FC236}">
                <a16:creationId xmlns:a16="http://schemas.microsoft.com/office/drawing/2014/main" id="{C7A8D87B-7220-C2CE-3331-9F6E3A67D669}"/>
              </a:ext>
            </a:extLst>
          </p:cNvPr>
          <p:cNvSpPr>
            <a:spLocks noGrp="1"/>
          </p:cNvSpPr>
          <p:nvPr>
            <p:ph type="body" sz="quarter" idx="10"/>
          </p:nvPr>
        </p:nvSpPr>
        <p:spPr>
          <a:xfrm>
            <a:off x="2164874" y="6432549"/>
            <a:ext cx="8015896" cy="407195"/>
          </a:xfrm>
        </p:spPr>
        <p:txBody>
          <a:bodyPr/>
          <a:lstStyle/>
          <a:p>
            <a:endParaRPr lang="zh-CN" altLang="en-US" dirty="0"/>
          </a:p>
        </p:txBody>
      </p:sp>
      <p:sp>
        <p:nvSpPr>
          <p:cNvPr id="4" name="Rectangle 3">
            <a:extLst>
              <a:ext uri="{FF2B5EF4-FFF2-40B4-BE49-F238E27FC236}">
                <a16:creationId xmlns:a16="http://schemas.microsoft.com/office/drawing/2014/main" id="{F00702BB-9595-4F30-829E-C7068CB3BEB6}"/>
              </a:ext>
            </a:extLst>
          </p:cNvPr>
          <p:cNvSpPr txBox="1">
            <a:spLocks noChangeArrowheads="1"/>
          </p:cNvSpPr>
          <p:nvPr/>
        </p:nvSpPr>
        <p:spPr>
          <a:xfrm>
            <a:off x="313267" y="962577"/>
            <a:ext cx="9972675" cy="33512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An arithmetic shift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sra</a:t>
            </a:r>
            <a:r>
              <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rPr>
              <a:t>) maintain the arithmetic correctness of the shifted value (i.e., a number shifted right one bit should be ½ of its original value; a number shifted left should be 2 times its original value)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so </a:t>
            </a:r>
            <a:r>
              <a:rPr kumimoji="0" lang="en-US" altLang="zh-CN" sz="2200" b="0" i="0" u="none" strike="noStrike" kern="1200" cap="none" spc="0" normalizeH="0" baseline="0" noProof="0" dirty="0" err="1">
                <a:ln>
                  <a:noFill/>
                </a:ln>
                <a:solidFill>
                  <a:srgbClr val="FF0000"/>
                </a:solidFill>
                <a:effectLst/>
                <a:uLnTx/>
                <a:uFillTx/>
                <a:latin typeface="Courier New" pitchFamily="49" charset="0"/>
                <a:ea typeface="宋体" charset="-122"/>
                <a:cs typeface="+mn-cs"/>
              </a:rPr>
              <a:t>sra</a:t>
            </a:r>
            <a:r>
              <a:rPr kumimoji="0" lang="en-US" altLang="zh-CN" sz="2400" b="0" i="0" u="none" strike="noStrike" kern="1200" cap="none" spc="0" normalizeH="0" baseline="0" noProof="0" dirty="0">
                <a:ln>
                  <a:noFill/>
                </a:ln>
                <a:solidFill>
                  <a:srgbClr val="FF0000"/>
                </a:solidFill>
                <a:effectLst/>
                <a:uLnTx/>
                <a:uFillTx/>
                <a:latin typeface="Calibri"/>
                <a:ea typeface="宋体"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uses the most significant bit (sign bit) as the bit shifted in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note that there is no need for a  </a:t>
            </a:r>
            <a:r>
              <a:rPr kumimoji="0" lang="en-US" altLang="zh-CN" sz="2200" b="0" i="0" u="none" strike="noStrike" kern="1200" cap="none" spc="0" normalizeH="0" baseline="0" noProof="0" dirty="0" err="1">
                <a:ln>
                  <a:noFill/>
                </a:ln>
                <a:solidFill>
                  <a:srgbClr val="FF0000"/>
                </a:solidFill>
                <a:effectLst/>
                <a:uLnTx/>
                <a:uFillTx/>
                <a:latin typeface="Courier New" pitchFamily="49" charset="0"/>
                <a:ea typeface="宋体" charset="-122"/>
                <a:cs typeface="+mn-cs"/>
              </a:rPr>
              <a:t>sla</a:t>
            </a:r>
            <a:r>
              <a:rPr kumimoji="0" lang="en-US" altLang="zh-CN" sz="2400" b="0" i="0" u="none" strike="noStrike" kern="1200" cap="none" spc="0" normalizeH="0" baseline="0" noProof="0" dirty="0">
                <a:ln>
                  <a:noFill/>
                </a:ln>
                <a:solidFill>
                  <a:srgbClr val="FF0000"/>
                </a:solidFill>
                <a:effectLst/>
                <a:uLnTx/>
                <a:uFillTx/>
                <a:latin typeface="Courier New" pitchFamily="49" charset="0"/>
                <a:ea typeface="宋体"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when using two’s complement number representation</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sra</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x6, x7   #x5 = x6 &gt;&gt; x7 bits</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None/>
              <a:tabLst/>
              <a:defRPr/>
            </a:pP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a:t>
            </a:r>
            <a:r>
              <a:rPr kumimoji="0" lang="en-US" altLang="zh-CN" sz="2800" b="0" i="0" u="none" strike="noStrike" kern="1200" cap="none" spc="0" normalizeH="0" baseline="0" noProof="0" dirty="0" err="1">
                <a:ln>
                  <a:noFill/>
                </a:ln>
                <a:solidFill>
                  <a:prstClr val="black"/>
                </a:solidFill>
                <a:effectLst/>
                <a:uLnTx/>
                <a:uFillTx/>
                <a:latin typeface="Courier New" pitchFamily="49" charset="0"/>
                <a:ea typeface="宋体" charset="-122"/>
                <a:cs typeface="+mn-cs"/>
              </a:rPr>
              <a:t>srai</a:t>
            </a:r>
            <a:r>
              <a:rPr kumimoji="0" lang="en-US" altLang="zh-CN" sz="2800" b="0" i="0" u="none" strike="noStrike" kern="1200" cap="none" spc="0" normalizeH="0" baseline="0" noProof="0" dirty="0">
                <a:ln>
                  <a:noFill/>
                </a:ln>
                <a:solidFill>
                  <a:prstClr val="black"/>
                </a:solidFill>
                <a:effectLst/>
                <a:uLnTx/>
                <a:uFillTx/>
                <a:latin typeface="Courier New" pitchFamily="49" charset="0"/>
                <a:ea typeface="宋体" charset="-122"/>
                <a:cs typeface="+mn-cs"/>
              </a:rPr>
              <a:t>   x5, x6, 7    #x5 = x6 &gt;&gt; 7 bits</a:t>
            </a:r>
            <a:endParaRPr kumimoji="0" lang="en-US" altLang="zh-CN" sz="2800" b="0" i="0" u="none" strike="noStrike" kern="1200" cap="none" spc="0" normalizeH="0" baseline="0" noProof="0" dirty="0">
              <a:ln>
                <a:noFill/>
              </a:ln>
              <a:solidFill>
                <a:prstClr val="black"/>
              </a:solidFill>
              <a:effectLst/>
              <a:uLnTx/>
              <a:uFillTx/>
              <a:latin typeface="Calibri"/>
              <a:ea typeface="宋体" charset="-122"/>
              <a:cs typeface="+mn-cs"/>
            </a:endParaRPr>
          </a:p>
        </p:txBody>
      </p:sp>
      <p:sp>
        <p:nvSpPr>
          <p:cNvPr id="5" name="Rectangle 12">
            <a:extLst>
              <a:ext uri="{FF2B5EF4-FFF2-40B4-BE49-F238E27FC236}">
                <a16:creationId xmlns:a16="http://schemas.microsoft.com/office/drawing/2014/main" id="{C5507CDA-7796-4460-BAA5-170B3C5434A1}"/>
              </a:ext>
            </a:extLst>
          </p:cNvPr>
          <p:cNvSpPr>
            <a:spLocks noChangeArrowheads="1"/>
          </p:cNvSpPr>
          <p:nvPr/>
        </p:nvSpPr>
        <p:spPr bwMode="auto">
          <a:xfrm>
            <a:off x="313267" y="4620177"/>
            <a:ext cx="9972675" cy="106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p>
            <a:pPr marL="342900" marR="0" lvl="0" indent="-342900" algn="l" defTabSz="457200" rtl="0" eaLnBrk="1" fontAlgn="auto" latinLnBrk="0" hangingPunct="1">
              <a:lnSpc>
                <a:spcPct val="90000"/>
              </a:lnSpc>
              <a:spcBef>
                <a:spcPct val="65000"/>
              </a:spcBef>
              <a:spcAft>
                <a:spcPts val="0"/>
              </a:spcAft>
              <a:buClr>
                <a:srgbClr val="4E67C8"/>
              </a:buClr>
              <a:buSzPct val="75000"/>
              <a:buFont typeface="Wingdings" pitchFamily="2" charset="2"/>
              <a:buChar char="Ø"/>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charset="-122"/>
                <a:cs typeface="+mn-cs"/>
              </a:rPr>
              <a:t>The shift operation is implemented by hardware separate from the ALU</a:t>
            </a:r>
          </a:p>
          <a:p>
            <a:pPr marL="741363" marR="0" lvl="1" indent="-246063" algn="l" defTabSz="457200" rtl="0" eaLnBrk="1" fontAlgn="auto" latinLnBrk="0" hangingPunct="1">
              <a:lnSpc>
                <a:spcPct val="90000"/>
              </a:lnSpc>
              <a:spcBef>
                <a:spcPct val="40000"/>
              </a:spcBef>
              <a:spcAft>
                <a:spcPts val="0"/>
              </a:spcAft>
              <a:buClr>
                <a:srgbClr val="4E67C8"/>
              </a:buClr>
              <a:buSzPct val="75000"/>
              <a:buFont typeface="Monotype Sorts" pitchFamily="2" charset="2"/>
              <a:buChar char="l"/>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charset="-122"/>
                <a:cs typeface="+mn-cs"/>
              </a:rPr>
              <a:t>using a barrel shifter (which would take lots of gates in discrete logic, but is pretty easy to implement in VLSI)</a:t>
            </a:r>
          </a:p>
        </p:txBody>
      </p:sp>
    </p:spTree>
    <p:extLst>
      <p:ext uri="{BB962C8B-B14F-4D97-AF65-F5344CB8AC3E}">
        <p14:creationId xmlns:p14="http://schemas.microsoft.com/office/powerpoint/2010/main" val="126492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Pipeline? For Performance!</a:t>
            </a:r>
            <a:endParaRPr lang="zh-CN" altLang="en-US" dirty="0"/>
          </a:p>
        </p:txBody>
      </p:sp>
      <p:sp>
        <p:nvSpPr>
          <p:cNvPr id="191" name="文本占位符 190"/>
          <p:cNvSpPr>
            <a:spLocks noGrp="1"/>
          </p:cNvSpPr>
          <p:nvPr>
            <p:ph type="body" sz="quarter" idx="10"/>
          </p:nvPr>
        </p:nvSpPr>
        <p:spPr>
          <a:xfrm>
            <a:off x="2183449" y="6429706"/>
            <a:ext cx="8015896" cy="407195"/>
          </a:xfrm>
        </p:spPr>
        <p:txBody>
          <a:bodyPr/>
          <a:lstStyle/>
          <a:p>
            <a:endParaRPr lang="zh-CN" altLang="en-US" dirty="0"/>
          </a:p>
        </p:txBody>
      </p:sp>
      <p:sp>
        <p:nvSpPr>
          <p:cNvPr id="4" name="Rectangle 2" descr="20%"/>
          <p:cNvSpPr>
            <a:spLocks noChangeArrowheads="1"/>
          </p:cNvSpPr>
          <p:nvPr/>
        </p:nvSpPr>
        <p:spPr bwMode="auto">
          <a:xfrm>
            <a:off x="5227785" y="1825256"/>
            <a:ext cx="685800" cy="4267200"/>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 name="Rectangle 4"/>
          <p:cNvSpPr>
            <a:spLocks noChangeArrowheads="1"/>
          </p:cNvSpPr>
          <p:nvPr/>
        </p:nvSpPr>
        <p:spPr bwMode="auto">
          <a:xfrm>
            <a:off x="872638" y="2088781"/>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6" name="Line 5"/>
          <p:cNvSpPr>
            <a:spLocks noChangeShapeType="1"/>
          </p:cNvSpPr>
          <p:nvPr/>
        </p:nvSpPr>
        <p:spPr bwMode="auto">
          <a:xfrm>
            <a:off x="1989285" y="1482356"/>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Rectangle 6"/>
          <p:cNvSpPr>
            <a:spLocks noChangeArrowheads="1"/>
          </p:cNvSpPr>
          <p:nvPr/>
        </p:nvSpPr>
        <p:spPr bwMode="auto">
          <a:xfrm>
            <a:off x="4122885" y="1020393"/>
            <a:ext cx="210058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solidFill>
                  <a:srgbClr val="000000"/>
                </a:solidFill>
              </a:rPr>
              <a:t>Time (clock cycles)</a:t>
            </a:r>
          </a:p>
        </p:txBody>
      </p:sp>
      <p:sp>
        <p:nvSpPr>
          <p:cNvPr id="8" name="Rectangle 7"/>
          <p:cNvSpPr>
            <a:spLocks noChangeArrowheads="1"/>
          </p:cNvSpPr>
          <p:nvPr/>
        </p:nvSpPr>
        <p:spPr bwMode="auto">
          <a:xfrm>
            <a:off x="1303485" y="1934793"/>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0</a:t>
            </a:r>
          </a:p>
        </p:txBody>
      </p:sp>
      <p:sp>
        <p:nvSpPr>
          <p:cNvPr id="9" name="Rectangle 8"/>
          <p:cNvSpPr>
            <a:spLocks noChangeArrowheads="1"/>
          </p:cNvSpPr>
          <p:nvPr/>
        </p:nvSpPr>
        <p:spPr bwMode="auto">
          <a:xfrm>
            <a:off x="1303485" y="2772993"/>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1</a:t>
            </a:r>
          </a:p>
        </p:txBody>
      </p:sp>
      <p:sp>
        <p:nvSpPr>
          <p:cNvPr id="10" name="Rectangle 9"/>
          <p:cNvSpPr>
            <a:spLocks noChangeArrowheads="1"/>
          </p:cNvSpPr>
          <p:nvPr/>
        </p:nvSpPr>
        <p:spPr bwMode="auto">
          <a:xfrm>
            <a:off x="1303485" y="3654056"/>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2</a:t>
            </a:r>
          </a:p>
        </p:txBody>
      </p:sp>
      <p:sp>
        <p:nvSpPr>
          <p:cNvPr id="11" name="Rectangle 10"/>
          <p:cNvSpPr>
            <a:spLocks noChangeArrowheads="1"/>
          </p:cNvSpPr>
          <p:nvPr/>
        </p:nvSpPr>
        <p:spPr bwMode="auto">
          <a:xfrm>
            <a:off x="1303485" y="5363793"/>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4</a:t>
            </a:r>
          </a:p>
        </p:txBody>
      </p:sp>
      <p:sp>
        <p:nvSpPr>
          <p:cNvPr id="12" name="Line 11"/>
          <p:cNvSpPr>
            <a:spLocks noChangeShapeType="1"/>
          </p:cNvSpPr>
          <p:nvPr/>
        </p:nvSpPr>
        <p:spPr bwMode="auto">
          <a:xfrm>
            <a:off x="31703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2"/>
          <p:cNvSpPr>
            <a:spLocks noChangeShapeType="1"/>
          </p:cNvSpPr>
          <p:nvPr/>
        </p:nvSpPr>
        <p:spPr bwMode="auto">
          <a:xfrm>
            <a:off x="38561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3"/>
          <p:cNvSpPr>
            <a:spLocks noChangeShapeType="1"/>
          </p:cNvSpPr>
          <p:nvPr/>
        </p:nvSpPr>
        <p:spPr bwMode="auto">
          <a:xfrm>
            <a:off x="45419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Line 14"/>
          <p:cNvSpPr>
            <a:spLocks noChangeShapeType="1"/>
          </p:cNvSpPr>
          <p:nvPr/>
        </p:nvSpPr>
        <p:spPr bwMode="auto">
          <a:xfrm>
            <a:off x="52277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15"/>
          <p:cNvSpPr>
            <a:spLocks noChangeShapeType="1"/>
          </p:cNvSpPr>
          <p:nvPr/>
        </p:nvSpPr>
        <p:spPr bwMode="auto">
          <a:xfrm>
            <a:off x="59135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6"/>
          <p:cNvSpPr>
            <a:spLocks noChangeShapeType="1"/>
          </p:cNvSpPr>
          <p:nvPr/>
        </p:nvSpPr>
        <p:spPr bwMode="auto">
          <a:xfrm>
            <a:off x="65993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7"/>
          <p:cNvSpPr>
            <a:spLocks noChangeShapeType="1"/>
          </p:cNvSpPr>
          <p:nvPr/>
        </p:nvSpPr>
        <p:spPr bwMode="auto">
          <a:xfrm>
            <a:off x="72851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18"/>
          <p:cNvSpPr>
            <a:spLocks noChangeShapeType="1"/>
          </p:cNvSpPr>
          <p:nvPr/>
        </p:nvSpPr>
        <p:spPr bwMode="auto">
          <a:xfrm>
            <a:off x="7970985" y="160935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Rectangle 19"/>
          <p:cNvSpPr>
            <a:spLocks noChangeArrowheads="1"/>
          </p:cNvSpPr>
          <p:nvPr/>
        </p:nvSpPr>
        <p:spPr bwMode="auto">
          <a:xfrm>
            <a:off x="1303485" y="4492256"/>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3</a:t>
            </a:r>
          </a:p>
        </p:txBody>
      </p:sp>
      <p:sp>
        <p:nvSpPr>
          <p:cNvPr id="21" name="Line 20"/>
          <p:cNvSpPr>
            <a:spLocks noChangeShapeType="1"/>
          </p:cNvSpPr>
          <p:nvPr/>
        </p:nvSpPr>
        <p:spPr bwMode="auto">
          <a:xfrm>
            <a:off x="1227285" y="2010993"/>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22" name="Group 21"/>
          <p:cNvGrpSpPr/>
          <p:nvPr/>
        </p:nvGrpSpPr>
        <p:grpSpPr bwMode="auto">
          <a:xfrm>
            <a:off x="2598885" y="1858593"/>
            <a:ext cx="3355975" cy="838200"/>
            <a:chOff x="1562" y="1152"/>
            <a:chExt cx="2114" cy="528"/>
          </a:xfrm>
        </p:grpSpPr>
        <p:grpSp>
          <p:nvGrpSpPr>
            <p:cNvPr id="23" name="Group 22"/>
            <p:cNvGrpSpPr/>
            <p:nvPr/>
          </p:nvGrpSpPr>
          <p:grpSpPr bwMode="auto">
            <a:xfrm>
              <a:off x="2487" y="1152"/>
              <a:ext cx="223" cy="481"/>
              <a:chOff x="2207" y="1413"/>
              <a:chExt cx="223" cy="481"/>
            </a:xfrm>
          </p:grpSpPr>
          <p:sp>
            <p:nvSpPr>
              <p:cNvPr id="53" name="Freeform 23"/>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Rectangle 24"/>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4" name="Group 25"/>
            <p:cNvGrpSpPr/>
            <p:nvPr/>
          </p:nvGrpSpPr>
          <p:grpSpPr bwMode="auto">
            <a:xfrm>
              <a:off x="1562" y="1248"/>
              <a:ext cx="349" cy="289"/>
              <a:chOff x="1282" y="1509"/>
              <a:chExt cx="349" cy="289"/>
            </a:xfrm>
          </p:grpSpPr>
          <p:sp>
            <p:nvSpPr>
              <p:cNvPr id="49" name="Rectangle 26"/>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0" name="Group 27"/>
              <p:cNvGrpSpPr/>
              <p:nvPr/>
            </p:nvGrpSpPr>
            <p:grpSpPr bwMode="auto">
              <a:xfrm>
                <a:off x="1291" y="1509"/>
                <a:ext cx="340" cy="289"/>
                <a:chOff x="1291" y="1509"/>
                <a:chExt cx="340" cy="289"/>
              </a:xfrm>
            </p:grpSpPr>
            <p:sp>
              <p:nvSpPr>
                <p:cNvPr id="51" name="Freeform 28"/>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2" name="Freeform 29"/>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5" name="Rectangle 30"/>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6" name="Group 31"/>
            <p:cNvGrpSpPr/>
            <p:nvPr/>
          </p:nvGrpSpPr>
          <p:grpSpPr bwMode="auto">
            <a:xfrm>
              <a:off x="2031" y="1248"/>
              <a:ext cx="296" cy="289"/>
              <a:chOff x="1751" y="1509"/>
              <a:chExt cx="296" cy="289"/>
            </a:xfrm>
          </p:grpSpPr>
          <p:sp>
            <p:nvSpPr>
              <p:cNvPr id="47" name="Freeform 32"/>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8" name="Freeform 33"/>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7" name="Line 34"/>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Freeform 35"/>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9" name="Line 36"/>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Rectangle 37"/>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1" name="Group 38"/>
            <p:cNvGrpSpPr/>
            <p:nvPr/>
          </p:nvGrpSpPr>
          <p:grpSpPr bwMode="auto">
            <a:xfrm>
              <a:off x="2880" y="1248"/>
              <a:ext cx="325" cy="289"/>
              <a:chOff x="2600" y="1509"/>
              <a:chExt cx="325" cy="289"/>
            </a:xfrm>
          </p:grpSpPr>
          <p:sp>
            <p:nvSpPr>
              <p:cNvPr id="45" name="Freeform 39"/>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Freeform 40"/>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2" name="Rectangle 41"/>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3" name="Group 42"/>
            <p:cNvGrpSpPr/>
            <p:nvPr/>
          </p:nvGrpSpPr>
          <p:grpSpPr bwMode="auto">
            <a:xfrm>
              <a:off x="3348" y="1248"/>
              <a:ext cx="284" cy="289"/>
              <a:chOff x="3068" y="1509"/>
              <a:chExt cx="284" cy="289"/>
            </a:xfrm>
          </p:grpSpPr>
          <p:sp>
            <p:nvSpPr>
              <p:cNvPr id="43" name="Freeform 43"/>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Freeform 44"/>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4" name="Line 45"/>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5" name="Line 46"/>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47"/>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48"/>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8" name="Line 49"/>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9" name="Line 50"/>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1"/>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2"/>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53"/>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5" name="Group 54"/>
          <p:cNvGrpSpPr/>
          <p:nvPr/>
        </p:nvGrpSpPr>
        <p:grpSpPr bwMode="auto">
          <a:xfrm>
            <a:off x="3284685" y="2696793"/>
            <a:ext cx="3355975" cy="838200"/>
            <a:chOff x="1562" y="1152"/>
            <a:chExt cx="2114" cy="528"/>
          </a:xfrm>
        </p:grpSpPr>
        <p:grpSp>
          <p:nvGrpSpPr>
            <p:cNvPr id="56" name="Group 55"/>
            <p:cNvGrpSpPr/>
            <p:nvPr/>
          </p:nvGrpSpPr>
          <p:grpSpPr bwMode="auto">
            <a:xfrm>
              <a:off x="2487" y="1152"/>
              <a:ext cx="223" cy="481"/>
              <a:chOff x="2207" y="1413"/>
              <a:chExt cx="223" cy="481"/>
            </a:xfrm>
          </p:grpSpPr>
          <p:sp>
            <p:nvSpPr>
              <p:cNvPr id="86" name="Freeform 56"/>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Rectangle 57"/>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7" name="Group 58"/>
            <p:cNvGrpSpPr/>
            <p:nvPr/>
          </p:nvGrpSpPr>
          <p:grpSpPr bwMode="auto">
            <a:xfrm>
              <a:off x="1562" y="1248"/>
              <a:ext cx="349" cy="289"/>
              <a:chOff x="1282" y="1509"/>
              <a:chExt cx="349" cy="289"/>
            </a:xfrm>
          </p:grpSpPr>
          <p:sp>
            <p:nvSpPr>
              <p:cNvPr id="82" name="Rectangle 59"/>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3" name="Group 60"/>
              <p:cNvGrpSpPr/>
              <p:nvPr/>
            </p:nvGrpSpPr>
            <p:grpSpPr bwMode="auto">
              <a:xfrm>
                <a:off x="1291" y="1509"/>
                <a:ext cx="340" cy="289"/>
                <a:chOff x="1291" y="1509"/>
                <a:chExt cx="340" cy="289"/>
              </a:xfrm>
            </p:grpSpPr>
            <p:sp>
              <p:nvSpPr>
                <p:cNvPr id="84" name="Freeform 61"/>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5" name="Freeform 62"/>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8" name="Rectangle 63"/>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59" name="Group 64"/>
            <p:cNvGrpSpPr/>
            <p:nvPr/>
          </p:nvGrpSpPr>
          <p:grpSpPr bwMode="auto">
            <a:xfrm>
              <a:off x="2031" y="1248"/>
              <a:ext cx="296" cy="289"/>
              <a:chOff x="1751" y="1509"/>
              <a:chExt cx="296" cy="289"/>
            </a:xfrm>
          </p:grpSpPr>
          <p:sp>
            <p:nvSpPr>
              <p:cNvPr id="80" name="Freeform 65"/>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1" name="Freeform 66"/>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0" name="Line 67"/>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1" name="Freeform 68"/>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2" name="Line 69"/>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3" name="Rectangle 70"/>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4" name="Group 71"/>
            <p:cNvGrpSpPr/>
            <p:nvPr/>
          </p:nvGrpSpPr>
          <p:grpSpPr bwMode="auto">
            <a:xfrm>
              <a:off x="2880" y="1248"/>
              <a:ext cx="325" cy="289"/>
              <a:chOff x="2600" y="1509"/>
              <a:chExt cx="325" cy="289"/>
            </a:xfrm>
          </p:grpSpPr>
          <p:sp>
            <p:nvSpPr>
              <p:cNvPr id="78" name="Freeform 72"/>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9" name="Freeform 73"/>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5" name="Rectangle 74"/>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6" name="Group 75"/>
            <p:cNvGrpSpPr/>
            <p:nvPr/>
          </p:nvGrpSpPr>
          <p:grpSpPr bwMode="auto">
            <a:xfrm>
              <a:off x="3348" y="1248"/>
              <a:ext cx="284" cy="289"/>
              <a:chOff x="3068" y="1509"/>
              <a:chExt cx="284" cy="289"/>
            </a:xfrm>
          </p:grpSpPr>
          <p:sp>
            <p:nvSpPr>
              <p:cNvPr id="76" name="Freeform 76"/>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Freeform 77"/>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7" name="Line 78"/>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8" name="Line 79"/>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80"/>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1"/>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1" name="Line 82"/>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Line 83"/>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84"/>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85"/>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86"/>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88" name="Group 87"/>
          <p:cNvGrpSpPr/>
          <p:nvPr/>
        </p:nvGrpSpPr>
        <p:grpSpPr bwMode="auto">
          <a:xfrm>
            <a:off x="3970485" y="3534993"/>
            <a:ext cx="3355975" cy="838200"/>
            <a:chOff x="1562" y="1152"/>
            <a:chExt cx="2114" cy="528"/>
          </a:xfrm>
        </p:grpSpPr>
        <p:grpSp>
          <p:nvGrpSpPr>
            <p:cNvPr id="89" name="Group 88"/>
            <p:cNvGrpSpPr/>
            <p:nvPr/>
          </p:nvGrpSpPr>
          <p:grpSpPr bwMode="auto">
            <a:xfrm>
              <a:off x="2487" y="1152"/>
              <a:ext cx="223" cy="481"/>
              <a:chOff x="2207" y="1413"/>
              <a:chExt cx="223" cy="481"/>
            </a:xfrm>
          </p:grpSpPr>
          <p:sp>
            <p:nvSpPr>
              <p:cNvPr id="119" name="Freeform 89"/>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0" name="Rectangle 90"/>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0" name="Group 91"/>
            <p:cNvGrpSpPr/>
            <p:nvPr/>
          </p:nvGrpSpPr>
          <p:grpSpPr bwMode="auto">
            <a:xfrm>
              <a:off x="1562" y="1248"/>
              <a:ext cx="349" cy="289"/>
              <a:chOff x="1282" y="1509"/>
              <a:chExt cx="349" cy="289"/>
            </a:xfrm>
          </p:grpSpPr>
          <p:sp>
            <p:nvSpPr>
              <p:cNvPr id="115" name="Rectangle 92"/>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6" name="Group 93"/>
              <p:cNvGrpSpPr/>
              <p:nvPr/>
            </p:nvGrpSpPr>
            <p:grpSpPr bwMode="auto">
              <a:xfrm>
                <a:off x="1291" y="1509"/>
                <a:ext cx="340" cy="289"/>
                <a:chOff x="1291" y="1509"/>
                <a:chExt cx="340" cy="289"/>
              </a:xfrm>
            </p:grpSpPr>
            <p:sp>
              <p:nvSpPr>
                <p:cNvPr id="117" name="Freeform 94"/>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8" name="Freeform 95"/>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1" name="Rectangle 96"/>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2" name="Group 97"/>
            <p:cNvGrpSpPr/>
            <p:nvPr/>
          </p:nvGrpSpPr>
          <p:grpSpPr bwMode="auto">
            <a:xfrm>
              <a:off x="2031" y="1248"/>
              <a:ext cx="296" cy="289"/>
              <a:chOff x="1751" y="1509"/>
              <a:chExt cx="296" cy="289"/>
            </a:xfrm>
          </p:grpSpPr>
          <p:sp>
            <p:nvSpPr>
              <p:cNvPr id="113" name="Freeform 98"/>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4" name="Freeform 99"/>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3" name="Line 100"/>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4" name="Freeform 101"/>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5" name="Line 102"/>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Rectangle 103"/>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7" name="Group 104"/>
            <p:cNvGrpSpPr/>
            <p:nvPr/>
          </p:nvGrpSpPr>
          <p:grpSpPr bwMode="auto">
            <a:xfrm>
              <a:off x="2880" y="1248"/>
              <a:ext cx="325" cy="289"/>
              <a:chOff x="2600" y="1509"/>
              <a:chExt cx="325" cy="289"/>
            </a:xfrm>
          </p:grpSpPr>
          <p:sp>
            <p:nvSpPr>
              <p:cNvPr id="111" name="Freeform 105"/>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Freeform 106"/>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8" name="Rectangle 107"/>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9" name="Group 108"/>
            <p:cNvGrpSpPr/>
            <p:nvPr/>
          </p:nvGrpSpPr>
          <p:grpSpPr bwMode="auto">
            <a:xfrm>
              <a:off x="3348" y="1248"/>
              <a:ext cx="284" cy="289"/>
              <a:chOff x="3068" y="1509"/>
              <a:chExt cx="284" cy="289"/>
            </a:xfrm>
          </p:grpSpPr>
          <p:sp>
            <p:nvSpPr>
              <p:cNvPr id="109" name="Freeform 109"/>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Freeform 110"/>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0" name="Line 111"/>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1" name="Line 112"/>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2" name="Line 113"/>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14"/>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4" name="Line 115"/>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Line 116"/>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17"/>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18"/>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19"/>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1" name="Group 120"/>
          <p:cNvGrpSpPr/>
          <p:nvPr/>
        </p:nvGrpSpPr>
        <p:grpSpPr bwMode="auto">
          <a:xfrm>
            <a:off x="4656285" y="4373193"/>
            <a:ext cx="3355975" cy="838200"/>
            <a:chOff x="1562" y="1152"/>
            <a:chExt cx="2114" cy="528"/>
          </a:xfrm>
        </p:grpSpPr>
        <p:grpSp>
          <p:nvGrpSpPr>
            <p:cNvPr id="122" name="Group 121"/>
            <p:cNvGrpSpPr/>
            <p:nvPr/>
          </p:nvGrpSpPr>
          <p:grpSpPr bwMode="auto">
            <a:xfrm>
              <a:off x="2487" y="1152"/>
              <a:ext cx="223" cy="481"/>
              <a:chOff x="2207" y="1413"/>
              <a:chExt cx="223" cy="481"/>
            </a:xfrm>
          </p:grpSpPr>
          <p:sp>
            <p:nvSpPr>
              <p:cNvPr id="152" name="Freeform 12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3" name="Rectangle 12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3" name="Group 124"/>
            <p:cNvGrpSpPr/>
            <p:nvPr/>
          </p:nvGrpSpPr>
          <p:grpSpPr bwMode="auto">
            <a:xfrm>
              <a:off x="1562" y="1248"/>
              <a:ext cx="349" cy="289"/>
              <a:chOff x="1282" y="1509"/>
              <a:chExt cx="349" cy="289"/>
            </a:xfrm>
          </p:grpSpPr>
          <p:sp>
            <p:nvSpPr>
              <p:cNvPr id="148" name="Rectangle 12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49" name="Group 126"/>
              <p:cNvGrpSpPr/>
              <p:nvPr/>
            </p:nvGrpSpPr>
            <p:grpSpPr bwMode="auto">
              <a:xfrm>
                <a:off x="1291" y="1509"/>
                <a:ext cx="340" cy="289"/>
                <a:chOff x="1291" y="1509"/>
                <a:chExt cx="340" cy="289"/>
              </a:xfrm>
            </p:grpSpPr>
            <p:sp>
              <p:nvSpPr>
                <p:cNvPr id="150" name="Freeform 12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1" name="Freeform 12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4" name="Rectangle 12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5" name="Group 130"/>
            <p:cNvGrpSpPr/>
            <p:nvPr/>
          </p:nvGrpSpPr>
          <p:grpSpPr bwMode="auto">
            <a:xfrm>
              <a:off x="2031" y="1248"/>
              <a:ext cx="296" cy="289"/>
              <a:chOff x="1751" y="1509"/>
              <a:chExt cx="296" cy="289"/>
            </a:xfrm>
          </p:grpSpPr>
          <p:sp>
            <p:nvSpPr>
              <p:cNvPr id="146" name="Freeform 13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3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6" name="Line 13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7" name="Freeform 13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8" name="Line 13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9" name="Rectangle 13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0" name="Group 137"/>
            <p:cNvGrpSpPr/>
            <p:nvPr/>
          </p:nvGrpSpPr>
          <p:grpSpPr bwMode="auto">
            <a:xfrm>
              <a:off x="2880" y="1248"/>
              <a:ext cx="325" cy="289"/>
              <a:chOff x="2600" y="1509"/>
              <a:chExt cx="325" cy="289"/>
            </a:xfrm>
          </p:grpSpPr>
          <p:sp>
            <p:nvSpPr>
              <p:cNvPr id="144" name="Freeform 13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Freeform 13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1" name="Rectangle 14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2" name="Group 141"/>
            <p:cNvGrpSpPr/>
            <p:nvPr/>
          </p:nvGrpSpPr>
          <p:grpSpPr bwMode="auto">
            <a:xfrm>
              <a:off x="3348" y="1248"/>
              <a:ext cx="284" cy="289"/>
              <a:chOff x="3068" y="1509"/>
              <a:chExt cx="284" cy="289"/>
            </a:xfrm>
          </p:grpSpPr>
          <p:sp>
            <p:nvSpPr>
              <p:cNvPr id="142" name="Freeform 14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Freeform 14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3" name="Line 14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4" name="Line 14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4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4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7" name="Line 14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8" name="Line 14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5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4" name="Group 153"/>
          <p:cNvGrpSpPr/>
          <p:nvPr/>
        </p:nvGrpSpPr>
        <p:grpSpPr bwMode="auto">
          <a:xfrm>
            <a:off x="5342085" y="5211393"/>
            <a:ext cx="3355975" cy="838200"/>
            <a:chOff x="1562" y="1152"/>
            <a:chExt cx="2114" cy="528"/>
          </a:xfrm>
        </p:grpSpPr>
        <p:grpSp>
          <p:nvGrpSpPr>
            <p:cNvPr id="155" name="Group 154"/>
            <p:cNvGrpSpPr/>
            <p:nvPr/>
          </p:nvGrpSpPr>
          <p:grpSpPr bwMode="auto">
            <a:xfrm>
              <a:off x="2487" y="1152"/>
              <a:ext cx="223" cy="481"/>
              <a:chOff x="2207" y="1413"/>
              <a:chExt cx="223" cy="481"/>
            </a:xfrm>
          </p:grpSpPr>
          <p:sp>
            <p:nvSpPr>
              <p:cNvPr id="185" name="Freeform 15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6" name="Rectangle 15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56" name="Group 157"/>
            <p:cNvGrpSpPr/>
            <p:nvPr/>
          </p:nvGrpSpPr>
          <p:grpSpPr bwMode="auto">
            <a:xfrm>
              <a:off x="1562" y="1248"/>
              <a:ext cx="349" cy="289"/>
              <a:chOff x="1282" y="1509"/>
              <a:chExt cx="349" cy="289"/>
            </a:xfrm>
          </p:grpSpPr>
          <p:sp>
            <p:nvSpPr>
              <p:cNvPr id="181" name="Rectangle 15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82" name="Group 159"/>
              <p:cNvGrpSpPr/>
              <p:nvPr/>
            </p:nvGrpSpPr>
            <p:grpSpPr bwMode="auto">
              <a:xfrm>
                <a:off x="1291" y="1509"/>
                <a:ext cx="340" cy="289"/>
                <a:chOff x="1291" y="1509"/>
                <a:chExt cx="340" cy="289"/>
              </a:xfrm>
            </p:grpSpPr>
            <p:sp>
              <p:nvSpPr>
                <p:cNvPr id="183" name="Freeform 16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4" name="Freeform 16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57" name="Rectangle 16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58" name="Group 163"/>
            <p:cNvGrpSpPr/>
            <p:nvPr/>
          </p:nvGrpSpPr>
          <p:grpSpPr bwMode="auto">
            <a:xfrm>
              <a:off x="2031" y="1248"/>
              <a:ext cx="296" cy="289"/>
              <a:chOff x="1751" y="1509"/>
              <a:chExt cx="296" cy="289"/>
            </a:xfrm>
          </p:grpSpPr>
          <p:sp>
            <p:nvSpPr>
              <p:cNvPr id="179" name="Freeform 16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0" name="Freeform 16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9" name="Line 16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0" name="Freeform 16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1" name="Line 16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2" name="Rectangle 16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63" name="Group 170"/>
            <p:cNvGrpSpPr/>
            <p:nvPr/>
          </p:nvGrpSpPr>
          <p:grpSpPr bwMode="auto">
            <a:xfrm>
              <a:off x="2880" y="1248"/>
              <a:ext cx="325" cy="289"/>
              <a:chOff x="2600" y="1509"/>
              <a:chExt cx="325" cy="289"/>
            </a:xfrm>
          </p:grpSpPr>
          <p:sp>
            <p:nvSpPr>
              <p:cNvPr id="177" name="Freeform 17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8" name="Freeform 17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4" name="Rectangle 17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5" name="Group 174"/>
            <p:cNvGrpSpPr/>
            <p:nvPr/>
          </p:nvGrpSpPr>
          <p:grpSpPr bwMode="auto">
            <a:xfrm>
              <a:off x="3348" y="1248"/>
              <a:ext cx="284" cy="289"/>
              <a:chOff x="3068" y="1509"/>
              <a:chExt cx="284" cy="289"/>
            </a:xfrm>
          </p:grpSpPr>
          <p:sp>
            <p:nvSpPr>
              <p:cNvPr id="175" name="Freeform 17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6" name="Freeform 17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6" name="Line 17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7" name="Line 17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8" name="Line 17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9" name="Line 18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0" name="Line 18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1" name="Line 18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2" name="Line 18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3" name="Line 18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8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87" name="Rectangle 186"/>
          <p:cNvSpPr>
            <a:spLocks noChangeArrowheads="1"/>
          </p:cNvSpPr>
          <p:nvPr/>
        </p:nvSpPr>
        <p:spPr bwMode="auto">
          <a:xfrm>
            <a:off x="7942411" y="1726605"/>
            <a:ext cx="2057400" cy="193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r>
              <a:rPr lang="en-US" altLang="zh-CN" sz="2000" dirty="0">
                <a:solidFill>
                  <a:srgbClr val="FF0000"/>
                </a:solidFill>
              </a:rPr>
              <a:t>Once the pipeline is full, one instruction is completed every cycle, so CPI = 1</a:t>
            </a:r>
          </a:p>
        </p:txBody>
      </p:sp>
      <p:grpSp>
        <p:nvGrpSpPr>
          <p:cNvPr id="188" name="Group 187"/>
          <p:cNvGrpSpPr/>
          <p:nvPr/>
        </p:nvGrpSpPr>
        <p:grpSpPr bwMode="auto">
          <a:xfrm>
            <a:off x="2522685" y="5668593"/>
            <a:ext cx="2733675" cy="515938"/>
            <a:chOff x="1248" y="3456"/>
            <a:chExt cx="1722" cy="325"/>
          </a:xfrm>
        </p:grpSpPr>
        <p:sp>
          <p:nvSpPr>
            <p:cNvPr id="189" name="Line 188"/>
            <p:cNvSpPr>
              <a:spLocks noChangeShapeType="1"/>
            </p:cNvSpPr>
            <p:nvPr/>
          </p:nvSpPr>
          <p:spPr bwMode="auto">
            <a:xfrm>
              <a:off x="1248" y="3456"/>
              <a:ext cx="1680" cy="0"/>
            </a:xfrm>
            <a:prstGeom prst="line">
              <a:avLst/>
            </a:prstGeom>
            <a:noFill/>
            <a:ln w="127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90" name="Rectangle 189"/>
            <p:cNvSpPr>
              <a:spLocks noChangeArrowheads="1"/>
            </p:cNvSpPr>
            <p:nvPr/>
          </p:nvSpPr>
          <p:spPr bwMode="auto">
            <a:xfrm>
              <a:off x="1296" y="3552"/>
              <a:ext cx="16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b="1" dirty="0">
                  <a:solidFill>
                    <a:srgbClr val="FF0000"/>
                  </a:solidFill>
                </a:rPr>
                <a:t>Time to fill the pipeline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87"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 Pipelining Get Us Into Trouble?</a:t>
            </a:r>
            <a:endParaRPr lang="zh-CN" altLang="en-US" dirty="0"/>
          </a:p>
        </p:txBody>
      </p:sp>
      <p:sp>
        <p:nvSpPr>
          <p:cNvPr id="3" name="内容占位符 2"/>
          <p:cNvSpPr>
            <a:spLocks noGrp="1"/>
          </p:cNvSpPr>
          <p:nvPr>
            <p:ph idx="1"/>
          </p:nvPr>
        </p:nvSpPr>
        <p:spPr>
          <a:xfrm>
            <a:off x="313267" y="881744"/>
            <a:ext cx="10999775" cy="5327650"/>
          </a:xfrm>
        </p:spPr>
        <p:txBody>
          <a:bodyPr/>
          <a:lstStyle/>
          <a:p>
            <a:pPr>
              <a:lnSpc>
                <a:spcPct val="100000"/>
              </a:lnSpc>
              <a:spcBef>
                <a:spcPct val="30000"/>
              </a:spcBef>
            </a:pPr>
            <a:r>
              <a:rPr lang="en-US" altLang="zh-CN" sz="2800" dirty="0">
                <a:ea typeface="宋体" pitchFamily="2" charset="-122"/>
              </a:rPr>
              <a:t>Yes:</a:t>
            </a:r>
            <a:r>
              <a:rPr lang="en-US" altLang="zh-CN" sz="2800" dirty="0">
                <a:solidFill>
                  <a:schemeClr val="hlink"/>
                </a:solidFill>
                <a:ea typeface="宋体" pitchFamily="2" charset="-122"/>
              </a:rPr>
              <a:t>  </a:t>
            </a:r>
            <a:r>
              <a:rPr lang="en-US" altLang="zh-CN" sz="2800" dirty="0">
                <a:ea typeface="宋体" pitchFamily="2" charset="-122"/>
              </a:rPr>
              <a:t>Pipeline Hazards</a:t>
            </a:r>
          </a:p>
          <a:p>
            <a:pPr lvl="1">
              <a:lnSpc>
                <a:spcPct val="100000"/>
              </a:lnSpc>
              <a:spcBef>
                <a:spcPct val="30000"/>
              </a:spcBef>
            </a:pPr>
            <a:r>
              <a:rPr lang="en-US" altLang="zh-CN" dirty="0">
                <a:solidFill>
                  <a:srgbClr val="FF0000"/>
                </a:solidFill>
                <a:ea typeface="宋体" pitchFamily="2" charset="-122"/>
              </a:rPr>
              <a:t>structural hazards</a:t>
            </a:r>
            <a:r>
              <a:rPr lang="en-US" altLang="zh-CN" dirty="0">
                <a:ea typeface="宋体" pitchFamily="2" charset="-122"/>
              </a:rPr>
              <a:t>: attempt to use the same resource by two different instructions at the same time</a:t>
            </a:r>
          </a:p>
          <a:p>
            <a:pPr lvl="1">
              <a:lnSpc>
                <a:spcPct val="100000"/>
              </a:lnSpc>
              <a:spcBef>
                <a:spcPct val="30000"/>
              </a:spcBef>
            </a:pPr>
            <a:r>
              <a:rPr lang="en-US" altLang="zh-CN" dirty="0">
                <a:solidFill>
                  <a:srgbClr val="FF0000"/>
                </a:solidFill>
                <a:ea typeface="宋体" pitchFamily="2" charset="-122"/>
              </a:rPr>
              <a:t>data hazards</a:t>
            </a:r>
            <a:r>
              <a:rPr lang="en-US" altLang="zh-CN" dirty="0">
                <a:ea typeface="宋体" pitchFamily="2" charset="-122"/>
              </a:rPr>
              <a:t>: attempt to use data before it is ready</a:t>
            </a:r>
          </a:p>
          <a:p>
            <a:pPr lvl="2">
              <a:lnSpc>
                <a:spcPct val="100000"/>
              </a:lnSpc>
              <a:spcBef>
                <a:spcPct val="30000"/>
              </a:spcBef>
            </a:pPr>
            <a:r>
              <a:rPr lang="en-US" altLang="zh-CN" dirty="0">
                <a:ea typeface="宋体" pitchFamily="2" charset="-122"/>
              </a:rPr>
              <a:t>An instruction’s source operand(s) are produced by a prior instruction still in the pipeline</a:t>
            </a:r>
          </a:p>
          <a:p>
            <a:pPr lvl="1">
              <a:lnSpc>
                <a:spcPct val="100000"/>
              </a:lnSpc>
              <a:spcBef>
                <a:spcPct val="30000"/>
              </a:spcBef>
            </a:pPr>
            <a:r>
              <a:rPr lang="en-US" altLang="zh-CN" dirty="0">
                <a:solidFill>
                  <a:srgbClr val="FF0000"/>
                </a:solidFill>
                <a:ea typeface="宋体" pitchFamily="2" charset="-122"/>
              </a:rPr>
              <a:t>control hazards</a:t>
            </a:r>
            <a:r>
              <a:rPr lang="en-US" altLang="zh-CN" dirty="0">
                <a:ea typeface="宋体" pitchFamily="2" charset="-122"/>
              </a:rPr>
              <a:t>: attempt to make a decision about program control flow before </a:t>
            </a:r>
            <a:r>
              <a:rPr lang="zh-CN" altLang="en-US" dirty="0">
                <a:ea typeface="宋体" pitchFamily="2" charset="-122"/>
              </a:rPr>
              <a:t>   </a:t>
            </a:r>
            <a:r>
              <a:rPr lang="en-US" altLang="zh-CN" dirty="0">
                <a:ea typeface="宋体" pitchFamily="2" charset="-122"/>
              </a:rPr>
              <a:t>the condition has been evaluated and the new PC target address calculated</a:t>
            </a:r>
          </a:p>
          <a:p>
            <a:pPr lvl="2">
              <a:lnSpc>
                <a:spcPct val="100000"/>
              </a:lnSpc>
              <a:spcBef>
                <a:spcPct val="30000"/>
              </a:spcBef>
            </a:pPr>
            <a:r>
              <a:rPr lang="en-US" altLang="zh-CN" dirty="0">
                <a:ea typeface="宋体" pitchFamily="2" charset="-122"/>
              </a:rPr>
              <a:t>branch instructions</a:t>
            </a:r>
          </a:p>
          <a:p>
            <a:pPr>
              <a:lnSpc>
                <a:spcPct val="90000"/>
              </a:lnSpc>
              <a:spcBef>
                <a:spcPct val="65000"/>
              </a:spcBef>
              <a:buClr>
                <a:srgbClr val="7A7A7A"/>
              </a:buClr>
              <a:buSzPct val="75000"/>
            </a:pPr>
            <a:r>
              <a:rPr lang="en-US" altLang="zh-CN" sz="2400" dirty="0">
                <a:solidFill>
                  <a:srgbClr val="000000"/>
                </a:solidFill>
              </a:rPr>
              <a:t>Can always resolve hazards by </a:t>
            </a:r>
            <a:r>
              <a:rPr lang="en-US" altLang="zh-CN" sz="2400" dirty="0">
                <a:solidFill>
                  <a:srgbClr val="FF0000"/>
                </a:solidFill>
              </a:rPr>
              <a:t>waiting</a:t>
            </a:r>
          </a:p>
          <a:p>
            <a:pPr marL="741680" lvl="1" indent="-246380">
              <a:lnSpc>
                <a:spcPct val="85000"/>
              </a:lnSpc>
              <a:spcBef>
                <a:spcPct val="40000"/>
              </a:spcBef>
              <a:buClr>
                <a:srgbClr val="7A7A7A"/>
              </a:buClr>
              <a:buSzPct val="75000"/>
              <a:buFont typeface="Monotype Sorts" pitchFamily="2" charset="2"/>
              <a:buChar char="l"/>
            </a:pPr>
            <a:r>
              <a:rPr lang="en-US" altLang="zh-CN" sz="2000" dirty="0">
                <a:solidFill>
                  <a:srgbClr val="000000"/>
                </a:solidFill>
              </a:rPr>
              <a:t>pipeline control must detect the hazard</a:t>
            </a:r>
          </a:p>
          <a:p>
            <a:pPr marL="741680" lvl="1" indent="-246380">
              <a:lnSpc>
                <a:spcPct val="85000"/>
              </a:lnSpc>
              <a:spcBef>
                <a:spcPct val="40000"/>
              </a:spcBef>
              <a:buClr>
                <a:srgbClr val="7A7A7A"/>
              </a:buClr>
              <a:buSzPct val="75000"/>
              <a:buFont typeface="Monotype Sorts" pitchFamily="2" charset="2"/>
              <a:buChar char="l"/>
            </a:pPr>
            <a:r>
              <a:rPr lang="en-US" altLang="zh-CN" sz="2000" dirty="0">
                <a:solidFill>
                  <a:srgbClr val="000000"/>
                </a:solidFill>
              </a:rPr>
              <a:t>and take action to resolve hazards</a:t>
            </a:r>
          </a:p>
          <a:p>
            <a:pPr lvl="2">
              <a:lnSpc>
                <a:spcPct val="100000"/>
              </a:lnSpc>
              <a:spcBef>
                <a:spcPct val="30000"/>
              </a:spcBef>
            </a:pPr>
            <a:endParaRPr lang="en-US" altLang="zh-CN" dirty="0">
              <a:ea typeface="宋体" pitchFamily="2" charset="-122"/>
            </a:endParaRPr>
          </a:p>
          <a:p>
            <a:endParaRPr lang="zh-CN" altLang="en-US" dirty="0"/>
          </a:p>
        </p:txBody>
      </p:sp>
      <p:sp>
        <p:nvSpPr>
          <p:cNvPr id="6" name="文本占位符 5"/>
          <p:cNvSpPr>
            <a:spLocks noGrp="1"/>
          </p:cNvSpPr>
          <p:nvPr>
            <p:ph type="body" sz="quarter" idx="10"/>
          </p:nvPr>
        </p:nvSpPr>
        <p:spPr/>
        <p:txBody>
          <a:bodyPr/>
          <a:lstStyle/>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A Single Memory Would Be a Structural Hazard</a:t>
            </a:r>
            <a:endParaRPr lang="zh-CN" altLang="en-US" sz="4000" dirty="0"/>
          </a:p>
        </p:txBody>
      </p:sp>
      <p:sp>
        <p:nvSpPr>
          <p:cNvPr id="195" name="文本占位符 194"/>
          <p:cNvSpPr>
            <a:spLocks noGrp="1"/>
          </p:cNvSpPr>
          <p:nvPr>
            <p:ph type="body" sz="quarter" idx="10"/>
          </p:nvPr>
        </p:nvSpPr>
        <p:spPr/>
        <p:txBody>
          <a:bodyPr/>
          <a:lstStyle/>
          <a:p>
            <a:endParaRPr lang="zh-CN" altLang="en-US"/>
          </a:p>
        </p:txBody>
      </p:sp>
      <p:sp>
        <p:nvSpPr>
          <p:cNvPr id="4" name="Rectangle 2"/>
          <p:cNvSpPr>
            <a:spLocks noChangeArrowheads="1"/>
          </p:cNvSpPr>
          <p:nvPr/>
        </p:nvSpPr>
        <p:spPr bwMode="auto">
          <a:xfrm>
            <a:off x="5094514" y="4279901"/>
            <a:ext cx="533400" cy="45720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 name="Rectangle 3"/>
          <p:cNvSpPr>
            <a:spLocks noChangeArrowheads="1"/>
          </p:cNvSpPr>
          <p:nvPr/>
        </p:nvSpPr>
        <p:spPr bwMode="auto">
          <a:xfrm>
            <a:off x="5094514" y="1765301"/>
            <a:ext cx="533400" cy="45720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1310867" y="1843089"/>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7" name="Line 5"/>
          <p:cNvSpPr>
            <a:spLocks noChangeShapeType="1"/>
          </p:cNvSpPr>
          <p:nvPr/>
        </p:nvSpPr>
        <p:spPr bwMode="auto">
          <a:xfrm>
            <a:off x="2427514" y="1236664"/>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Rectangle 6"/>
          <p:cNvSpPr>
            <a:spLocks noChangeArrowheads="1"/>
          </p:cNvSpPr>
          <p:nvPr/>
        </p:nvSpPr>
        <p:spPr bwMode="auto">
          <a:xfrm>
            <a:off x="4561114" y="774701"/>
            <a:ext cx="210058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solidFill>
                  <a:srgbClr val="000000"/>
                </a:solidFill>
              </a:rPr>
              <a:t>Time (clock cycles)</a:t>
            </a:r>
          </a:p>
        </p:txBody>
      </p:sp>
      <p:sp>
        <p:nvSpPr>
          <p:cNvPr id="9" name="Rectangle 7"/>
          <p:cNvSpPr>
            <a:spLocks noChangeArrowheads="1"/>
          </p:cNvSpPr>
          <p:nvPr/>
        </p:nvSpPr>
        <p:spPr bwMode="auto">
          <a:xfrm>
            <a:off x="1741714" y="1689101"/>
            <a:ext cx="5461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ld</a:t>
            </a:r>
            <a:endParaRPr lang="en-US" altLang="zh-CN" sz="2400" b="1" dirty="0">
              <a:solidFill>
                <a:srgbClr val="000000"/>
              </a:solidFill>
              <a:latin typeface="Courier New" panose="02070309020205020404" charset="0"/>
            </a:endParaRPr>
          </a:p>
        </p:txBody>
      </p:sp>
      <p:sp>
        <p:nvSpPr>
          <p:cNvPr id="10" name="Rectangle 8"/>
          <p:cNvSpPr>
            <a:spLocks noChangeArrowheads="1"/>
          </p:cNvSpPr>
          <p:nvPr/>
        </p:nvSpPr>
        <p:spPr bwMode="auto">
          <a:xfrm>
            <a:off x="1741714" y="2527301"/>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1</a:t>
            </a:r>
          </a:p>
        </p:txBody>
      </p:sp>
      <p:sp>
        <p:nvSpPr>
          <p:cNvPr id="11" name="Rectangle 9"/>
          <p:cNvSpPr>
            <a:spLocks noChangeArrowheads="1"/>
          </p:cNvSpPr>
          <p:nvPr/>
        </p:nvSpPr>
        <p:spPr bwMode="auto">
          <a:xfrm>
            <a:off x="1741714" y="3408364"/>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2</a:t>
            </a:r>
          </a:p>
        </p:txBody>
      </p:sp>
      <p:sp>
        <p:nvSpPr>
          <p:cNvPr id="12" name="Rectangle 10"/>
          <p:cNvSpPr>
            <a:spLocks noChangeArrowheads="1"/>
          </p:cNvSpPr>
          <p:nvPr/>
        </p:nvSpPr>
        <p:spPr bwMode="auto">
          <a:xfrm>
            <a:off x="1741714" y="5118101"/>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4</a:t>
            </a:r>
          </a:p>
        </p:txBody>
      </p:sp>
      <p:sp>
        <p:nvSpPr>
          <p:cNvPr id="13" name="Line 11"/>
          <p:cNvSpPr>
            <a:spLocks noChangeShapeType="1"/>
          </p:cNvSpPr>
          <p:nvPr/>
        </p:nvSpPr>
        <p:spPr bwMode="auto">
          <a:xfrm>
            <a:off x="36086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2"/>
          <p:cNvSpPr>
            <a:spLocks noChangeShapeType="1"/>
          </p:cNvSpPr>
          <p:nvPr/>
        </p:nvSpPr>
        <p:spPr bwMode="auto">
          <a:xfrm>
            <a:off x="42944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Line 13"/>
          <p:cNvSpPr>
            <a:spLocks noChangeShapeType="1"/>
          </p:cNvSpPr>
          <p:nvPr/>
        </p:nvSpPr>
        <p:spPr bwMode="auto">
          <a:xfrm>
            <a:off x="49802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14"/>
          <p:cNvSpPr>
            <a:spLocks noChangeShapeType="1"/>
          </p:cNvSpPr>
          <p:nvPr/>
        </p:nvSpPr>
        <p:spPr bwMode="auto">
          <a:xfrm>
            <a:off x="56660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5"/>
          <p:cNvSpPr>
            <a:spLocks noChangeShapeType="1"/>
          </p:cNvSpPr>
          <p:nvPr/>
        </p:nvSpPr>
        <p:spPr bwMode="auto">
          <a:xfrm>
            <a:off x="63518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6"/>
          <p:cNvSpPr>
            <a:spLocks noChangeShapeType="1"/>
          </p:cNvSpPr>
          <p:nvPr/>
        </p:nvSpPr>
        <p:spPr bwMode="auto">
          <a:xfrm>
            <a:off x="70376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17"/>
          <p:cNvSpPr>
            <a:spLocks noChangeShapeType="1"/>
          </p:cNvSpPr>
          <p:nvPr/>
        </p:nvSpPr>
        <p:spPr bwMode="auto">
          <a:xfrm>
            <a:off x="77234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18"/>
          <p:cNvSpPr>
            <a:spLocks noChangeShapeType="1"/>
          </p:cNvSpPr>
          <p:nvPr/>
        </p:nvSpPr>
        <p:spPr bwMode="auto">
          <a:xfrm>
            <a:off x="8409214" y="136366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Rectangle 19"/>
          <p:cNvSpPr>
            <a:spLocks noChangeArrowheads="1"/>
          </p:cNvSpPr>
          <p:nvPr/>
        </p:nvSpPr>
        <p:spPr bwMode="auto">
          <a:xfrm>
            <a:off x="1741714" y="4246564"/>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3</a:t>
            </a:r>
          </a:p>
        </p:txBody>
      </p:sp>
      <p:sp>
        <p:nvSpPr>
          <p:cNvPr id="22" name="Line 20"/>
          <p:cNvSpPr>
            <a:spLocks noChangeShapeType="1"/>
          </p:cNvSpPr>
          <p:nvPr/>
        </p:nvSpPr>
        <p:spPr bwMode="auto">
          <a:xfrm>
            <a:off x="1665514" y="1765301"/>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23" name="Group 21"/>
          <p:cNvGrpSpPr/>
          <p:nvPr/>
        </p:nvGrpSpPr>
        <p:grpSpPr bwMode="auto">
          <a:xfrm>
            <a:off x="3002189" y="1612901"/>
            <a:ext cx="3390900" cy="838200"/>
            <a:chOff x="1540" y="1152"/>
            <a:chExt cx="2136" cy="528"/>
          </a:xfrm>
        </p:grpSpPr>
        <p:grpSp>
          <p:nvGrpSpPr>
            <p:cNvPr id="24" name="Group 22"/>
            <p:cNvGrpSpPr/>
            <p:nvPr/>
          </p:nvGrpSpPr>
          <p:grpSpPr bwMode="auto">
            <a:xfrm>
              <a:off x="2487" y="1152"/>
              <a:ext cx="223" cy="481"/>
              <a:chOff x="2207" y="1413"/>
              <a:chExt cx="223" cy="481"/>
            </a:xfrm>
          </p:grpSpPr>
          <p:sp>
            <p:nvSpPr>
              <p:cNvPr id="54" name="Freeform 23"/>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Rectangle 24"/>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5" name="Group 25"/>
            <p:cNvGrpSpPr/>
            <p:nvPr/>
          </p:nvGrpSpPr>
          <p:grpSpPr bwMode="auto">
            <a:xfrm>
              <a:off x="1540" y="1248"/>
              <a:ext cx="406" cy="289"/>
              <a:chOff x="1260" y="1509"/>
              <a:chExt cx="406" cy="289"/>
            </a:xfrm>
          </p:grpSpPr>
          <p:sp>
            <p:nvSpPr>
              <p:cNvPr id="50" name="Rectangle 26"/>
              <p:cNvSpPr>
                <a:spLocks noChangeArrowheads="1"/>
              </p:cNvSpPr>
              <p:nvPr/>
            </p:nvSpPr>
            <p:spPr bwMode="auto">
              <a:xfrm>
                <a:off x="1260" y="1511"/>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dirty="0">
                    <a:solidFill>
                      <a:srgbClr val="000000"/>
                    </a:solidFill>
                  </a:rPr>
                  <a:t>Mem</a:t>
                </a:r>
              </a:p>
            </p:txBody>
          </p:sp>
          <p:grpSp>
            <p:nvGrpSpPr>
              <p:cNvPr id="51" name="Group 27"/>
              <p:cNvGrpSpPr/>
              <p:nvPr/>
            </p:nvGrpSpPr>
            <p:grpSpPr bwMode="auto">
              <a:xfrm>
                <a:off x="1291" y="1509"/>
                <a:ext cx="340" cy="289"/>
                <a:chOff x="1291" y="1509"/>
                <a:chExt cx="340" cy="289"/>
              </a:xfrm>
            </p:grpSpPr>
            <p:sp>
              <p:nvSpPr>
                <p:cNvPr id="52" name="Freeform 28"/>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3" name="Freeform 29"/>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6" name="Rectangle 30"/>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7" name="Group 31"/>
            <p:cNvGrpSpPr/>
            <p:nvPr/>
          </p:nvGrpSpPr>
          <p:grpSpPr bwMode="auto">
            <a:xfrm>
              <a:off x="2031" y="1248"/>
              <a:ext cx="296" cy="289"/>
              <a:chOff x="1751" y="1509"/>
              <a:chExt cx="296" cy="289"/>
            </a:xfrm>
          </p:grpSpPr>
          <p:sp>
            <p:nvSpPr>
              <p:cNvPr id="48" name="Freeform 32"/>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9" name="Freeform 33"/>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8" name="Line 34"/>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9" name="Freeform 35"/>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0" name="Line 36"/>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Rectangle 37"/>
            <p:cNvSpPr>
              <a:spLocks noChangeArrowheads="1"/>
            </p:cNvSpPr>
            <p:nvPr/>
          </p:nvSpPr>
          <p:spPr bwMode="auto">
            <a:xfrm>
              <a:off x="2829" y="125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nvGrpSpPr>
            <p:cNvPr id="32" name="Group 38"/>
            <p:cNvGrpSpPr/>
            <p:nvPr/>
          </p:nvGrpSpPr>
          <p:grpSpPr bwMode="auto">
            <a:xfrm>
              <a:off x="2880" y="1248"/>
              <a:ext cx="325" cy="289"/>
              <a:chOff x="2600" y="1509"/>
              <a:chExt cx="325" cy="289"/>
            </a:xfrm>
          </p:grpSpPr>
          <p:sp>
            <p:nvSpPr>
              <p:cNvPr id="46" name="Freeform 39"/>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7" name="Freeform 40"/>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3" name="Rectangle 41"/>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4" name="Group 42"/>
            <p:cNvGrpSpPr/>
            <p:nvPr/>
          </p:nvGrpSpPr>
          <p:grpSpPr bwMode="auto">
            <a:xfrm>
              <a:off x="3348" y="1248"/>
              <a:ext cx="284" cy="289"/>
              <a:chOff x="3068" y="1509"/>
              <a:chExt cx="284" cy="289"/>
            </a:xfrm>
          </p:grpSpPr>
          <p:sp>
            <p:nvSpPr>
              <p:cNvPr id="44" name="Freeform 43"/>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5" name="Freeform 44"/>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5" name="Line 45"/>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46"/>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47"/>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48"/>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9" name="Line 49"/>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0"/>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1"/>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52"/>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53"/>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6" name="Group 54"/>
          <p:cNvGrpSpPr/>
          <p:nvPr/>
        </p:nvGrpSpPr>
        <p:grpSpPr bwMode="auto">
          <a:xfrm>
            <a:off x="3687989" y="2451101"/>
            <a:ext cx="3390900" cy="838200"/>
            <a:chOff x="1540" y="1152"/>
            <a:chExt cx="2136" cy="528"/>
          </a:xfrm>
        </p:grpSpPr>
        <p:grpSp>
          <p:nvGrpSpPr>
            <p:cNvPr id="57" name="Group 55"/>
            <p:cNvGrpSpPr/>
            <p:nvPr/>
          </p:nvGrpSpPr>
          <p:grpSpPr bwMode="auto">
            <a:xfrm>
              <a:off x="2487" y="1152"/>
              <a:ext cx="223" cy="481"/>
              <a:chOff x="2207" y="1413"/>
              <a:chExt cx="223" cy="481"/>
            </a:xfrm>
          </p:grpSpPr>
          <p:sp>
            <p:nvSpPr>
              <p:cNvPr id="87" name="Freeform 56"/>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8" name="Rectangle 57"/>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8" name="Group 58"/>
            <p:cNvGrpSpPr/>
            <p:nvPr/>
          </p:nvGrpSpPr>
          <p:grpSpPr bwMode="auto">
            <a:xfrm>
              <a:off x="1540" y="1248"/>
              <a:ext cx="406" cy="289"/>
              <a:chOff x="1260" y="1509"/>
              <a:chExt cx="406" cy="289"/>
            </a:xfrm>
          </p:grpSpPr>
          <p:sp>
            <p:nvSpPr>
              <p:cNvPr id="83" name="Rectangle 59"/>
              <p:cNvSpPr>
                <a:spLocks noChangeArrowheads="1"/>
              </p:cNvSpPr>
              <p:nvPr/>
            </p:nvSpPr>
            <p:spPr bwMode="auto">
              <a:xfrm>
                <a:off x="1260" y="1511"/>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dirty="0">
                    <a:solidFill>
                      <a:srgbClr val="000000"/>
                    </a:solidFill>
                  </a:rPr>
                  <a:t>Mem</a:t>
                </a:r>
              </a:p>
            </p:txBody>
          </p:sp>
          <p:grpSp>
            <p:nvGrpSpPr>
              <p:cNvPr id="84" name="Group 60"/>
              <p:cNvGrpSpPr/>
              <p:nvPr/>
            </p:nvGrpSpPr>
            <p:grpSpPr bwMode="auto">
              <a:xfrm>
                <a:off x="1291" y="1509"/>
                <a:ext cx="340" cy="289"/>
                <a:chOff x="1291" y="1509"/>
                <a:chExt cx="340" cy="289"/>
              </a:xfrm>
            </p:grpSpPr>
            <p:sp>
              <p:nvSpPr>
                <p:cNvPr id="85" name="Freeform 61"/>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6" name="Freeform 62"/>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9" name="Rectangle 63"/>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0" name="Group 64"/>
            <p:cNvGrpSpPr/>
            <p:nvPr/>
          </p:nvGrpSpPr>
          <p:grpSpPr bwMode="auto">
            <a:xfrm>
              <a:off x="2031" y="1248"/>
              <a:ext cx="296" cy="289"/>
              <a:chOff x="1751" y="1509"/>
              <a:chExt cx="296" cy="289"/>
            </a:xfrm>
          </p:grpSpPr>
          <p:sp>
            <p:nvSpPr>
              <p:cNvPr id="81" name="Freeform 65"/>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2" name="Freeform 66"/>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1" name="Line 67"/>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2" name="Freeform 68"/>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3" name="Line 69"/>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4" name="Rectangle 70"/>
            <p:cNvSpPr>
              <a:spLocks noChangeArrowheads="1"/>
            </p:cNvSpPr>
            <p:nvPr/>
          </p:nvSpPr>
          <p:spPr bwMode="auto">
            <a:xfrm>
              <a:off x="2829" y="125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nvGrpSpPr>
            <p:cNvPr id="65" name="Group 71"/>
            <p:cNvGrpSpPr/>
            <p:nvPr/>
          </p:nvGrpSpPr>
          <p:grpSpPr bwMode="auto">
            <a:xfrm>
              <a:off x="2880" y="1248"/>
              <a:ext cx="325" cy="289"/>
              <a:chOff x="2600" y="1509"/>
              <a:chExt cx="325" cy="289"/>
            </a:xfrm>
          </p:grpSpPr>
          <p:sp>
            <p:nvSpPr>
              <p:cNvPr id="79" name="Freeform 72"/>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0" name="Freeform 73"/>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6" name="Rectangle 74"/>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7" name="Group 75"/>
            <p:cNvGrpSpPr/>
            <p:nvPr/>
          </p:nvGrpSpPr>
          <p:grpSpPr bwMode="auto">
            <a:xfrm>
              <a:off x="3348" y="1248"/>
              <a:ext cx="284" cy="289"/>
              <a:chOff x="3068" y="1509"/>
              <a:chExt cx="284" cy="289"/>
            </a:xfrm>
          </p:grpSpPr>
          <p:sp>
            <p:nvSpPr>
              <p:cNvPr id="77" name="Freeform 76"/>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8" name="Freeform 77"/>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8" name="Line 78"/>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79"/>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0"/>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81"/>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Line 82"/>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83"/>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84"/>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85"/>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86"/>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89" name="Group 87"/>
          <p:cNvGrpSpPr/>
          <p:nvPr/>
        </p:nvGrpSpPr>
        <p:grpSpPr bwMode="auto">
          <a:xfrm>
            <a:off x="4373789" y="3289301"/>
            <a:ext cx="3390900" cy="838200"/>
            <a:chOff x="1540" y="1152"/>
            <a:chExt cx="2136" cy="528"/>
          </a:xfrm>
        </p:grpSpPr>
        <p:grpSp>
          <p:nvGrpSpPr>
            <p:cNvPr id="90" name="Group 88"/>
            <p:cNvGrpSpPr/>
            <p:nvPr/>
          </p:nvGrpSpPr>
          <p:grpSpPr bwMode="auto">
            <a:xfrm>
              <a:off x="2487" y="1152"/>
              <a:ext cx="223" cy="481"/>
              <a:chOff x="2207" y="1413"/>
              <a:chExt cx="223" cy="481"/>
            </a:xfrm>
          </p:grpSpPr>
          <p:sp>
            <p:nvSpPr>
              <p:cNvPr id="120" name="Freeform 89"/>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Rectangle 90"/>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1" name="Group 91"/>
            <p:cNvGrpSpPr/>
            <p:nvPr/>
          </p:nvGrpSpPr>
          <p:grpSpPr bwMode="auto">
            <a:xfrm>
              <a:off x="1540" y="1248"/>
              <a:ext cx="406" cy="289"/>
              <a:chOff x="1260" y="1509"/>
              <a:chExt cx="406" cy="289"/>
            </a:xfrm>
          </p:grpSpPr>
          <p:sp>
            <p:nvSpPr>
              <p:cNvPr id="116" name="Rectangle 92"/>
              <p:cNvSpPr>
                <a:spLocks noChangeArrowheads="1"/>
              </p:cNvSpPr>
              <p:nvPr/>
            </p:nvSpPr>
            <p:spPr bwMode="auto">
              <a:xfrm>
                <a:off x="1260" y="1511"/>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dirty="0">
                    <a:solidFill>
                      <a:srgbClr val="000000"/>
                    </a:solidFill>
                  </a:rPr>
                  <a:t>Mem</a:t>
                </a:r>
              </a:p>
            </p:txBody>
          </p:sp>
          <p:grpSp>
            <p:nvGrpSpPr>
              <p:cNvPr id="117" name="Group 93"/>
              <p:cNvGrpSpPr/>
              <p:nvPr/>
            </p:nvGrpSpPr>
            <p:grpSpPr bwMode="auto">
              <a:xfrm>
                <a:off x="1291" y="1509"/>
                <a:ext cx="340" cy="289"/>
                <a:chOff x="1291" y="1509"/>
                <a:chExt cx="340" cy="289"/>
              </a:xfrm>
            </p:grpSpPr>
            <p:sp>
              <p:nvSpPr>
                <p:cNvPr id="118" name="Freeform 94"/>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9" name="Freeform 95"/>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2" name="Rectangle 96"/>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3" name="Group 97"/>
            <p:cNvGrpSpPr/>
            <p:nvPr/>
          </p:nvGrpSpPr>
          <p:grpSpPr bwMode="auto">
            <a:xfrm>
              <a:off x="2031" y="1248"/>
              <a:ext cx="296" cy="289"/>
              <a:chOff x="1751" y="1509"/>
              <a:chExt cx="296" cy="289"/>
            </a:xfrm>
          </p:grpSpPr>
          <p:sp>
            <p:nvSpPr>
              <p:cNvPr id="114" name="Freeform 98"/>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5" name="Freeform 99"/>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4" name="Line 100"/>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5" name="Freeform 101"/>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6" name="Line 102"/>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7" name="Rectangle 103"/>
            <p:cNvSpPr>
              <a:spLocks noChangeArrowheads="1"/>
            </p:cNvSpPr>
            <p:nvPr/>
          </p:nvSpPr>
          <p:spPr bwMode="auto">
            <a:xfrm>
              <a:off x="2829" y="125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nvGrpSpPr>
            <p:cNvPr id="98" name="Group 104"/>
            <p:cNvGrpSpPr/>
            <p:nvPr/>
          </p:nvGrpSpPr>
          <p:grpSpPr bwMode="auto">
            <a:xfrm>
              <a:off x="2880" y="1248"/>
              <a:ext cx="325" cy="289"/>
              <a:chOff x="2600" y="1509"/>
              <a:chExt cx="325" cy="289"/>
            </a:xfrm>
          </p:grpSpPr>
          <p:sp>
            <p:nvSpPr>
              <p:cNvPr id="112" name="Freeform 105"/>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3" name="Freeform 106"/>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9" name="Rectangle 107"/>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0" name="Group 108"/>
            <p:cNvGrpSpPr/>
            <p:nvPr/>
          </p:nvGrpSpPr>
          <p:grpSpPr bwMode="auto">
            <a:xfrm>
              <a:off x="3348" y="1248"/>
              <a:ext cx="284" cy="289"/>
              <a:chOff x="3068" y="1509"/>
              <a:chExt cx="284" cy="289"/>
            </a:xfrm>
          </p:grpSpPr>
          <p:sp>
            <p:nvSpPr>
              <p:cNvPr id="110" name="Freeform 109"/>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1" name="Freeform 110"/>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1" name="Line 111"/>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2" name="Line 112"/>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13"/>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14"/>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Line 115"/>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16"/>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17"/>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18"/>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19"/>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2" name="Group 120"/>
          <p:cNvGrpSpPr/>
          <p:nvPr/>
        </p:nvGrpSpPr>
        <p:grpSpPr bwMode="auto">
          <a:xfrm>
            <a:off x="5059589" y="4127501"/>
            <a:ext cx="3390900" cy="838200"/>
            <a:chOff x="1540" y="1152"/>
            <a:chExt cx="2136" cy="528"/>
          </a:xfrm>
        </p:grpSpPr>
        <p:grpSp>
          <p:nvGrpSpPr>
            <p:cNvPr id="123" name="Group 121"/>
            <p:cNvGrpSpPr/>
            <p:nvPr/>
          </p:nvGrpSpPr>
          <p:grpSpPr bwMode="auto">
            <a:xfrm>
              <a:off x="2487" y="1152"/>
              <a:ext cx="223" cy="481"/>
              <a:chOff x="2207" y="1413"/>
              <a:chExt cx="223" cy="481"/>
            </a:xfrm>
          </p:grpSpPr>
          <p:sp>
            <p:nvSpPr>
              <p:cNvPr id="153" name="Freeform 12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4" name="Rectangle 12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4" name="Group 124"/>
            <p:cNvGrpSpPr/>
            <p:nvPr/>
          </p:nvGrpSpPr>
          <p:grpSpPr bwMode="auto">
            <a:xfrm>
              <a:off x="1540" y="1248"/>
              <a:ext cx="406" cy="289"/>
              <a:chOff x="1260" y="1509"/>
              <a:chExt cx="406" cy="289"/>
            </a:xfrm>
          </p:grpSpPr>
          <p:sp>
            <p:nvSpPr>
              <p:cNvPr id="149" name="Rectangle 125"/>
              <p:cNvSpPr>
                <a:spLocks noChangeArrowheads="1"/>
              </p:cNvSpPr>
              <p:nvPr/>
            </p:nvSpPr>
            <p:spPr bwMode="auto">
              <a:xfrm>
                <a:off x="1260" y="1511"/>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dirty="0">
                    <a:solidFill>
                      <a:srgbClr val="000000"/>
                    </a:solidFill>
                  </a:rPr>
                  <a:t>Mem</a:t>
                </a:r>
              </a:p>
            </p:txBody>
          </p:sp>
          <p:grpSp>
            <p:nvGrpSpPr>
              <p:cNvPr id="150" name="Group 126"/>
              <p:cNvGrpSpPr/>
              <p:nvPr/>
            </p:nvGrpSpPr>
            <p:grpSpPr bwMode="auto">
              <a:xfrm>
                <a:off x="1291" y="1509"/>
                <a:ext cx="340" cy="289"/>
                <a:chOff x="1291" y="1509"/>
                <a:chExt cx="340" cy="289"/>
              </a:xfrm>
            </p:grpSpPr>
            <p:sp>
              <p:nvSpPr>
                <p:cNvPr id="151" name="Freeform 12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2" name="Freeform 12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5" name="Rectangle 12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6" name="Group 130"/>
            <p:cNvGrpSpPr/>
            <p:nvPr/>
          </p:nvGrpSpPr>
          <p:grpSpPr bwMode="auto">
            <a:xfrm>
              <a:off x="2031" y="1248"/>
              <a:ext cx="296" cy="289"/>
              <a:chOff x="1751" y="1509"/>
              <a:chExt cx="296" cy="289"/>
            </a:xfrm>
          </p:grpSpPr>
          <p:sp>
            <p:nvSpPr>
              <p:cNvPr id="147" name="Freeform 13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8" name="Freeform 13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7" name="Line 13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8" name="Freeform 13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9" name="Line 13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0" name="Rectangle 136"/>
            <p:cNvSpPr>
              <a:spLocks noChangeArrowheads="1"/>
            </p:cNvSpPr>
            <p:nvPr/>
          </p:nvSpPr>
          <p:spPr bwMode="auto">
            <a:xfrm>
              <a:off x="2829" y="125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nvGrpSpPr>
            <p:cNvPr id="131" name="Group 137"/>
            <p:cNvGrpSpPr/>
            <p:nvPr/>
          </p:nvGrpSpPr>
          <p:grpSpPr bwMode="auto">
            <a:xfrm>
              <a:off x="2880" y="1248"/>
              <a:ext cx="325" cy="289"/>
              <a:chOff x="2600" y="1509"/>
              <a:chExt cx="325" cy="289"/>
            </a:xfrm>
          </p:grpSpPr>
          <p:sp>
            <p:nvSpPr>
              <p:cNvPr id="145" name="Freeform 13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6" name="Freeform 13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2" name="Rectangle 14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3" name="Group 141"/>
            <p:cNvGrpSpPr/>
            <p:nvPr/>
          </p:nvGrpSpPr>
          <p:grpSpPr bwMode="auto">
            <a:xfrm>
              <a:off x="3348" y="1248"/>
              <a:ext cx="284" cy="289"/>
              <a:chOff x="3068" y="1509"/>
              <a:chExt cx="284" cy="289"/>
            </a:xfrm>
          </p:grpSpPr>
          <p:sp>
            <p:nvSpPr>
              <p:cNvPr id="143" name="Freeform 14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4" name="Freeform 14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4" name="Line 14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4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4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4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8" name="Line 14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4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5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5" name="Group 153"/>
          <p:cNvGrpSpPr/>
          <p:nvPr/>
        </p:nvGrpSpPr>
        <p:grpSpPr bwMode="auto">
          <a:xfrm>
            <a:off x="5745389" y="4965701"/>
            <a:ext cx="3390900" cy="838200"/>
            <a:chOff x="1540" y="1152"/>
            <a:chExt cx="2136" cy="528"/>
          </a:xfrm>
        </p:grpSpPr>
        <p:grpSp>
          <p:nvGrpSpPr>
            <p:cNvPr id="156" name="Group 154"/>
            <p:cNvGrpSpPr/>
            <p:nvPr/>
          </p:nvGrpSpPr>
          <p:grpSpPr bwMode="auto">
            <a:xfrm>
              <a:off x="2487" y="1152"/>
              <a:ext cx="223" cy="481"/>
              <a:chOff x="2207" y="1413"/>
              <a:chExt cx="223" cy="481"/>
            </a:xfrm>
          </p:grpSpPr>
          <p:sp>
            <p:nvSpPr>
              <p:cNvPr id="186" name="Freeform 15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7" name="Rectangle 15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57" name="Group 157"/>
            <p:cNvGrpSpPr/>
            <p:nvPr/>
          </p:nvGrpSpPr>
          <p:grpSpPr bwMode="auto">
            <a:xfrm>
              <a:off x="1540" y="1248"/>
              <a:ext cx="406" cy="289"/>
              <a:chOff x="1260" y="1509"/>
              <a:chExt cx="406" cy="289"/>
            </a:xfrm>
          </p:grpSpPr>
          <p:sp>
            <p:nvSpPr>
              <p:cNvPr id="182" name="Rectangle 158"/>
              <p:cNvSpPr>
                <a:spLocks noChangeArrowheads="1"/>
              </p:cNvSpPr>
              <p:nvPr/>
            </p:nvSpPr>
            <p:spPr bwMode="auto">
              <a:xfrm>
                <a:off x="1260" y="1511"/>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dirty="0">
                    <a:solidFill>
                      <a:srgbClr val="000000"/>
                    </a:solidFill>
                  </a:rPr>
                  <a:t>Mem</a:t>
                </a:r>
              </a:p>
            </p:txBody>
          </p:sp>
          <p:grpSp>
            <p:nvGrpSpPr>
              <p:cNvPr id="183" name="Group 159"/>
              <p:cNvGrpSpPr/>
              <p:nvPr/>
            </p:nvGrpSpPr>
            <p:grpSpPr bwMode="auto">
              <a:xfrm>
                <a:off x="1291" y="1509"/>
                <a:ext cx="340" cy="289"/>
                <a:chOff x="1291" y="1509"/>
                <a:chExt cx="340" cy="289"/>
              </a:xfrm>
            </p:grpSpPr>
            <p:sp>
              <p:nvSpPr>
                <p:cNvPr id="184" name="Freeform 16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5" name="Freeform 16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58" name="Rectangle 16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59" name="Group 163"/>
            <p:cNvGrpSpPr/>
            <p:nvPr/>
          </p:nvGrpSpPr>
          <p:grpSpPr bwMode="auto">
            <a:xfrm>
              <a:off x="2031" y="1248"/>
              <a:ext cx="296" cy="289"/>
              <a:chOff x="1751" y="1509"/>
              <a:chExt cx="296" cy="289"/>
            </a:xfrm>
          </p:grpSpPr>
          <p:sp>
            <p:nvSpPr>
              <p:cNvPr id="180" name="Freeform 16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1" name="Freeform 16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0" name="Line 16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1" name="Freeform 16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2" name="Line 16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3" name="Rectangle 169"/>
            <p:cNvSpPr>
              <a:spLocks noChangeArrowheads="1"/>
            </p:cNvSpPr>
            <p:nvPr/>
          </p:nvSpPr>
          <p:spPr bwMode="auto">
            <a:xfrm>
              <a:off x="2829" y="1250"/>
              <a:ext cx="40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Mem</a:t>
              </a:r>
            </a:p>
          </p:txBody>
        </p:sp>
        <p:grpSp>
          <p:nvGrpSpPr>
            <p:cNvPr id="164" name="Group 170"/>
            <p:cNvGrpSpPr/>
            <p:nvPr/>
          </p:nvGrpSpPr>
          <p:grpSpPr bwMode="auto">
            <a:xfrm>
              <a:off x="2880" y="1248"/>
              <a:ext cx="325" cy="289"/>
              <a:chOff x="2600" y="1509"/>
              <a:chExt cx="325" cy="289"/>
            </a:xfrm>
          </p:grpSpPr>
          <p:sp>
            <p:nvSpPr>
              <p:cNvPr id="178" name="Freeform 17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9" name="Freeform 17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5" name="Rectangle 17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6" name="Group 174"/>
            <p:cNvGrpSpPr/>
            <p:nvPr/>
          </p:nvGrpSpPr>
          <p:grpSpPr bwMode="auto">
            <a:xfrm>
              <a:off x="3348" y="1248"/>
              <a:ext cx="284" cy="289"/>
              <a:chOff x="3068" y="1509"/>
              <a:chExt cx="284" cy="289"/>
            </a:xfrm>
          </p:grpSpPr>
          <p:sp>
            <p:nvSpPr>
              <p:cNvPr id="176" name="Freeform 17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7" name="Freeform 17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7" name="Line 17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8" name="Line 17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9" name="Line 17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0" name="Line 18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1" name="Line 18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2" name="Line 18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3" name="Line 18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8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5" name="Line 18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88" name="Group 187"/>
          <p:cNvGrpSpPr/>
          <p:nvPr/>
        </p:nvGrpSpPr>
        <p:grpSpPr bwMode="auto">
          <a:xfrm>
            <a:off x="5360535" y="1254920"/>
            <a:ext cx="3390901" cy="698500"/>
            <a:chOff x="3192" y="1008"/>
            <a:chExt cx="2136" cy="440"/>
          </a:xfrm>
        </p:grpSpPr>
        <p:sp>
          <p:nvSpPr>
            <p:cNvPr id="189" name="Rectangle 188"/>
            <p:cNvSpPr>
              <a:spLocks noChangeArrowheads="1"/>
            </p:cNvSpPr>
            <p:nvPr/>
          </p:nvSpPr>
          <p:spPr bwMode="auto">
            <a:xfrm>
              <a:off x="3792" y="1008"/>
              <a:ext cx="1536"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000" dirty="0">
                  <a:solidFill>
                    <a:srgbClr val="FF0000"/>
                  </a:solidFill>
                </a:rPr>
                <a:t>Reading data from memory</a:t>
              </a:r>
            </a:p>
          </p:txBody>
        </p:sp>
        <p:cxnSp>
          <p:nvCxnSpPr>
            <p:cNvPr id="190" name="AutoShape 189"/>
            <p:cNvCxnSpPr>
              <a:cxnSpLocks noChangeShapeType="1"/>
              <a:stCxn id="189" idx="1"/>
              <a:endCxn id="5" idx="0"/>
            </p:cNvCxnSpPr>
            <p:nvPr/>
          </p:nvCxnSpPr>
          <p:spPr bwMode="auto">
            <a:xfrm rot="10800000">
              <a:off x="3192" y="1098"/>
              <a:ext cx="600" cy="130"/>
            </a:xfrm>
            <a:prstGeom prst="curvedConnector4">
              <a:avLst>
                <a:gd name="adj1" fmla="val 35990"/>
                <a:gd name="adj2" fmla="val 210345"/>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1" name="Group 190"/>
          <p:cNvGrpSpPr/>
          <p:nvPr/>
        </p:nvGrpSpPr>
        <p:grpSpPr bwMode="auto">
          <a:xfrm>
            <a:off x="3037114" y="4749801"/>
            <a:ext cx="2438400" cy="850900"/>
            <a:chOff x="1296" y="3216"/>
            <a:chExt cx="1536" cy="536"/>
          </a:xfrm>
        </p:grpSpPr>
        <p:sp>
          <p:nvSpPr>
            <p:cNvPr id="192" name="Rectangle 191"/>
            <p:cNvSpPr>
              <a:spLocks noChangeArrowheads="1"/>
            </p:cNvSpPr>
            <p:nvPr/>
          </p:nvSpPr>
          <p:spPr bwMode="auto">
            <a:xfrm>
              <a:off x="1296" y="3312"/>
              <a:ext cx="1536"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zh-CN" sz="2000" dirty="0">
                  <a:solidFill>
                    <a:srgbClr val="FF0000"/>
                  </a:solidFill>
                </a:rPr>
                <a:t>Reading instruction from memory</a:t>
              </a:r>
            </a:p>
          </p:txBody>
        </p:sp>
        <p:cxnSp>
          <p:nvCxnSpPr>
            <p:cNvPr id="193" name="AutoShape 192"/>
            <p:cNvCxnSpPr>
              <a:cxnSpLocks noChangeShapeType="1"/>
            </p:cNvCxnSpPr>
            <p:nvPr/>
          </p:nvCxnSpPr>
          <p:spPr bwMode="auto">
            <a:xfrm rot="5400000" flipH="1" flipV="1">
              <a:off x="2064" y="2687"/>
              <a:ext cx="96" cy="1154"/>
            </a:xfrm>
            <a:prstGeom prst="curvedConnector4">
              <a:avLst>
                <a:gd name="adj1" fmla="val 49479"/>
                <a:gd name="adj2" fmla="val 112477"/>
              </a:avLst>
            </a:prstGeom>
            <a:noFill/>
            <a:ln w="12700">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4" name="Rectangle 193"/>
          <p:cNvSpPr>
            <a:spLocks noChangeArrowheads="1"/>
          </p:cNvSpPr>
          <p:nvPr/>
        </p:nvSpPr>
        <p:spPr bwMode="auto">
          <a:xfrm>
            <a:off x="1665514" y="6034089"/>
            <a:ext cx="7848600" cy="38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287655" indent="-287655">
              <a:lnSpc>
                <a:spcPct val="90000"/>
              </a:lnSpc>
              <a:spcBef>
                <a:spcPct val="65000"/>
              </a:spcBef>
              <a:buClr>
                <a:srgbClr val="7A7A7A"/>
              </a:buClr>
              <a:buSzPct val="75000"/>
              <a:buFont typeface="Wingdings" panose="05000000000000000000" pitchFamily="2" charset="2"/>
              <a:buChar char="q"/>
            </a:pPr>
            <a:r>
              <a:rPr lang="en-US" altLang="zh-CN" sz="2400" dirty="0">
                <a:solidFill>
                  <a:srgbClr val="000000"/>
                </a:solidFill>
              </a:rPr>
              <a:t>Fix with separate </a:t>
            </a:r>
            <a:r>
              <a:rPr lang="en-US" altLang="zh-CN" sz="2400" dirty="0" err="1">
                <a:solidFill>
                  <a:srgbClr val="000000"/>
                </a:solidFill>
              </a:rPr>
              <a:t>instr</a:t>
            </a:r>
            <a:r>
              <a:rPr lang="en-US" altLang="zh-CN" sz="2400" dirty="0">
                <a:solidFill>
                  <a:srgbClr val="000000"/>
                </a:solidFill>
              </a:rPr>
              <a:t> and data memories (I$ and 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9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About Register File Access?</a:t>
            </a:r>
            <a:endParaRPr lang="zh-CN" altLang="en-US" dirty="0"/>
          </a:p>
        </p:txBody>
      </p:sp>
      <p:sp>
        <p:nvSpPr>
          <p:cNvPr id="154" name="文本占位符 153"/>
          <p:cNvSpPr>
            <a:spLocks noGrp="1"/>
          </p:cNvSpPr>
          <p:nvPr>
            <p:ph type="body" sz="quarter" idx="10"/>
          </p:nvPr>
        </p:nvSpPr>
        <p:spPr/>
        <p:txBody>
          <a:bodyPr/>
          <a:lstStyle/>
          <a:p>
            <a:endParaRPr lang="zh-CN" altLang="en-US"/>
          </a:p>
        </p:txBody>
      </p:sp>
      <p:sp>
        <p:nvSpPr>
          <p:cNvPr id="4" name="Rectangle 189"/>
          <p:cNvSpPr>
            <a:spLocks noChangeArrowheads="1"/>
          </p:cNvSpPr>
          <p:nvPr/>
        </p:nvSpPr>
        <p:spPr bwMode="auto">
          <a:xfrm>
            <a:off x="5712331" y="4517065"/>
            <a:ext cx="457200" cy="45720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 name="Rectangle 188"/>
          <p:cNvSpPr>
            <a:spLocks noChangeArrowheads="1"/>
          </p:cNvSpPr>
          <p:nvPr/>
        </p:nvSpPr>
        <p:spPr bwMode="auto">
          <a:xfrm>
            <a:off x="5712331" y="2002465"/>
            <a:ext cx="457200" cy="457200"/>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3"/>
          <p:cNvSpPr>
            <a:spLocks noChangeArrowheads="1"/>
          </p:cNvSpPr>
          <p:nvPr/>
        </p:nvSpPr>
        <p:spPr bwMode="auto">
          <a:xfrm>
            <a:off x="1017459" y="2080253"/>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7" name="Line 4"/>
          <p:cNvSpPr>
            <a:spLocks noChangeShapeType="1"/>
          </p:cNvSpPr>
          <p:nvPr/>
        </p:nvSpPr>
        <p:spPr bwMode="auto">
          <a:xfrm>
            <a:off x="2283331" y="1473828"/>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Rectangle 5"/>
          <p:cNvSpPr>
            <a:spLocks noChangeArrowheads="1"/>
          </p:cNvSpPr>
          <p:nvPr/>
        </p:nvSpPr>
        <p:spPr bwMode="auto">
          <a:xfrm>
            <a:off x="4416931" y="1011865"/>
            <a:ext cx="210058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solidFill>
                  <a:srgbClr val="000000"/>
                </a:solidFill>
              </a:rPr>
              <a:t>Time (clock cycles)</a:t>
            </a:r>
          </a:p>
        </p:txBody>
      </p:sp>
      <p:sp>
        <p:nvSpPr>
          <p:cNvPr id="9" name="Rectangle 6"/>
          <p:cNvSpPr>
            <a:spLocks noChangeArrowheads="1"/>
          </p:cNvSpPr>
          <p:nvPr/>
        </p:nvSpPr>
        <p:spPr bwMode="auto">
          <a:xfrm>
            <a:off x="1448306" y="1926265"/>
            <a:ext cx="14605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10" name="Rectangle 7"/>
          <p:cNvSpPr>
            <a:spLocks noChangeArrowheads="1"/>
          </p:cNvSpPr>
          <p:nvPr/>
        </p:nvSpPr>
        <p:spPr bwMode="auto">
          <a:xfrm>
            <a:off x="1448306" y="2764465"/>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1</a:t>
            </a:r>
          </a:p>
        </p:txBody>
      </p:sp>
      <p:sp>
        <p:nvSpPr>
          <p:cNvPr id="11" name="Rectangle 8"/>
          <p:cNvSpPr>
            <a:spLocks noChangeArrowheads="1"/>
          </p:cNvSpPr>
          <p:nvPr/>
        </p:nvSpPr>
        <p:spPr bwMode="auto">
          <a:xfrm>
            <a:off x="1448306" y="3645528"/>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2</a:t>
            </a:r>
          </a:p>
        </p:txBody>
      </p:sp>
      <p:sp>
        <p:nvSpPr>
          <p:cNvPr id="12" name="Line 10"/>
          <p:cNvSpPr>
            <a:spLocks noChangeShapeType="1"/>
          </p:cNvSpPr>
          <p:nvPr/>
        </p:nvSpPr>
        <p:spPr bwMode="auto">
          <a:xfrm>
            <a:off x="34644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1"/>
          <p:cNvSpPr>
            <a:spLocks noChangeShapeType="1"/>
          </p:cNvSpPr>
          <p:nvPr/>
        </p:nvSpPr>
        <p:spPr bwMode="auto">
          <a:xfrm>
            <a:off x="41502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2"/>
          <p:cNvSpPr>
            <a:spLocks noChangeShapeType="1"/>
          </p:cNvSpPr>
          <p:nvPr/>
        </p:nvSpPr>
        <p:spPr bwMode="auto">
          <a:xfrm>
            <a:off x="48360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Line 13"/>
          <p:cNvSpPr>
            <a:spLocks noChangeShapeType="1"/>
          </p:cNvSpPr>
          <p:nvPr/>
        </p:nvSpPr>
        <p:spPr bwMode="auto">
          <a:xfrm>
            <a:off x="55218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14"/>
          <p:cNvSpPr>
            <a:spLocks noChangeShapeType="1"/>
          </p:cNvSpPr>
          <p:nvPr/>
        </p:nvSpPr>
        <p:spPr bwMode="auto">
          <a:xfrm>
            <a:off x="62076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5"/>
          <p:cNvSpPr>
            <a:spLocks noChangeShapeType="1"/>
          </p:cNvSpPr>
          <p:nvPr/>
        </p:nvSpPr>
        <p:spPr bwMode="auto">
          <a:xfrm>
            <a:off x="68934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6"/>
          <p:cNvSpPr>
            <a:spLocks noChangeShapeType="1"/>
          </p:cNvSpPr>
          <p:nvPr/>
        </p:nvSpPr>
        <p:spPr bwMode="auto">
          <a:xfrm>
            <a:off x="75792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17"/>
          <p:cNvSpPr>
            <a:spLocks noChangeShapeType="1"/>
          </p:cNvSpPr>
          <p:nvPr/>
        </p:nvSpPr>
        <p:spPr bwMode="auto">
          <a:xfrm>
            <a:off x="8265031" y="160082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Rectangle 18"/>
          <p:cNvSpPr>
            <a:spLocks noChangeArrowheads="1"/>
          </p:cNvSpPr>
          <p:nvPr/>
        </p:nvSpPr>
        <p:spPr bwMode="auto">
          <a:xfrm>
            <a:off x="1448306" y="4483728"/>
            <a:ext cx="200914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x2,</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21" name="Line 19"/>
          <p:cNvSpPr>
            <a:spLocks noChangeShapeType="1"/>
          </p:cNvSpPr>
          <p:nvPr/>
        </p:nvSpPr>
        <p:spPr bwMode="auto">
          <a:xfrm>
            <a:off x="1372106" y="2002465"/>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22" name="Group 20"/>
          <p:cNvGrpSpPr/>
          <p:nvPr/>
        </p:nvGrpSpPr>
        <p:grpSpPr bwMode="auto">
          <a:xfrm>
            <a:off x="2892931" y="1850065"/>
            <a:ext cx="3355975" cy="838200"/>
            <a:chOff x="1562" y="1152"/>
            <a:chExt cx="2114" cy="528"/>
          </a:xfrm>
        </p:grpSpPr>
        <p:grpSp>
          <p:nvGrpSpPr>
            <p:cNvPr id="23" name="Group 21"/>
            <p:cNvGrpSpPr/>
            <p:nvPr/>
          </p:nvGrpSpPr>
          <p:grpSpPr bwMode="auto">
            <a:xfrm>
              <a:off x="2487" y="1152"/>
              <a:ext cx="223" cy="481"/>
              <a:chOff x="2207" y="1413"/>
              <a:chExt cx="223" cy="481"/>
            </a:xfrm>
          </p:grpSpPr>
          <p:sp>
            <p:nvSpPr>
              <p:cNvPr id="53" name="Freeform 2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Rectangle 2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4" name="Group 24"/>
            <p:cNvGrpSpPr/>
            <p:nvPr/>
          </p:nvGrpSpPr>
          <p:grpSpPr bwMode="auto">
            <a:xfrm>
              <a:off x="1562" y="1248"/>
              <a:ext cx="349" cy="289"/>
              <a:chOff x="1282" y="1509"/>
              <a:chExt cx="349" cy="289"/>
            </a:xfrm>
          </p:grpSpPr>
          <p:sp>
            <p:nvSpPr>
              <p:cNvPr id="49" name="Rectangle 2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0" name="Group 26"/>
              <p:cNvGrpSpPr/>
              <p:nvPr/>
            </p:nvGrpSpPr>
            <p:grpSpPr bwMode="auto">
              <a:xfrm>
                <a:off x="1291" y="1509"/>
                <a:ext cx="340" cy="289"/>
                <a:chOff x="1291" y="1509"/>
                <a:chExt cx="340" cy="289"/>
              </a:xfrm>
            </p:grpSpPr>
            <p:sp>
              <p:nvSpPr>
                <p:cNvPr id="51" name="Freeform 2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2" name="Freeform 2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5" name="Rectangle 2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6" name="Group 30"/>
            <p:cNvGrpSpPr/>
            <p:nvPr/>
          </p:nvGrpSpPr>
          <p:grpSpPr bwMode="auto">
            <a:xfrm>
              <a:off x="2031" y="1248"/>
              <a:ext cx="296" cy="289"/>
              <a:chOff x="1751" y="1509"/>
              <a:chExt cx="296" cy="289"/>
            </a:xfrm>
          </p:grpSpPr>
          <p:sp>
            <p:nvSpPr>
              <p:cNvPr id="47" name="Freeform 3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8" name="Freeform 3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7" name="Line 3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Freeform 3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9" name="Line 3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Rectangle 3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1" name="Group 37"/>
            <p:cNvGrpSpPr/>
            <p:nvPr/>
          </p:nvGrpSpPr>
          <p:grpSpPr bwMode="auto">
            <a:xfrm>
              <a:off x="2880" y="1248"/>
              <a:ext cx="325" cy="289"/>
              <a:chOff x="2600" y="1509"/>
              <a:chExt cx="325" cy="289"/>
            </a:xfrm>
          </p:grpSpPr>
          <p:sp>
            <p:nvSpPr>
              <p:cNvPr id="45" name="Freeform 3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Freeform 3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2" name="Rectangle 4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3" name="Group 41"/>
            <p:cNvGrpSpPr/>
            <p:nvPr/>
          </p:nvGrpSpPr>
          <p:grpSpPr bwMode="auto">
            <a:xfrm>
              <a:off x="3348" y="1248"/>
              <a:ext cx="284" cy="289"/>
              <a:chOff x="3068" y="1509"/>
              <a:chExt cx="284" cy="289"/>
            </a:xfrm>
          </p:grpSpPr>
          <p:sp>
            <p:nvSpPr>
              <p:cNvPr id="43" name="Freeform 4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Freeform 4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4" name="Line 4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5" name="Line 4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4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4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8" name="Line 4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9" name="Line 4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5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5" name="Group 53"/>
          <p:cNvGrpSpPr/>
          <p:nvPr/>
        </p:nvGrpSpPr>
        <p:grpSpPr bwMode="auto">
          <a:xfrm>
            <a:off x="3578731" y="2688265"/>
            <a:ext cx="3355975" cy="838200"/>
            <a:chOff x="1562" y="1152"/>
            <a:chExt cx="2114" cy="528"/>
          </a:xfrm>
        </p:grpSpPr>
        <p:grpSp>
          <p:nvGrpSpPr>
            <p:cNvPr id="56" name="Group 54"/>
            <p:cNvGrpSpPr/>
            <p:nvPr/>
          </p:nvGrpSpPr>
          <p:grpSpPr bwMode="auto">
            <a:xfrm>
              <a:off x="2487" y="1152"/>
              <a:ext cx="223" cy="481"/>
              <a:chOff x="2207" y="1413"/>
              <a:chExt cx="223" cy="481"/>
            </a:xfrm>
          </p:grpSpPr>
          <p:sp>
            <p:nvSpPr>
              <p:cNvPr id="86" name="Freeform 5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Rectangle 5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7" name="Group 57"/>
            <p:cNvGrpSpPr/>
            <p:nvPr/>
          </p:nvGrpSpPr>
          <p:grpSpPr bwMode="auto">
            <a:xfrm>
              <a:off x="1562" y="1248"/>
              <a:ext cx="349" cy="289"/>
              <a:chOff x="1282" y="1509"/>
              <a:chExt cx="349" cy="289"/>
            </a:xfrm>
          </p:grpSpPr>
          <p:sp>
            <p:nvSpPr>
              <p:cNvPr id="82" name="Rectangle 5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3" name="Group 59"/>
              <p:cNvGrpSpPr/>
              <p:nvPr/>
            </p:nvGrpSpPr>
            <p:grpSpPr bwMode="auto">
              <a:xfrm>
                <a:off x="1291" y="1509"/>
                <a:ext cx="340" cy="289"/>
                <a:chOff x="1291" y="1509"/>
                <a:chExt cx="340" cy="289"/>
              </a:xfrm>
            </p:grpSpPr>
            <p:sp>
              <p:nvSpPr>
                <p:cNvPr id="84" name="Freeform 6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5" name="Freeform 6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8" name="Rectangle 6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59" name="Group 63"/>
            <p:cNvGrpSpPr/>
            <p:nvPr/>
          </p:nvGrpSpPr>
          <p:grpSpPr bwMode="auto">
            <a:xfrm>
              <a:off x="2031" y="1248"/>
              <a:ext cx="296" cy="289"/>
              <a:chOff x="1751" y="1509"/>
              <a:chExt cx="296" cy="289"/>
            </a:xfrm>
          </p:grpSpPr>
          <p:sp>
            <p:nvSpPr>
              <p:cNvPr id="80" name="Freeform 6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1" name="Freeform 6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0" name="Line 6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1" name="Freeform 6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2" name="Line 6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3" name="Rectangle 6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4" name="Group 70"/>
            <p:cNvGrpSpPr/>
            <p:nvPr/>
          </p:nvGrpSpPr>
          <p:grpSpPr bwMode="auto">
            <a:xfrm>
              <a:off x="2880" y="1248"/>
              <a:ext cx="325" cy="289"/>
              <a:chOff x="2600" y="1509"/>
              <a:chExt cx="325" cy="289"/>
            </a:xfrm>
          </p:grpSpPr>
          <p:sp>
            <p:nvSpPr>
              <p:cNvPr id="78" name="Freeform 7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9" name="Freeform 7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5" name="Rectangle 7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6" name="Group 74"/>
            <p:cNvGrpSpPr/>
            <p:nvPr/>
          </p:nvGrpSpPr>
          <p:grpSpPr bwMode="auto">
            <a:xfrm>
              <a:off x="3348" y="1248"/>
              <a:ext cx="284" cy="289"/>
              <a:chOff x="3068" y="1509"/>
              <a:chExt cx="284" cy="289"/>
            </a:xfrm>
          </p:grpSpPr>
          <p:sp>
            <p:nvSpPr>
              <p:cNvPr id="76" name="Freeform 7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Freeform 7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7" name="Line 7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8" name="Line 7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7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1" name="Line 8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Line 8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8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8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8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88" name="Group 86"/>
          <p:cNvGrpSpPr/>
          <p:nvPr/>
        </p:nvGrpSpPr>
        <p:grpSpPr bwMode="auto">
          <a:xfrm>
            <a:off x="4264531" y="3526465"/>
            <a:ext cx="3355975" cy="838200"/>
            <a:chOff x="1562" y="1152"/>
            <a:chExt cx="2114" cy="528"/>
          </a:xfrm>
        </p:grpSpPr>
        <p:grpSp>
          <p:nvGrpSpPr>
            <p:cNvPr id="89" name="Group 87"/>
            <p:cNvGrpSpPr/>
            <p:nvPr/>
          </p:nvGrpSpPr>
          <p:grpSpPr bwMode="auto">
            <a:xfrm>
              <a:off x="2487" y="1152"/>
              <a:ext cx="223" cy="481"/>
              <a:chOff x="2207" y="1413"/>
              <a:chExt cx="223" cy="481"/>
            </a:xfrm>
          </p:grpSpPr>
          <p:sp>
            <p:nvSpPr>
              <p:cNvPr id="119" name="Freeform 88"/>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0" name="Rectangle 89"/>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0" name="Group 90"/>
            <p:cNvGrpSpPr/>
            <p:nvPr/>
          </p:nvGrpSpPr>
          <p:grpSpPr bwMode="auto">
            <a:xfrm>
              <a:off x="1562" y="1248"/>
              <a:ext cx="349" cy="289"/>
              <a:chOff x="1282" y="1509"/>
              <a:chExt cx="349" cy="289"/>
            </a:xfrm>
          </p:grpSpPr>
          <p:sp>
            <p:nvSpPr>
              <p:cNvPr id="115" name="Rectangle 91"/>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6" name="Group 92"/>
              <p:cNvGrpSpPr/>
              <p:nvPr/>
            </p:nvGrpSpPr>
            <p:grpSpPr bwMode="auto">
              <a:xfrm>
                <a:off x="1291" y="1509"/>
                <a:ext cx="340" cy="289"/>
                <a:chOff x="1291" y="1509"/>
                <a:chExt cx="340" cy="289"/>
              </a:xfrm>
            </p:grpSpPr>
            <p:sp>
              <p:nvSpPr>
                <p:cNvPr id="117" name="Freeform 93"/>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8" name="Freeform 94"/>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1" name="Rectangle 95"/>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2" name="Group 96"/>
            <p:cNvGrpSpPr/>
            <p:nvPr/>
          </p:nvGrpSpPr>
          <p:grpSpPr bwMode="auto">
            <a:xfrm>
              <a:off x="2031" y="1248"/>
              <a:ext cx="296" cy="289"/>
              <a:chOff x="1751" y="1509"/>
              <a:chExt cx="296" cy="289"/>
            </a:xfrm>
          </p:grpSpPr>
          <p:sp>
            <p:nvSpPr>
              <p:cNvPr id="113" name="Freeform 97"/>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4" name="Freeform 98"/>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3" name="Line 99"/>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4" name="Freeform 100"/>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5" name="Line 101"/>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Rectangle 102"/>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7" name="Group 103"/>
            <p:cNvGrpSpPr/>
            <p:nvPr/>
          </p:nvGrpSpPr>
          <p:grpSpPr bwMode="auto">
            <a:xfrm>
              <a:off x="2880" y="1248"/>
              <a:ext cx="325" cy="289"/>
              <a:chOff x="2600" y="1509"/>
              <a:chExt cx="325" cy="289"/>
            </a:xfrm>
          </p:grpSpPr>
          <p:sp>
            <p:nvSpPr>
              <p:cNvPr id="111" name="Freeform 104"/>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Freeform 105"/>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8" name="Rectangle 106"/>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9" name="Group 107"/>
            <p:cNvGrpSpPr/>
            <p:nvPr/>
          </p:nvGrpSpPr>
          <p:grpSpPr bwMode="auto">
            <a:xfrm>
              <a:off x="3348" y="1248"/>
              <a:ext cx="284" cy="289"/>
              <a:chOff x="3068" y="1509"/>
              <a:chExt cx="284" cy="289"/>
            </a:xfrm>
          </p:grpSpPr>
          <p:sp>
            <p:nvSpPr>
              <p:cNvPr id="109" name="Freeform 108"/>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Freeform 109"/>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0" name="Line 110"/>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1" name="Line 111"/>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2" name="Line 112"/>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13"/>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4" name="Line 114"/>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Line 115"/>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16"/>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17"/>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18"/>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1" name="Group 119"/>
          <p:cNvGrpSpPr/>
          <p:nvPr/>
        </p:nvGrpSpPr>
        <p:grpSpPr bwMode="auto">
          <a:xfrm>
            <a:off x="4950331" y="4364665"/>
            <a:ext cx="3355975" cy="838200"/>
            <a:chOff x="1562" y="1152"/>
            <a:chExt cx="2114" cy="528"/>
          </a:xfrm>
        </p:grpSpPr>
        <p:grpSp>
          <p:nvGrpSpPr>
            <p:cNvPr id="122" name="Group 120"/>
            <p:cNvGrpSpPr/>
            <p:nvPr/>
          </p:nvGrpSpPr>
          <p:grpSpPr bwMode="auto">
            <a:xfrm>
              <a:off x="2487" y="1152"/>
              <a:ext cx="223" cy="481"/>
              <a:chOff x="2207" y="1413"/>
              <a:chExt cx="223" cy="481"/>
            </a:xfrm>
          </p:grpSpPr>
          <p:sp>
            <p:nvSpPr>
              <p:cNvPr id="152" name="Freeform 12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3" name="Rectangle 12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3" name="Group 123"/>
            <p:cNvGrpSpPr/>
            <p:nvPr/>
          </p:nvGrpSpPr>
          <p:grpSpPr bwMode="auto">
            <a:xfrm>
              <a:off x="1562" y="1248"/>
              <a:ext cx="349" cy="289"/>
              <a:chOff x="1282" y="1509"/>
              <a:chExt cx="349" cy="289"/>
            </a:xfrm>
          </p:grpSpPr>
          <p:sp>
            <p:nvSpPr>
              <p:cNvPr id="148" name="Rectangle 12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49" name="Group 125"/>
              <p:cNvGrpSpPr/>
              <p:nvPr/>
            </p:nvGrpSpPr>
            <p:grpSpPr bwMode="auto">
              <a:xfrm>
                <a:off x="1291" y="1509"/>
                <a:ext cx="340" cy="289"/>
                <a:chOff x="1291" y="1509"/>
                <a:chExt cx="340" cy="289"/>
              </a:xfrm>
            </p:grpSpPr>
            <p:sp>
              <p:nvSpPr>
                <p:cNvPr id="150" name="Freeform 12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1" name="Freeform 12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4" name="Rectangle 12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5" name="Group 129"/>
            <p:cNvGrpSpPr/>
            <p:nvPr/>
          </p:nvGrpSpPr>
          <p:grpSpPr bwMode="auto">
            <a:xfrm>
              <a:off x="2031" y="1248"/>
              <a:ext cx="296" cy="289"/>
              <a:chOff x="1751" y="1509"/>
              <a:chExt cx="296" cy="289"/>
            </a:xfrm>
          </p:grpSpPr>
          <p:sp>
            <p:nvSpPr>
              <p:cNvPr id="146" name="Freeform 13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3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6" name="Line 13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7" name="Freeform 13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8" name="Line 13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9" name="Rectangle 13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0" name="Group 136"/>
            <p:cNvGrpSpPr/>
            <p:nvPr/>
          </p:nvGrpSpPr>
          <p:grpSpPr bwMode="auto">
            <a:xfrm>
              <a:off x="2880" y="1248"/>
              <a:ext cx="325" cy="289"/>
              <a:chOff x="2600" y="1509"/>
              <a:chExt cx="325" cy="289"/>
            </a:xfrm>
          </p:grpSpPr>
          <p:sp>
            <p:nvSpPr>
              <p:cNvPr id="144" name="Freeform 13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Freeform 13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1" name="Rectangle 13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2" name="Group 140"/>
            <p:cNvGrpSpPr/>
            <p:nvPr/>
          </p:nvGrpSpPr>
          <p:grpSpPr bwMode="auto">
            <a:xfrm>
              <a:off x="3348" y="1248"/>
              <a:ext cx="284" cy="289"/>
              <a:chOff x="3068" y="1509"/>
              <a:chExt cx="284" cy="289"/>
            </a:xfrm>
          </p:grpSpPr>
          <p:sp>
            <p:nvSpPr>
              <p:cNvPr id="142" name="Freeform 14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Freeform 14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3" name="Line 14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4" name="Line 14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4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4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7" name="Line 14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8" name="Line 14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4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About Register File Access?</a:t>
            </a:r>
            <a:endParaRPr lang="zh-CN" altLang="en-US" dirty="0"/>
          </a:p>
        </p:txBody>
      </p:sp>
      <p:sp>
        <p:nvSpPr>
          <p:cNvPr id="165" name="文本占位符 164"/>
          <p:cNvSpPr>
            <a:spLocks noGrp="1"/>
          </p:cNvSpPr>
          <p:nvPr>
            <p:ph type="body" sz="quarter" idx="10"/>
          </p:nvPr>
        </p:nvSpPr>
        <p:spPr/>
        <p:txBody>
          <a:bodyPr/>
          <a:lstStyle/>
          <a:p>
            <a:endParaRPr lang="zh-CN" altLang="en-US"/>
          </a:p>
        </p:txBody>
      </p:sp>
      <p:grpSp>
        <p:nvGrpSpPr>
          <p:cNvPr id="4" name="Group 2"/>
          <p:cNvGrpSpPr/>
          <p:nvPr/>
        </p:nvGrpSpPr>
        <p:grpSpPr bwMode="auto">
          <a:xfrm>
            <a:off x="5778798" y="1982073"/>
            <a:ext cx="457200" cy="2971800"/>
            <a:chOff x="3072" y="1152"/>
            <a:chExt cx="288" cy="1872"/>
          </a:xfrm>
        </p:grpSpPr>
        <p:sp>
          <p:nvSpPr>
            <p:cNvPr id="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Line 5"/>
            <p:cNvSpPr>
              <a:spLocks noChangeShapeType="1"/>
            </p:cNvSpPr>
            <p:nvPr/>
          </p:nvSpPr>
          <p:spPr bwMode="auto">
            <a:xfrm>
              <a:off x="3216" y="1440"/>
              <a:ext cx="0" cy="1296"/>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8" name="Rectangle 7"/>
          <p:cNvSpPr>
            <a:spLocks noChangeArrowheads="1"/>
          </p:cNvSpPr>
          <p:nvPr/>
        </p:nvSpPr>
        <p:spPr bwMode="auto">
          <a:xfrm>
            <a:off x="1080751" y="2059861"/>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9" name="Line 8"/>
          <p:cNvSpPr>
            <a:spLocks noChangeShapeType="1"/>
          </p:cNvSpPr>
          <p:nvPr/>
        </p:nvSpPr>
        <p:spPr bwMode="auto">
          <a:xfrm>
            <a:off x="2349798" y="1453436"/>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 name="Rectangle 9"/>
          <p:cNvSpPr>
            <a:spLocks noChangeArrowheads="1"/>
          </p:cNvSpPr>
          <p:nvPr/>
        </p:nvSpPr>
        <p:spPr bwMode="auto">
          <a:xfrm>
            <a:off x="4483398" y="991473"/>
            <a:ext cx="2100580"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i="1">
                <a:solidFill>
                  <a:srgbClr val="000000"/>
                </a:solidFill>
              </a:rPr>
              <a:t>Time (clock cycles)</a:t>
            </a:r>
          </a:p>
        </p:txBody>
      </p:sp>
      <p:sp>
        <p:nvSpPr>
          <p:cNvPr id="11" name="Rectangle 11"/>
          <p:cNvSpPr>
            <a:spLocks noChangeArrowheads="1"/>
          </p:cNvSpPr>
          <p:nvPr/>
        </p:nvSpPr>
        <p:spPr bwMode="auto">
          <a:xfrm>
            <a:off x="1511598" y="2744073"/>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1</a:t>
            </a:r>
          </a:p>
        </p:txBody>
      </p:sp>
      <p:sp>
        <p:nvSpPr>
          <p:cNvPr id="12" name="Rectangle 12"/>
          <p:cNvSpPr>
            <a:spLocks noChangeArrowheads="1"/>
          </p:cNvSpPr>
          <p:nvPr/>
        </p:nvSpPr>
        <p:spPr bwMode="auto">
          <a:xfrm>
            <a:off x="1511598" y="3625136"/>
            <a:ext cx="93091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Inst 2</a:t>
            </a:r>
          </a:p>
        </p:txBody>
      </p:sp>
      <p:sp>
        <p:nvSpPr>
          <p:cNvPr id="13" name="Line 14"/>
          <p:cNvSpPr>
            <a:spLocks noChangeShapeType="1"/>
          </p:cNvSpPr>
          <p:nvPr/>
        </p:nvSpPr>
        <p:spPr bwMode="auto">
          <a:xfrm>
            <a:off x="35308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5"/>
          <p:cNvSpPr>
            <a:spLocks noChangeShapeType="1"/>
          </p:cNvSpPr>
          <p:nvPr/>
        </p:nvSpPr>
        <p:spPr bwMode="auto">
          <a:xfrm>
            <a:off x="42166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Line 16"/>
          <p:cNvSpPr>
            <a:spLocks noChangeShapeType="1"/>
          </p:cNvSpPr>
          <p:nvPr/>
        </p:nvSpPr>
        <p:spPr bwMode="auto">
          <a:xfrm>
            <a:off x="49024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17"/>
          <p:cNvSpPr>
            <a:spLocks noChangeShapeType="1"/>
          </p:cNvSpPr>
          <p:nvPr/>
        </p:nvSpPr>
        <p:spPr bwMode="auto">
          <a:xfrm>
            <a:off x="55882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18"/>
          <p:cNvSpPr>
            <a:spLocks noChangeShapeType="1"/>
          </p:cNvSpPr>
          <p:nvPr/>
        </p:nvSpPr>
        <p:spPr bwMode="auto">
          <a:xfrm>
            <a:off x="62740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19"/>
          <p:cNvSpPr>
            <a:spLocks noChangeShapeType="1"/>
          </p:cNvSpPr>
          <p:nvPr/>
        </p:nvSpPr>
        <p:spPr bwMode="auto">
          <a:xfrm>
            <a:off x="69598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20"/>
          <p:cNvSpPr>
            <a:spLocks noChangeShapeType="1"/>
          </p:cNvSpPr>
          <p:nvPr/>
        </p:nvSpPr>
        <p:spPr bwMode="auto">
          <a:xfrm>
            <a:off x="76456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21"/>
          <p:cNvSpPr>
            <a:spLocks noChangeShapeType="1"/>
          </p:cNvSpPr>
          <p:nvPr/>
        </p:nvSpPr>
        <p:spPr bwMode="auto">
          <a:xfrm>
            <a:off x="8331498" y="158043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Line 23"/>
          <p:cNvSpPr>
            <a:spLocks noChangeShapeType="1"/>
          </p:cNvSpPr>
          <p:nvPr/>
        </p:nvSpPr>
        <p:spPr bwMode="auto">
          <a:xfrm>
            <a:off x="1435398" y="1982073"/>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22" name="Group 24"/>
          <p:cNvGrpSpPr/>
          <p:nvPr/>
        </p:nvGrpSpPr>
        <p:grpSpPr bwMode="auto">
          <a:xfrm>
            <a:off x="2959398" y="1829673"/>
            <a:ext cx="3355975" cy="838200"/>
            <a:chOff x="1562" y="1152"/>
            <a:chExt cx="2114" cy="528"/>
          </a:xfrm>
        </p:grpSpPr>
        <p:grpSp>
          <p:nvGrpSpPr>
            <p:cNvPr id="23" name="Group 25"/>
            <p:cNvGrpSpPr/>
            <p:nvPr/>
          </p:nvGrpSpPr>
          <p:grpSpPr bwMode="auto">
            <a:xfrm>
              <a:off x="2487" y="1152"/>
              <a:ext cx="223" cy="481"/>
              <a:chOff x="2207" y="1413"/>
              <a:chExt cx="223" cy="481"/>
            </a:xfrm>
          </p:grpSpPr>
          <p:sp>
            <p:nvSpPr>
              <p:cNvPr id="53" name="Freeform 26"/>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Rectangle 27"/>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4" name="Group 28"/>
            <p:cNvGrpSpPr/>
            <p:nvPr/>
          </p:nvGrpSpPr>
          <p:grpSpPr bwMode="auto">
            <a:xfrm>
              <a:off x="1562" y="1248"/>
              <a:ext cx="349" cy="289"/>
              <a:chOff x="1282" y="1509"/>
              <a:chExt cx="349" cy="289"/>
            </a:xfrm>
          </p:grpSpPr>
          <p:sp>
            <p:nvSpPr>
              <p:cNvPr id="49" name="Rectangle 29"/>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0" name="Group 30"/>
              <p:cNvGrpSpPr/>
              <p:nvPr/>
            </p:nvGrpSpPr>
            <p:grpSpPr bwMode="auto">
              <a:xfrm>
                <a:off x="1291" y="1509"/>
                <a:ext cx="340" cy="289"/>
                <a:chOff x="1291" y="1509"/>
                <a:chExt cx="340" cy="289"/>
              </a:xfrm>
            </p:grpSpPr>
            <p:sp>
              <p:nvSpPr>
                <p:cNvPr id="51" name="Freeform 31"/>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2" name="Freeform 32"/>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5" name="Rectangle 33"/>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6" name="Group 34"/>
            <p:cNvGrpSpPr/>
            <p:nvPr/>
          </p:nvGrpSpPr>
          <p:grpSpPr bwMode="auto">
            <a:xfrm>
              <a:off x="2031" y="1248"/>
              <a:ext cx="296" cy="289"/>
              <a:chOff x="1751" y="1509"/>
              <a:chExt cx="296" cy="289"/>
            </a:xfrm>
          </p:grpSpPr>
          <p:sp>
            <p:nvSpPr>
              <p:cNvPr id="47" name="Freeform 35"/>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8" name="Freeform 36"/>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7" name="Line 37"/>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Freeform 38"/>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9" name="Line 39"/>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Rectangle 40"/>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1" name="Group 41"/>
            <p:cNvGrpSpPr/>
            <p:nvPr/>
          </p:nvGrpSpPr>
          <p:grpSpPr bwMode="auto">
            <a:xfrm>
              <a:off x="2880" y="1248"/>
              <a:ext cx="325" cy="289"/>
              <a:chOff x="2600" y="1509"/>
              <a:chExt cx="325" cy="289"/>
            </a:xfrm>
          </p:grpSpPr>
          <p:sp>
            <p:nvSpPr>
              <p:cNvPr id="45" name="Freeform 42"/>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Freeform 43"/>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2" name="Rectangle 44"/>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3" name="Group 45"/>
            <p:cNvGrpSpPr/>
            <p:nvPr/>
          </p:nvGrpSpPr>
          <p:grpSpPr bwMode="auto">
            <a:xfrm>
              <a:off x="3348" y="1248"/>
              <a:ext cx="284" cy="289"/>
              <a:chOff x="3068" y="1509"/>
              <a:chExt cx="284" cy="289"/>
            </a:xfrm>
          </p:grpSpPr>
          <p:sp>
            <p:nvSpPr>
              <p:cNvPr id="43" name="Freeform 46"/>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Freeform 47"/>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4" name="Line 48"/>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5" name="Line 49"/>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6" name="Line 50"/>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51"/>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8" name="Line 52"/>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9" name="Line 53"/>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4"/>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5"/>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56"/>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5" name="Group 57"/>
          <p:cNvGrpSpPr/>
          <p:nvPr/>
        </p:nvGrpSpPr>
        <p:grpSpPr bwMode="auto">
          <a:xfrm>
            <a:off x="3645198" y="2667873"/>
            <a:ext cx="3355975" cy="838200"/>
            <a:chOff x="1562" y="1152"/>
            <a:chExt cx="2114" cy="528"/>
          </a:xfrm>
        </p:grpSpPr>
        <p:grpSp>
          <p:nvGrpSpPr>
            <p:cNvPr id="56" name="Group 58"/>
            <p:cNvGrpSpPr/>
            <p:nvPr/>
          </p:nvGrpSpPr>
          <p:grpSpPr bwMode="auto">
            <a:xfrm>
              <a:off x="2487" y="1152"/>
              <a:ext cx="223" cy="481"/>
              <a:chOff x="2207" y="1413"/>
              <a:chExt cx="223" cy="481"/>
            </a:xfrm>
          </p:grpSpPr>
          <p:sp>
            <p:nvSpPr>
              <p:cNvPr id="86" name="Freeform 59"/>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Rectangle 60"/>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7" name="Group 61"/>
            <p:cNvGrpSpPr/>
            <p:nvPr/>
          </p:nvGrpSpPr>
          <p:grpSpPr bwMode="auto">
            <a:xfrm>
              <a:off x="1562" y="1248"/>
              <a:ext cx="349" cy="289"/>
              <a:chOff x="1282" y="1509"/>
              <a:chExt cx="349" cy="289"/>
            </a:xfrm>
          </p:grpSpPr>
          <p:sp>
            <p:nvSpPr>
              <p:cNvPr id="82" name="Rectangle 62"/>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3" name="Group 63"/>
              <p:cNvGrpSpPr/>
              <p:nvPr/>
            </p:nvGrpSpPr>
            <p:grpSpPr bwMode="auto">
              <a:xfrm>
                <a:off x="1291" y="1509"/>
                <a:ext cx="340" cy="289"/>
                <a:chOff x="1291" y="1509"/>
                <a:chExt cx="340" cy="289"/>
              </a:xfrm>
            </p:grpSpPr>
            <p:sp>
              <p:nvSpPr>
                <p:cNvPr id="84" name="Freeform 64"/>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5" name="Freeform 65"/>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58" name="Rectangle 66"/>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59" name="Group 67"/>
            <p:cNvGrpSpPr/>
            <p:nvPr/>
          </p:nvGrpSpPr>
          <p:grpSpPr bwMode="auto">
            <a:xfrm>
              <a:off x="2031" y="1248"/>
              <a:ext cx="296" cy="289"/>
              <a:chOff x="1751" y="1509"/>
              <a:chExt cx="296" cy="289"/>
            </a:xfrm>
          </p:grpSpPr>
          <p:sp>
            <p:nvSpPr>
              <p:cNvPr id="80" name="Freeform 68"/>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1" name="Freeform 69"/>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0" name="Line 70"/>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1" name="Freeform 71"/>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2" name="Line 72"/>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3" name="Rectangle 73"/>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4" name="Group 74"/>
            <p:cNvGrpSpPr/>
            <p:nvPr/>
          </p:nvGrpSpPr>
          <p:grpSpPr bwMode="auto">
            <a:xfrm>
              <a:off x="2880" y="1248"/>
              <a:ext cx="325" cy="289"/>
              <a:chOff x="2600" y="1509"/>
              <a:chExt cx="325" cy="289"/>
            </a:xfrm>
          </p:grpSpPr>
          <p:sp>
            <p:nvSpPr>
              <p:cNvPr id="78" name="Freeform 75"/>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9" name="Freeform 76"/>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5" name="Rectangle 77"/>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6" name="Group 78"/>
            <p:cNvGrpSpPr/>
            <p:nvPr/>
          </p:nvGrpSpPr>
          <p:grpSpPr bwMode="auto">
            <a:xfrm>
              <a:off x="3348" y="1248"/>
              <a:ext cx="284" cy="289"/>
              <a:chOff x="3068" y="1509"/>
              <a:chExt cx="284" cy="289"/>
            </a:xfrm>
          </p:grpSpPr>
          <p:sp>
            <p:nvSpPr>
              <p:cNvPr id="76" name="Freeform 79"/>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Freeform 80"/>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7" name="Line 81"/>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8" name="Line 82"/>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9" name="Line 83"/>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4"/>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1" name="Line 85"/>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2" name="Line 86"/>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87"/>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88"/>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89"/>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88" name="Group 90"/>
          <p:cNvGrpSpPr/>
          <p:nvPr/>
        </p:nvGrpSpPr>
        <p:grpSpPr bwMode="auto">
          <a:xfrm>
            <a:off x="4330998" y="3506073"/>
            <a:ext cx="3355975" cy="838200"/>
            <a:chOff x="1562" y="1152"/>
            <a:chExt cx="2114" cy="528"/>
          </a:xfrm>
        </p:grpSpPr>
        <p:grpSp>
          <p:nvGrpSpPr>
            <p:cNvPr id="89" name="Group 91"/>
            <p:cNvGrpSpPr/>
            <p:nvPr/>
          </p:nvGrpSpPr>
          <p:grpSpPr bwMode="auto">
            <a:xfrm>
              <a:off x="2487" y="1152"/>
              <a:ext cx="223" cy="481"/>
              <a:chOff x="2207" y="1413"/>
              <a:chExt cx="223" cy="481"/>
            </a:xfrm>
          </p:grpSpPr>
          <p:sp>
            <p:nvSpPr>
              <p:cNvPr id="119" name="Freeform 9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0" name="Rectangle 9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0" name="Group 94"/>
            <p:cNvGrpSpPr/>
            <p:nvPr/>
          </p:nvGrpSpPr>
          <p:grpSpPr bwMode="auto">
            <a:xfrm>
              <a:off x="1562" y="1248"/>
              <a:ext cx="349" cy="289"/>
              <a:chOff x="1282" y="1509"/>
              <a:chExt cx="349" cy="289"/>
            </a:xfrm>
          </p:grpSpPr>
          <p:sp>
            <p:nvSpPr>
              <p:cNvPr id="115" name="Rectangle 9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6" name="Group 96"/>
              <p:cNvGrpSpPr/>
              <p:nvPr/>
            </p:nvGrpSpPr>
            <p:grpSpPr bwMode="auto">
              <a:xfrm>
                <a:off x="1291" y="1509"/>
                <a:ext cx="340" cy="289"/>
                <a:chOff x="1291" y="1509"/>
                <a:chExt cx="340" cy="289"/>
              </a:xfrm>
            </p:grpSpPr>
            <p:sp>
              <p:nvSpPr>
                <p:cNvPr id="117" name="Freeform 9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8" name="Freeform 9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1" name="Rectangle 9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2" name="Group 100"/>
            <p:cNvGrpSpPr/>
            <p:nvPr/>
          </p:nvGrpSpPr>
          <p:grpSpPr bwMode="auto">
            <a:xfrm>
              <a:off x="2031" y="1248"/>
              <a:ext cx="296" cy="289"/>
              <a:chOff x="1751" y="1509"/>
              <a:chExt cx="296" cy="289"/>
            </a:xfrm>
          </p:grpSpPr>
          <p:sp>
            <p:nvSpPr>
              <p:cNvPr id="113" name="Freeform 10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4" name="Freeform 10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3" name="Line 10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4" name="Freeform 10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5" name="Line 10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Rectangle 10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7" name="Group 107"/>
            <p:cNvGrpSpPr/>
            <p:nvPr/>
          </p:nvGrpSpPr>
          <p:grpSpPr bwMode="auto">
            <a:xfrm>
              <a:off x="2880" y="1248"/>
              <a:ext cx="325" cy="289"/>
              <a:chOff x="2600" y="1509"/>
              <a:chExt cx="325" cy="289"/>
            </a:xfrm>
          </p:grpSpPr>
          <p:sp>
            <p:nvSpPr>
              <p:cNvPr id="111" name="Freeform 10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Freeform 10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8" name="Rectangle 11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9" name="Group 111"/>
            <p:cNvGrpSpPr/>
            <p:nvPr/>
          </p:nvGrpSpPr>
          <p:grpSpPr bwMode="auto">
            <a:xfrm>
              <a:off x="3348" y="1248"/>
              <a:ext cx="284" cy="289"/>
              <a:chOff x="3068" y="1509"/>
              <a:chExt cx="284" cy="289"/>
            </a:xfrm>
          </p:grpSpPr>
          <p:sp>
            <p:nvSpPr>
              <p:cNvPr id="109" name="Freeform 11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Freeform 11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0" name="Line 11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1" name="Line 11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2" name="Line 11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1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4" name="Line 11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Line 11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2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2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2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1" name="Group 123"/>
          <p:cNvGrpSpPr/>
          <p:nvPr/>
        </p:nvGrpSpPr>
        <p:grpSpPr bwMode="auto">
          <a:xfrm>
            <a:off x="5016798" y="4344273"/>
            <a:ext cx="3355975" cy="838200"/>
            <a:chOff x="1562" y="1152"/>
            <a:chExt cx="2114" cy="528"/>
          </a:xfrm>
        </p:grpSpPr>
        <p:grpSp>
          <p:nvGrpSpPr>
            <p:cNvPr id="122" name="Group 124"/>
            <p:cNvGrpSpPr/>
            <p:nvPr/>
          </p:nvGrpSpPr>
          <p:grpSpPr bwMode="auto">
            <a:xfrm>
              <a:off x="2487" y="1152"/>
              <a:ext cx="223" cy="481"/>
              <a:chOff x="2207" y="1413"/>
              <a:chExt cx="223" cy="481"/>
            </a:xfrm>
          </p:grpSpPr>
          <p:sp>
            <p:nvSpPr>
              <p:cNvPr id="152" name="Freeform 12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3" name="Rectangle 12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3" name="Group 127"/>
            <p:cNvGrpSpPr/>
            <p:nvPr/>
          </p:nvGrpSpPr>
          <p:grpSpPr bwMode="auto">
            <a:xfrm>
              <a:off x="1562" y="1248"/>
              <a:ext cx="349" cy="289"/>
              <a:chOff x="1282" y="1509"/>
              <a:chExt cx="349" cy="289"/>
            </a:xfrm>
          </p:grpSpPr>
          <p:sp>
            <p:nvSpPr>
              <p:cNvPr id="148" name="Rectangle 12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49" name="Group 129"/>
              <p:cNvGrpSpPr/>
              <p:nvPr/>
            </p:nvGrpSpPr>
            <p:grpSpPr bwMode="auto">
              <a:xfrm>
                <a:off x="1291" y="1509"/>
                <a:ext cx="340" cy="289"/>
                <a:chOff x="1291" y="1509"/>
                <a:chExt cx="340" cy="289"/>
              </a:xfrm>
            </p:grpSpPr>
            <p:sp>
              <p:nvSpPr>
                <p:cNvPr id="150" name="Freeform 13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1" name="Freeform 13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4" name="Rectangle 13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5" name="Group 133"/>
            <p:cNvGrpSpPr/>
            <p:nvPr/>
          </p:nvGrpSpPr>
          <p:grpSpPr bwMode="auto">
            <a:xfrm>
              <a:off x="2031" y="1248"/>
              <a:ext cx="296" cy="289"/>
              <a:chOff x="1751" y="1509"/>
              <a:chExt cx="296" cy="289"/>
            </a:xfrm>
          </p:grpSpPr>
          <p:sp>
            <p:nvSpPr>
              <p:cNvPr id="146" name="Freeform 13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3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6" name="Line 13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7" name="Freeform 13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8" name="Line 13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9" name="Rectangle 13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0" name="Group 140"/>
            <p:cNvGrpSpPr/>
            <p:nvPr/>
          </p:nvGrpSpPr>
          <p:grpSpPr bwMode="auto">
            <a:xfrm>
              <a:off x="2880" y="1248"/>
              <a:ext cx="325" cy="289"/>
              <a:chOff x="2600" y="1509"/>
              <a:chExt cx="325" cy="289"/>
            </a:xfrm>
          </p:grpSpPr>
          <p:sp>
            <p:nvSpPr>
              <p:cNvPr id="144" name="Freeform 14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Freeform 14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1" name="Rectangle 14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2" name="Group 144"/>
            <p:cNvGrpSpPr/>
            <p:nvPr/>
          </p:nvGrpSpPr>
          <p:grpSpPr bwMode="auto">
            <a:xfrm>
              <a:off x="3348" y="1248"/>
              <a:ext cx="284" cy="289"/>
              <a:chOff x="3068" y="1509"/>
              <a:chExt cx="284" cy="289"/>
            </a:xfrm>
          </p:grpSpPr>
          <p:sp>
            <p:nvSpPr>
              <p:cNvPr id="142" name="Freeform 14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Freeform 14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3" name="Line 14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4" name="Line 14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5" name="Line 14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5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7" name="Line 15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8" name="Line 15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5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4" name="Rectangle 189"/>
          <p:cNvSpPr>
            <a:spLocks noChangeArrowheads="1"/>
          </p:cNvSpPr>
          <p:nvPr/>
        </p:nvSpPr>
        <p:spPr bwMode="auto">
          <a:xfrm>
            <a:off x="8318202" y="1702515"/>
            <a:ext cx="2438400" cy="193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r>
              <a:rPr lang="en-US" altLang="zh-CN" sz="2000" dirty="0">
                <a:solidFill>
                  <a:srgbClr val="000000"/>
                </a:solidFill>
              </a:rPr>
              <a:t>Fix register file access hazard by doing </a:t>
            </a:r>
            <a:r>
              <a:rPr lang="en-US" altLang="zh-CN" sz="2000" dirty="0">
                <a:solidFill>
                  <a:srgbClr val="FF0000"/>
                </a:solidFill>
              </a:rPr>
              <a:t>reads</a:t>
            </a:r>
            <a:r>
              <a:rPr lang="en-US" altLang="zh-CN" sz="2000" dirty="0">
                <a:solidFill>
                  <a:srgbClr val="000000"/>
                </a:solidFill>
              </a:rPr>
              <a:t> in the </a:t>
            </a:r>
            <a:r>
              <a:rPr lang="en-US" altLang="zh-CN" sz="2000" dirty="0">
                <a:solidFill>
                  <a:srgbClr val="FF0000"/>
                </a:solidFill>
              </a:rPr>
              <a:t>second half </a:t>
            </a:r>
            <a:r>
              <a:rPr lang="en-US" altLang="zh-CN" sz="2000" dirty="0">
                <a:solidFill>
                  <a:srgbClr val="000000"/>
                </a:solidFill>
              </a:rPr>
              <a:t>of the cycle and </a:t>
            </a:r>
            <a:r>
              <a:rPr lang="en-US" altLang="zh-CN" sz="2000" dirty="0">
                <a:solidFill>
                  <a:srgbClr val="FF0000"/>
                </a:solidFill>
              </a:rPr>
              <a:t>writes</a:t>
            </a:r>
            <a:r>
              <a:rPr lang="en-US" altLang="zh-CN" sz="2000" dirty="0">
                <a:solidFill>
                  <a:srgbClr val="000000"/>
                </a:solidFill>
              </a:rPr>
              <a:t> in the </a:t>
            </a:r>
            <a:r>
              <a:rPr lang="en-US" altLang="zh-CN" sz="2000" dirty="0">
                <a:solidFill>
                  <a:srgbClr val="FF0000"/>
                </a:solidFill>
              </a:rPr>
              <a:t>first half</a:t>
            </a:r>
          </a:p>
        </p:txBody>
      </p:sp>
      <p:sp>
        <p:nvSpPr>
          <p:cNvPr id="155" name="Rectangle 190"/>
          <p:cNvSpPr>
            <a:spLocks noChangeArrowheads="1"/>
          </p:cNvSpPr>
          <p:nvPr/>
        </p:nvSpPr>
        <p:spPr bwMode="auto">
          <a:xfrm>
            <a:off x="1511598" y="1905873"/>
            <a:ext cx="14605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156" name="Rectangle 191"/>
          <p:cNvSpPr>
            <a:spLocks noChangeArrowheads="1"/>
          </p:cNvSpPr>
          <p:nvPr/>
        </p:nvSpPr>
        <p:spPr bwMode="auto">
          <a:xfrm>
            <a:off x="1511598" y="4463336"/>
            <a:ext cx="200914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x2,</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a:t>
            </a:r>
          </a:p>
        </p:txBody>
      </p:sp>
      <p:grpSp>
        <p:nvGrpSpPr>
          <p:cNvPr id="157" name="Group 207"/>
          <p:cNvGrpSpPr/>
          <p:nvPr/>
        </p:nvGrpSpPr>
        <p:grpSpPr bwMode="auto">
          <a:xfrm>
            <a:off x="5321598" y="5487273"/>
            <a:ext cx="1219200" cy="381000"/>
            <a:chOff x="2880" y="3552"/>
            <a:chExt cx="768" cy="240"/>
          </a:xfrm>
        </p:grpSpPr>
        <p:sp>
          <p:nvSpPr>
            <p:cNvPr id="158" name="Line 196"/>
            <p:cNvSpPr>
              <a:spLocks noChangeShapeType="1"/>
            </p:cNvSpPr>
            <p:nvPr/>
          </p:nvSpPr>
          <p:spPr bwMode="auto">
            <a:xfrm>
              <a:off x="3456" y="3552"/>
              <a:ext cx="0"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9" name="Line 198"/>
            <p:cNvSpPr>
              <a:spLocks noChangeShapeType="1"/>
            </p:cNvSpPr>
            <p:nvPr/>
          </p:nvSpPr>
          <p:spPr bwMode="auto">
            <a:xfrm flipV="1">
              <a:off x="3264" y="3552"/>
              <a:ext cx="0"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0" name="Line 200"/>
            <p:cNvSpPr>
              <a:spLocks noChangeShapeType="1"/>
            </p:cNvSpPr>
            <p:nvPr/>
          </p:nvSpPr>
          <p:spPr bwMode="auto">
            <a:xfrm>
              <a:off x="3456" y="3792"/>
              <a:ext cx="19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1" name="Line 203"/>
            <p:cNvSpPr>
              <a:spLocks noChangeShapeType="1"/>
            </p:cNvSpPr>
            <p:nvPr/>
          </p:nvSpPr>
          <p:spPr bwMode="auto">
            <a:xfrm>
              <a:off x="3264" y="3552"/>
              <a:ext cx="19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2" name="Line 204"/>
            <p:cNvSpPr>
              <a:spLocks noChangeShapeType="1"/>
            </p:cNvSpPr>
            <p:nvPr/>
          </p:nvSpPr>
          <p:spPr bwMode="auto">
            <a:xfrm>
              <a:off x="3072" y="3792"/>
              <a:ext cx="19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3" name="Line 205"/>
            <p:cNvSpPr>
              <a:spLocks noChangeShapeType="1"/>
            </p:cNvSpPr>
            <p:nvPr/>
          </p:nvSpPr>
          <p:spPr bwMode="auto">
            <a:xfrm>
              <a:off x="3072" y="3552"/>
              <a:ext cx="0" cy="2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4" name="Line 206"/>
            <p:cNvSpPr>
              <a:spLocks noChangeShapeType="1"/>
            </p:cNvSpPr>
            <p:nvPr/>
          </p:nvSpPr>
          <p:spPr bwMode="auto">
            <a:xfrm>
              <a:off x="2880" y="3552"/>
              <a:ext cx="19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Register Usage Can Cause Data Hazards</a:t>
            </a:r>
            <a:endParaRPr lang="zh-CN" altLang="en-US" dirty="0"/>
          </a:p>
        </p:txBody>
      </p:sp>
      <p:sp>
        <p:nvSpPr>
          <p:cNvPr id="198" name="文本占位符 197"/>
          <p:cNvSpPr>
            <a:spLocks noGrp="1"/>
          </p:cNvSpPr>
          <p:nvPr>
            <p:ph type="body" sz="quarter" idx="10"/>
          </p:nvPr>
        </p:nvSpPr>
        <p:spPr>
          <a:xfrm>
            <a:off x="2072658" y="6483875"/>
            <a:ext cx="8015896" cy="407195"/>
          </a:xfrm>
        </p:spPr>
        <p:txBody>
          <a:bodyPr/>
          <a:lstStyle/>
          <a:p>
            <a:endParaRPr lang="zh-CN" altLang="en-US"/>
          </a:p>
        </p:txBody>
      </p:sp>
      <p:grpSp>
        <p:nvGrpSpPr>
          <p:cNvPr id="4" name="Group 2"/>
          <p:cNvGrpSpPr/>
          <p:nvPr/>
        </p:nvGrpSpPr>
        <p:grpSpPr bwMode="auto">
          <a:xfrm>
            <a:off x="7228368" y="2348836"/>
            <a:ext cx="914400" cy="3352800"/>
            <a:chOff x="3648" y="1440"/>
            <a:chExt cx="576" cy="2112"/>
          </a:xfrm>
        </p:grpSpPr>
        <p:sp>
          <p:nvSpPr>
            <p:cNvPr id="5" name="Rectangle 3"/>
            <p:cNvSpPr>
              <a:spLocks noChangeArrowheads="1"/>
            </p:cNvSpPr>
            <p:nvPr/>
          </p:nvSpPr>
          <p:spPr bwMode="auto">
            <a:xfrm>
              <a:off x="4080" y="3264"/>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3648" y="2736"/>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Line 5"/>
            <p:cNvSpPr>
              <a:spLocks noChangeShapeType="1"/>
            </p:cNvSpPr>
            <p:nvPr/>
          </p:nvSpPr>
          <p:spPr bwMode="auto">
            <a:xfrm>
              <a:off x="3648" y="1440"/>
              <a:ext cx="0" cy="1296"/>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 name="Line 6"/>
            <p:cNvSpPr>
              <a:spLocks noChangeShapeType="1"/>
            </p:cNvSpPr>
            <p:nvPr/>
          </p:nvSpPr>
          <p:spPr bwMode="auto">
            <a:xfrm>
              <a:off x="3648" y="1440"/>
              <a:ext cx="432" cy="1824"/>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 name="Group 7"/>
          <p:cNvGrpSpPr/>
          <p:nvPr/>
        </p:nvGrpSpPr>
        <p:grpSpPr bwMode="auto">
          <a:xfrm>
            <a:off x="5856768" y="1891636"/>
            <a:ext cx="1371600" cy="2133600"/>
            <a:chOff x="2784" y="1152"/>
            <a:chExt cx="864" cy="1344"/>
          </a:xfrm>
        </p:grpSpPr>
        <p:sp>
          <p:nvSpPr>
            <p:cNvPr id="10" name="Rectangle 8"/>
            <p:cNvSpPr>
              <a:spLocks noChangeArrowheads="1"/>
            </p:cNvSpPr>
            <p:nvPr/>
          </p:nvSpPr>
          <p:spPr bwMode="auto">
            <a:xfrm>
              <a:off x="3216" y="2208"/>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 name="Rectangle 9"/>
            <p:cNvSpPr>
              <a:spLocks noChangeArrowheads="1"/>
            </p:cNvSpPr>
            <p:nvPr/>
          </p:nvSpPr>
          <p:spPr bwMode="auto">
            <a:xfrm>
              <a:off x="2784" y="1680"/>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 name="Rectangle 10"/>
            <p:cNvSpPr>
              <a:spLocks noChangeArrowheads="1"/>
            </p:cNvSpPr>
            <p:nvPr/>
          </p:nvSpPr>
          <p:spPr bwMode="auto">
            <a:xfrm>
              <a:off x="3504" y="1152"/>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1"/>
            <p:cNvSpPr>
              <a:spLocks noChangeShapeType="1"/>
            </p:cNvSpPr>
            <p:nvPr/>
          </p:nvSpPr>
          <p:spPr bwMode="auto">
            <a:xfrm flipH="1">
              <a:off x="2832" y="1440"/>
              <a:ext cx="816" cy="240"/>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 name="Line 12"/>
            <p:cNvSpPr>
              <a:spLocks noChangeShapeType="1"/>
            </p:cNvSpPr>
            <p:nvPr/>
          </p:nvSpPr>
          <p:spPr bwMode="auto">
            <a:xfrm flipH="1">
              <a:off x="3216" y="1440"/>
              <a:ext cx="432" cy="768"/>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 name="Line 15"/>
          <p:cNvSpPr>
            <a:spLocks noChangeShapeType="1"/>
          </p:cNvSpPr>
          <p:nvPr/>
        </p:nvSpPr>
        <p:spPr bwMode="auto">
          <a:xfrm>
            <a:off x="3570768" y="1362998"/>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20"/>
          <p:cNvSpPr>
            <a:spLocks noChangeShapeType="1"/>
          </p:cNvSpPr>
          <p:nvPr/>
        </p:nvSpPr>
        <p:spPr bwMode="auto">
          <a:xfrm>
            <a:off x="47518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21"/>
          <p:cNvSpPr>
            <a:spLocks noChangeShapeType="1"/>
          </p:cNvSpPr>
          <p:nvPr/>
        </p:nvSpPr>
        <p:spPr bwMode="auto">
          <a:xfrm>
            <a:off x="54376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22"/>
          <p:cNvSpPr>
            <a:spLocks noChangeShapeType="1"/>
          </p:cNvSpPr>
          <p:nvPr/>
        </p:nvSpPr>
        <p:spPr bwMode="auto">
          <a:xfrm>
            <a:off x="61234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23"/>
          <p:cNvSpPr>
            <a:spLocks noChangeShapeType="1"/>
          </p:cNvSpPr>
          <p:nvPr/>
        </p:nvSpPr>
        <p:spPr bwMode="auto">
          <a:xfrm>
            <a:off x="68092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24"/>
          <p:cNvSpPr>
            <a:spLocks noChangeShapeType="1"/>
          </p:cNvSpPr>
          <p:nvPr/>
        </p:nvSpPr>
        <p:spPr bwMode="auto">
          <a:xfrm>
            <a:off x="74950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Line 25"/>
          <p:cNvSpPr>
            <a:spLocks noChangeShapeType="1"/>
          </p:cNvSpPr>
          <p:nvPr/>
        </p:nvSpPr>
        <p:spPr bwMode="auto">
          <a:xfrm>
            <a:off x="81808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26"/>
          <p:cNvSpPr>
            <a:spLocks noChangeShapeType="1"/>
          </p:cNvSpPr>
          <p:nvPr/>
        </p:nvSpPr>
        <p:spPr bwMode="auto">
          <a:xfrm>
            <a:off x="88666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Line 27"/>
          <p:cNvSpPr>
            <a:spLocks noChangeShapeType="1"/>
          </p:cNvSpPr>
          <p:nvPr/>
        </p:nvSpPr>
        <p:spPr bwMode="auto">
          <a:xfrm>
            <a:off x="9552468" y="1489998"/>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nvGrpSpPr>
          <p:cNvPr id="24" name="Group 30"/>
          <p:cNvGrpSpPr/>
          <p:nvPr/>
        </p:nvGrpSpPr>
        <p:grpSpPr bwMode="auto">
          <a:xfrm>
            <a:off x="4180368" y="1739236"/>
            <a:ext cx="3355975" cy="838200"/>
            <a:chOff x="1562" y="1152"/>
            <a:chExt cx="2114" cy="528"/>
          </a:xfrm>
        </p:grpSpPr>
        <p:grpSp>
          <p:nvGrpSpPr>
            <p:cNvPr id="25" name="Group 31"/>
            <p:cNvGrpSpPr/>
            <p:nvPr/>
          </p:nvGrpSpPr>
          <p:grpSpPr bwMode="auto">
            <a:xfrm>
              <a:off x="2487" y="1152"/>
              <a:ext cx="223" cy="481"/>
              <a:chOff x="2207" y="1413"/>
              <a:chExt cx="223" cy="481"/>
            </a:xfrm>
          </p:grpSpPr>
          <p:sp>
            <p:nvSpPr>
              <p:cNvPr id="55" name="Freeform 3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6" name="Rectangle 3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6" name="Group 34"/>
            <p:cNvGrpSpPr/>
            <p:nvPr/>
          </p:nvGrpSpPr>
          <p:grpSpPr bwMode="auto">
            <a:xfrm>
              <a:off x="1562" y="1248"/>
              <a:ext cx="349" cy="289"/>
              <a:chOff x="1282" y="1509"/>
              <a:chExt cx="349" cy="289"/>
            </a:xfrm>
          </p:grpSpPr>
          <p:sp>
            <p:nvSpPr>
              <p:cNvPr id="51" name="Rectangle 3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2" name="Group 36"/>
              <p:cNvGrpSpPr/>
              <p:nvPr/>
            </p:nvGrpSpPr>
            <p:grpSpPr bwMode="auto">
              <a:xfrm>
                <a:off x="1291" y="1509"/>
                <a:ext cx="340" cy="289"/>
                <a:chOff x="1291" y="1509"/>
                <a:chExt cx="340" cy="289"/>
              </a:xfrm>
            </p:grpSpPr>
            <p:sp>
              <p:nvSpPr>
                <p:cNvPr id="53" name="Freeform 3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Freeform 3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7" name="Rectangle 3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8" name="Group 40"/>
            <p:cNvGrpSpPr/>
            <p:nvPr/>
          </p:nvGrpSpPr>
          <p:grpSpPr bwMode="auto">
            <a:xfrm>
              <a:off x="2031" y="1248"/>
              <a:ext cx="296" cy="289"/>
              <a:chOff x="1751" y="1509"/>
              <a:chExt cx="296" cy="289"/>
            </a:xfrm>
          </p:grpSpPr>
          <p:sp>
            <p:nvSpPr>
              <p:cNvPr id="49" name="Freeform 4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0" name="Freeform 4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9" name="Line 4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Freeform 4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1" name="Line 4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2" name="Rectangle 4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3" name="Group 47"/>
            <p:cNvGrpSpPr/>
            <p:nvPr/>
          </p:nvGrpSpPr>
          <p:grpSpPr bwMode="auto">
            <a:xfrm>
              <a:off x="2880" y="1248"/>
              <a:ext cx="325" cy="289"/>
              <a:chOff x="2600" y="1509"/>
              <a:chExt cx="325" cy="289"/>
            </a:xfrm>
          </p:grpSpPr>
          <p:sp>
            <p:nvSpPr>
              <p:cNvPr id="47" name="Freeform 4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8" name="Freeform 4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4" name="Rectangle 5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5" name="Group 51"/>
            <p:cNvGrpSpPr/>
            <p:nvPr/>
          </p:nvGrpSpPr>
          <p:grpSpPr bwMode="auto">
            <a:xfrm>
              <a:off x="3348" y="1248"/>
              <a:ext cx="284" cy="289"/>
              <a:chOff x="3068" y="1509"/>
              <a:chExt cx="284" cy="289"/>
            </a:xfrm>
          </p:grpSpPr>
          <p:sp>
            <p:nvSpPr>
              <p:cNvPr id="45" name="Freeform 5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Freeform 5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6" name="Line 5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5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5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Line 5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6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6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Line 6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7" name="Group 63"/>
          <p:cNvGrpSpPr/>
          <p:nvPr/>
        </p:nvGrpSpPr>
        <p:grpSpPr bwMode="auto">
          <a:xfrm>
            <a:off x="4866168" y="2577436"/>
            <a:ext cx="3355975" cy="838200"/>
            <a:chOff x="1562" y="1152"/>
            <a:chExt cx="2114" cy="528"/>
          </a:xfrm>
        </p:grpSpPr>
        <p:grpSp>
          <p:nvGrpSpPr>
            <p:cNvPr id="58" name="Group 64"/>
            <p:cNvGrpSpPr/>
            <p:nvPr/>
          </p:nvGrpSpPr>
          <p:grpSpPr bwMode="auto">
            <a:xfrm>
              <a:off x="2487" y="1152"/>
              <a:ext cx="223" cy="481"/>
              <a:chOff x="2207" y="1413"/>
              <a:chExt cx="223" cy="481"/>
            </a:xfrm>
          </p:grpSpPr>
          <p:sp>
            <p:nvSpPr>
              <p:cNvPr id="88" name="Freeform 6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9" name="Rectangle 6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9" name="Group 67"/>
            <p:cNvGrpSpPr/>
            <p:nvPr/>
          </p:nvGrpSpPr>
          <p:grpSpPr bwMode="auto">
            <a:xfrm>
              <a:off x="1562" y="1248"/>
              <a:ext cx="349" cy="289"/>
              <a:chOff x="1282" y="1509"/>
              <a:chExt cx="349" cy="289"/>
            </a:xfrm>
          </p:grpSpPr>
          <p:sp>
            <p:nvSpPr>
              <p:cNvPr id="84" name="Rectangle 6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5" name="Group 69"/>
              <p:cNvGrpSpPr/>
              <p:nvPr/>
            </p:nvGrpSpPr>
            <p:grpSpPr bwMode="auto">
              <a:xfrm>
                <a:off x="1291" y="1509"/>
                <a:ext cx="340" cy="289"/>
                <a:chOff x="1291" y="1509"/>
                <a:chExt cx="340" cy="289"/>
              </a:xfrm>
            </p:grpSpPr>
            <p:sp>
              <p:nvSpPr>
                <p:cNvPr id="86" name="Freeform 7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Freeform 7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60" name="Rectangle 7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1" name="Group 73"/>
            <p:cNvGrpSpPr/>
            <p:nvPr/>
          </p:nvGrpSpPr>
          <p:grpSpPr bwMode="auto">
            <a:xfrm>
              <a:off x="2031" y="1248"/>
              <a:ext cx="296" cy="289"/>
              <a:chOff x="1751" y="1509"/>
              <a:chExt cx="296" cy="289"/>
            </a:xfrm>
          </p:grpSpPr>
          <p:sp>
            <p:nvSpPr>
              <p:cNvPr id="82" name="Freeform 7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3" name="Freeform 7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2" name="Line 7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3" name="Freeform 7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4" name="Line 7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5" name="Rectangle 7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6" name="Group 80"/>
            <p:cNvGrpSpPr/>
            <p:nvPr/>
          </p:nvGrpSpPr>
          <p:grpSpPr bwMode="auto">
            <a:xfrm>
              <a:off x="2880" y="1248"/>
              <a:ext cx="325" cy="289"/>
              <a:chOff x="2600" y="1509"/>
              <a:chExt cx="325" cy="289"/>
            </a:xfrm>
          </p:grpSpPr>
          <p:sp>
            <p:nvSpPr>
              <p:cNvPr id="80" name="Freeform 8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1" name="Freeform 8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7" name="Rectangle 8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8" name="Group 84"/>
            <p:cNvGrpSpPr/>
            <p:nvPr/>
          </p:nvGrpSpPr>
          <p:grpSpPr bwMode="auto">
            <a:xfrm>
              <a:off x="3348" y="1248"/>
              <a:ext cx="284" cy="289"/>
              <a:chOff x="3068" y="1509"/>
              <a:chExt cx="284" cy="289"/>
            </a:xfrm>
          </p:grpSpPr>
          <p:sp>
            <p:nvSpPr>
              <p:cNvPr id="78" name="Freeform 8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9" name="Freeform 8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9" name="Line 8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8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2" name="Line 9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9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9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9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9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Line 9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0" name="Group 96"/>
          <p:cNvGrpSpPr/>
          <p:nvPr/>
        </p:nvGrpSpPr>
        <p:grpSpPr bwMode="auto">
          <a:xfrm>
            <a:off x="5551968" y="3415636"/>
            <a:ext cx="3355975" cy="838200"/>
            <a:chOff x="1562" y="1152"/>
            <a:chExt cx="2114" cy="528"/>
          </a:xfrm>
        </p:grpSpPr>
        <p:grpSp>
          <p:nvGrpSpPr>
            <p:cNvPr id="91" name="Group 97"/>
            <p:cNvGrpSpPr/>
            <p:nvPr/>
          </p:nvGrpSpPr>
          <p:grpSpPr bwMode="auto">
            <a:xfrm>
              <a:off x="2487" y="1152"/>
              <a:ext cx="223" cy="481"/>
              <a:chOff x="2207" y="1413"/>
              <a:chExt cx="223" cy="481"/>
            </a:xfrm>
          </p:grpSpPr>
          <p:sp>
            <p:nvSpPr>
              <p:cNvPr id="121" name="Freeform 98"/>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2" name="Rectangle 99"/>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2" name="Group 100"/>
            <p:cNvGrpSpPr/>
            <p:nvPr/>
          </p:nvGrpSpPr>
          <p:grpSpPr bwMode="auto">
            <a:xfrm>
              <a:off x="1562" y="1248"/>
              <a:ext cx="349" cy="289"/>
              <a:chOff x="1282" y="1509"/>
              <a:chExt cx="349" cy="289"/>
            </a:xfrm>
          </p:grpSpPr>
          <p:sp>
            <p:nvSpPr>
              <p:cNvPr id="117" name="Rectangle 101"/>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8" name="Group 102"/>
              <p:cNvGrpSpPr/>
              <p:nvPr/>
            </p:nvGrpSpPr>
            <p:grpSpPr bwMode="auto">
              <a:xfrm>
                <a:off x="1291" y="1509"/>
                <a:ext cx="340" cy="289"/>
                <a:chOff x="1291" y="1509"/>
                <a:chExt cx="340" cy="289"/>
              </a:xfrm>
            </p:grpSpPr>
            <p:sp>
              <p:nvSpPr>
                <p:cNvPr id="119" name="Freeform 103"/>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0" name="Freeform 104"/>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3" name="Rectangle 105"/>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4" name="Group 106"/>
            <p:cNvGrpSpPr/>
            <p:nvPr/>
          </p:nvGrpSpPr>
          <p:grpSpPr bwMode="auto">
            <a:xfrm>
              <a:off x="2031" y="1248"/>
              <a:ext cx="296" cy="289"/>
              <a:chOff x="1751" y="1509"/>
              <a:chExt cx="296" cy="289"/>
            </a:xfrm>
          </p:grpSpPr>
          <p:sp>
            <p:nvSpPr>
              <p:cNvPr id="115" name="Freeform 107"/>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6" name="Freeform 108"/>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5" name="Line 109"/>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Freeform 110"/>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7" name="Line 111"/>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8" name="Rectangle 112"/>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9" name="Group 113"/>
            <p:cNvGrpSpPr/>
            <p:nvPr/>
          </p:nvGrpSpPr>
          <p:grpSpPr bwMode="auto">
            <a:xfrm>
              <a:off x="2880" y="1248"/>
              <a:ext cx="325" cy="289"/>
              <a:chOff x="2600" y="1509"/>
              <a:chExt cx="325" cy="289"/>
            </a:xfrm>
          </p:grpSpPr>
          <p:sp>
            <p:nvSpPr>
              <p:cNvPr id="113" name="Freeform 114"/>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4" name="Freeform 115"/>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0" name="Rectangle 116"/>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1" name="Group 117"/>
            <p:cNvGrpSpPr/>
            <p:nvPr/>
          </p:nvGrpSpPr>
          <p:grpSpPr bwMode="auto">
            <a:xfrm>
              <a:off x="3348" y="1248"/>
              <a:ext cx="284" cy="289"/>
              <a:chOff x="3068" y="1509"/>
              <a:chExt cx="284" cy="289"/>
            </a:xfrm>
          </p:grpSpPr>
          <p:sp>
            <p:nvSpPr>
              <p:cNvPr id="111" name="Freeform 118"/>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Freeform 119"/>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2" name="Line 120"/>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21"/>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22"/>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5" name="Line 123"/>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24"/>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25"/>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26"/>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27"/>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Line 128"/>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3" name="Group 129"/>
          <p:cNvGrpSpPr/>
          <p:nvPr/>
        </p:nvGrpSpPr>
        <p:grpSpPr bwMode="auto">
          <a:xfrm>
            <a:off x="6237768" y="4253836"/>
            <a:ext cx="3355975" cy="838200"/>
            <a:chOff x="1562" y="1152"/>
            <a:chExt cx="2114" cy="528"/>
          </a:xfrm>
        </p:grpSpPr>
        <p:grpSp>
          <p:nvGrpSpPr>
            <p:cNvPr id="124" name="Group 130"/>
            <p:cNvGrpSpPr/>
            <p:nvPr/>
          </p:nvGrpSpPr>
          <p:grpSpPr bwMode="auto">
            <a:xfrm>
              <a:off x="2487" y="1152"/>
              <a:ext cx="223" cy="481"/>
              <a:chOff x="2207" y="1413"/>
              <a:chExt cx="223" cy="481"/>
            </a:xfrm>
          </p:grpSpPr>
          <p:sp>
            <p:nvSpPr>
              <p:cNvPr id="154" name="Freeform 13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5" name="Rectangle 13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5" name="Group 133"/>
            <p:cNvGrpSpPr/>
            <p:nvPr/>
          </p:nvGrpSpPr>
          <p:grpSpPr bwMode="auto">
            <a:xfrm>
              <a:off x="1562" y="1248"/>
              <a:ext cx="349" cy="289"/>
              <a:chOff x="1282" y="1509"/>
              <a:chExt cx="349" cy="289"/>
            </a:xfrm>
          </p:grpSpPr>
          <p:sp>
            <p:nvSpPr>
              <p:cNvPr id="150" name="Rectangle 13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51" name="Group 135"/>
              <p:cNvGrpSpPr/>
              <p:nvPr/>
            </p:nvGrpSpPr>
            <p:grpSpPr bwMode="auto">
              <a:xfrm>
                <a:off x="1291" y="1509"/>
                <a:ext cx="340" cy="289"/>
                <a:chOff x="1291" y="1509"/>
                <a:chExt cx="340" cy="289"/>
              </a:xfrm>
            </p:grpSpPr>
            <p:sp>
              <p:nvSpPr>
                <p:cNvPr id="152" name="Freeform 13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3" name="Freeform 13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6" name="Rectangle 13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7" name="Group 139"/>
            <p:cNvGrpSpPr/>
            <p:nvPr/>
          </p:nvGrpSpPr>
          <p:grpSpPr bwMode="auto">
            <a:xfrm>
              <a:off x="2031" y="1248"/>
              <a:ext cx="296" cy="289"/>
              <a:chOff x="1751" y="1509"/>
              <a:chExt cx="296" cy="289"/>
            </a:xfrm>
          </p:grpSpPr>
          <p:sp>
            <p:nvSpPr>
              <p:cNvPr id="148" name="Freeform 14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9" name="Freeform 14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8" name="Line 14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9" name="Freeform 14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0" name="Line 14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1" name="Rectangle 14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2" name="Group 146"/>
            <p:cNvGrpSpPr/>
            <p:nvPr/>
          </p:nvGrpSpPr>
          <p:grpSpPr bwMode="auto">
            <a:xfrm>
              <a:off x="2880" y="1248"/>
              <a:ext cx="325" cy="289"/>
              <a:chOff x="2600" y="1509"/>
              <a:chExt cx="325" cy="289"/>
            </a:xfrm>
          </p:grpSpPr>
          <p:sp>
            <p:nvSpPr>
              <p:cNvPr id="146" name="Freeform 14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4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3" name="Rectangle 14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4" name="Group 150"/>
            <p:cNvGrpSpPr/>
            <p:nvPr/>
          </p:nvGrpSpPr>
          <p:grpSpPr bwMode="auto">
            <a:xfrm>
              <a:off x="3348" y="1248"/>
              <a:ext cx="284" cy="289"/>
              <a:chOff x="3068" y="1509"/>
              <a:chExt cx="284" cy="289"/>
            </a:xfrm>
          </p:grpSpPr>
          <p:sp>
            <p:nvSpPr>
              <p:cNvPr id="144" name="Freeform 15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Freeform 15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5" name="Line 15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5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5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8" name="Line 15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5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6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Line 16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6" name="Group 162"/>
          <p:cNvGrpSpPr/>
          <p:nvPr/>
        </p:nvGrpSpPr>
        <p:grpSpPr bwMode="auto">
          <a:xfrm>
            <a:off x="6923568" y="5092036"/>
            <a:ext cx="3355975" cy="838200"/>
            <a:chOff x="1562" y="1152"/>
            <a:chExt cx="2114" cy="528"/>
          </a:xfrm>
        </p:grpSpPr>
        <p:grpSp>
          <p:nvGrpSpPr>
            <p:cNvPr id="157" name="Group 163"/>
            <p:cNvGrpSpPr/>
            <p:nvPr/>
          </p:nvGrpSpPr>
          <p:grpSpPr bwMode="auto">
            <a:xfrm>
              <a:off x="2487" y="1152"/>
              <a:ext cx="223" cy="481"/>
              <a:chOff x="2207" y="1413"/>
              <a:chExt cx="223" cy="481"/>
            </a:xfrm>
          </p:grpSpPr>
          <p:sp>
            <p:nvSpPr>
              <p:cNvPr id="187" name="Freeform 16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8" name="Rectangle 165"/>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58" name="Group 166"/>
            <p:cNvGrpSpPr/>
            <p:nvPr/>
          </p:nvGrpSpPr>
          <p:grpSpPr bwMode="auto">
            <a:xfrm>
              <a:off x="1562" y="1248"/>
              <a:ext cx="349" cy="289"/>
              <a:chOff x="1282" y="1509"/>
              <a:chExt cx="349" cy="289"/>
            </a:xfrm>
          </p:grpSpPr>
          <p:sp>
            <p:nvSpPr>
              <p:cNvPr id="183" name="Rectangle 167"/>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84" name="Group 168"/>
              <p:cNvGrpSpPr/>
              <p:nvPr/>
            </p:nvGrpSpPr>
            <p:grpSpPr bwMode="auto">
              <a:xfrm>
                <a:off x="1291" y="1509"/>
                <a:ext cx="340" cy="289"/>
                <a:chOff x="1291" y="1509"/>
                <a:chExt cx="340" cy="289"/>
              </a:xfrm>
            </p:grpSpPr>
            <p:sp>
              <p:nvSpPr>
                <p:cNvPr id="185" name="Freeform 16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6" name="Freeform 17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59" name="Rectangle 171"/>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0" name="Group 172"/>
            <p:cNvGrpSpPr/>
            <p:nvPr/>
          </p:nvGrpSpPr>
          <p:grpSpPr bwMode="auto">
            <a:xfrm>
              <a:off x="2031" y="1248"/>
              <a:ext cx="296" cy="289"/>
              <a:chOff x="1751" y="1509"/>
              <a:chExt cx="296" cy="289"/>
            </a:xfrm>
          </p:grpSpPr>
          <p:sp>
            <p:nvSpPr>
              <p:cNvPr id="181" name="Freeform 17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2" name="Freeform 17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1" name="Line 175"/>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2" name="Freeform 176"/>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3" name="Line 177"/>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4" name="Rectangle 178"/>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65" name="Group 179"/>
            <p:cNvGrpSpPr/>
            <p:nvPr/>
          </p:nvGrpSpPr>
          <p:grpSpPr bwMode="auto">
            <a:xfrm>
              <a:off x="2880" y="1248"/>
              <a:ext cx="325" cy="289"/>
              <a:chOff x="2600" y="1509"/>
              <a:chExt cx="325" cy="289"/>
            </a:xfrm>
          </p:grpSpPr>
          <p:sp>
            <p:nvSpPr>
              <p:cNvPr id="179" name="Freeform 18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0" name="Freeform 18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6" name="Rectangle 182"/>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7" name="Group 183"/>
            <p:cNvGrpSpPr/>
            <p:nvPr/>
          </p:nvGrpSpPr>
          <p:grpSpPr bwMode="auto">
            <a:xfrm>
              <a:off x="3348" y="1248"/>
              <a:ext cx="284" cy="289"/>
              <a:chOff x="3068" y="1509"/>
              <a:chExt cx="284" cy="289"/>
            </a:xfrm>
          </p:grpSpPr>
          <p:sp>
            <p:nvSpPr>
              <p:cNvPr id="177" name="Freeform 184"/>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8" name="Freeform 185"/>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8" name="Line 186"/>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9" name="Line 187"/>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0" name="Line 188"/>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1" name="Line 189"/>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2" name="Line 190"/>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3" name="Line 191"/>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92"/>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5" name="Line 193"/>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6" name="Line 194"/>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89" name="Rectangle 195"/>
          <p:cNvSpPr txBox="1">
            <a:spLocks noChangeArrowheads="1"/>
          </p:cNvSpPr>
          <p:nvPr/>
        </p:nvSpPr>
        <p:spPr>
          <a:xfrm>
            <a:off x="1884843" y="915299"/>
            <a:ext cx="7391400" cy="379413"/>
          </a:xfrm>
          <a:prstGeom prst="rect">
            <a:avLst/>
          </a:prstGeom>
          <a:noFill/>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宋体" pitchFamily="2" charset="-122"/>
              </a:rPr>
              <a:t>Dependencies backward in time cause </a:t>
            </a:r>
            <a:r>
              <a:rPr lang="en-US" altLang="zh-CN" dirty="0">
                <a:solidFill>
                  <a:srgbClr val="FF0000"/>
                </a:solidFill>
                <a:ea typeface="宋体" pitchFamily="2" charset="-122"/>
              </a:rPr>
              <a:t>hazards</a:t>
            </a:r>
          </a:p>
        </p:txBody>
      </p:sp>
      <p:sp>
        <p:nvSpPr>
          <p:cNvPr id="190" name="Rectangle 197"/>
          <p:cNvSpPr>
            <a:spLocks noChangeArrowheads="1"/>
          </p:cNvSpPr>
          <p:nvPr/>
        </p:nvSpPr>
        <p:spPr bwMode="auto">
          <a:xfrm>
            <a:off x="1870556" y="1845598"/>
            <a:ext cx="14605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191" name="Rectangle 198"/>
          <p:cNvSpPr>
            <a:spLocks noChangeArrowheads="1"/>
          </p:cNvSpPr>
          <p:nvPr/>
        </p:nvSpPr>
        <p:spPr bwMode="auto">
          <a:xfrm>
            <a:off x="1870556" y="2683798"/>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sub x4,</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2" name="Rectangle 199"/>
          <p:cNvSpPr>
            <a:spLocks noChangeArrowheads="1"/>
          </p:cNvSpPr>
          <p:nvPr/>
        </p:nvSpPr>
        <p:spPr bwMode="auto">
          <a:xfrm>
            <a:off x="1870556" y="356486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and x6,</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,x7</a:t>
            </a:r>
          </a:p>
        </p:txBody>
      </p:sp>
      <p:sp>
        <p:nvSpPr>
          <p:cNvPr id="193" name="Rectangle 200"/>
          <p:cNvSpPr>
            <a:spLocks noChangeArrowheads="1"/>
          </p:cNvSpPr>
          <p:nvPr/>
        </p:nvSpPr>
        <p:spPr bwMode="auto">
          <a:xfrm>
            <a:off x="1870556" y="5274598"/>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xor</a:t>
            </a:r>
            <a:r>
              <a:rPr lang="en-US" altLang="zh-CN" sz="2400" b="1" dirty="0">
                <a:solidFill>
                  <a:srgbClr val="000000"/>
                </a:solidFill>
                <a:latin typeface="Courier New" panose="02070309020205020404" charset="0"/>
              </a:rPr>
              <a:t> x4,</a:t>
            </a:r>
            <a:r>
              <a:rPr lang="en-US" altLang="zh-CN" sz="2400" b="1" dirty="0">
                <a:solidFill>
                  <a:srgbClr val="009900"/>
                </a:solidFill>
                <a:latin typeface="Courier New" panose="02070309020205020404" charset="0"/>
              </a:rPr>
              <a:t>$1</a:t>
            </a:r>
            <a:r>
              <a:rPr lang="en-US" altLang="zh-CN" sz="2400" b="1" dirty="0">
                <a:solidFill>
                  <a:srgbClr val="000000"/>
                </a:solidFill>
                <a:latin typeface="Courier New" panose="02070309020205020404" charset="0"/>
              </a:rPr>
              <a:t>,x5</a:t>
            </a:r>
          </a:p>
        </p:txBody>
      </p:sp>
      <p:sp>
        <p:nvSpPr>
          <p:cNvPr id="194" name="Rectangle 201"/>
          <p:cNvSpPr>
            <a:spLocks noChangeArrowheads="1"/>
          </p:cNvSpPr>
          <p:nvPr/>
        </p:nvSpPr>
        <p:spPr bwMode="auto">
          <a:xfrm>
            <a:off x="1870556" y="440306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or  x8,</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,x9</a:t>
            </a:r>
          </a:p>
        </p:txBody>
      </p:sp>
      <p:sp>
        <p:nvSpPr>
          <p:cNvPr id="195" name="Line 202"/>
          <p:cNvSpPr>
            <a:spLocks noChangeShapeType="1"/>
          </p:cNvSpPr>
          <p:nvPr/>
        </p:nvSpPr>
        <p:spPr bwMode="auto">
          <a:xfrm>
            <a:off x="1794356" y="1921798"/>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96" name="Rectangle 203"/>
          <p:cNvSpPr>
            <a:spLocks noChangeArrowheads="1"/>
          </p:cNvSpPr>
          <p:nvPr/>
        </p:nvSpPr>
        <p:spPr bwMode="auto">
          <a:xfrm>
            <a:off x="2045975" y="5974686"/>
            <a:ext cx="7848600" cy="38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indent="-342900">
              <a:lnSpc>
                <a:spcPct val="90000"/>
              </a:lnSpc>
              <a:spcBef>
                <a:spcPct val="65000"/>
              </a:spcBef>
              <a:buClr>
                <a:srgbClr val="7A7A7A"/>
              </a:buClr>
              <a:buSzPct val="75000"/>
              <a:buFont typeface="Wingdings" panose="05000000000000000000" pitchFamily="2" charset="2"/>
              <a:buChar char="Ø"/>
            </a:pPr>
            <a:r>
              <a:rPr lang="en-US" altLang="zh-CN" sz="2400" dirty="0">
                <a:solidFill>
                  <a:srgbClr val="FF0000"/>
                </a:solidFill>
              </a:rPr>
              <a:t>Read after write</a:t>
            </a:r>
            <a:r>
              <a:rPr lang="en-US" altLang="zh-CN" sz="2400" dirty="0">
                <a:solidFill>
                  <a:srgbClr val="000000"/>
                </a:solidFill>
              </a:rPr>
              <a:t> </a:t>
            </a:r>
            <a:r>
              <a:rPr lang="en-US" altLang="zh-CN" sz="2400" dirty="0">
                <a:solidFill>
                  <a:schemeClr val="tx1"/>
                </a:solidFill>
              </a:rPr>
              <a:t>data hazard</a:t>
            </a:r>
          </a:p>
        </p:txBody>
      </p:sp>
      <p:sp>
        <p:nvSpPr>
          <p:cNvPr id="197" name="Rectangle 14"/>
          <p:cNvSpPr>
            <a:spLocks noChangeArrowheads="1"/>
          </p:cNvSpPr>
          <p:nvPr/>
        </p:nvSpPr>
        <p:spPr bwMode="auto">
          <a:xfrm>
            <a:off x="1298422" y="2363124"/>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dirty="0">
                <a:solidFill>
                  <a:srgbClr val="000000"/>
                </a:solidFill>
              </a:rPr>
              <a:t>I</a:t>
            </a:r>
          </a:p>
          <a:p>
            <a:pPr algn="ctr"/>
            <a:r>
              <a:rPr lang="en-US" altLang="zh-CN" i="1" dirty="0">
                <a:solidFill>
                  <a:srgbClr val="000000"/>
                </a:solidFill>
              </a:rPr>
              <a:t>n</a:t>
            </a:r>
          </a:p>
          <a:p>
            <a:pPr algn="ctr"/>
            <a:r>
              <a:rPr lang="en-US" altLang="zh-CN" i="1" dirty="0">
                <a:solidFill>
                  <a:srgbClr val="000000"/>
                </a:solidFill>
              </a:rPr>
              <a:t>s</a:t>
            </a:r>
          </a:p>
          <a:p>
            <a:pPr algn="ctr"/>
            <a:r>
              <a:rPr lang="en-US" altLang="zh-CN" i="1" dirty="0">
                <a:solidFill>
                  <a:srgbClr val="000000"/>
                </a:solidFill>
              </a:rPr>
              <a:t>t</a:t>
            </a:r>
          </a:p>
          <a:p>
            <a:pPr algn="ctr"/>
            <a:r>
              <a:rPr lang="en-US" altLang="zh-CN" i="1" dirty="0">
                <a:solidFill>
                  <a:srgbClr val="000000"/>
                </a:solidFill>
              </a:rPr>
              <a:t>r.</a:t>
            </a:r>
          </a:p>
          <a:p>
            <a:pPr algn="ctr"/>
            <a:endParaRPr lang="en-US" altLang="zh-CN" i="1" dirty="0">
              <a:solidFill>
                <a:srgbClr val="000000"/>
              </a:solidFill>
            </a:endParaRPr>
          </a:p>
          <a:p>
            <a:pPr algn="ctr"/>
            <a:r>
              <a:rPr lang="en-US" altLang="zh-CN" i="1" dirty="0">
                <a:solidFill>
                  <a:srgbClr val="000000"/>
                </a:solidFill>
              </a:rPr>
              <a:t>O</a:t>
            </a:r>
          </a:p>
          <a:p>
            <a:pPr algn="ctr"/>
            <a:r>
              <a:rPr lang="en-US" altLang="zh-CN" i="1" dirty="0">
                <a:solidFill>
                  <a:srgbClr val="000000"/>
                </a:solidFill>
              </a:rPr>
              <a:t>r</a:t>
            </a:r>
          </a:p>
          <a:p>
            <a:pPr algn="ctr"/>
            <a:r>
              <a:rPr lang="en-US" altLang="zh-CN" i="1" dirty="0">
                <a:solidFill>
                  <a:srgbClr val="000000"/>
                </a:solidFill>
              </a:rPr>
              <a:t>d</a:t>
            </a:r>
          </a:p>
          <a:p>
            <a:pPr algn="ctr"/>
            <a:r>
              <a:rPr lang="en-US" altLang="zh-CN" i="1" dirty="0">
                <a:solidFill>
                  <a:srgbClr val="000000"/>
                </a:solidFill>
              </a:rPr>
              <a:t>e</a:t>
            </a:r>
          </a:p>
          <a:p>
            <a:pPr algn="ctr"/>
            <a:r>
              <a:rPr lang="en-US" altLang="zh-CN" i="1" dirty="0">
                <a:solidFill>
                  <a:srgbClr val="000000"/>
                </a:solidFill>
              </a:rPr>
              <a:t>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Loads Can Cause Data Hazards</a:t>
            </a:r>
            <a:endParaRPr lang="zh-CN" altLang="en-US" dirty="0"/>
          </a:p>
        </p:txBody>
      </p:sp>
      <p:sp>
        <p:nvSpPr>
          <p:cNvPr id="198" name="文本占位符 197"/>
          <p:cNvSpPr>
            <a:spLocks noGrp="1"/>
          </p:cNvSpPr>
          <p:nvPr>
            <p:ph type="body" sz="quarter" idx="10"/>
          </p:nvPr>
        </p:nvSpPr>
        <p:spPr>
          <a:xfrm>
            <a:off x="2104555" y="6470776"/>
            <a:ext cx="8015896" cy="407195"/>
          </a:xfrm>
        </p:spPr>
        <p:txBody>
          <a:bodyPr/>
          <a:lstStyle/>
          <a:p>
            <a:endParaRPr lang="zh-CN" altLang="en-US" dirty="0"/>
          </a:p>
        </p:txBody>
      </p:sp>
      <p:grpSp>
        <p:nvGrpSpPr>
          <p:cNvPr id="4" name="Group 2"/>
          <p:cNvGrpSpPr/>
          <p:nvPr/>
        </p:nvGrpSpPr>
        <p:grpSpPr bwMode="auto">
          <a:xfrm>
            <a:off x="7260265" y="2380734"/>
            <a:ext cx="914400" cy="3352800"/>
            <a:chOff x="3648" y="1440"/>
            <a:chExt cx="576" cy="2112"/>
          </a:xfrm>
        </p:grpSpPr>
        <p:sp>
          <p:nvSpPr>
            <p:cNvPr id="5" name="Rectangle 3"/>
            <p:cNvSpPr>
              <a:spLocks noChangeArrowheads="1"/>
            </p:cNvSpPr>
            <p:nvPr/>
          </p:nvSpPr>
          <p:spPr bwMode="auto">
            <a:xfrm>
              <a:off x="4080" y="3264"/>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3648" y="2736"/>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Line 5"/>
            <p:cNvSpPr>
              <a:spLocks noChangeShapeType="1"/>
            </p:cNvSpPr>
            <p:nvPr/>
          </p:nvSpPr>
          <p:spPr bwMode="auto">
            <a:xfrm>
              <a:off x="3648" y="1440"/>
              <a:ext cx="0" cy="1296"/>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 name="Line 6"/>
            <p:cNvSpPr>
              <a:spLocks noChangeShapeType="1"/>
            </p:cNvSpPr>
            <p:nvPr/>
          </p:nvSpPr>
          <p:spPr bwMode="auto">
            <a:xfrm>
              <a:off x="3648" y="1440"/>
              <a:ext cx="432" cy="1824"/>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 name="Group 7"/>
          <p:cNvGrpSpPr/>
          <p:nvPr/>
        </p:nvGrpSpPr>
        <p:grpSpPr bwMode="auto">
          <a:xfrm>
            <a:off x="5888665" y="1923534"/>
            <a:ext cx="1371600" cy="2133600"/>
            <a:chOff x="2784" y="1152"/>
            <a:chExt cx="864" cy="1344"/>
          </a:xfrm>
        </p:grpSpPr>
        <p:sp>
          <p:nvSpPr>
            <p:cNvPr id="10" name="Rectangle 8"/>
            <p:cNvSpPr>
              <a:spLocks noChangeArrowheads="1"/>
            </p:cNvSpPr>
            <p:nvPr/>
          </p:nvSpPr>
          <p:spPr bwMode="auto">
            <a:xfrm>
              <a:off x="3216" y="2208"/>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 name="Rectangle 9"/>
            <p:cNvSpPr>
              <a:spLocks noChangeArrowheads="1"/>
            </p:cNvSpPr>
            <p:nvPr/>
          </p:nvSpPr>
          <p:spPr bwMode="auto">
            <a:xfrm>
              <a:off x="2784" y="1680"/>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 name="Rectangle 10"/>
            <p:cNvSpPr>
              <a:spLocks noChangeArrowheads="1"/>
            </p:cNvSpPr>
            <p:nvPr/>
          </p:nvSpPr>
          <p:spPr bwMode="auto">
            <a:xfrm>
              <a:off x="3504" y="1152"/>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11"/>
            <p:cNvSpPr>
              <a:spLocks noChangeShapeType="1"/>
            </p:cNvSpPr>
            <p:nvPr/>
          </p:nvSpPr>
          <p:spPr bwMode="auto">
            <a:xfrm flipH="1">
              <a:off x="2832" y="1440"/>
              <a:ext cx="816" cy="240"/>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 name="Line 12"/>
            <p:cNvSpPr>
              <a:spLocks noChangeShapeType="1"/>
            </p:cNvSpPr>
            <p:nvPr/>
          </p:nvSpPr>
          <p:spPr bwMode="auto">
            <a:xfrm flipH="1">
              <a:off x="3216" y="1440"/>
              <a:ext cx="432" cy="768"/>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5" name="Line 15"/>
          <p:cNvSpPr>
            <a:spLocks noChangeShapeType="1"/>
          </p:cNvSpPr>
          <p:nvPr/>
        </p:nvSpPr>
        <p:spPr bwMode="auto">
          <a:xfrm>
            <a:off x="3602665" y="1394896"/>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Line 20"/>
          <p:cNvSpPr>
            <a:spLocks noChangeShapeType="1"/>
          </p:cNvSpPr>
          <p:nvPr/>
        </p:nvSpPr>
        <p:spPr bwMode="auto">
          <a:xfrm>
            <a:off x="47837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21"/>
          <p:cNvSpPr>
            <a:spLocks noChangeShapeType="1"/>
          </p:cNvSpPr>
          <p:nvPr/>
        </p:nvSpPr>
        <p:spPr bwMode="auto">
          <a:xfrm>
            <a:off x="54695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22"/>
          <p:cNvSpPr>
            <a:spLocks noChangeShapeType="1"/>
          </p:cNvSpPr>
          <p:nvPr/>
        </p:nvSpPr>
        <p:spPr bwMode="auto">
          <a:xfrm>
            <a:off x="61553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23"/>
          <p:cNvSpPr>
            <a:spLocks noChangeShapeType="1"/>
          </p:cNvSpPr>
          <p:nvPr/>
        </p:nvSpPr>
        <p:spPr bwMode="auto">
          <a:xfrm>
            <a:off x="68411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24"/>
          <p:cNvSpPr>
            <a:spLocks noChangeShapeType="1"/>
          </p:cNvSpPr>
          <p:nvPr/>
        </p:nvSpPr>
        <p:spPr bwMode="auto">
          <a:xfrm>
            <a:off x="75269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Line 25"/>
          <p:cNvSpPr>
            <a:spLocks noChangeShapeType="1"/>
          </p:cNvSpPr>
          <p:nvPr/>
        </p:nvSpPr>
        <p:spPr bwMode="auto">
          <a:xfrm>
            <a:off x="82127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26"/>
          <p:cNvSpPr>
            <a:spLocks noChangeShapeType="1"/>
          </p:cNvSpPr>
          <p:nvPr/>
        </p:nvSpPr>
        <p:spPr bwMode="auto">
          <a:xfrm>
            <a:off x="88985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Line 27"/>
          <p:cNvSpPr>
            <a:spLocks noChangeShapeType="1"/>
          </p:cNvSpPr>
          <p:nvPr/>
        </p:nvSpPr>
        <p:spPr bwMode="auto">
          <a:xfrm>
            <a:off x="9584365" y="1521896"/>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nvGrpSpPr>
          <p:cNvPr id="24" name="Group 30"/>
          <p:cNvGrpSpPr/>
          <p:nvPr/>
        </p:nvGrpSpPr>
        <p:grpSpPr bwMode="auto">
          <a:xfrm>
            <a:off x="4212265" y="1771134"/>
            <a:ext cx="3355975" cy="838200"/>
            <a:chOff x="1562" y="1152"/>
            <a:chExt cx="2114" cy="528"/>
          </a:xfrm>
        </p:grpSpPr>
        <p:grpSp>
          <p:nvGrpSpPr>
            <p:cNvPr id="25" name="Group 31"/>
            <p:cNvGrpSpPr/>
            <p:nvPr/>
          </p:nvGrpSpPr>
          <p:grpSpPr bwMode="auto">
            <a:xfrm>
              <a:off x="2487" y="1152"/>
              <a:ext cx="223" cy="481"/>
              <a:chOff x="2207" y="1413"/>
              <a:chExt cx="223" cy="481"/>
            </a:xfrm>
          </p:grpSpPr>
          <p:sp>
            <p:nvSpPr>
              <p:cNvPr id="55" name="Freeform 3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6" name="Rectangle 3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6" name="Group 34"/>
            <p:cNvGrpSpPr/>
            <p:nvPr/>
          </p:nvGrpSpPr>
          <p:grpSpPr bwMode="auto">
            <a:xfrm>
              <a:off x="1562" y="1248"/>
              <a:ext cx="349" cy="289"/>
              <a:chOff x="1282" y="1509"/>
              <a:chExt cx="349" cy="289"/>
            </a:xfrm>
          </p:grpSpPr>
          <p:sp>
            <p:nvSpPr>
              <p:cNvPr id="51" name="Rectangle 3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2" name="Group 36"/>
              <p:cNvGrpSpPr/>
              <p:nvPr/>
            </p:nvGrpSpPr>
            <p:grpSpPr bwMode="auto">
              <a:xfrm>
                <a:off x="1291" y="1509"/>
                <a:ext cx="340" cy="289"/>
                <a:chOff x="1291" y="1509"/>
                <a:chExt cx="340" cy="289"/>
              </a:xfrm>
            </p:grpSpPr>
            <p:sp>
              <p:nvSpPr>
                <p:cNvPr id="53" name="Freeform 3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Freeform 3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7" name="Rectangle 3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8" name="Group 40"/>
            <p:cNvGrpSpPr/>
            <p:nvPr/>
          </p:nvGrpSpPr>
          <p:grpSpPr bwMode="auto">
            <a:xfrm>
              <a:off x="2031" y="1248"/>
              <a:ext cx="296" cy="289"/>
              <a:chOff x="1751" y="1509"/>
              <a:chExt cx="296" cy="289"/>
            </a:xfrm>
          </p:grpSpPr>
          <p:sp>
            <p:nvSpPr>
              <p:cNvPr id="49" name="Freeform 4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0" name="Freeform 4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9" name="Line 4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Freeform 4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1" name="Line 4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2" name="Rectangle 4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3" name="Group 47"/>
            <p:cNvGrpSpPr/>
            <p:nvPr/>
          </p:nvGrpSpPr>
          <p:grpSpPr bwMode="auto">
            <a:xfrm>
              <a:off x="2880" y="1248"/>
              <a:ext cx="325" cy="289"/>
              <a:chOff x="2600" y="1509"/>
              <a:chExt cx="325" cy="289"/>
            </a:xfrm>
          </p:grpSpPr>
          <p:sp>
            <p:nvSpPr>
              <p:cNvPr id="47" name="Freeform 4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8" name="Freeform 4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4" name="Rectangle 5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5" name="Group 51"/>
            <p:cNvGrpSpPr/>
            <p:nvPr/>
          </p:nvGrpSpPr>
          <p:grpSpPr bwMode="auto">
            <a:xfrm>
              <a:off x="3348" y="1248"/>
              <a:ext cx="284" cy="289"/>
              <a:chOff x="3068" y="1509"/>
              <a:chExt cx="284" cy="289"/>
            </a:xfrm>
          </p:grpSpPr>
          <p:sp>
            <p:nvSpPr>
              <p:cNvPr id="45" name="Freeform 5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6" name="Freeform 5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6" name="Line 5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7" name="Line 5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5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Line 5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0" name="Line 5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6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6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Line 6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7" name="Group 63"/>
          <p:cNvGrpSpPr/>
          <p:nvPr/>
        </p:nvGrpSpPr>
        <p:grpSpPr bwMode="auto">
          <a:xfrm>
            <a:off x="4898065" y="2609334"/>
            <a:ext cx="3355975" cy="838200"/>
            <a:chOff x="1562" y="1152"/>
            <a:chExt cx="2114" cy="528"/>
          </a:xfrm>
        </p:grpSpPr>
        <p:grpSp>
          <p:nvGrpSpPr>
            <p:cNvPr id="58" name="Group 64"/>
            <p:cNvGrpSpPr/>
            <p:nvPr/>
          </p:nvGrpSpPr>
          <p:grpSpPr bwMode="auto">
            <a:xfrm>
              <a:off x="2487" y="1152"/>
              <a:ext cx="223" cy="481"/>
              <a:chOff x="2207" y="1413"/>
              <a:chExt cx="223" cy="481"/>
            </a:xfrm>
          </p:grpSpPr>
          <p:sp>
            <p:nvSpPr>
              <p:cNvPr id="88" name="Freeform 6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9" name="Rectangle 6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59" name="Group 67"/>
            <p:cNvGrpSpPr/>
            <p:nvPr/>
          </p:nvGrpSpPr>
          <p:grpSpPr bwMode="auto">
            <a:xfrm>
              <a:off x="1562" y="1248"/>
              <a:ext cx="349" cy="289"/>
              <a:chOff x="1282" y="1509"/>
              <a:chExt cx="349" cy="289"/>
            </a:xfrm>
          </p:grpSpPr>
          <p:sp>
            <p:nvSpPr>
              <p:cNvPr id="84" name="Rectangle 6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5" name="Group 69"/>
              <p:cNvGrpSpPr/>
              <p:nvPr/>
            </p:nvGrpSpPr>
            <p:grpSpPr bwMode="auto">
              <a:xfrm>
                <a:off x="1291" y="1509"/>
                <a:ext cx="340" cy="289"/>
                <a:chOff x="1291" y="1509"/>
                <a:chExt cx="340" cy="289"/>
              </a:xfrm>
            </p:grpSpPr>
            <p:sp>
              <p:nvSpPr>
                <p:cNvPr id="86" name="Freeform 7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7" name="Freeform 7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60" name="Rectangle 7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1" name="Group 73"/>
            <p:cNvGrpSpPr/>
            <p:nvPr/>
          </p:nvGrpSpPr>
          <p:grpSpPr bwMode="auto">
            <a:xfrm>
              <a:off x="2031" y="1248"/>
              <a:ext cx="296" cy="289"/>
              <a:chOff x="1751" y="1509"/>
              <a:chExt cx="296" cy="289"/>
            </a:xfrm>
          </p:grpSpPr>
          <p:sp>
            <p:nvSpPr>
              <p:cNvPr id="82" name="Freeform 7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3" name="Freeform 7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2" name="Line 7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3" name="Freeform 7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4" name="Line 7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5" name="Rectangle 7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6" name="Group 80"/>
            <p:cNvGrpSpPr/>
            <p:nvPr/>
          </p:nvGrpSpPr>
          <p:grpSpPr bwMode="auto">
            <a:xfrm>
              <a:off x="2880" y="1248"/>
              <a:ext cx="325" cy="289"/>
              <a:chOff x="2600" y="1509"/>
              <a:chExt cx="325" cy="289"/>
            </a:xfrm>
          </p:grpSpPr>
          <p:sp>
            <p:nvSpPr>
              <p:cNvPr id="80" name="Freeform 8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1" name="Freeform 8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7" name="Rectangle 8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8" name="Group 84"/>
            <p:cNvGrpSpPr/>
            <p:nvPr/>
          </p:nvGrpSpPr>
          <p:grpSpPr bwMode="auto">
            <a:xfrm>
              <a:off x="3348" y="1248"/>
              <a:ext cx="284" cy="289"/>
              <a:chOff x="3068" y="1509"/>
              <a:chExt cx="284" cy="289"/>
            </a:xfrm>
          </p:grpSpPr>
          <p:sp>
            <p:nvSpPr>
              <p:cNvPr id="78" name="Freeform 8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9" name="Freeform 8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9" name="Line 8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0" name="Line 8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8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2" name="Line 9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3" name="Line 9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9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9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9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Line 9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0" name="Group 96"/>
          <p:cNvGrpSpPr/>
          <p:nvPr/>
        </p:nvGrpSpPr>
        <p:grpSpPr bwMode="auto">
          <a:xfrm>
            <a:off x="5583865" y="3447534"/>
            <a:ext cx="3355975" cy="838200"/>
            <a:chOff x="1562" y="1152"/>
            <a:chExt cx="2114" cy="528"/>
          </a:xfrm>
        </p:grpSpPr>
        <p:grpSp>
          <p:nvGrpSpPr>
            <p:cNvPr id="91" name="Group 97"/>
            <p:cNvGrpSpPr/>
            <p:nvPr/>
          </p:nvGrpSpPr>
          <p:grpSpPr bwMode="auto">
            <a:xfrm>
              <a:off x="2487" y="1152"/>
              <a:ext cx="223" cy="481"/>
              <a:chOff x="2207" y="1413"/>
              <a:chExt cx="223" cy="481"/>
            </a:xfrm>
          </p:grpSpPr>
          <p:sp>
            <p:nvSpPr>
              <p:cNvPr id="121" name="Freeform 98"/>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2" name="Rectangle 99"/>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2" name="Group 100"/>
            <p:cNvGrpSpPr/>
            <p:nvPr/>
          </p:nvGrpSpPr>
          <p:grpSpPr bwMode="auto">
            <a:xfrm>
              <a:off x="1562" y="1248"/>
              <a:ext cx="349" cy="289"/>
              <a:chOff x="1282" y="1509"/>
              <a:chExt cx="349" cy="289"/>
            </a:xfrm>
          </p:grpSpPr>
          <p:sp>
            <p:nvSpPr>
              <p:cNvPr id="117" name="Rectangle 101"/>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8" name="Group 102"/>
              <p:cNvGrpSpPr/>
              <p:nvPr/>
            </p:nvGrpSpPr>
            <p:grpSpPr bwMode="auto">
              <a:xfrm>
                <a:off x="1291" y="1509"/>
                <a:ext cx="340" cy="289"/>
                <a:chOff x="1291" y="1509"/>
                <a:chExt cx="340" cy="289"/>
              </a:xfrm>
            </p:grpSpPr>
            <p:sp>
              <p:nvSpPr>
                <p:cNvPr id="119" name="Freeform 103"/>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0" name="Freeform 104"/>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3" name="Rectangle 105"/>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4" name="Group 106"/>
            <p:cNvGrpSpPr/>
            <p:nvPr/>
          </p:nvGrpSpPr>
          <p:grpSpPr bwMode="auto">
            <a:xfrm>
              <a:off x="2031" y="1248"/>
              <a:ext cx="296" cy="289"/>
              <a:chOff x="1751" y="1509"/>
              <a:chExt cx="296" cy="289"/>
            </a:xfrm>
          </p:grpSpPr>
          <p:sp>
            <p:nvSpPr>
              <p:cNvPr id="115" name="Freeform 107"/>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6" name="Freeform 108"/>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5" name="Line 109"/>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6" name="Freeform 110"/>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7" name="Line 111"/>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8" name="Rectangle 112"/>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99" name="Group 113"/>
            <p:cNvGrpSpPr/>
            <p:nvPr/>
          </p:nvGrpSpPr>
          <p:grpSpPr bwMode="auto">
            <a:xfrm>
              <a:off x="2880" y="1248"/>
              <a:ext cx="325" cy="289"/>
              <a:chOff x="2600" y="1509"/>
              <a:chExt cx="325" cy="289"/>
            </a:xfrm>
          </p:grpSpPr>
          <p:sp>
            <p:nvSpPr>
              <p:cNvPr id="113" name="Freeform 114"/>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4" name="Freeform 115"/>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0" name="Rectangle 116"/>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1" name="Group 117"/>
            <p:cNvGrpSpPr/>
            <p:nvPr/>
          </p:nvGrpSpPr>
          <p:grpSpPr bwMode="auto">
            <a:xfrm>
              <a:off x="3348" y="1248"/>
              <a:ext cx="284" cy="289"/>
              <a:chOff x="3068" y="1509"/>
              <a:chExt cx="284" cy="289"/>
            </a:xfrm>
          </p:grpSpPr>
          <p:sp>
            <p:nvSpPr>
              <p:cNvPr id="111" name="Freeform 118"/>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Freeform 119"/>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2" name="Line 120"/>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3" name="Line 121"/>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22"/>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5" name="Line 123"/>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6" name="Line 124"/>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25"/>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26"/>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27"/>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Line 128"/>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3" name="Group 129"/>
          <p:cNvGrpSpPr/>
          <p:nvPr/>
        </p:nvGrpSpPr>
        <p:grpSpPr bwMode="auto">
          <a:xfrm>
            <a:off x="6269665" y="4285734"/>
            <a:ext cx="3355975" cy="838200"/>
            <a:chOff x="1562" y="1152"/>
            <a:chExt cx="2114" cy="528"/>
          </a:xfrm>
        </p:grpSpPr>
        <p:grpSp>
          <p:nvGrpSpPr>
            <p:cNvPr id="124" name="Group 130"/>
            <p:cNvGrpSpPr/>
            <p:nvPr/>
          </p:nvGrpSpPr>
          <p:grpSpPr bwMode="auto">
            <a:xfrm>
              <a:off x="2487" y="1152"/>
              <a:ext cx="223" cy="481"/>
              <a:chOff x="2207" y="1413"/>
              <a:chExt cx="223" cy="481"/>
            </a:xfrm>
          </p:grpSpPr>
          <p:sp>
            <p:nvSpPr>
              <p:cNvPr id="154" name="Freeform 13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5" name="Rectangle 13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5" name="Group 133"/>
            <p:cNvGrpSpPr/>
            <p:nvPr/>
          </p:nvGrpSpPr>
          <p:grpSpPr bwMode="auto">
            <a:xfrm>
              <a:off x="1562" y="1248"/>
              <a:ext cx="349" cy="289"/>
              <a:chOff x="1282" y="1509"/>
              <a:chExt cx="349" cy="289"/>
            </a:xfrm>
          </p:grpSpPr>
          <p:sp>
            <p:nvSpPr>
              <p:cNvPr id="150" name="Rectangle 13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51" name="Group 135"/>
              <p:cNvGrpSpPr/>
              <p:nvPr/>
            </p:nvGrpSpPr>
            <p:grpSpPr bwMode="auto">
              <a:xfrm>
                <a:off x="1291" y="1509"/>
                <a:ext cx="340" cy="289"/>
                <a:chOff x="1291" y="1509"/>
                <a:chExt cx="340" cy="289"/>
              </a:xfrm>
            </p:grpSpPr>
            <p:sp>
              <p:nvSpPr>
                <p:cNvPr id="152" name="Freeform 13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3" name="Freeform 13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6" name="Rectangle 13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7" name="Group 139"/>
            <p:cNvGrpSpPr/>
            <p:nvPr/>
          </p:nvGrpSpPr>
          <p:grpSpPr bwMode="auto">
            <a:xfrm>
              <a:off x="2031" y="1248"/>
              <a:ext cx="296" cy="289"/>
              <a:chOff x="1751" y="1509"/>
              <a:chExt cx="296" cy="289"/>
            </a:xfrm>
          </p:grpSpPr>
          <p:sp>
            <p:nvSpPr>
              <p:cNvPr id="148" name="Freeform 14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9" name="Freeform 14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8" name="Line 14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9" name="Freeform 14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0" name="Line 14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1" name="Rectangle 14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2" name="Group 146"/>
            <p:cNvGrpSpPr/>
            <p:nvPr/>
          </p:nvGrpSpPr>
          <p:grpSpPr bwMode="auto">
            <a:xfrm>
              <a:off x="2880" y="1248"/>
              <a:ext cx="325" cy="289"/>
              <a:chOff x="2600" y="1509"/>
              <a:chExt cx="325" cy="289"/>
            </a:xfrm>
          </p:grpSpPr>
          <p:sp>
            <p:nvSpPr>
              <p:cNvPr id="146" name="Freeform 14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4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3" name="Rectangle 14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4" name="Group 150"/>
            <p:cNvGrpSpPr/>
            <p:nvPr/>
          </p:nvGrpSpPr>
          <p:grpSpPr bwMode="auto">
            <a:xfrm>
              <a:off x="3348" y="1248"/>
              <a:ext cx="284" cy="289"/>
              <a:chOff x="3068" y="1509"/>
              <a:chExt cx="284" cy="289"/>
            </a:xfrm>
          </p:grpSpPr>
          <p:sp>
            <p:nvSpPr>
              <p:cNvPr id="144" name="Freeform 15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Freeform 15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5" name="Line 15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6" name="Line 15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5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8" name="Line 15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9" name="Line 15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6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Line 16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6" name="Group 162"/>
          <p:cNvGrpSpPr/>
          <p:nvPr/>
        </p:nvGrpSpPr>
        <p:grpSpPr bwMode="auto">
          <a:xfrm>
            <a:off x="6955465" y="5123934"/>
            <a:ext cx="3355975" cy="838200"/>
            <a:chOff x="1562" y="1152"/>
            <a:chExt cx="2114" cy="528"/>
          </a:xfrm>
        </p:grpSpPr>
        <p:grpSp>
          <p:nvGrpSpPr>
            <p:cNvPr id="157" name="Group 163"/>
            <p:cNvGrpSpPr/>
            <p:nvPr/>
          </p:nvGrpSpPr>
          <p:grpSpPr bwMode="auto">
            <a:xfrm>
              <a:off x="2487" y="1152"/>
              <a:ext cx="223" cy="481"/>
              <a:chOff x="2207" y="1413"/>
              <a:chExt cx="223" cy="481"/>
            </a:xfrm>
          </p:grpSpPr>
          <p:sp>
            <p:nvSpPr>
              <p:cNvPr id="187" name="Freeform 16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8" name="Rectangle 165"/>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58" name="Group 166"/>
            <p:cNvGrpSpPr/>
            <p:nvPr/>
          </p:nvGrpSpPr>
          <p:grpSpPr bwMode="auto">
            <a:xfrm>
              <a:off x="1562" y="1248"/>
              <a:ext cx="349" cy="289"/>
              <a:chOff x="1282" y="1509"/>
              <a:chExt cx="349" cy="289"/>
            </a:xfrm>
          </p:grpSpPr>
          <p:sp>
            <p:nvSpPr>
              <p:cNvPr id="183" name="Rectangle 167"/>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84" name="Group 168"/>
              <p:cNvGrpSpPr/>
              <p:nvPr/>
            </p:nvGrpSpPr>
            <p:grpSpPr bwMode="auto">
              <a:xfrm>
                <a:off x="1291" y="1509"/>
                <a:ext cx="340" cy="289"/>
                <a:chOff x="1291" y="1509"/>
                <a:chExt cx="340" cy="289"/>
              </a:xfrm>
            </p:grpSpPr>
            <p:sp>
              <p:nvSpPr>
                <p:cNvPr id="185" name="Freeform 16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6" name="Freeform 17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59" name="Rectangle 171"/>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0" name="Group 172"/>
            <p:cNvGrpSpPr/>
            <p:nvPr/>
          </p:nvGrpSpPr>
          <p:grpSpPr bwMode="auto">
            <a:xfrm>
              <a:off x="2031" y="1248"/>
              <a:ext cx="296" cy="289"/>
              <a:chOff x="1751" y="1509"/>
              <a:chExt cx="296" cy="289"/>
            </a:xfrm>
          </p:grpSpPr>
          <p:sp>
            <p:nvSpPr>
              <p:cNvPr id="181" name="Freeform 17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2" name="Freeform 17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1" name="Line 175"/>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2" name="Freeform 176"/>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3" name="Line 177"/>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4" name="Rectangle 178"/>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65" name="Group 179"/>
            <p:cNvGrpSpPr/>
            <p:nvPr/>
          </p:nvGrpSpPr>
          <p:grpSpPr bwMode="auto">
            <a:xfrm>
              <a:off x="2880" y="1248"/>
              <a:ext cx="325" cy="289"/>
              <a:chOff x="2600" y="1509"/>
              <a:chExt cx="325" cy="289"/>
            </a:xfrm>
          </p:grpSpPr>
          <p:sp>
            <p:nvSpPr>
              <p:cNvPr id="179" name="Freeform 18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0" name="Freeform 18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6" name="Rectangle 182"/>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7" name="Group 183"/>
            <p:cNvGrpSpPr/>
            <p:nvPr/>
          </p:nvGrpSpPr>
          <p:grpSpPr bwMode="auto">
            <a:xfrm>
              <a:off x="3348" y="1248"/>
              <a:ext cx="284" cy="289"/>
              <a:chOff x="3068" y="1509"/>
              <a:chExt cx="284" cy="289"/>
            </a:xfrm>
          </p:grpSpPr>
          <p:sp>
            <p:nvSpPr>
              <p:cNvPr id="177" name="Freeform 184"/>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8" name="Freeform 185"/>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8" name="Line 186"/>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9" name="Line 187"/>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0" name="Line 188"/>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1" name="Line 189"/>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2" name="Line 190"/>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3" name="Line 191"/>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92"/>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5" name="Line 193"/>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6" name="Line 194"/>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89" name="Rectangle 195"/>
          <p:cNvSpPr txBox="1">
            <a:spLocks noChangeArrowheads="1"/>
          </p:cNvSpPr>
          <p:nvPr/>
        </p:nvSpPr>
        <p:spPr>
          <a:xfrm>
            <a:off x="1926265" y="886896"/>
            <a:ext cx="7391400" cy="379413"/>
          </a:xfrm>
          <a:prstGeom prst="rect">
            <a:avLst/>
          </a:prstGeom>
          <a:noFill/>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ea typeface="宋体" pitchFamily="2" charset="-122"/>
              </a:rPr>
              <a:t>Dependencies backward in time cause </a:t>
            </a:r>
            <a:r>
              <a:rPr lang="en-US" altLang="zh-CN" dirty="0">
                <a:solidFill>
                  <a:srgbClr val="FF0000"/>
                </a:solidFill>
                <a:ea typeface="宋体" pitchFamily="2" charset="-122"/>
              </a:rPr>
              <a:t>hazards</a:t>
            </a:r>
          </a:p>
        </p:txBody>
      </p:sp>
      <p:sp>
        <p:nvSpPr>
          <p:cNvPr id="190" name="Rectangle 197"/>
          <p:cNvSpPr>
            <a:spLocks noChangeArrowheads="1"/>
          </p:cNvSpPr>
          <p:nvPr/>
        </p:nvSpPr>
        <p:spPr bwMode="auto">
          <a:xfrm>
            <a:off x="1902453" y="1877496"/>
            <a:ext cx="219202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ld</a:t>
            </a:r>
            <a:r>
              <a:rPr lang="en-US" altLang="zh-CN" sz="2400" b="1" dirty="0">
                <a:solidFill>
                  <a:srgbClr val="000000"/>
                </a:solidFill>
                <a:latin typeface="Courier New" panose="02070309020205020404" charset="0"/>
              </a:rPr>
              <a:t>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,4(x2)</a:t>
            </a:r>
          </a:p>
        </p:txBody>
      </p:sp>
      <p:sp>
        <p:nvSpPr>
          <p:cNvPr id="191" name="Rectangle 198"/>
          <p:cNvSpPr>
            <a:spLocks noChangeArrowheads="1"/>
          </p:cNvSpPr>
          <p:nvPr/>
        </p:nvSpPr>
        <p:spPr bwMode="auto">
          <a:xfrm>
            <a:off x="1902453" y="2715696"/>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sub x4,</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2" name="Rectangle 199"/>
          <p:cNvSpPr>
            <a:spLocks noChangeArrowheads="1"/>
          </p:cNvSpPr>
          <p:nvPr/>
        </p:nvSpPr>
        <p:spPr bwMode="auto">
          <a:xfrm>
            <a:off x="1902453" y="3596759"/>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and x6,</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,x7</a:t>
            </a:r>
          </a:p>
        </p:txBody>
      </p:sp>
      <p:sp>
        <p:nvSpPr>
          <p:cNvPr id="193" name="Rectangle 200"/>
          <p:cNvSpPr>
            <a:spLocks noChangeArrowheads="1"/>
          </p:cNvSpPr>
          <p:nvPr/>
        </p:nvSpPr>
        <p:spPr bwMode="auto">
          <a:xfrm>
            <a:off x="1902453" y="5306496"/>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xor</a:t>
            </a:r>
            <a:r>
              <a:rPr lang="en-US" altLang="zh-CN" sz="2400" b="1" dirty="0">
                <a:solidFill>
                  <a:srgbClr val="000000"/>
                </a:solidFill>
                <a:latin typeface="Courier New" panose="02070309020205020404" charset="0"/>
              </a:rPr>
              <a:t> x4,</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4" name="Rectangle 201"/>
          <p:cNvSpPr>
            <a:spLocks noChangeArrowheads="1"/>
          </p:cNvSpPr>
          <p:nvPr/>
        </p:nvSpPr>
        <p:spPr bwMode="auto">
          <a:xfrm>
            <a:off x="1902453" y="4434959"/>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or  x8,</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,x9</a:t>
            </a:r>
          </a:p>
        </p:txBody>
      </p:sp>
      <p:sp>
        <p:nvSpPr>
          <p:cNvPr id="195" name="Line 202"/>
          <p:cNvSpPr>
            <a:spLocks noChangeShapeType="1"/>
          </p:cNvSpPr>
          <p:nvPr/>
        </p:nvSpPr>
        <p:spPr bwMode="auto">
          <a:xfrm>
            <a:off x="1826253" y="1953696"/>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96" name="Rectangle 203"/>
          <p:cNvSpPr>
            <a:spLocks noChangeArrowheads="1"/>
          </p:cNvSpPr>
          <p:nvPr/>
        </p:nvSpPr>
        <p:spPr bwMode="auto">
          <a:xfrm>
            <a:off x="2077872" y="5985002"/>
            <a:ext cx="7848600" cy="38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p>
            <a:pPr marL="342900" indent="-342900">
              <a:lnSpc>
                <a:spcPct val="90000"/>
              </a:lnSpc>
              <a:spcBef>
                <a:spcPct val="65000"/>
              </a:spcBef>
              <a:buClr>
                <a:srgbClr val="7A7A7A"/>
              </a:buClr>
              <a:buSzPct val="75000"/>
              <a:buFont typeface="Wingdings" panose="05000000000000000000" pitchFamily="2" charset="2"/>
              <a:buChar char="Ø"/>
            </a:pPr>
            <a:r>
              <a:rPr lang="en-US" altLang="zh-CN" sz="2400" dirty="0">
                <a:solidFill>
                  <a:srgbClr val="FF0000"/>
                </a:solidFill>
              </a:rPr>
              <a:t>Read after write</a:t>
            </a:r>
            <a:r>
              <a:rPr lang="en-US" altLang="zh-CN" sz="2400" dirty="0">
                <a:solidFill>
                  <a:srgbClr val="000000"/>
                </a:solidFill>
              </a:rPr>
              <a:t> </a:t>
            </a:r>
            <a:r>
              <a:rPr lang="en-US" altLang="zh-CN" sz="2400" dirty="0">
                <a:solidFill>
                  <a:schemeClr val="tx1"/>
                </a:solidFill>
              </a:rPr>
              <a:t>data hazard</a:t>
            </a:r>
          </a:p>
        </p:txBody>
      </p:sp>
      <p:sp>
        <p:nvSpPr>
          <p:cNvPr id="197" name="Rectangle 14"/>
          <p:cNvSpPr>
            <a:spLocks noChangeArrowheads="1"/>
          </p:cNvSpPr>
          <p:nvPr/>
        </p:nvSpPr>
        <p:spPr bwMode="auto">
          <a:xfrm>
            <a:off x="1330319" y="2395022"/>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dirty="0">
                <a:solidFill>
                  <a:srgbClr val="000000"/>
                </a:solidFill>
              </a:rPr>
              <a:t>I</a:t>
            </a:r>
          </a:p>
          <a:p>
            <a:pPr algn="ctr"/>
            <a:r>
              <a:rPr lang="en-US" altLang="zh-CN" i="1" dirty="0">
                <a:solidFill>
                  <a:srgbClr val="000000"/>
                </a:solidFill>
              </a:rPr>
              <a:t>n</a:t>
            </a:r>
          </a:p>
          <a:p>
            <a:pPr algn="ctr"/>
            <a:r>
              <a:rPr lang="en-US" altLang="zh-CN" i="1" dirty="0">
                <a:solidFill>
                  <a:srgbClr val="000000"/>
                </a:solidFill>
              </a:rPr>
              <a:t>s</a:t>
            </a:r>
          </a:p>
          <a:p>
            <a:pPr algn="ctr"/>
            <a:r>
              <a:rPr lang="en-US" altLang="zh-CN" i="1" dirty="0">
                <a:solidFill>
                  <a:srgbClr val="000000"/>
                </a:solidFill>
              </a:rPr>
              <a:t>t</a:t>
            </a:r>
          </a:p>
          <a:p>
            <a:pPr algn="ctr"/>
            <a:r>
              <a:rPr lang="en-US" altLang="zh-CN" i="1" dirty="0">
                <a:solidFill>
                  <a:srgbClr val="000000"/>
                </a:solidFill>
              </a:rPr>
              <a:t>r.</a:t>
            </a:r>
          </a:p>
          <a:p>
            <a:pPr algn="ctr"/>
            <a:endParaRPr lang="en-US" altLang="zh-CN" i="1" dirty="0">
              <a:solidFill>
                <a:srgbClr val="000000"/>
              </a:solidFill>
            </a:endParaRPr>
          </a:p>
          <a:p>
            <a:pPr algn="ctr"/>
            <a:r>
              <a:rPr lang="en-US" altLang="zh-CN" i="1" dirty="0">
                <a:solidFill>
                  <a:srgbClr val="000000"/>
                </a:solidFill>
              </a:rPr>
              <a:t>O</a:t>
            </a:r>
          </a:p>
          <a:p>
            <a:pPr algn="ctr"/>
            <a:r>
              <a:rPr lang="en-US" altLang="zh-CN" i="1" dirty="0">
                <a:solidFill>
                  <a:srgbClr val="000000"/>
                </a:solidFill>
              </a:rPr>
              <a:t>r</a:t>
            </a:r>
          </a:p>
          <a:p>
            <a:pPr algn="ctr"/>
            <a:r>
              <a:rPr lang="en-US" altLang="zh-CN" i="1" dirty="0">
                <a:solidFill>
                  <a:srgbClr val="000000"/>
                </a:solidFill>
              </a:rPr>
              <a:t>d</a:t>
            </a:r>
          </a:p>
          <a:p>
            <a:pPr algn="ctr"/>
            <a:r>
              <a:rPr lang="en-US" altLang="zh-CN" i="1" dirty="0">
                <a:solidFill>
                  <a:srgbClr val="000000"/>
                </a:solidFill>
              </a:rPr>
              <a:t>e</a:t>
            </a:r>
          </a:p>
          <a:p>
            <a:pPr algn="ctr"/>
            <a:r>
              <a:rPr lang="en-US" altLang="zh-CN" i="1" dirty="0">
                <a:solidFill>
                  <a:srgbClr val="000000"/>
                </a:solidFill>
              </a:rPr>
              <a:t>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One Way to “Fix” a Data Hazard</a:t>
            </a:r>
            <a:endParaRPr lang="zh-CN" altLang="en-US" dirty="0"/>
          </a:p>
        </p:txBody>
      </p:sp>
      <p:sp>
        <p:nvSpPr>
          <p:cNvPr id="139" name="文本占位符 138"/>
          <p:cNvSpPr>
            <a:spLocks noGrp="1"/>
          </p:cNvSpPr>
          <p:nvPr>
            <p:ph type="body" sz="quarter" idx="10"/>
          </p:nvPr>
        </p:nvSpPr>
        <p:spPr>
          <a:xfrm>
            <a:off x="2147897" y="6432549"/>
            <a:ext cx="8015896" cy="407195"/>
          </a:xfrm>
        </p:spPr>
        <p:txBody>
          <a:bodyPr/>
          <a:lstStyle/>
          <a:p>
            <a:endParaRPr lang="zh-CN" altLang="en-US" dirty="0"/>
          </a:p>
        </p:txBody>
      </p:sp>
      <p:grpSp>
        <p:nvGrpSpPr>
          <p:cNvPr id="4" name="Group 123"/>
          <p:cNvGrpSpPr/>
          <p:nvPr/>
        </p:nvGrpSpPr>
        <p:grpSpPr bwMode="auto">
          <a:xfrm>
            <a:off x="1282220" y="2301190"/>
            <a:ext cx="6019800" cy="685800"/>
            <a:chOff x="480" y="1344"/>
            <a:chExt cx="3792" cy="432"/>
          </a:xfrm>
        </p:grpSpPr>
        <p:sp>
          <p:nvSpPr>
            <p:cNvPr id="5" name="Rectangle 124"/>
            <p:cNvSpPr>
              <a:spLocks noChangeArrowheads="1"/>
            </p:cNvSpPr>
            <p:nvPr/>
          </p:nvSpPr>
          <p:spPr bwMode="auto">
            <a:xfrm>
              <a:off x="480" y="1440"/>
              <a:ext cx="45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stall</a:t>
              </a:r>
            </a:p>
          </p:txBody>
        </p:sp>
        <p:sp>
          <p:nvSpPr>
            <p:cNvPr id="6" name="AutoShape 125" descr="Shingle"/>
            <p:cNvSpPr>
              <a:spLocks noChangeArrowheads="1"/>
            </p:cNvSpPr>
            <p:nvPr/>
          </p:nvSpPr>
          <p:spPr bwMode="auto">
            <a:xfrm>
              <a:off x="2112" y="139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AutoShape 126" descr="Shingle"/>
            <p:cNvSpPr>
              <a:spLocks noChangeArrowheads="1"/>
            </p:cNvSpPr>
            <p:nvPr/>
          </p:nvSpPr>
          <p:spPr bwMode="auto">
            <a:xfrm>
              <a:off x="2544" y="139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AutoShape 127" descr="Shingle"/>
            <p:cNvSpPr>
              <a:spLocks noChangeArrowheads="1"/>
            </p:cNvSpPr>
            <p:nvPr/>
          </p:nvSpPr>
          <p:spPr bwMode="auto">
            <a:xfrm>
              <a:off x="2976" y="139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 name="AutoShape 128" descr="Shingle"/>
            <p:cNvSpPr>
              <a:spLocks noChangeArrowheads="1"/>
            </p:cNvSpPr>
            <p:nvPr/>
          </p:nvSpPr>
          <p:spPr bwMode="auto">
            <a:xfrm>
              <a:off x="3408" y="139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 name="AutoShape 129" descr="Shingle"/>
            <p:cNvSpPr>
              <a:spLocks noChangeArrowheads="1"/>
            </p:cNvSpPr>
            <p:nvPr/>
          </p:nvSpPr>
          <p:spPr bwMode="auto">
            <a:xfrm>
              <a:off x="3840" y="1344"/>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1" name="Group 130"/>
          <p:cNvGrpSpPr/>
          <p:nvPr/>
        </p:nvGrpSpPr>
        <p:grpSpPr bwMode="auto">
          <a:xfrm>
            <a:off x="1282220" y="3139390"/>
            <a:ext cx="6705600" cy="609600"/>
            <a:chOff x="480" y="1872"/>
            <a:chExt cx="4224" cy="384"/>
          </a:xfrm>
        </p:grpSpPr>
        <p:sp>
          <p:nvSpPr>
            <p:cNvPr id="12" name="Rectangle 131"/>
            <p:cNvSpPr>
              <a:spLocks noChangeArrowheads="1"/>
            </p:cNvSpPr>
            <p:nvPr/>
          </p:nvSpPr>
          <p:spPr bwMode="auto">
            <a:xfrm>
              <a:off x="480" y="1968"/>
              <a:ext cx="456"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a:solidFill>
                    <a:srgbClr val="000000"/>
                  </a:solidFill>
                </a:rPr>
                <a:t>stall</a:t>
              </a:r>
            </a:p>
          </p:txBody>
        </p:sp>
        <p:sp>
          <p:nvSpPr>
            <p:cNvPr id="13" name="AutoShape 132" descr="Shingle"/>
            <p:cNvSpPr>
              <a:spLocks noChangeArrowheads="1"/>
            </p:cNvSpPr>
            <p:nvPr/>
          </p:nvSpPr>
          <p:spPr bwMode="auto">
            <a:xfrm>
              <a:off x="2544" y="187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AutoShape 133" descr="Shingle"/>
            <p:cNvSpPr>
              <a:spLocks noChangeArrowheads="1"/>
            </p:cNvSpPr>
            <p:nvPr/>
          </p:nvSpPr>
          <p:spPr bwMode="auto">
            <a:xfrm>
              <a:off x="2976" y="187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5" name="AutoShape 134" descr="Shingle"/>
            <p:cNvSpPr>
              <a:spLocks noChangeArrowheads="1"/>
            </p:cNvSpPr>
            <p:nvPr/>
          </p:nvSpPr>
          <p:spPr bwMode="auto">
            <a:xfrm>
              <a:off x="3408" y="187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 name="AutoShape 135" descr="Shingle"/>
            <p:cNvSpPr>
              <a:spLocks noChangeArrowheads="1"/>
            </p:cNvSpPr>
            <p:nvPr/>
          </p:nvSpPr>
          <p:spPr bwMode="auto">
            <a:xfrm>
              <a:off x="3840" y="187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AutoShape 136" descr="Shingle"/>
            <p:cNvSpPr>
              <a:spLocks noChangeArrowheads="1"/>
            </p:cNvSpPr>
            <p:nvPr/>
          </p:nvSpPr>
          <p:spPr bwMode="auto">
            <a:xfrm>
              <a:off x="4272" y="1872"/>
              <a:ext cx="432" cy="384"/>
            </a:xfrm>
            <a:prstGeom prst="irregularSeal2">
              <a:avLst/>
            </a:prstGeom>
            <a:pattFill prst="shingle">
              <a:fgClr>
                <a:schemeClr val="accent2"/>
              </a:fgClr>
              <a:bgClr>
                <a:srgbClr val="FFFFFF"/>
              </a:bgClr>
            </a:patt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grpSp>
        <p:nvGrpSpPr>
          <p:cNvPr id="18" name="Group 2"/>
          <p:cNvGrpSpPr/>
          <p:nvPr/>
        </p:nvGrpSpPr>
        <p:grpSpPr bwMode="auto">
          <a:xfrm>
            <a:off x="6082820" y="1615390"/>
            <a:ext cx="1143000" cy="3886200"/>
            <a:chOff x="3504" y="912"/>
            <a:chExt cx="720" cy="2448"/>
          </a:xfrm>
        </p:grpSpPr>
        <p:sp>
          <p:nvSpPr>
            <p:cNvPr id="19" name="Rectangle 3"/>
            <p:cNvSpPr>
              <a:spLocks noChangeArrowheads="1"/>
            </p:cNvSpPr>
            <p:nvPr/>
          </p:nvSpPr>
          <p:spPr bwMode="auto">
            <a:xfrm>
              <a:off x="4080" y="3072"/>
              <a:ext cx="144"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Rectangle 4"/>
            <p:cNvSpPr>
              <a:spLocks noChangeArrowheads="1"/>
            </p:cNvSpPr>
            <p:nvPr/>
          </p:nvSpPr>
          <p:spPr bwMode="auto">
            <a:xfrm>
              <a:off x="3648" y="2544"/>
              <a:ext cx="144"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Rectangle 5"/>
            <p:cNvSpPr>
              <a:spLocks noChangeArrowheads="1"/>
            </p:cNvSpPr>
            <p:nvPr/>
          </p:nvSpPr>
          <p:spPr bwMode="auto">
            <a:xfrm>
              <a:off x="3504" y="912"/>
              <a:ext cx="144"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6"/>
            <p:cNvSpPr>
              <a:spLocks noChangeShapeType="1"/>
            </p:cNvSpPr>
            <p:nvPr/>
          </p:nvSpPr>
          <p:spPr bwMode="auto">
            <a:xfrm>
              <a:off x="3648" y="1200"/>
              <a:ext cx="0" cy="1344"/>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3" name="Line 7"/>
            <p:cNvSpPr>
              <a:spLocks noChangeShapeType="1"/>
            </p:cNvSpPr>
            <p:nvPr/>
          </p:nvSpPr>
          <p:spPr bwMode="auto">
            <a:xfrm>
              <a:off x="3648" y="1200"/>
              <a:ext cx="432" cy="1872"/>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4" name="Rectangle 9"/>
          <p:cNvSpPr>
            <a:spLocks noChangeArrowheads="1"/>
          </p:cNvSpPr>
          <p:nvPr/>
        </p:nvSpPr>
        <p:spPr bwMode="auto">
          <a:xfrm>
            <a:off x="851373" y="1693178"/>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25" name="Line 10"/>
          <p:cNvSpPr>
            <a:spLocks noChangeShapeType="1"/>
          </p:cNvSpPr>
          <p:nvPr/>
        </p:nvSpPr>
        <p:spPr bwMode="auto">
          <a:xfrm>
            <a:off x="2653820" y="1086753"/>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6" name="Rectangle 11"/>
          <p:cNvSpPr>
            <a:spLocks noChangeArrowheads="1"/>
          </p:cNvSpPr>
          <p:nvPr/>
        </p:nvSpPr>
        <p:spPr bwMode="auto">
          <a:xfrm>
            <a:off x="1282220" y="1539190"/>
            <a:ext cx="14605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27" name="Line 12"/>
          <p:cNvSpPr>
            <a:spLocks noChangeShapeType="1"/>
          </p:cNvSpPr>
          <p:nvPr/>
        </p:nvSpPr>
        <p:spPr bwMode="auto">
          <a:xfrm>
            <a:off x="38349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8" name="Line 13"/>
          <p:cNvSpPr>
            <a:spLocks noChangeShapeType="1"/>
          </p:cNvSpPr>
          <p:nvPr/>
        </p:nvSpPr>
        <p:spPr bwMode="auto">
          <a:xfrm>
            <a:off x="45207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9" name="Line 14"/>
          <p:cNvSpPr>
            <a:spLocks noChangeShapeType="1"/>
          </p:cNvSpPr>
          <p:nvPr/>
        </p:nvSpPr>
        <p:spPr bwMode="auto">
          <a:xfrm>
            <a:off x="52065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0" name="Line 15"/>
          <p:cNvSpPr>
            <a:spLocks noChangeShapeType="1"/>
          </p:cNvSpPr>
          <p:nvPr/>
        </p:nvSpPr>
        <p:spPr bwMode="auto">
          <a:xfrm>
            <a:off x="58923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Line 16"/>
          <p:cNvSpPr>
            <a:spLocks noChangeShapeType="1"/>
          </p:cNvSpPr>
          <p:nvPr/>
        </p:nvSpPr>
        <p:spPr bwMode="auto">
          <a:xfrm>
            <a:off x="65781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2" name="Line 17"/>
          <p:cNvSpPr>
            <a:spLocks noChangeShapeType="1"/>
          </p:cNvSpPr>
          <p:nvPr/>
        </p:nvSpPr>
        <p:spPr bwMode="auto">
          <a:xfrm>
            <a:off x="72639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3" name="Line 18"/>
          <p:cNvSpPr>
            <a:spLocks noChangeShapeType="1"/>
          </p:cNvSpPr>
          <p:nvPr/>
        </p:nvSpPr>
        <p:spPr bwMode="auto">
          <a:xfrm>
            <a:off x="79497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4" name="Line 19"/>
          <p:cNvSpPr>
            <a:spLocks noChangeShapeType="1"/>
          </p:cNvSpPr>
          <p:nvPr/>
        </p:nvSpPr>
        <p:spPr bwMode="auto">
          <a:xfrm>
            <a:off x="8635520" y="121375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5" name="Line 20"/>
          <p:cNvSpPr>
            <a:spLocks noChangeShapeType="1"/>
          </p:cNvSpPr>
          <p:nvPr/>
        </p:nvSpPr>
        <p:spPr bwMode="auto">
          <a:xfrm>
            <a:off x="1206020" y="1615390"/>
            <a:ext cx="0" cy="4495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nvGrpSpPr>
          <p:cNvPr id="36" name="Group 21"/>
          <p:cNvGrpSpPr/>
          <p:nvPr/>
        </p:nvGrpSpPr>
        <p:grpSpPr bwMode="auto">
          <a:xfrm>
            <a:off x="3263420" y="1462990"/>
            <a:ext cx="3355975" cy="838200"/>
            <a:chOff x="1562" y="1152"/>
            <a:chExt cx="2114" cy="528"/>
          </a:xfrm>
        </p:grpSpPr>
        <p:grpSp>
          <p:nvGrpSpPr>
            <p:cNvPr id="37" name="Group 22"/>
            <p:cNvGrpSpPr/>
            <p:nvPr/>
          </p:nvGrpSpPr>
          <p:grpSpPr bwMode="auto">
            <a:xfrm>
              <a:off x="2487" y="1152"/>
              <a:ext cx="223" cy="481"/>
              <a:chOff x="2207" y="1413"/>
              <a:chExt cx="223" cy="481"/>
            </a:xfrm>
          </p:grpSpPr>
          <p:sp>
            <p:nvSpPr>
              <p:cNvPr id="67" name="Freeform 23"/>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8" name="Rectangle 24"/>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38" name="Group 25"/>
            <p:cNvGrpSpPr/>
            <p:nvPr/>
          </p:nvGrpSpPr>
          <p:grpSpPr bwMode="auto">
            <a:xfrm>
              <a:off x="1562" y="1248"/>
              <a:ext cx="349" cy="289"/>
              <a:chOff x="1282" y="1509"/>
              <a:chExt cx="349" cy="289"/>
            </a:xfrm>
          </p:grpSpPr>
          <p:sp>
            <p:nvSpPr>
              <p:cNvPr id="63" name="Rectangle 26"/>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64" name="Group 27"/>
              <p:cNvGrpSpPr/>
              <p:nvPr/>
            </p:nvGrpSpPr>
            <p:grpSpPr bwMode="auto">
              <a:xfrm>
                <a:off x="1291" y="1509"/>
                <a:ext cx="340" cy="289"/>
                <a:chOff x="1291" y="1509"/>
                <a:chExt cx="340" cy="289"/>
              </a:xfrm>
            </p:grpSpPr>
            <p:sp>
              <p:nvSpPr>
                <p:cNvPr id="65" name="Freeform 28"/>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6" name="Freeform 29"/>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39" name="Rectangle 30"/>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40" name="Group 31"/>
            <p:cNvGrpSpPr/>
            <p:nvPr/>
          </p:nvGrpSpPr>
          <p:grpSpPr bwMode="auto">
            <a:xfrm>
              <a:off x="2031" y="1248"/>
              <a:ext cx="296" cy="289"/>
              <a:chOff x="1751" y="1509"/>
              <a:chExt cx="296" cy="289"/>
            </a:xfrm>
          </p:grpSpPr>
          <p:sp>
            <p:nvSpPr>
              <p:cNvPr id="61" name="Freeform 32"/>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2" name="Freeform 33"/>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41" name="Line 34"/>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2" name="Freeform 35"/>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36"/>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4" name="Rectangle 37"/>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45" name="Group 38"/>
            <p:cNvGrpSpPr/>
            <p:nvPr/>
          </p:nvGrpSpPr>
          <p:grpSpPr bwMode="auto">
            <a:xfrm>
              <a:off x="2880" y="1248"/>
              <a:ext cx="325" cy="289"/>
              <a:chOff x="2600" y="1509"/>
              <a:chExt cx="325" cy="289"/>
            </a:xfrm>
          </p:grpSpPr>
          <p:sp>
            <p:nvSpPr>
              <p:cNvPr id="59" name="Freeform 39"/>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0" name="Freeform 40"/>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46" name="Rectangle 41"/>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47" name="Group 42"/>
            <p:cNvGrpSpPr/>
            <p:nvPr/>
          </p:nvGrpSpPr>
          <p:grpSpPr bwMode="auto">
            <a:xfrm>
              <a:off x="3348" y="1248"/>
              <a:ext cx="284" cy="289"/>
              <a:chOff x="3068" y="1509"/>
              <a:chExt cx="284" cy="289"/>
            </a:xfrm>
          </p:grpSpPr>
          <p:sp>
            <p:nvSpPr>
              <p:cNvPr id="57" name="Freeform 43"/>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8" name="Freeform 44"/>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48" name="Line 45"/>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9" name="Line 46"/>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0" name="Line 47"/>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51" name="Line 48"/>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2" name="Line 49"/>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3" name="Line 50"/>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4" name="Line 51"/>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Line 52"/>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6" name="Line 53"/>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69" name="Group 54"/>
          <p:cNvGrpSpPr/>
          <p:nvPr/>
        </p:nvGrpSpPr>
        <p:grpSpPr bwMode="auto">
          <a:xfrm>
            <a:off x="1282220" y="4053790"/>
            <a:ext cx="8080375" cy="1676400"/>
            <a:chOff x="480" y="2448"/>
            <a:chExt cx="5090" cy="1056"/>
          </a:xfrm>
        </p:grpSpPr>
        <p:sp>
          <p:nvSpPr>
            <p:cNvPr id="70" name="Rectangle 55"/>
            <p:cNvSpPr>
              <a:spLocks noChangeArrowheads="1"/>
            </p:cNvSpPr>
            <p:nvPr/>
          </p:nvSpPr>
          <p:spPr bwMode="auto">
            <a:xfrm>
              <a:off x="480" y="2496"/>
              <a:ext cx="150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sub x4,</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71" name="Rectangle 56"/>
            <p:cNvSpPr>
              <a:spLocks noChangeArrowheads="1"/>
            </p:cNvSpPr>
            <p:nvPr/>
          </p:nvSpPr>
          <p:spPr bwMode="auto">
            <a:xfrm>
              <a:off x="504" y="3051"/>
              <a:ext cx="150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and x6</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,x7</a:t>
              </a:r>
            </a:p>
          </p:txBody>
        </p:sp>
        <p:grpSp>
          <p:nvGrpSpPr>
            <p:cNvPr id="72" name="Group 57"/>
            <p:cNvGrpSpPr/>
            <p:nvPr/>
          </p:nvGrpSpPr>
          <p:grpSpPr bwMode="auto">
            <a:xfrm>
              <a:off x="3024" y="2448"/>
              <a:ext cx="2114" cy="528"/>
              <a:chOff x="1562" y="1152"/>
              <a:chExt cx="2114" cy="528"/>
            </a:xfrm>
          </p:grpSpPr>
          <p:grpSp>
            <p:nvGrpSpPr>
              <p:cNvPr id="106" name="Group 58"/>
              <p:cNvGrpSpPr/>
              <p:nvPr/>
            </p:nvGrpSpPr>
            <p:grpSpPr bwMode="auto">
              <a:xfrm>
                <a:off x="2487" y="1152"/>
                <a:ext cx="223" cy="481"/>
                <a:chOff x="2207" y="1413"/>
                <a:chExt cx="223" cy="481"/>
              </a:xfrm>
            </p:grpSpPr>
            <p:sp>
              <p:nvSpPr>
                <p:cNvPr id="136" name="Freeform 59"/>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7" name="Rectangle 60"/>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07" name="Group 61"/>
              <p:cNvGrpSpPr/>
              <p:nvPr/>
            </p:nvGrpSpPr>
            <p:grpSpPr bwMode="auto">
              <a:xfrm>
                <a:off x="1562" y="1248"/>
                <a:ext cx="349" cy="289"/>
                <a:chOff x="1282" y="1509"/>
                <a:chExt cx="349" cy="289"/>
              </a:xfrm>
            </p:grpSpPr>
            <p:sp>
              <p:nvSpPr>
                <p:cNvPr id="132" name="Rectangle 62"/>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33" name="Group 63"/>
                <p:cNvGrpSpPr/>
                <p:nvPr/>
              </p:nvGrpSpPr>
              <p:grpSpPr bwMode="auto">
                <a:xfrm>
                  <a:off x="1291" y="1509"/>
                  <a:ext cx="340" cy="289"/>
                  <a:chOff x="1291" y="1509"/>
                  <a:chExt cx="340" cy="289"/>
                </a:xfrm>
              </p:grpSpPr>
              <p:sp>
                <p:nvSpPr>
                  <p:cNvPr id="134" name="Freeform 64"/>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5" name="Freeform 65"/>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08" name="Rectangle 66"/>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9" name="Group 67"/>
              <p:cNvGrpSpPr/>
              <p:nvPr/>
            </p:nvGrpSpPr>
            <p:grpSpPr bwMode="auto">
              <a:xfrm>
                <a:off x="2031" y="1248"/>
                <a:ext cx="296" cy="289"/>
                <a:chOff x="1751" y="1509"/>
                <a:chExt cx="296" cy="289"/>
              </a:xfrm>
            </p:grpSpPr>
            <p:sp>
              <p:nvSpPr>
                <p:cNvPr id="130" name="Freeform 68"/>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1" name="Freeform 69"/>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10" name="Line 70"/>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1" name="Freeform 71"/>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2" name="Line 72"/>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3" name="Rectangle 73"/>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14" name="Group 74"/>
              <p:cNvGrpSpPr/>
              <p:nvPr/>
            </p:nvGrpSpPr>
            <p:grpSpPr bwMode="auto">
              <a:xfrm>
                <a:off x="2880" y="1248"/>
                <a:ext cx="325" cy="289"/>
                <a:chOff x="2600" y="1509"/>
                <a:chExt cx="325" cy="289"/>
              </a:xfrm>
            </p:grpSpPr>
            <p:sp>
              <p:nvSpPr>
                <p:cNvPr id="128" name="Freeform 75"/>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9" name="Freeform 76"/>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15" name="Rectangle 77"/>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16" name="Group 78"/>
              <p:cNvGrpSpPr/>
              <p:nvPr/>
            </p:nvGrpSpPr>
            <p:grpSpPr bwMode="auto">
              <a:xfrm>
                <a:off x="3348" y="1248"/>
                <a:ext cx="284" cy="289"/>
                <a:chOff x="3068" y="1509"/>
                <a:chExt cx="284" cy="289"/>
              </a:xfrm>
            </p:grpSpPr>
            <p:sp>
              <p:nvSpPr>
                <p:cNvPr id="126" name="Freeform 79"/>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7" name="Freeform 80"/>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17" name="Line 81"/>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8" name="Line 82"/>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9" name="Line 83"/>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0" name="Line 84"/>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Line 85"/>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2" name="Line 86"/>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3" name="Line 87"/>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4" name="Line 88"/>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5" name="Line 89"/>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73" name="Group 90"/>
            <p:cNvGrpSpPr/>
            <p:nvPr/>
          </p:nvGrpSpPr>
          <p:grpSpPr bwMode="auto">
            <a:xfrm>
              <a:off x="3456" y="2976"/>
              <a:ext cx="2114" cy="528"/>
              <a:chOff x="1562" y="1152"/>
              <a:chExt cx="2114" cy="528"/>
            </a:xfrm>
          </p:grpSpPr>
          <p:grpSp>
            <p:nvGrpSpPr>
              <p:cNvPr id="74" name="Group 91"/>
              <p:cNvGrpSpPr/>
              <p:nvPr/>
            </p:nvGrpSpPr>
            <p:grpSpPr bwMode="auto">
              <a:xfrm>
                <a:off x="2487" y="1152"/>
                <a:ext cx="223" cy="481"/>
                <a:chOff x="2207" y="1413"/>
                <a:chExt cx="223" cy="481"/>
              </a:xfrm>
            </p:grpSpPr>
            <p:sp>
              <p:nvSpPr>
                <p:cNvPr id="104" name="Freeform 9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5" name="Rectangle 9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75" name="Group 94"/>
              <p:cNvGrpSpPr/>
              <p:nvPr/>
            </p:nvGrpSpPr>
            <p:grpSpPr bwMode="auto">
              <a:xfrm>
                <a:off x="1562" y="1248"/>
                <a:ext cx="349" cy="289"/>
                <a:chOff x="1282" y="1509"/>
                <a:chExt cx="349" cy="289"/>
              </a:xfrm>
            </p:grpSpPr>
            <p:sp>
              <p:nvSpPr>
                <p:cNvPr id="100" name="Rectangle 9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01" name="Group 96"/>
                <p:cNvGrpSpPr/>
                <p:nvPr/>
              </p:nvGrpSpPr>
              <p:grpSpPr bwMode="auto">
                <a:xfrm>
                  <a:off x="1291" y="1509"/>
                  <a:ext cx="340" cy="289"/>
                  <a:chOff x="1291" y="1509"/>
                  <a:chExt cx="340" cy="289"/>
                </a:xfrm>
              </p:grpSpPr>
              <p:sp>
                <p:nvSpPr>
                  <p:cNvPr id="102" name="Freeform 9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3" name="Freeform 9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76" name="Rectangle 9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77" name="Group 100"/>
              <p:cNvGrpSpPr/>
              <p:nvPr/>
            </p:nvGrpSpPr>
            <p:grpSpPr bwMode="auto">
              <a:xfrm>
                <a:off x="2031" y="1248"/>
                <a:ext cx="296" cy="289"/>
                <a:chOff x="1751" y="1509"/>
                <a:chExt cx="296" cy="289"/>
              </a:xfrm>
            </p:grpSpPr>
            <p:sp>
              <p:nvSpPr>
                <p:cNvPr id="98" name="Freeform 10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9" name="Freeform 10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8" name="Line 10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9" name="Freeform 10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0" name="Line 10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1" name="Rectangle 10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82" name="Group 107"/>
              <p:cNvGrpSpPr/>
              <p:nvPr/>
            </p:nvGrpSpPr>
            <p:grpSpPr bwMode="auto">
              <a:xfrm>
                <a:off x="2880" y="1248"/>
                <a:ext cx="325" cy="289"/>
                <a:chOff x="2600" y="1509"/>
                <a:chExt cx="325" cy="289"/>
              </a:xfrm>
            </p:grpSpPr>
            <p:sp>
              <p:nvSpPr>
                <p:cNvPr id="96" name="Freeform 10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7" name="Freeform 10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83" name="Rectangle 11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84" name="Group 111"/>
              <p:cNvGrpSpPr/>
              <p:nvPr/>
            </p:nvGrpSpPr>
            <p:grpSpPr bwMode="auto">
              <a:xfrm>
                <a:off x="3348" y="1248"/>
                <a:ext cx="284" cy="289"/>
                <a:chOff x="3068" y="1509"/>
                <a:chExt cx="284" cy="289"/>
              </a:xfrm>
            </p:grpSpPr>
            <p:sp>
              <p:nvSpPr>
                <p:cNvPr id="94" name="Freeform 11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5" name="Freeform 11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85" name="Line 11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6" name="Line 11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7" name="Line 11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8" name="Line 11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9" name="Line 11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0" name="Line 11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1" name="Line 12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2" name="Line 12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3" name="Line 12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38" name="Rectangle 137"/>
          <p:cNvSpPr>
            <a:spLocks noChangeArrowheads="1"/>
          </p:cNvSpPr>
          <p:nvPr/>
        </p:nvSpPr>
        <p:spPr bwMode="auto">
          <a:xfrm>
            <a:off x="8625315" y="1266253"/>
            <a:ext cx="1981200" cy="162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r>
              <a:rPr lang="en-US" altLang="zh-CN" sz="2000" dirty="0">
                <a:solidFill>
                  <a:srgbClr val="000000"/>
                </a:solidFill>
              </a:rPr>
              <a:t>Can fix data hazard by waiting – </a:t>
            </a:r>
            <a:r>
              <a:rPr lang="en-US" altLang="zh-CN" sz="2000" dirty="0">
                <a:solidFill>
                  <a:srgbClr val="FF0000"/>
                </a:solidFill>
              </a:rPr>
              <a:t>stall</a:t>
            </a:r>
            <a:r>
              <a:rPr lang="en-US" altLang="zh-CN" sz="2000" dirty="0">
                <a:solidFill>
                  <a:srgbClr val="000000"/>
                </a:solidFill>
              </a:rPr>
              <a:t> – but impacts CPI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par>
                                <p:cTn id="12" presetID="1" presetClass="entr" presetSubtype="0"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50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Another Way to “Fix” a Data Hazard</a:t>
            </a:r>
            <a:endParaRPr lang="zh-CN" altLang="en-US" dirty="0"/>
          </a:p>
        </p:txBody>
      </p:sp>
      <p:sp>
        <p:nvSpPr>
          <p:cNvPr id="198" name="文本占位符 197"/>
          <p:cNvSpPr>
            <a:spLocks noGrp="1"/>
          </p:cNvSpPr>
          <p:nvPr>
            <p:ph type="body" sz="quarter" idx="10"/>
          </p:nvPr>
        </p:nvSpPr>
        <p:spPr>
          <a:xfrm>
            <a:off x="2146458" y="6428122"/>
            <a:ext cx="8015896" cy="407195"/>
          </a:xfrm>
        </p:spPr>
        <p:txBody>
          <a:bodyPr/>
          <a:lstStyle/>
          <a:p>
            <a:endParaRPr lang="zh-CN" altLang="en-US" dirty="0"/>
          </a:p>
        </p:txBody>
      </p:sp>
      <p:grpSp>
        <p:nvGrpSpPr>
          <p:cNvPr id="4" name="Group 205"/>
          <p:cNvGrpSpPr/>
          <p:nvPr/>
        </p:nvGrpSpPr>
        <p:grpSpPr bwMode="auto">
          <a:xfrm>
            <a:off x="5071731" y="1594811"/>
            <a:ext cx="1143000" cy="2362200"/>
            <a:chOff x="2832" y="912"/>
            <a:chExt cx="720" cy="1488"/>
          </a:xfrm>
        </p:grpSpPr>
        <p:sp>
          <p:nvSpPr>
            <p:cNvPr id="5" name="Rectangle 188"/>
            <p:cNvSpPr>
              <a:spLocks noChangeArrowheads="1"/>
            </p:cNvSpPr>
            <p:nvPr/>
          </p:nvSpPr>
          <p:spPr bwMode="auto">
            <a:xfrm>
              <a:off x="3456" y="2112"/>
              <a:ext cx="96"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189"/>
            <p:cNvSpPr>
              <a:spLocks noChangeArrowheads="1"/>
            </p:cNvSpPr>
            <p:nvPr/>
          </p:nvSpPr>
          <p:spPr bwMode="auto">
            <a:xfrm>
              <a:off x="3072" y="1488"/>
              <a:ext cx="96"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Rectangle 190"/>
            <p:cNvSpPr>
              <a:spLocks noChangeArrowheads="1"/>
            </p:cNvSpPr>
            <p:nvPr/>
          </p:nvSpPr>
          <p:spPr bwMode="auto">
            <a:xfrm>
              <a:off x="2832" y="912"/>
              <a:ext cx="96"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Line 191"/>
            <p:cNvSpPr>
              <a:spLocks noChangeShapeType="1"/>
            </p:cNvSpPr>
            <p:nvPr/>
          </p:nvSpPr>
          <p:spPr bwMode="auto">
            <a:xfrm>
              <a:off x="2880" y="1152"/>
              <a:ext cx="192" cy="480"/>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 name="Line 192"/>
            <p:cNvSpPr>
              <a:spLocks noChangeShapeType="1"/>
            </p:cNvSpPr>
            <p:nvPr/>
          </p:nvSpPr>
          <p:spPr bwMode="auto">
            <a:xfrm>
              <a:off x="2880" y="1152"/>
              <a:ext cx="576" cy="1152"/>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 name="Line 4"/>
          <p:cNvSpPr>
            <a:spLocks noChangeShapeType="1"/>
          </p:cNvSpPr>
          <p:nvPr/>
        </p:nvSpPr>
        <p:spPr bwMode="auto">
          <a:xfrm>
            <a:off x="2709531" y="1066174"/>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1" name="Line 6"/>
          <p:cNvSpPr>
            <a:spLocks noChangeShapeType="1"/>
          </p:cNvSpPr>
          <p:nvPr/>
        </p:nvSpPr>
        <p:spPr bwMode="auto">
          <a:xfrm>
            <a:off x="38906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 name="Line 7"/>
          <p:cNvSpPr>
            <a:spLocks noChangeShapeType="1"/>
          </p:cNvSpPr>
          <p:nvPr/>
        </p:nvSpPr>
        <p:spPr bwMode="auto">
          <a:xfrm>
            <a:off x="45764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Line 8"/>
          <p:cNvSpPr>
            <a:spLocks noChangeShapeType="1"/>
          </p:cNvSpPr>
          <p:nvPr/>
        </p:nvSpPr>
        <p:spPr bwMode="auto">
          <a:xfrm>
            <a:off x="52622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9"/>
          <p:cNvSpPr>
            <a:spLocks noChangeShapeType="1"/>
          </p:cNvSpPr>
          <p:nvPr/>
        </p:nvSpPr>
        <p:spPr bwMode="auto">
          <a:xfrm>
            <a:off x="59480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nvGrpSpPr>
          <p:cNvPr id="15" name="Group 207"/>
          <p:cNvGrpSpPr/>
          <p:nvPr/>
        </p:nvGrpSpPr>
        <p:grpSpPr bwMode="auto">
          <a:xfrm>
            <a:off x="6138531" y="1594811"/>
            <a:ext cx="1143000" cy="4191000"/>
            <a:chOff x="3504" y="912"/>
            <a:chExt cx="720" cy="2640"/>
          </a:xfrm>
        </p:grpSpPr>
        <p:sp>
          <p:nvSpPr>
            <p:cNvPr id="16" name="Rectangle 195"/>
            <p:cNvSpPr>
              <a:spLocks noChangeArrowheads="1"/>
            </p:cNvSpPr>
            <p:nvPr/>
          </p:nvSpPr>
          <p:spPr bwMode="auto">
            <a:xfrm>
              <a:off x="3504" y="912"/>
              <a:ext cx="144" cy="288"/>
            </a:xfrm>
            <a:prstGeom prst="rect">
              <a:avLst/>
            </a:prstGeom>
            <a:solidFill>
              <a:schemeClr val="accent1"/>
            </a:solidFill>
            <a:ln w="12700">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Rectangle 186"/>
            <p:cNvSpPr>
              <a:spLocks noChangeArrowheads="1"/>
            </p:cNvSpPr>
            <p:nvPr/>
          </p:nvSpPr>
          <p:spPr bwMode="auto">
            <a:xfrm>
              <a:off x="4080" y="3264"/>
              <a:ext cx="144"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Rectangle 187"/>
            <p:cNvSpPr>
              <a:spLocks noChangeArrowheads="1"/>
            </p:cNvSpPr>
            <p:nvPr/>
          </p:nvSpPr>
          <p:spPr bwMode="auto">
            <a:xfrm>
              <a:off x="3648" y="2736"/>
              <a:ext cx="144" cy="288"/>
            </a:xfrm>
            <a:prstGeom prst="rect">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193"/>
            <p:cNvSpPr>
              <a:spLocks noChangeShapeType="1"/>
            </p:cNvSpPr>
            <p:nvPr/>
          </p:nvSpPr>
          <p:spPr bwMode="auto">
            <a:xfrm>
              <a:off x="3600" y="1200"/>
              <a:ext cx="48" cy="1680"/>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20" name="Line 194"/>
            <p:cNvSpPr>
              <a:spLocks noChangeShapeType="1"/>
            </p:cNvSpPr>
            <p:nvPr/>
          </p:nvSpPr>
          <p:spPr bwMode="auto">
            <a:xfrm>
              <a:off x="3600" y="1152"/>
              <a:ext cx="432" cy="2256"/>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21" name="Line 10"/>
          <p:cNvSpPr>
            <a:spLocks noChangeShapeType="1"/>
          </p:cNvSpPr>
          <p:nvPr/>
        </p:nvSpPr>
        <p:spPr bwMode="auto">
          <a:xfrm>
            <a:off x="66338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11"/>
          <p:cNvSpPr>
            <a:spLocks noChangeShapeType="1"/>
          </p:cNvSpPr>
          <p:nvPr/>
        </p:nvSpPr>
        <p:spPr bwMode="auto">
          <a:xfrm>
            <a:off x="73196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Line 12"/>
          <p:cNvSpPr>
            <a:spLocks noChangeShapeType="1"/>
          </p:cNvSpPr>
          <p:nvPr/>
        </p:nvSpPr>
        <p:spPr bwMode="auto">
          <a:xfrm>
            <a:off x="80054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4" name="Line 13"/>
          <p:cNvSpPr>
            <a:spLocks noChangeShapeType="1"/>
          </p:cNvSpPr>
          <p:nvPr/>
        </p:nvSpPr>
        <p:spPr bwMode="auto">
          <a:xfrm>
            <a:off x="8691231" y="1193174"/>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nvGrpSpPr>
          <p:cNvPr id="25" name="Group 15"/>
          <p:cNvGrpSpPr/>
          <p:nvPr/>
        </p:nvGrpSpPr>
        <p:grpSpPr bwMode="auto">
          <a:xfrm>
            <a:off x="3319131" y="1442411"/>
            <a:ext cx="3355975" cy="838200"/>
            <a:chOff x="1562" y="1152"/>
            <a:chExt cx="2114" cy="528"/>
          </a:xfrm>
        </p:grpSpPr>
        <p:grpSp>
          <p:nvGrpSpPr>
            <p:cNvPr id="26" name="Group 16"/>
            <p:cNvGrpSpPr/>
            <p:nvPr/>
          </p:nvGrpSpPr>
          <p:grpSpPr bwMode="auto">
            <a:xfrm>
              <a:off x="2487" y="1152"/>
              <a:ext cx="223" cy="481"/>
              <a:chOff x="2207" y="1413"/>
              <a:chExt cx="223" cy="481"/>
            </a:xfrm>
          </p:grpSpPr>
          <p:sp>
            <p:nvSpPr>
              <p:cNvPr id="56" name="Freeform 17"/>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7" name="Rectangle 18"/>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7" name="Group 19"/>
            <p:cNvGrpSpPr/>
            <p:nvPr/>
          </p:nvGrpSpPr>
          <p:grpSpPr bwMode="auto">
            <a:xfrm>
              <a:off x="1562" y="1248"/>
              <a:ext cx="349" cy="289"/>
              <a:chOff x="1282" y="1509"/>
              <a:chExt cx="349" cy="289"/>
            </a:xfrm>
          </p:grpSpPr>
          <p:sp>
            <p:nvSpPr>
              <p:cNvPr id="52" name="Rectangle 20"/>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3" name="Group 21"/>
              <p:cNvGrpSpPr/>
              <p:nvPr/>
            </p:nvGrpSpPr>
            <p:grpSpPr bwMode="auto">
              <a:xfrm>
                <a:off x="1291" y="1509"/>
                <a:ext cx="340" cy="289"/>
                <a:chOff x="1291" y="1509"/>
                <a:chExt cx="340" cy="289"/>
              </a:xfrm>
            </p:grpSpPr>
            <p:sp>
              <p:nvSpPr>
                <p:cNvPr id="54" name="Freeform 22"/>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Freeform 23"/>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8" name="Rectangle 24"/>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9" name="Group 25"/>
            <p:cNvGrpSpPr/>
            <p:nvPr/>
          </p:nvGrpSpPr>
          <p:grpSpPr bwMode="auto">
            <a:xfrm>
              <a:off x="2031" y="1248"/>
              <a:ext cx="296" cy="289"/>
              <a:chOff x="1751" y="1509"/>
              <a:chExt cx="296" cy="289"/>
            </a:xfrm>
          </p:grpSpPr>
          <p:sp>
            <p:nvSpPr>
              <p:cNvPr id="50" name="Freeform 26"/>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1" name="Freeform 27"/>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0" name="Line 28"/>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Freeform 29"/>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2" name="Line 30"/>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3" name="Rectangle 31"/>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4" name="Group 32"/>
            <p:cNvGrpSpPr/>
            <p:nvPr/>
          </p:nvGrpSpPr>
          <p:grpSpPr bwMode="auto">
            <a:xfrm>
              <a:off x="2880" y="1248"/>
              <a:ext cx="325" cy="289"/>
              <a:chOff x="2600" y="1509"/>
              <a:chExt cx="325" cy="289"/>
            </a:xfrm>
          </p:grpSpPr>
          <p:sp>
            <p:nvSpPr>
              <p:cNvPr id="48" name="Freeform 33"/>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9" name="Freeform 34"/>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5" name="Rectangle 35"/>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6" name="Group 36"/>
            <p:cNvGrpSpPr/>
            <p:nvPr/>
          </p:nvGrpSpPr>
          <p:grpSpPr bwMode="auto">
            <a:xfrm>
              <a:off x="3348" y="1248"/>
              <a:ext cx="284" cy="289"/>
              <a:chOff x="3068" y="1509"/>
              <a:chExt cx="284" cy="289"/>
            </a:xfrm>
          </p:grpSpPr>
          <p:sp>
            <p:nvSpPr>
              <p:cNvPr id="46" name="Freeform 37"/>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7" name="Freeform 38"/>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7" name="Line 39"/>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40"/>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Line 41"/>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0" name="Line 42"/>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43"/>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44"/>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45"/>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Line 46"/>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5" name="Line 47"/>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8" name="Group 50"/>
          <p:cNvGrpSpPr/>
          <p:nvPr/>
        </p:nvGrpSpPr>
        <p:grpSpPr bwMode="auto">
          <a:xfrm>
            <a:off x="4004931" y="2356811"/>
            <a:ext cx="3355975" cy="838200"/>
            <a:chOff x="1562" y="1152"/>
            <a:chExt cx="2114" cy="528"/>
          </a:xfrm>
        </p:grpSpPr>
        <p:grpSp>
          <p:nvGrpSpPr>
            <p:cNvPr id="59" name="Group 51"/>
            <p:cNvGrpSpPr/>
            <p:nvPr/>
          </p:nvGrpSpPr>
          <p:grpSpPr bwMode="auto">
            <a:xfrm>
              <a:off x="2487" y="1152"/>
              <a:ext cx="223" cy="481"/>
              <a:chOff x="2207" y="1413"/>
              <a:chExt cx="223" cy="481"/>
            </a:xfrm>
          </p:grpSpPr>
          <p:sp>
            <p:nvSpPr>
              <p:cNvPr id="89" name="Freeform 5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0" name="Rectangle 5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60" name="Group 54"/>
            <p:cNvGrpSpPr/>
            <p:nvPr/>
          </p:nvGrpSpPr>
          <p:grpSpPr bwMode="auto">
            <a:xfrm>
              <a:off x="1562" y="1248"/>
              <a:ext cx="349" cy="289"/>
              <a:chOff x="1282" y="1509"/>
              <a:chExt cx="349" cy="289"/>
            </a:xfrm>
          </p:grpSpPr>
          <p:sp>
            <p:nvSpPr>
              <p:cNvPr id="85" name="Rectangle 5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6" name="Group 56"/>
              <p:cNvGrpSpPr/>
              <p:nvPr/>
            </p:nvGrpSpPr>
            <p:grpSpPr bwMode="auto">
              <a:xfrm>
                <a:off x="1291" y="1509"/>
                <a:ext cx="340" cy="289"/>
                <a:chOff x="1291" y="1509"/>
                <a:chExt cx="340" cy="289"/>
              </a:xfrm>
            </p:grpSpPr>
            <p:sp>
              <p:nvSpPr>
                <p:cNvPr id="87" name="Freeform 5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8" name="Freeform 5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61" name="Rectangle 5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2" name="Group 60"/>
            <p:cNvGrpSpPr/>
            <p:nvPr/>
          </p:nvGrpSpPr>
          <p:grpSpPr bwMode="auto">
            <a:xfrm>
              <a:off x="2031" y="1248"/>
              <a:ext cx="296" cy="289"/>
              <a:chOff x="1751" y="1509"/>
              <a:chExt cx="296" cy="289"/>
            </a:xfrm>
          </p:grpSpPr>
          <p:sp>
            <p:nvSpPr>
              <p:cNvPr id="83" name="Freeform 6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4" name="Freeform 6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3" name="Line 6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4" name="Freeform 6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5" name="Line 6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6" name="Rectangle 6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7" name="Group 67"/>
            <p:cNvGrpSpPr/>
            <p:nvPr/>
          </p:nvGrpSpPr>
          <p:grpSpPr bwMode="auto">
            <a:xfrm>
              <a:off x="2880" y="1248"/>
              <a:ext cx="325" cy="289"/>
              <a:chOff x="2600" y="1509"/>
              <a:chExt cx="325" cy="289"/>
            </a:xfrm>
          </p:grpSpPr>
          <p:sp>
            <p:nvSpPr>
              <p:cNvPr id="81" name="Freeform 6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2" name="Freeform 6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8" name="Rectangle 7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9" name="Group 71"/>
            <p:cNvGrpSpPr/>
            <p:nvPr/>
          </p:nvGrpSpPr>
          <p:grpSpPr bwMode="auto">
            <a:xfrm>
              <a:off x="3348" y="1248"/>
              <a:ext cx="284" cy="289"/>
              <a:chOff x="3068" y="1509"/>
              <a:chExt cx="284" cy="289"/>
            </a:xfrm>
          </p:grpSpPr>
          <p:sp>
            <p:nvSpPr>
              <p:cNvPr id="79" name="Freeform 7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0" name="Freeform 7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0" name="Line 7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7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2" name="Line 7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3" name="Line 7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7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7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8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Line 8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8" name="Line 8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1" name="Group 83"/>
          <p:cNvGrpSpPr/>
          <p:nvPr/>
        </p:nvGrpSpPr>
        <p:grpSpPr bwMode="auto">
          <a:xfrm>
            <a:off x="4690731" y="3347411"/>
            <a:ext cx="3355975" cy="838200"/>
            <a:chOff x="1562" y="1152"/>
            <a:chExt cx="2114" cy="528"/>
          </a:xfrm>
        </p:grpSpPr>
        <p:grpSp>
          <p:nvGrpSpPr>
            <p:cNvPr id="92" name="Group 84"/>
            <p:cNvGrpSpPr/>
            <p:nvPr/>
          </p:nvGrpSpPr>
          <p:grpSpPr bwMode="auto">
            <a:xfrm>
              <a:off x="2487" y="1152"/>
              <a:ext cx="223" cy="481"/>
              <a:chOff x="2207" y="1413"/>
              <a:chExt cx="223" cy="481"/>
            </a:xfrm>
          </p:grpSpPr>
          <p:sp>
            <p:nvSpPr>
              <p:cNvPr id="122" name="Freeform 8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3" name="Rectangle 8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3" name="Group 87"/>
            <p:cNvGrpSpPr/>
            <p:nvPr/>
          </p:nvGrpSpPr>
          <p:grpSpPr bwMode="auto">
            <a:xfrm>
              <a:off x="1562" y="1248"/>
              <a:ext cx="349" cy="289"/>
              <a:chOff x="1282" y="1509"/>
              <a:chExt cx="349" cy="289"/>
            </a:xfrm>
          </p:grpSpPr>
          <p:sp>
            <p:nvSpPr>
              <p:cNvPr id="118" name="Rectangle 8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9" name="Group 89"/>
              <p:cNvGrpSpPr/>
              <p:nvPr/>
            </p:nvGrpSpPr>
            <p:grpSpPr bwMode="auto">
              <a:xfrm>
                <a:off x="1291" y="1509"/>
                <a:ext cx="340" cy="289"/>
                <a:chOff x="1291" y="1509"/>
                <a:chExt cx="340" cy="289"/>
              </a:xfrm>
            </p:grpSpPr>
            <p:sp>
              <p:nvSpPr>
                <p:cNvPr id="120" name="Freeform 9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Freeform 9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4" name="Rectangle 9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5" name="Group 93"/>
            <p:cNvGrpSpPr/>
            <p:nvPr/>
          </p:nvGrpSpPr>
          <p:grpSpPr bwMode="auto">
            <a:xfrm>
              <a:off x="2031" y="1248"/>
              <a:ext cx="296" cy="289"/>
              <a:chOff x="1751" y="1509"/>
              <a:chExt cx="296" cy="289"/>
            </a:xfrm>
          </p:grpSpPr>
          <p:sp>
            <p:nvSpPr>
              <p:cNvPr id="116" name="Freeform 9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7" name="Freeform 9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6" name="Line 9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7" name="Freeform 9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8" name="Line 9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9" name="Rectangle 9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00" name="Group 100"/>
            <p:cNvGrpSpPr/>
            <p:nvPr/>
          </p:nvGrpSpPr>
          <p:grpSpPr bwMode="auto">
            <a:xfrm>
              <a:off x="2880" y="1248"/>
              <a:ext cx="325" cy="289"/>
              <a:chOff x="2600" y="1509"/>
              <a:chExt cx="325" cy="289"/>
            </a:xfrm>
          </p:grpSpPr>
          <p:sp>
            <p:nvSpPr>
              <p:cNvPr id="114" name="Freeform 10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5" name="Freeform 10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1" name="Rectangle 10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2" name="Group 104"/>
            <p:cNvGrpSpPr/>
            <p:nvPr/>
          </p:nvGrpSpPr>
          <p:grpSpPr bwMode="auto">
            <a:xfrm>
              <a:off x="3348" y="1248"/>
              <a:ext cx="284" cy="289"/>
              <a:chOff x="3068" y="1509"/>
              <a:chExt cx="284" cy="289"/>
            </a:xfrm>
          </p:grpSpPr>
          <p:sp>
            <p:nvSpPr>
              <p:cNvPr id="112" name="Freeform 10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3" name="Freeform 10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3" name="Line 10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0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5" name="Line 10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6" name="Line 11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1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1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1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Line 11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1" name="Line 11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4" name="Rectangle 116"/>
          <p:cNvSpPr>
            <a:spLocks noChangeArrowheads="1"/>
          </p:cNvSpPr>
          <p:nvPr/>
        </p:nvSpPr>
        <p:spPr bwMode="auto">
          <a:xfrm>
            <a:off x="8698036" y="1212224"/>
            <a:ext cx="2286000" cy="193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r>
              <a:rPr lang="en-US" altLang="zh-CN" sz="2000" dirty="0">
                <a:solidFill>
                  <a:srgbClr val="000000"/>
                </a:solidFill>
              </a:rPr>
              <a:t>Fix data hazards by </a:t>
            </a:r>
            <a:r>
              <a:rPr lang="en-US" altLang="zh-CN" sz="2000" b="1" dirty="0">
                <a:solidFill>
                  <a:srgbClr val="FF0000"/>
                </a:solidFill>
              </a:rPr>
              <a:t>forwarding</a:t>
            </a:r>
            <a:r>
              <a:rPr lang="en-US" altLang="zh-CN" sz="2000" dirty="0">
                <a:solidFill>
                  <a:srgbClr val="FF0000"/>
                </a:solidFill>
              </a:rPr>
              <a:t> </a:t>
            </a:r>
            <a:r>
              <a:rPr lang="en-US" altLang="zh-CN" sz="2000" dirty="0">
                <a:solidFill>
                  <a:srgbClr val="000000"/>
                </a:solidFill>
              </a:rPr>
              <a:t>results as soon as they are </a:t>
            </a:r>
            <a:r>
              <a:rPr lang="en-US" altLang="zh-CN" sz="2000" b="1" dirty="0">
                <a:solidFill>
                  <a:srgbClr val="FF0000"/>
                </a:solidFill>
              </a:rPr>
              <a:t>available</a:t>
            </a:r>
            <a:r>
              <a:rPr lang="en-US" altLang="zh-CN" sz="2000" dirty="0">
                <a:solidFill>
                  <a:srgbClr val="FF0000"/>
                </a:solidFill>
              </a:rPr>
              <a:t> </a:t>
            </a:r>
            <a:r>
              <a:rPr lang="en-US" altLang="zh-CN" sz="2000" dirty="0">
                <a:solidFill>
                  <a:srgbClr val="000000"/>
                </a:solidFill>
              </a:rPr>
              <a:t>to where they are </a:t>
            </a:r>
            <a:r>
              <a:rPr lang="en-US" altLang="zh-CN" sz="2000" b="1" dirty="0">
                <a:solidFill>
                  <a:srgbClr val="FF0000"/>
                </a:solidFill>
              </a:rPr>
              <a:t>needed</a:t>
            </a:r>
            <a:endParaRPr lang="en-US" altLang="zh-CN" sz="2000" dirty="0">
              <a:solidFill>
                <a:srgbClr val="FF0000"/>
              </a:solidFill>
            </a:endParaRPr>
          </a:p>
        </p:txBody>
      </p:sp>
      <p:grpSp>
        <p:nvGrpSpPr>
          <p:cNvPr id="125" name="Group 119"/>
          <p:cNvGrpSpPr/>
          <p:nvPr/>
        </p:nvGrpSpPr>
        <p:grpSpPr bwMode="auto">
          <a:xfrm>
            <a:off x="5376531" y="4338011"/>
            <a:ext cx="3355975" cy="838200"/>
            <a:chOff x="1562" y="1152"/>
            <a:chExt cx="2114" cy="528"/>
          </a:xfrm>
        </p:grpSpPr>
        <p:grpSp>
          <p:nvGrpSpPr>
            <p:cNvPr id="126" name="Group 120"/>
            <p:cNvGrpSpPr/>
            <p:nvPr/>
          </p:nvGrpSpPr>
          <p:grpSpPr bwMode="auto">
            <a:xfrm>
              <a:off x="2487" y="1152"/>
              <a:ext cx="223" cy="481"/>
              <a:chOff x="2207" y="1413"/>
              <a:chExt cx="223" cy="481"/>
            </a:xfrm>
          </p:grpSpPr>
          <p:sp>
            <p:nvSpPr>
              <p:cNvPr id="156" name="Freeform 121"/>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7" name="Rectangle 122"/>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7" name="Group 123"/>
            <p:cNvGrpSpPr/>
            <p:nvPr/>
          </p:nvGrpSpPr>
          <p:grpSpPr bwMode="auto">
            <a:xfrm>
              <a:off x="1562" y="1248"/>
              <a:ext cx="349" cy="289"/>
              <a:chOff x="1282" y="1509"/>
              <a:chExt cx="349" cy="289"/>
            </a:xfrm>
          </p:grpSpPr>
          <p:sp>
            <p:nvSpPr>
              <p:cNvPr id="152" name="Rectangle 124"/>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53" name="Group 125"/>
              <p:cNvGrpSpPr/>
              <p:nvPr/>
            </p:nvGrpSpPr>
            <p:grpSpPr bwMode="auto">
              <a:xfrm>
                <a:off x="1291" y="1509"/>
                <a:ext cx="340" cy="289"/>
                <a:chOff x="1291" y="1509"/>
                <a:chExt cx="340" cy="289"/>
              </a:xfrm>
            </p:grpSpPr>
            <p:sp>
              <p:nvSpPr>
                <p:cNvPr id="154" name="Freeform 126"/>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5" name="Freeform 127"/>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8" name="Rectangle 128"/>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9" name="Group 129"/>
            <p:cNvGrpSpPr/>
            <p:nvPr/>
          </p:nvGrpSpPr>
          <p:grpSpPr bwMode="auto">
            <a:xfrm>
              <a:off x="2031" y="1248"/>
              <a:ext cx="296" cy="289"/>
              <a:chOff x="1751" y="1509"/>
              <a:chExt cx="296" cy="289"/>
            </a:xfrm>
          </p:grpSpPr>
          <p:sp>
            <p:nvSpPr>
              <p:cNvPr id="150" name="Freeform 130"/>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1" name="Freeform 131"/>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0" name="Line 132"/>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1" name="Freeform 133"/>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2" name="Line 134"/>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3" name="Rectangle 135"/>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4" name="Group 136"/>
            <p:cNvGrpSpPr/>
            <p:nvPr/>
          </p:nvGrpSpPr>
          <p:grpSpPr bwMode="auto">
            <a:xfrm>
              <a:off x="2880" y="1248"/>
              <a:ext cx="325" cy="289"/>
              <a:chOff x="2600" y="1509"/>
              <a:chExt cx="325" cy="289"/>
            </a:xfrm>
          </p:grpSpPr>
          <p:sp>
            <p:nvSpPr>
              <p:cNvPr id="148" name="Freeform 137"/>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9" name="Freeform 138"/>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5" name="Rectangle 139"/>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6" name="Group 140"/>
            <p:cNvGrpSpPr/>
            <p:nvPr/>
          </p:nvGrpSpPr>
          <p:grpSpPr bwMode="auto">
            <a:xfrm>
              <a:off x="3348" y="1248"/>
              <a:ext cx="284" cy="289"/>
              <a:chOff x="3068" y="1509"/>
              <a:chExt cx="284" cy="289"/>
            </a:xfrm>
          </p:grpSpPr>
          <p:sp>
            <p:nvSpPr>
              <p:cNvPr id="146" name="Freeform 141"/>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7" name="Freeform 142"/>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7" name="Line 143"/>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8" name="Line 144"/>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9" name="Line 145"/>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0" name="Line 146"/>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47"/>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48"/>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Line 149"/>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4" name="Line 150"/>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5" name="Line 151"/>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8" name="Group 152"/>
          <p:cNvGrpSpPr/>
          <p:nvPr/>
        </p:nvGrpSpPr>
        <p:grpSpPr bwMode="auto">
          <a:xfrm>
            <a:off x="6062331" y="5176211"/>
            <a:ext cx="3355975" cy="838200"/>
            <a:chOff x="1562" y="1152"/>
            <a:chExt cx="2114" cy="528"/>
          </a:xfrm>
        </p:grpSpPr>
        <p:grpSp>
          <p:nvGrpSpPr>
            <p:cNvPr id="159" name="Group 153"/>
            <p:cNvGrpSpPr/>
            <p:nvPr/>
          </p:nvGrpSpPr>
          <p:grpSpPr bwMode="auto">
            <a:xfrm>
              <a:off x="2487" y="1152"/>
              <a:ext cx="223" cy="481"/>
              <a:chOff x="2207" y="1413"/>
              <a:chExt cx="223" cy="481"/>
            </a:xfrm>
          </p:grpSpPr>
          <p:sp>
            <p:nvSpPr>
              <p:cNvPr id="189" name="Freeform 154"/>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90" name="Rectangle 155"/>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60" name="Group 156"/>
            <p:cNvGrpSpPr/>
            <p:nvPr/>
          </p:nvGrpSpPr>
          <p:grpSpPr bwMode="auto">
            <a:xfrm>
              <a:off x="1562" y="1248"/>
              <a:ext cx="349" cy="289"/>
              <a:chOff x="1282" y="1509"/>
              <a:chExt cx="349" cy="289"/>
            </a:xfrm>
          </p:grpSpPr>
          <p:sp>
            <p:nvSpPr>
              <p:cNvPr id="185" name="Rectangle 157"/>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86" name="Group 158"/>
              <p:cNvGrpSpPr/>
              <p:nvPr/>
            </p:nvGrpSpPr>
            <p:grpSpPr bwMode="auto">
              <a:xfrm>
                <a:off x="1291" y="1509"/>
                <a:ext cx="340" cy="289"/>
                <a:chOff x="1291" y="1509"/>
                <a:chExt cx="340" cy="289"/>
              </a:xfrm>
            </p:grpSpPr>
            <p:sp>
              <p:nvSpPr>
                <p:cNvPr id="187" name="Freeform 159"/>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8" name="Freeform 160"/>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61" name="Rectangle 161"/>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2" name="Group 162"/>
            <p:cNvGrpSpPr/>
            <p:nvPr/>
          </p:nvGrpSpPr>
          <p:grpSpPr bwMode="auto">
            <a:xfrm>
              <a:off x="2031" y="1248"/>
              <a:ext cx="296" cy="289"/>
              <a:chOff x="1751" y="1509"/>
              <a:chExt cx="296" cy="289"/>
            </a:xfrm>
          </p:grpSpPr>
          <p:sp>
            <p:nvSpPr>
              <p:cNvPr id="183" name="Freeform 163"/>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4" name="Freeform 164"/>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3" name="Line 165"/>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4" name="Freeform 166"/>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5" name="Line 167"/>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6" name="Rectangle 168"/>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67" name="Group 169"/>
            <p:cNvGrpSpPr/>
            <p:nvPr/>
          </p:nvGrpSpPr>
          <p:grpSpPr bwMode="auto">
            <a:xfrm>
              <a:off x="2880" y="1248"/>
              <a:ext cx="325" cy="289"/>
              <a:chOff x="2600" y="1509"/>
              <a:chExt cx="325" cy="289"/>
            </a:xfrm>
          </p:grpSpPr>
          <p:sp>
            <p:nvSpPr>
              <p:cNvPr id="181" name="Freeform 170"/>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2" name="Freeform 171"/>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8" name="Rectangle 172"/>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9" name="Group 173"/>
            <p:cNvGrpSpPr/>
            <p:nvPr/>
          </p:nvGrpSpPr>
          <p:grpSpPr bwMode="auto">
            <a:xfrm>
              <a:off x="3348" y="1248"/>
              <a:ext cx="284" cy="289"/>
              <a:chOff x="3068" y="1509"/>
              <a:chExt cx="284" cy="289"/>
            </a:xfrm>
          </p:grpSpPr>
          <p:sp>
            <p:nvSpPr>
              <p:cNvPr id="179" name="Freeform 174"/>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0" name="Freeform 175"/>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70" name="Line 176"/>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1" name="Line 177"/>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2" name="Line 178"/>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3" name="Line 179"/>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80"/>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5" name="Line 181"/>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6" name="Line 182"/>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7" name="Line 183"/>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8" name="Line 184"/>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91" name="Rectangle 198"/>
          <p:cNvSpPr>
            <a:spLocks noChangeArrowheads="1"/>
          </p:cNvSpPr>
          <p:nvPr/>
        </p:nvSpPr>
        <p:spPr bwMode="auto">
          <a:xfrm>
            <a:off x="883271" y="1748799"/>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192" name="Rectangle 199"/>
          <p:cNvSpPr>
            <a:spLocks noChangeArrowheads="1"/>
          </p:cNvSpPr>
          <p:nvPr/>
        </p:nvSpPr>
        <p:spPr bwMode="auto">
          <a:xfrm>
            <a:off x="1314119" y="1594811"/>
            <a:ext cx="14605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add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a:t>
            </a:r>
          </a:p>
        </p:txBody>
      </p:sp>
      <p:sp>
        <p:nvSpPr>
          <p:cNvPr id="193" name="Line 200"/>
          <p:cNvSpPr>
            <a:spLocks noChangeShapeType="1"/>
          </p:cNvSpPr>
          <p:nvPr/>
        </p:nvSpPr>
        <p:spPr bwMode="auto">
          <a:xfrm>
            <a:off x="1237919" y="1671011"/>
            <a:ext cx="0" cy="4495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94" name="Rectangle 201"/>
          <p:cNvSpPr>
            <a:spLocks noChangeArrowheads="1"/>
          </p:cNvSpPr>
          <p:nvPr/>
        </p:nvSpPr>
        <p:spPr bwMode="auto">
          <a:xfrm>
            <a:off x="1314119" y="258541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sub x4,</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5" name="Rectangle 202"/>
          <p:cNvSpPr>
            <a:spLocks noChangeArrowheads="1"/>
          </p:cNvSpPr>
          <p:nvPr/>
        </p:nvSpPr>
        <p:spPr bwMode="auto">
          <a:xfrm>
            <a:off x="1314119" y="365221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and x6</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,x7</a:t>
            </a:r>
          </a:p>
        </p:txBody>
      </p:sp>
      <p:sp>
        <p:nvSpPr>
          <p:cNvPr id="196" name="Rectangle 203"/>
          <p:cNvSpPr>
            <a:spLocks noChangeArrowheads="1"/>
          </p:cNvSpPr>
          <p:nvPr/>
        </p:nvSpPr>
        <p:spPr bwMode="auto">
          <a:xfrm>
            <a:off x="1314119" y="540481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xor</a:t>
            </a:r>
            <a:r>
              <a:rPr lang="en-US" altLang="zh-CN" sz="2400" b="1" dirty="0">
                <a:solidFill>
                  <a:srgbClr val="000000"/>
                </a:solidFill>
                <a:latin typeface="Courier New" panose="02070309020205020404" charset="0"/>
              </a:rPr>
              <a:t> x4,</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7" name="Rectangle 204"/>
          <p:cNvSpPr>
            <a:spLocks noChangeArrowheads="1"/>
          </p:cNvSpPr>
          <p:nvPr/>
        </p:nvSpPr>
        <p:spPr bwMode="auto">
          <a:xfrm>
            <a:off x="1314119" y="4533274"/>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or  x8,</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Forwarding with Load-use Data Hazards</a:t>
            </a:r>
            <a:endParaRPr lang="zh-CN" altLang="en-US" dirty="0"/>
          </a:p>
        </p:txBody>
      </p:sp>
      <p:sp>
        <p:nvSpPr>
          <p:cNvPr id="198" name="文本占位符 197"/>
          <p:cNvSpPr>
            <a:spLocks noGrp="1"/>
          </p:cNvSpPr>
          <p:nvPr>
            <p:ph type="body" sz="quarter" idx="10"/>
          </p:nvPr>
        </p:nvSpPr>
        <p:spPr>
          <a:xfrm>
            <a:off x="2061065" y="6462803"/>
            <a:ext cx="8015896" cy="407195"/>
          </a:xfrm>
        </p:spPr>
        <p:txBody>
          <a:bodyPr/>
          <a:lstStyle/>
          <a:p>
            <a:endParaRPr lang="zh-CN" altLang="en-US"/>
          </a:p>
        </p:txBody>
      </p:sp>
      <p:grpSp>
        <p:nvGrpSpPr>
          <p:cNvPr id="4" name="Group 2"/>
          <p:cNvGrpSpPr/>
          <p:nvPr/>
        </p:nvGrpSpPr>
        <p:grpSpPr bwMode="auto">
          <a:xfrm>
            <a:off x="6369050" y="1548033"/>
            <a:ext cx="1143000" cy="3810000"/>
            <a:chOff x="3504" y="912"/>
            <a:chExt cx="720" cy="2400"/>
          </a:xfrm>
        </p:grpSpPr>
        <p:sp>
          <p:nvSpPr>
            <p:cNvPr id="5" name="Rectangle 3"/>
            <p:cNvSpPr>
              <a:spLocks noChangeArrowheads="1"/>
            </p:cNvSpPr>
            <p:nvPr/>
          </p:nvSpPr>
          <p:spPr bwMode="auto">
            <a:xfrm>
              <a:off x="3504" y="912"/>
              <a:ext cx="144" cy="288"/>
            </a:xfrm>
            <a:prstGeom prst="rect">
              <a:avLst/>
            </a:prstGeom>
            <a:solidFill>
              <a:schemeClr val="accent1"/>
            </a:solidFill>
            <a:ln w="12700">
              <a:solidFill>
                <a:schemeClr val="accent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 name="Rectangle 4"/>
            <p:cNvSpPr>
              <a:spLocks noChangeArrowheads="1"/>
            </p:cNvSpPr>
            <p:nvPr/>
          </p:nvSpPr>
          <p:spPr bwMode="auto">
            <a:xfrm>
              <a:off x="4080" y="3024"/>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 name="Rectangle 5"/>
            <p:cNvSpPr>
              <a:spLocks noChangeArrowheads="1"/>
            </p:cNvSpPr>
            <p:nvPr/>
          </p:nvSpPr>
          <p:spPr bwMode="auto">
            <a:xfrm>
              <a:off x="3648" y="2496"/>
              <a:ext cx="144"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8" name="Line 6"/>
            <p:cNvSpPr>
              <a:spLocks noChangeShapeType="1"/>
            </p:cNvSpPr>
            <p:nvPr/>
          </p:nvSpPr>
          <p:spPr bwMode="auto">
            <a:xfrm>
              <a:off x="3648" y="1200"/>
              <a:ext cx="0" cy="1296"/>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 name="Line 7"/>
            <p:cNvSpPr>
              <a:spLocks noChangeShapeType="1"/>
            </p:cNvSpPr>
            <p:nvPr/>
          </p:nvSpPr>
          <p:spPr bwMode="auto">
            <a:xfrm>
              <a:off x="3648" y="1152"/>
              <a:ext cx="432" cy="1872"/>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0" name="Group 8"/>
          <p:cNvGrpSpPr/>
          <p:nvPr/>
        </p:nvGrpSpPr>
        <p:grpSpPr bwMode="auto">
          <a:xfrm>
            <a:off x="5607050" y="1548033"/>
            <a:ext cx="838200" cy="2133600"/>
            <a:chOff x="3024" y="912"/>
            <a:chExt cx="528" cy="1344"/>
          </a:xfrm>
        </p:grpSpPr>
        <p:sp>
          <p:nvSpPr>
            <p:cNvPr id="11" name="Rectangle 9"/>
            <p:cNvSpPr>
              <a:spLocks noChangeArrowheads="1"/>
            </p:cNvSpPr>
            <p:nvPr/>
          </p:nvSpPr>
          <p:spPr bwMode="auto">
            <a:xfrm>
              <a:off x="3456" y="1968"/>
              <a:ext cx="96" cy="288"/>
            </a:xfrm>
            <a:prstGeom prst="rect">
              <a:avLst/>
            </a:prstGeom>
            <a:solidFill>
              <a:srgbClr val="009900"/>
            </a:solidFill>
            <a:ln w="12700">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2" name="Rectangle 10"/>
            <p:cNvSpPr>
              <a:spLocks noChangeArrowheads="1"/>
            </p:cNvSpPr>
            <p:nvPr/>
          </p:nvSpPr>
          <p:spPr bwMode="auto">
            <a:xfrm>
              <a:off x="3024" y="1440"/>
              <a:ext cx="96"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 name="Rectangle 11"/>
            <p:cNvSpPr>
              <a:spLocks noChangeArrowheads="1"/>
            </p:cNvSpPr>
            <p:nvPr/>
          </p:nvSpPr>
          <p:spPr bwMode="auto">
            <a:xfrm>
              <a:off x="3264" y="912"/>
              <a:ext cx="96" cy="288"/>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4" name="Line 12"/>
            <p:cNvSpPr>
              <a:spLocks noChangeShapeType="1"/>
            </p:cNvSpPr>
            <p:nvPr/>
          </p:nvSpPr>
          <p:spPr bwMode="auto">
            <a:xfrm flipH="1">
              <a:off x="3072" y="1200"/>
              <a:ext cx="288" cy="240"/>
            </a:xfrm>
            <a:prstGeom prst="line">
              <a:avLst/>
            </a:prstGeom>
            <a:noFill/>
            <a:ln w="28575">
              <a:solidFill>
                <a:schemeClr val="accent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 name="Line 13"/>
            <p:cNvSpPr>
              <a:spLocks noChangeShapeType="1"/>
            </p:cNvSpPr>
            <p:nvPr/>
          </p:nvSpPr>
          <p:spPr bwMode="auto">
            <a:xfrm>
              <a:off x="3360" y="1200"/>
              <a:ext cx="144" cy="768"/>
            </a:xfrm>
            <a:prstGeom prst="line">
              <a:avLst/>
            </a:prstGeom>
            <a:noFill/>
            <a:ln w="28575">
              <a:solidFill>
                <a:srgbClr val="00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 name="Line 16"/>
          <p:cNvSpPr>
            <a:spLocks noChangeShapeType="1"/>
          </p:cNvSpPr>
          <p:nvPr/>
        </p:nvSpPr>
        <p:spPr bwMode="auto">
          <a:xfrm>
            <a:off x="2940050" y="1014633"/>
            <a:ext cx="63119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 name="Line 21"/>
          <p:cNvSpPr>
            <a:spLocks noChangeShapeType="1"/>
          </p:cNvSpPr>
          <p:nvPr/>
        </p:nvSpPr>
        <p:spPr bwMode="auto">
          <a:xfrm>
            <a:off x="41211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8" name="Line 22"/>
          <p:cNvSpPr>
            <a:spLocks noChangeShapeType="1"/>
          </p:cNvSpPr>
          <p:nvPr/>
        </p:nvSpPr>
        <p:spPr bwMode="auto">
          <a:xfrm>
            <a:off x="48069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9" name="Line 23"/>
          <p:cNvSpPr>
            <a:spLocks noChangeShapeType="1"/>
          </p:cNvSpPr>
          <p:nvPr/>
        </p:nvSpPr>
        <p:spPr bwMode="auto">
          <a:xfrm>
            <a:off x="54927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0" name="Line 24"/>
          <p:cNvSpPr>
            <a:spLocks noChangeShapeType="1"/>
          </p:cNvSpPr>
          <p:nvPr/>
        </p:nvSpPr>
        <p:spPr bwMode="auto">
          <a:xfrm>
            <a:off x="61785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1" name="Line 25"/>
          <p:cNvSpPr>
            <a:spLocks noChangeShapeType="1"/>
          </p:cNvSpPr>
          <p:nvPr/>
        </p:nvSpPr>
        <p:spPr bwMode="auto">
          <a:xfrm>
            <a:off x="68643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2" name="Line 26"/>
          <p:cNvSpPr>
            <a:spLocks noChangeShapeType="1"/>
          </p:cNvSpPr>
          <p:nvPr/>
        </p:nvSpPr>
        <p:spPr bwMode="auto">
          <a:xfrm>
            <a:off x="75501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3" name="Line 27"/>
          <p:cNvSpPr>
            <a:spLocks noChangeShapeType="1"/>
          </p:cNvSpPr>
          <p:nvPr/>
        </p:nvSpPr>
        <p:spPr bwMode="auto">
          <a:xfrm>
            <a:off x="82359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24" name="Line 28"/>
          <p:cNvSpPr>
            <a:spLocks noChangeShapeType="1"/>
          </p:cNvSpPr>
          <p:nvPr/>
        </p:nvSpPr>
        <p:spPr bwMode="auto">
          <a:xfrm>
            <a:off x="8921750" y="1141633"/>
            <a:ext cx="0" cy="44704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grpSp>
        <p:nvGrpSpPr>
          <p:cNvPr id="25" name="Group 31"/>
          <p:cNvGrpSpPr/>
          <p:nvPr/>
        </p:nvGrpSpPr>
        <p:grpSpPr bwMode="auto">
          <a:xfrm>
            <a:off x="3549650" y="1390871"/>
            <a:ext cx="3355975" cy="838200"/>
            <a:chOff x="1562" y="1152"/>
            <a:chExt cx="2114" cy="528"/>
          </a:xfrm>
        </p:grpSpPr>
        <p:grpSp>
          <p:nvGrpSpPr>
            <p:cNvPr id="26" name="Group 32"/>
            <p:cNvGrpSpPr/>
            <p:nvPr/>
          </p:nvGrpSpPr>
          <p:grpSpPr bwMode="auto">
            <a:xfrm>
              <a:off x="2487" y="1152"/>
              <a:ext cx="223" cy="481"/>
              <a:chOff x="2207" y="1413"/>
              <a:chExt cx="223" cy="481"/>
            </a:xfrm>
          </p:grpSpPr>
          <p:sp>
            <p:nvSpPr>
              <p:cNvPr id="56" name="Freeform 33"/>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7" name="Rectangle 34"/>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27" name="Group 35"/>
            <p:cNvGrpSpPr/>
            <p:nvPr/>
          </p:nvGrpSpPr>
          <p:grpSpPr bwMode="auto">
            <a:xfrm>
              <a:off x="1562" y="1248"/>
              <a:ext cx="349" cy="289"/>
              <a:chOff x="1282" y="1509"/>
              <a:chExt cx="349" cy="289"/>
            </a:xfrm>
          </p:grpSpPr>
          <p:sp>
            <p:nvSpPr>
              <p:cNvPr id="52" name="Rectangle 36"/>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53" name="Group 37"/>
              <p:cNvGrpSpPr/>
              <p:nvPr/>
            </p:nvGrpSpPr>
            <p:grpSpPr bwMode="auto">
              <a:xfrm>
                <a:off x="1291" y="1509"/>
                <a:ext cx="340" cy="289"/>
                <a:chOff x="1291" y="1509"/>
                <a:chExt cx="340" cy="289"/>
              </a:xfrm>
            </p:grpSpPr>
            <p:sp>
              <p:nvSpPr>
                <p:cNvPr id="54" name="Freeform 38"/>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5" name="Freeform 39"/>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28" name="Rectangle 40"/>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29" name="Group 41"/>
            <p:cNvGrpSpPr/>
            <p:nvPr/>
          </p:nvGrpSpPr>
          <p:grpSpPr bwMode="auto">
            <a:xfrm>
              <a:off x="2031" y="1248"/>
              <a:ext cx="296" cy="289"/>
              <a:chOff x="1751" y="1509"/>
              <a:chExt cx="296" cy="289"/>
            </a:xfrm>
          </p:grpSpPr>
          <p:sp>
            <p:nvSpPr>
              <p:cNvPr id="50" name="Freeform 42"/>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51" name="Freeform 43"/>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0" name="Line 44"/>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1" name="Freeform 45"/>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32" name="Line 46"/>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3" name="Rectangle 47"/>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34" name="Group 48"/>
            <p:cNvGrpSpPr/>
            <p:nvPr/>
          </p:nvGrpSpPr>
          <p:grpSpPr bwMode="auto">
            <a:xfrm>
              <a:off x="2880" y="1248"/>
              <a:ext cx="325" cy="289"/>
              <a:chOff x="2600" y="1509"/>
              <a:chExt cx="325" cy="289"/>
            </a:xfrm>
          </p:grpSpPr>
          <p:sp>
            <p:nvSpPr>
              <p:cNvPr id="48" name="Freeform 49"/>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9" name="Freeform 50"/>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5" name="Rectangle 51"/>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36" name="Group 52"/>
            <p:cNvGrpSpPr/>
            <p:nvPr/>
          </p:nvGrpSpPr>
          <p:grpSpPr bwMode="auto">
            <a:xfrm>
              <a:off x="3348" y="1248"/>
              <a:ext cx="284" cy="289"/>
              <a:chOff x="3068" y="1509"/>
              <a:chExt cx="284" cy="289"/>
            </a:xfrm>
          </p:grpSpPr>
          <p:sp>
            <p:nvSpPr>
              <p:cNvPr id="46" name="Freeform 53"/>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7" name="Freeform 54"/>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37" name="Line 55"/>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8" name="Line 56"/>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39" name="Line 57"/>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40" name="Line 58"/>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1" name="Line 59"/>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2" name="Line 60"/>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3" name="Line 61"/>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4" name="Line 62"/>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45" name="Line 63"/>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58" name="Group 64"/>
          <p:cNvGrpSpPr/>
          <p:nvPr/>
        </p:nvGrpSpPr>
        <p:grpSpPr bwMode="auto">
          <a:xfrm>
            <a:off x="4235450" y="2229071"/>
            <a:ext cx="3355975" cy="838200"/>
            <a:chOff x="1562" y="1152"/>
            <a:chExt cx="2114" cy="528"/>
          </a:xfrm>
        </p:grpSpPr>
        <p:grpSp>
          <p:nvGrpSpPr>
            <p:cNvPr id="59" name="Group 65"/>
            <p:cNvGrpSpPr/>
            <p:nvPr/>
          </p:nvGrpSpPr>
          <p:grpSpPr bwMode="auto">
            <a:xfrm>
              <a:off x="2487" y="1152"/>
              <a:ext cx="223" cy="481"/>
              <a:chOff x="2207" y="1413"/>
              <a:chExt cx="223" cy="481"/>
            </a:xfrm>
          </p:grpSpPr>
          <p:sp>
            <p:nvSpPr>
              <p:cNvPr id="89" name="Freeform 66"/>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0" name="Rectangle 67"/>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60" name="Group 68"/>
            <p:cNvGrpSpPr/>
            <p:nvPr/>
          </p:nvGrpSpPr>
          <p:grpSpPr bwMode="auto">
            <a:xfrm>
              <a:off x="1562" y="1248"/>
              <a:ext cx="349" cy="289"/>
              <a:chOff x="1282" y="1509"/>
              <a:chExt cx="349" cy="289"/>
            </a:xfrm>
          </p:grpSpPr>
          <p:sp>
            <p:nvSpPr>
              <p:cNvPr id="85" name="Rectangle 69"/>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86" name="Group 70"/>
              <p:cNvGrpSpPr/>
              <p:nvPr/>
            </p:nvGrpSpPr>
            <p:grpSpPr bwMode="auto">
              <a:xfrm>
                <a:off x="1291" y="1509"/>
                <a:ext cx="340" cy="289"/>
                <a:chOff x="1291" y="1509"/>
                <a:chExt cx="340" cy="289"/>
              </a:xfrm>
            </p:grpSpPr>
            <p:sp>
              <p:nvSpPr>
                <p:cNvPr id="87" name="Freeform 71"/>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8" name="Freeform 72"/>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61" name="Rectangle 73"/>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2" name="Group 74"/>
            <p:cNvGrpSpPr/>
            <p:nvPr/>
          </p:nvGrpSpPr>
          <p:grpSpPr bwMode="auto">
            <a:xfrm>
              <a:off x="2031" y="1248"/>
              <a:ext cx="296" cy="289"/>
              <a:chOff x="1751" y="1509"/>
              <a:chExt cx="296" cy="289"/>
            </a:xfrm>
          </p:grpSpPr>
          <p:sp>
            <p:nvSpPr>
              <p:cNvPr id="83" name="Freeform 75"/>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4" name="Freeform 76"/>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3" name="Line 77"/>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4" name="Freeform 78"/>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65" name="Line 79"/>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66" name="Rectangle 80"/>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67" name="Group 81"/>
            <p:cNvGrpSpPr/>
            <p:nvPr/>
          </p:nvGrpSpPr>
          <p:grpSpPr bwMode="auto">
            <a:xfrm>
              <a:off x="2880" y="1248"/>
              <a:ext cx="325" cy="289"/>
              <a:chOff x="2600" y="1509"/>
              <a:chExt cx="325" cy="289"/>
            </a:xfrm>
          </p:grpSpPr>
          <p:sp>
            <p:nvSpPr>
              <p:cNvPr id="81" name="Freeform 82"/>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2" name="Freeform 83"/>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68" name="Rectangle 84"/>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69" name="Group 85"/>
            <p:cNvGrpSpPr/>
            <p:nvPr/>
          </p:nvGrpSpPr>
          <p:grpSpPr bwMode="auto">
            <a:xfrm>
              <a:off x="3348" y="1248"/>
              <a:ext cx="284" cy="289"/>
              <a:chOff x="3068" y="1509"/>
              <a:chExt cx="284" cy="289"/>
            </a:xfrm>
          </p:grpSpPr>
          <p:sp>
            <p:nvSpPr>
              <p:cNvPr id="79" name="Freeform 86"/>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80" name="Freeform 87"/>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70" name="Line 88"/>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1" name="Line 89"/>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2" name="Line 90"/>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73" name="Line 91"/>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4" name="Line 92"/>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5" name="Line 93"/>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6" name="Line 94"/>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7" name="Line 95"/>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78" name="Line 96"/>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91" name="Group 97"/>
          <p:cNvGrpSpPr/>
          <p:nvPr/>
        </p:nvGrpSpPr>
        <p:grpSpPr bwMode="auto">
          <a:xfrm>
            <a:off x="4921250" y="3067271"/>
            <a:ext cx="3355975" cy="838200"/>
            <a:chOff x="1562" y="1152"/>
            <a:chExt cx="2114" cy="528"/>
          </a:xfrm>
        </p:grpSpPr>
        <p:grpSp>
          <p:nvGrpSpPr>
            <p:cNvPr id="92" name="Group 98"/>
            <p:cNvGrpSpPr/>
            <p:nvPr/>
          </p:nvGrpSpPr>
          <p:grpSpPr bwMode="auto">
            <a:xfrm>
              <a:off x="2487" y="1152"/>
              <a:ext cx="223" cy="481"/>
              <a:chOff x="2207" y="1413"/>
              <a:chExt cx="223" cy="481"/>
            </a:xfrm>
          </p:grpSpPr>
          <p:sp>
            <p:nvSpPr>
              <p:cNvPr id="122" name="Freeform 99"/>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3" name="Rectangle 100"/>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93" name="Group 101"/>
            <p:cNvGrpSpPr/>
            <p:nvPr/>
          </p:nvGrpSpPr>
          <p:grpSpPr bwMode="auto">
            <a:xfrm>
              <a:off x="1562" y="1248"/>
              <a:ext cx="349" cy="289"/>
              <a:chOff x="1282" y="1509"/>
              <a:chExt cx="349" cy="289"/>
            </a:xfrm>
          </p:grpSpPr>
          <p:sp>
            <p:nvSpPr>
              <p:cNvPr id="118" name="Rectangle 102"/>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19" name="Group 103"/>
              <p:cNvGrpSpPr/>
              <p:nvPr/>
            </p:nvGrpSpPr>
            <p:grpSpPr bwMode="auto">
              <a:xfrm>
                <a:off x="1291" y="1509"/>
                <a:ext cx="340" cy="289"/>
                <a:chOff x="1291" y="1509"/>
                <a:chExt cx="340" cy="289"/>
              </a:xfrm>
            </p:grpSpPr>
            <p:sp>
              <p:nvSpPr>
                <p:cNvPr id="120" name="Freeform 104"/>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21" name="Freeform 105"/>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94" name="Rectangle 106"/>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95" name="Group 107"/>
            <p:cNvGrpSpPr/>
            <p:nvPr/>
          </p:nvGrpSpPr>
          <p:grpSpPr bwMode="auto">
            <a:xfrm>
              <a:off x="2031" y="1248"/>
              <a:ext cx="296" cy="289"/>
              <a:chOff x="1751" y="1509"/>
              <a:chExt cx="296" cy="289"/>
            </a:xfrm>
          </p:grpSpPr>
          <p:sp>
            <p:nvSpPr>
              <p:cNvPr id="116" name="Freeform 108"/>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7" name="Freeform 109"/>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96" name="Line 110"/>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7" name="Freeform 111"/>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98" name="Line 112"/>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99" name="Rectangle 113"/>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00" name="Group 114"/>
            <p:cNvGrpSpPr/>
            <p:nvPr/>
          </p:nvGrpSpPr>
          <p:grpSpPr bwMode="auto">
            <a:xfrm>
              <a:off x="2880" y="1248"/>
              <a:ext cx="325" cy="289"/>
              <a:chOff x="2600" y="1509"/>
              <a:chExt cx="325" cy="289"/>
            </a:xfrm>
          </p:grpSpPr>
          <p:sp>
            <p:nvSpPr>
              <p:cNvPr id="114" name="Freeform 115"/>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5" name="Freeform 116"/>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1" name="Rectangle 117"/>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02" name="Group 118"/>
            <p:cNvGrpSpPr/>
            <p:nvPr/>
          </p:nvGrpSpPr>
          <p:grpSpPr bwMode="auto">
            <a:xfrm>
              <a:off x="3348" y="1248"/>
              <a:ext cx="284" cy="289"/>
              <a:chOff x="3068" y="1509"/>
              <a:chExt cx="284" cy="289"/>
            </a:xfrm>
          </p:grpSpPr>
          <p:sp>
            <p:nvSpPr>
              <p:cNvPr id="112" name="Freeform 119"/>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3" name="Freeform 120"/>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03" name="Line 121"/>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4" name="Line 122"/>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5" name="Line 123"/>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06" name="Line 124"/>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7" name="Line 125"/>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8" name="Line 126"/>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09" name="Line 127"/>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0" name="Line 128"/>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11" name="Line 129"/>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24" name="Group 130"/>
          <p:cNvGrpSpPr/>
          <p:nvPr/>
        </p:nvGrpSpPr>
        <p:grpSpPr bwMode="auto">
          <a:xfrm>
            <a:off x="5607050" y="3905471"/>
            <a:ext cx="3355975" cy="838200"/>
            <a:chOff x="1562" y="1152"/>
            <a:chExt cx="2114" cy="528"/>
          </a:xfrm>
        </p:grpSpPr>
        <p:grpSp>
          <p:nvGrpSpPr>
            <p:cNvPr id="125" name="Group 131"/>
            <p:cNvGrpSpPr/>
            <p:nvPr/>
          </p:nvGrpSpPr>
          <p:grpSpPr bwMode="auto">
            <a:xfrm>
              <a:off x="2487" y="1152"/>
              <a:ext cx="223" cy="481"/>
              <a:chOff x="2207" y="1413"/>
              <a:chExt cx="223" cy="481"/>
            </a:xfrm>
          </p:grpSpPr>
          <p:sp>
            <p:nvSpPr>
              <p:cNvPr id="155" name="Freeform 132"/>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6" name="Rectangle 133"/>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26" name="Group 134"/>
            <p:cNvGrpSpPr/>
            <p:nvPr/>
          </p:nvGrpSpPr>
          <p:grpSpPr bwMode="auto">
            <a:xfrm>
              <a:off x="1562" y="1248"/>
              <a:ext cx="349" cy="289"/>
              <a:chOff x="1282" y="1509"/>
              <a:chExt cx="349" cy="289"/>
            </a:xfrm>
          </p:grpSpPr>
          <p:sp>
            <p:nvSpPr>
              <p:cNvPr id="151" name="Rectangle 135"/>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52" name="Group 136"/>
              <p:cNvGrpSpPr/>
              <p:nvPr/>
            </p:nvGrpSpPr>
            <p:grpSpPr bwMode="auto">
              <a:xfrm>
                <a:off x="1291" y="1509"/>
                <a:ext cx="340" cy="289"/>
                <a:chOff x="1291" y="1509"/>
                <a:chExt cx="340" cy="289"/>
              </a:xfrm>
            </p:grpSpPr>
            <p:sp>
              <p:nvSpPr>
                <p:cNvPr id="153" name="Freeform 137"/>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4" name="Freeform 138"/>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27" name="Rectangle 139"/>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28" name="Group 140"/>
            <p:cNvGrpSpPr/>
            <p:nvPr/>
          </p:nvGrpSpPr>
          <p:grpSpPr bwMode="auto">
            <a:xfrm>
              <a:off x="2031" y="1248"/>
              <a:ext cx="296" cy="289"/>
              <a:chOff x="1751" y="1509"/>
              <a:chExt cx="296" cy="289"/>
            </a:xfrm>
          </p:grpSpPr>
          <p:sp>
            <p:nvSpPr>
              <p:cNvPr id="149" name="Freeform 141"/>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50" name="Freeform 142"/>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29" name="Line 143"/>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0" name="Freeform 144"/>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31" name="Line 145"/>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2" name="Rectangle 146"/>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33" name="Group 147"/>
            <p:cNvGrpSpPr/>
            <p:nvPr/>
          </p:nvGrpSpPr>
          <p:grpSpPr bwMode="auto">
            <a:xfrm>
              <a:off x="2880" y="1248"/>
              <a:ext cx="325" cy="289"/>
              <a:chOff x="2600" y="1509"/>
              <a:chExt cx="325" cy="289"/>
            </a:xfrm>
          </p:grpSpPr>
          <p:sp>
            <p:nvSpPr>
              <p:cNvPr id="147" name="Freeform 148"/>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8" name="Freeform 149"/>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4" name="Rectangle 150"/>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35" name="Group 151"/>
            <p:cNvGrpSpPr/>
            <p:nvPr/>
          </p:nvGrpSpPr>
          <p:grpSpPr bwMode="auto">
            <a:xfrm>
              <a:off x="3348" y="1248"/>
              <a:ext cx="284" cy="289"/>
              <a:chOff x="3068" y="1509"/>
              <a:chExt cx="284" cy="289"/>
            </a:xfrm>
          </p:grpSpPr>
          <p:sp>
            <p:nvSpPr>
              <p:cNvPr id="145" name="Freeform 152"/>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6" name="Freeform 153"/>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36" name="Line 154"/>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7" name="Line 155"/>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8" name="Line 156"/>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39" name="Line 157"/>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0" name="Line 158"/>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1" name="Line 159"/>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2" name="Line 160"/>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3" name="Line 161"/>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44" name="Line 162"/>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nvGrpSpPr>
          <p:cNvPr id="157" name="Group 163"/>
          <p:cNvGrpSpPr/>
          <p:nvPr/>
        </p:nvGrpSpPr>
        <p:grpSpPr bwMode="auto">
          <a:xfrm>
            <a:off x="6292850" y="4743671"/>
            <a:ext cx="3355975" cy="838200"/>
            <a:chOff x="1562" y="1152"/>
            <a:chExt cx="2114" cy="528"/>
          </a:xfrm>
        </p:grpSpPr>
        <p:grpSp>
          <p:nvGrpSpPr>
            <p:cNvPr id="158" name="Group 164"/>
            <p:cNvGrpSpPr/>
            <p:nvPr/>
          </p:nvGrpSpPr>
          <p:grpSpPr bwMode="auto">
            <a:xfrm>
              <a:off x="2487" y="1152"/>
              <a:ext cx="223" cy="481"/>
              <a:chOff x="2207" y="1413"/>
              <a:chExt cx="223" cy="481"/>
            </a:xfrm>
          </p:grpSpPr>
          <p:sp>
            <p:nvSpPr>
              <p:cNvPr id="188" name="Freeform 165"/>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481">
                    <a:moveTo>
                      <a:pt x="0" y="320"/>
                    </a:moveTo>
                    <a:lnTo>
                      <a:pt x="71" y="240"/>
                    </a:lnTo>
                    <a:lnTo>
                      <a:pt x="0" y="160"/>
                    </a:lnTo>
                    <a:lnTo>
                      <a:pt x="0" y="0"/>
                    </a:lnTo>
                    <a:lnTo>
                      <a:pt x="212" y="160"/>
                    </a:lnTo>
                    <a:lnTo>
                      <a:pt x="212" y="320"/>
                    </a:lnTo>
                    <a:lnTo>
                      <a:pt x="0" y="480"/>
                    </a:lnTo>
                    <a:lnTo>
                      <a:pt x="0" y="32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9" name="Rectangle 166"/>
              <p:cNvSpPr>
                <a:spLocks noChangeArrowheads="1"/>
              </p:cNvSpPr>
              <p:nvPr/>
            </p:nvSpPr>
            <p:spPr bwMode="auto">
              <a:xfrm rot="5400000">
                <a:off x="2124" y="1532"/>
                <a:ext cx="37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ALU</a:t>
                </a:r>
              </a:p>
            </p:txBody>
          </p:sp>
        </p:grpSp>
        <p:grpSp>
          <p:nvGrpSpPr>
            <p:cNvPr id="159" name="Group 167"/>
            <p:cNvGrpSpPr/>
            <p:nvPr/>
          </p:nvGrpSpPr>
          <p:grpSpPr bwMode="auto">
            <a:xfrm>
              <a:off x="1562" y="1248"/>
              <a:ext cx="349" cy="289"/>
              <a:chOff x="1282" y="1509"/>
              <a:chExt cx="349" cy="289"/>
            </a:xfrm>
          </p:grpSpPr>
          <p:sp>
            <p:nvSpPr>
              <p:cNvPr id="184" name="Rectangle 168"/>
              <p:cNvSpPr>
                <a:spLocks noChangeArrowheads="1"/>
              </p:cNvSpPr>
              <p:nvPr/>
            </p:nvSpPr>
            <p:spPr bwMode="auto">
              <a:xfrm>
                <a:off x="1282" y="1511"/>
                <a:ext cx="2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sz="1600" b="1">
                    <a:solidFill>
                      <a:srgbClr val="000000"/>
                    </a:solidFill>
                  </a:rPr>
                  <a:t>IM</a:t>
                </a:r>
              </a:p>
            </p:txBody>
          </p:sp>
          <p:grpSp>
            <p:nvGrpSpPr>
              <p:cNvPr id="185" name="Group 169"/>
              <p:cNvGrpSpPr/>
              <p:nvPr/>
            </p:nvGrpSpPr>
            <p:grpSpPr bwMode="auto">
              <a:xfrm>
                <a:off x="1291" y="1509"/>
                <a:ext cx="340" cy="289"/>
                <a:chOff x="1291" y="1509"/>
                <a:chExt cx="340" cy="289"/>
              </a:xfrm>
            </p:grpSpPr>
            <p:sp>
              <p:nvSpPr>
                <p:cNvPr id="186" name="Freeform 170"/>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0" h="289">
                      <a:moveTo>
                        <a:pt x="169" y="0"/>
                      </a:moveTo>
                      <a:lnTo>
                        <a:pt x="0" y="0"/>
                      </a:lnTo>
                      <a:lnTo>
                        <a:pt x="0" y="288"/>
                      </a:lnTo>
                      <a:lnTo>
                        <a:pt x="169"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7" name="Freeform 171"/>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 h="289">
                      <a:moveTo>
                        <a:pt x="0" y="0"/>
                      </a:moveTo>
                      <a:lnTo>
                        <a:pt x="170" y="0"/>
                      </a:lnTo>
                      <a:lnTo>
                        <a:pt x="170"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grpSp>
        <p:sp>
          <p:nvSpPr>
            <p:cNvPr id="160" name="Rectangle 172"/>
            <p:cNvSpPr>
              <a:spLocks noChangeArrowheads="1"/>
            </p:cNvSpPr>
            <p:nvPr/>
          </p:nvSpPr>
          <p:spPr bwMode="auto">
            <a:xfrm>
              <a:off x="2012" y="1255"/>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1" name="Group 173"/>
            <p:cNvGrpSpPr/>
            <p:nvPr/>
          </p:nvGrpSpPr>
          <p:grpSpPr bwMode="auto">
            <a:xfrm>
              <a:off x="2031" y="1248"/>
              <a:ext cx="296" cy="289"/>
              <a:chOff x="1751" y="1509"/>
              <a:chExt cx="296" cy="289"/>
            </a:xfrm>
          </p:grpSpPr>
          <p:sp>
            <p:nvSpPr>
              <p:cNvPr id="182" name="Freeform 174"/>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 h="289">
                    <a:moveTo>
                      <a:pt x="148" y="0"/>
                    </a:moveTo>
                    <a:lnTo>
                      <a:pt x="0" y="0"/>
                    </a:lnTo>
                    <a:lnTo>
                      <a:pt x="0" y="288"/>
                    </a:lnTo>
                    <a:lnTo>
                      <a:pt x="148"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3" name="Freeform 175"/>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289">
                    <a:moveTo>
                      <a:pt x="0" y="0"/>
                    </a:moveTo>
                    <a:lnTo>
                      <a:pt x="147" y="0"/>
                    </a:lnTo>
                    <a:lnTo>
                      <a:pt x="147"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2" name="Line 176"/>
            <p:cNvSpPr>
              <a:spLocks noChangeShapeType="1"/>
            </p:cNvSpPr>
            <p:nvPr/>
          </p:nvSpPr>
          <p:spPr bwMode="auto">
            <a:xfrm>
              <a:off x="1916" y="1392"/>
              <a:ext cx="116"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3" name="Freeform 177"/>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97">
                  <a:moveTo>
                    <a:pt x="0" y="96"/>
                  </a:moveTo>
                  <a:lnTo>
                    <a:pt x="0" y="0"/>
                  </a:lnTo>
                  <a:lnTo>
                    <a:pt x="4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64" name="Line 178"/>
            <p:cNvSpPr>
              <a:spLocks noChangeShapeType="1"/>
            </p:cNvSpPr>
            <p:nvPr/>
          </p:nvSpPr>
          <p:spPr bwMode="auto">
            <a:xfrm>
              <a:off x="2332" y="1296"/>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65" name="Rectangle 179"/>
            <p:cNvSpPr>
              <a:spLocks noChangeArrowheads="1"/>
            </p:cNvSpPr>
            <p:nvPr/>
          </p:nvSpPr>
          <p:spPr bwMode="auto">
            <a:xfrm>
              <a:off x="2829" y="1250"/>
              <a:ext cx="31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DM</a:t>
              </a:r>
            </a:p>
          </p:txBody>
        </p:sp>
        <p:grpSp>
          <p:nvGrpSpPr>
            <p:cNvPr id="166" name="Group 180"/>
            <p:cNvGrpSpPr/>
            <p:nvPr/>
          </p:nvGrpSpPr>
          <p:grpSpPr bwMode="auto">
            <a:xfrm>
              <a:off x="2880" y="1248"/>
              <a:ext cx="325" cy="289"/>
              <a:chOff x="2600" y="1509"/>
              <a:chExt cx="325" cy="289"/>
            </a:xfrm>
          </p:grpSpPr>
          <p:sp>
            <p:nvSpPr>
              <p:cNvPr id="180" name="Freeform 181"/>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 h="289">
                    <a:moveTo>
                      <a:pt x="161" y="0"/>
                    </a:moveTo>
                    <a:lnTo>
                      <a:pt x="0" y="0"/>
                    </a:lnTo>
                    <a:lnTo>
                      <a:pt x="0" y="288"/>
                    </a:lnTo>
                    <a:lnTo>
                      <a:pt x="16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81" name="Freeform 182"/>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 h="289">
                    <a:moveTo>
                      <a:pt x="0" y="0"/>
                    </a:moveTo>
                    <a:lnTo>
                      <a:pt x="163" y="0"/>
                    </a:lnTo>
                    <a:lnTo>
                      <a:pt x="163"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7" name="Rectangle 183"/>
            <p:cNvSpPr>
              <a:spLocks noChangeArrowheads="1"/>
            </p:cNvSpPr>
            <p:nvPr/>
          </p:nvSpPr>
          <p:spPr bwMode="auto">
            <a:xfrm>
              <a:off x="3321" y="1250"/>
              <a:ext cx="35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1600" b="1">
                  <a:solidFill>
                    <a:srgbClr val="000000"/>
                  </a:solidFill>
                </a:rPr>
                <a:t>Reg</a:t>
              </a:r>
            </a:p>
          </p:txBody>
        </p:sp>
        <p:grpSp>
          <p:nvGrpSpPr>
            <p:cNvPr id="168" name="Group 184"/>
            <p:cNvGrpSpPr/>
            <p:nvPr/>
          </p:nvGrpSpPr>
          <p:grpSpPr bwMode="auto">
            <a:xfrm>
              <a:off x="3348" y="1248"/>
              <a:ext cx="284" cy="289"/>
              <a:chOff x="3068" y="1509"/>
              <a:chExt cx="284" cy="289"/>
            </a:xfrm>
          </p:grpSpPr>
          <p:sp>
            <p:nvSpPr>
              <p:cNvPr id="178" name="Freeform 185"/>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89">
                    <a:moveTo>
                      <a:pt x="141" y="0"/>
                    </a:moveTo>
                    <a:lnTo>
                      <a:pt x="0" y="0"/>
                    </a:lnTo>
                    <a:lnTo>
                      <a:pt x="0" y="288"/>
                    </a:lnTo>
                    <a:lnTo>
                      <a:pt x="141"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9" name="Freeform 186"/>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3" h="289">
                    <a:moveTo>
                      <a:pt x="0" y="0"/>
                    </a:moveTo>
                    <a:lnTo>
                      <a:pt x="142" y="0"/>
                    </a:lnTo>
                    <a:lnTo>
                      <a:pt x="142" y="288"/>
                    </a:lnTo>
                    <a:lnTo>
                      <a:pt x="0" y="28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69" name="Line 187"/>
            <p:cNvSpPr>
              <a:spLocks noChangeShapeType="1"/>
            </p:cNvSpPr>
            <p:nvPr/>
          </p:nvSpPr>
          <p:spPr bwMode="auto">
            <a:xfrm>
              <a:off x="3201" y="1392"/>
              <a:ext cx="139"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0" name="Line 188"/>
            <p:cNvSpPr>
              <a:spLocks noChangeShapeType="1"/>
            </p:cNvSpPr>
            <p:nvPr/>
          </p:nvSpPr>
          <p:spPr bwMode="auto">
            <a:xfrm>
              <a:off x="2717" y="1392"/>
              <a:ext cx="155"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1" name="Line 189"/>
            <p:cNvSpPr>
              <a:spLocks noChangeShapeType="1"/>
            </p:cNvSpPr>
            <p:nvPr/>
          </p:nvSpPr>
          <p:spPr bwMode="auto">
            <a:xfrm>
              <a:off x="2332" y="1488"/>
              <a:ext cx="15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7A7A7A"/>
                </a:solidFill>
              </a:endParaRPr>
            </a:p>
          </p:txBody>
        </p:sp>
        <p:sp>
          <p:nvSpPr>
            <p:cNvPr id="172" name="Line 190"/>
            <p:cNvSpPr>
              <a:spLocks noChangeShapeType="1"/>
            </p:cNvSpPr>
            <p:nvPr/>
          </p:nvSpPr>
          <p:spPr bwMode="auto">
            <a:xfrm>
              <a:off x="2416" y="1488"/>
              <a:ext cx="0" cy="19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3" name="Line 191"/>
            <p:cNvSpPr>
              <a:spLocks noChangeShapeType="1"/>
            </p:cNvSpPr>
            <p:nvPr/>
          </p:nvSpPr>
          <p:spPr bwMode="auto">
            <a:xfrm>
              <a:off x="2416" y="1680"/>
              <a:ext cx="33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4" name="Line 192"/>
            <p:cNvSpPr>
              <a:spLocks noChangeShapeType="1"/>
            </p:cNvSpPr>
            <p:nvPr/>
          </p:nvSpPr>
          <p:spPr bwMode="auto">
            <a:xfrm>
              <a:off x="2752" y="1392"/>
              <a:ext cx="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5" name="Line 193"/>
            <p:cNvSpPr>
              <a:spLocks noChangeShapeType="1"/>
            </p:cNvSpPr>
            <p:nvPr/>
          </p:nvSpPr>
          <p:spPr bwMode="auto">
            <a:xfrm flipH="1">
              <a:off x="2832"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6" name="Line 194"/>
            <p:cNvSpPr>
              <a:spLocks noChangeShapeType="1"/>
            </p:cNvSpPr>
            <p:nvPr/>
          </p:nvSpPr>
          <p:spPr bwMode="auto">
            <a:xfrm>
              <a:off x="2832" y="1632"/>
              <a:ext cx="43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
          <p:nvSpPr>
            <p:cNvPr id="177" name="Line 195"/>
            <p:cNvSpPr>
              <a:spLocks noChangeShapeType="1"/>
            </p:cNvSpPr>
            <p:nvPr/>
          </p:nvSpPr>
          <p:spPr bwMode="auto">
            <a:xfrm>
              <a:off x="3264" y="1392"/>
              <a:ext cx="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grpSp>
      <p:sp>
        <p:nvSpPr>
          <p:cNvPr id="190" name="Rectangle 196"/>
          <p:cNvSpPr txBox="1">
            <a:spLocks noChangeArrowheads="1"/>
          </p:cNvSpPr>
          <p:nvPr/>
        </p:nvSpPr>
        <p:spPr>
          <a:xfrm>
            <a:off x="1343025" y="5840633"/>
            <a:ext cx="7391400" cy="379413"/>
          </a:xfrm>
          <a:prstGeom prst="rect">
            <a:avLst/>
          </a:prstGeom>
          <a:noFill/>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ltLang="zh-CN">
                <a:ea typeface="宋体" pitchFamily="2" charset="-122"/>
              </a:rPr>
              <a:t>Will still need </a:t>
            </a:r>
            <a:r>
              <a:rPr lang="en-US" altLang="zh-CN">
                <a:solidFill>
                  <a:srgbClr val="FF0000"/>
                </a:solidFill>
                <a:ea typeface="宋体" pitchFamily="2" charset="-122"/>
              </a:rPr>
              <a:t>one stall cycle </a:t>
            </a:r>
            <a:r>
              <a:rPr lang="en-US" altLang="zh-CN">
                <a:ea typeface="宋体" pitchFamily="2" charset="-122"/>
              </a:rPr>
              <a:t>even with forwarding</a:t>
            </a:r>
            <a:endParaRPr lang="en-US" altLang="zh-CN" dirty="0">
              <a:ea typeface="宋体" pitchFamily="2" charset="-122"/>
            </a:endParaRPr>
          </a:p>
        </p:txBody>
      </p:sp>
      <p:sp>
        <p:nvSpPr>
          <p:cNvPr id="191" name="Rectangle 197"/>
          <p:cNvSpPr>
            <a:spLocks noChangeArrowheads="1"/>
          </p:cNvSpPr>
          <p:nvPr/>
        </p:nvSpPr>
        <p:spPr bwMode="auto">
          <a:xfrm>
            <a:off x="888365" y="1697258"/>
            <a:ext cx="353695" cy="313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zh-CN" i="1">
                <a:solidFill>
                  <a:srgbClr val="000000"/>
                </a:solidFill>
              </a:rPr>
              <a:t>I</a:t>
            </a:r>
          </a:p>
          <a:p>
            <a:pPr algn="ctr"/>
            <a:r>
              <a:rPr lang="en-US" altLang="zh-CN" i="1">
                <a:solidFill>
                  <a:srgbClr val="000000"/>
                </a:solidFill>
              </a:rPr>
              <a:t>n</a:t>
            </a:r>
          </a:p>
          <a:p>
            <a:pPr algn="ctr"/>
            <a:r>
              <a:rPr lang="en-US" altLang="zh-CN" i="1">
                <a:solidFill>
                  <a:srgbClr val="000000"/>
                </a:solidFill>
              </a:rPr>
              <a:t>s</a:t>
            </a:r>
          </a:p>
          <a:p>
            <a:pPr algn="ctr"/>
            <a:r>
              <a:rPr lang="en-US" altLang="zh-CN" i="1">
                <a:solidFill>
                  <a:srgbClr val="000000"/>
                </a:solidFill>
              </a:rPr>
              <a:t>t</a:t>
            </a:r>
          </a:p>
          <a:p>
            <a:pPr algn="ctr"/>
            <a:r>
              <a:rPr lang="en-US" altLang="zh-CN" i="1">
                <a:solidFill>
                  <a:srgbClr val="000000"/>
                </a:solidFill>
              </a:rPr>
              <a:t>r.</a:t>
            </a:r>
          </a:p>
          <a:p>
            <a:pPr algn="ctr"/>
            <a:endParaRPr lang="en-US" altLang="zh-CN" i="1">
              <a:solidFill>
                <a:srgbClr val="000000"/>
              </a:solidFill>
            </a:endParaRPr>
          </a:p>
          <a:p>
            <a:pPr algn="ctr"/>
            <a:r>
              <a:rPr lang="en-US" altLang="zh-CN" i="1">
                <a:solidFill>
                  <a:srgbClr val="000000"/>
                </a:solidFill>
              </a:rPr>
              <a:t>O</a:t>
            </a:r>
          </a:p>
          <a:p>
            <a:pPr algn="ctr"/>
            <a:r>
              <a:rPr lang="en-US" altLang="zh-CN" i="1">
                <a:solidFill>
                  <a:srgbClr val="000000"/>
                </a:solidFill>
              </a:rPr>
              <a:t>r</a:t>
            </a:r>
          </a:p>
          <a:p>
            <a:pPr algn="ctr"/>
            <a:r>
              <a:rPr lang="en-US" altLang="zh-CN" i="1">
                <a:solidFill>
                  <a:srgbClr val="000000"/>
                </a:solidFill>
              </a:rPr>
              <a:t>d</a:t>
            </a:r>
          </a:p>
          <a:p>
            <a:pPr algn="ctr"/>
            <a:r>
              <a:rPr lang="en-US" altLang="zh-CN" i="1">
                <a:solidFill>
                  <a:srgbClr val="000000"/>
                </a:solidFill>
              </a:rPr>
              <a:t>e</a:t>
            </a:r>
          </a:p>
          <a:p>
            <a:pPr algn="ctr"/>
            <a:r>
              <a:rPr lang="en-US" altLang="zh-CN" i="1">
                <a:solidFill>
                  <a:srgbClr val="000000"/>
                </a:solidFill>
              </a:rPr>
              <a:t>r</a:t>
            </a:r>
          </a:p>
        </p:txBody>
      </p:sp>
      <p:sp>
        <p:nvSpPr>
          <p:cNvPr id="192" name="Rectangle 198"/>
          <p:cNvSpPr>
            <a:spLocks noChangeArrowheads="1"/>
          </p:cNvSpPr>
          <p:nvPr/>
        </p:nvSpPr>
        <p:spPr bwMode="auto">
          <a:xfrm>
            <a:off x="1319213" y="154327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ld</a:t>
            </a:r>
            <a:r>
              <a:rPr lang="en-US" altLang="zh-CN" sz="2400" b="1" dirty="0">
                <a:solidFill>
                  <a:srgbClr val="000000"/>
                </a:solidFill>
                <a:latin typeface="Courier New" panose="02070309020205020404" charset="0"/>
              </a:rPr>
              <a:t>  </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,4(x2)</a:t>
            </a:r>
          </a:p>
        </p:txBody>
      </p:sp>
      <p:sp>
        <p:nvSpPr>
          <p:cNvPr id="193" name="Rectangle 199"/>
          <p:cNvSpPr>
            <a:spLocks noChangeArrowheads="1"/>
          </p:cNvSpPr>
          <p:nvPr/>
        </p:nvSpPr>
        <p:spPr bwMode="auto">
          <a:xfrm>
            <a:off x="1319213" y="238147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sub x4,</a:t>
            </a:r>
            <a:r>
              <a:rPr lang="en-US" altLang="zh-CN" sz="2400" b="1" dirty="0">
                <a:solidFill>
                  <a:srgbClr val="FF00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4" name="Rectangle 200"/>
          <p:cNvSpPr>
            <a:spLocks noChangeArrowheads="1"/>
          </p:cNvSpPr>
          <p:nvPr/>
        </p:nvSpPr>
        <p:spPr bwMode="auto">
          <a:xfrm>
            <a:off x="1319213" y="3262533"/>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and x6,</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,x7</a:t>
            </a:r>
          </a:p>
        </p:txBody>
      </p:sp>
      <p:sp>
        <p:nvSpPr>
          <p:cNvPr id="195" name="Rectangle 201"/>
          <p:cNvSpPr>
            <a:spLocks noChangeArrowheads="1"/>
          </p:cNvSpPr>
          <p:nvPr/>
        </p:nvSpPr>
        <p:spPr bwMode="auto">
          <a:xfrm>
            <a:off x="1319213" y="4972271"/>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err="1">
                <a:solidFill>
                  <a:srgbClr val="000000"/>
                </a:solidFill>
                <a:latin typeface="Courier New" panose="02070309020205020404" charset="0"/>
              </a:rPr>
              <a:t>xor</a:t>
            </a:r>
            <a:r>
              <a:rPr lang="en-US" altLang="zh-CN" sz="2400" b="1" dirty="0">
                <a:solidFill>
                  <a:srgbClr val="000000"/>
                </a:solidFill>
                <a:latin typeface="Courier New" panose="02070309020205020404" charset="0"/>
              </a:rPr>
              <a:t> x4,</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,x5</a:t>
            </a:r>
          </a:p>
        </p:txBody>
      </p:sp>
      <p:sp>
        <p:nvSpPr>
          <p:cNvPr id="196" name="Rectangle 202"/>
          <p:cNvSpPr>
            <a:spLocks noChangeArrowheads="1"/>
          </p:cNvSpPr>
          <p:nvPr/>
        </p:nvSpPr>
        <p:spPr bwMode="auto">
          <a:xfrm>
            <a:off x="1319213" y="4100733"/>
            <a:ext cx="237490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zh-CN" sz="2400" b="1" dirty="0">
                <a:solidFill>
                  <a:srgbClr val="000000"/>
                </a:solidFill>
                <a:latin typeface="Courier New" panose="02070309020205020404" charset="0"/>
              </a:rPr>
              <a:t>or  x8,</a:t>
            </a:r>
            <a:r>
              <a:rPr lang="en-US" altLang="zh-CN" sz="2400" b="1" dirty="0">
                <a:solidFill>
                  <a:srgbClr val="009900"/>
                </a:solidFill>
                <a:latin typeface="Courier New" panose="02070309020205020404" charset="0"/>
              </a:rPr>
              <a:t>x1</a:t>
            </a:r>
            <a:r>
              <a:rPr lang="en-US" altLang="zh-CN" sz="2400" b="1" dirty="0">
                <a:solidFill>
                  <a:srgbClr val="000000"/>
                </a:solidFill>
                <a:latin typeface="Courier New" panose="02070309020205020404" charset="0"/>
              </a:rPr>
              <a:t>,x9</a:t>
            </a:r>
          </a:p>
        </p:txBody>
      </p:sp>
      <p:sp>
        <p:nvSpPr>
          <p:cNvPr id="197" name="Line 203"/>
          <p:cNvSpPr>
            <a:spLocks noChangeShapeType="1"/>
          </p:cNvSpPr>
          <p:nvPr/>
        </p:nvSpPr>
        <p:spPr bwMode="auto">
          <a:xfrm>
            <a:off x="1243013" y="1619471"/>
            <a:ext cx="0" cy="388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7A7A7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p:bldLst>
  </p:timing>
</p:sld>
</file>

<file path=ppt/theme/theme1.xml><?xml version="1.0" encoding="utf-8"?>
<a:theme xmlns:a="http://schemas.openxmlformats.org/drawingml/2006/main" name="Office 테마">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4">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디자인 사용자 지정">
  <a:themeElements>
    <a:clrScheme name="自定义 1">
      <a:dk1>
        <a:srgbClr val="000000"/>
      </a:dk1>
      <a:lt1>
        <a:srgbClr val="FFFFFF"/>
      </a:lt1>
      <a:dk2>
        <a:srgbClr val="212745"/>
      </a:dk2>
      <a:lt2>
        <a:srgbClr val="B4DCFA"/>
      </a:lt2>
      <a:accent1>
        <a:srgbClr val="4E67C8"/>
      </a:accent1>
      <a:accent2>
        <a:srgbClr val="F78240"/>
      </a:accent2>
      <a:accent3>
        <a:srgbClr val="5DCEAF"/>
      </a:accent3>
      <a:accent4>
        <a:srgbClr val="FF00FF"/>
      </a:accent4>
      <a:accent5>
        <a:srgbClr val="FF8021"/>
      </a:accent5>
      <a:accent6>
        <a:srgbClr val="F14124"/>
      </a:accent6>
      <a:hlink>
        <a:srgbClr val="56C7AA"/>
      </a:hlink>
      <a:folHlink>
        <a:srgbClr val="59A8D1"/>
      </a:folHlink>
    </a:clrScheme>
    <a:fontScheme name="自定义 4">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디자인 사용자 지정">
  <a:themeElements>
    <a:clrScheme name="自定义 1">
      <a:dk1>
        <a:srgbClr val="000000"/>
      </a:dk1>
      <a:lt1>
        <a:srgbClr val="FFFFFF"/>
      </a:lt1>
      <a:dk2>
        <a:srgbClr val="212745"/>
      </a:dk2>
      <a:lt2>
        <a:srgbClr val="B4DCFA"/>
      </a:lt2>
      <a:accent1>
        <a:srgbClr val="4E67C8"/>
      </a:accent1>
      <a:accent2>
        <a:srgbClr val="F78240"/>
      </a:accent2>
      <a:accent3>
        <a:srgbClr val="5DCEAF"/>
      </a:accent3>
      <a:accent4>
        <a:srgbClr val="FF00FF"/>
      </a:accent4>
      <a:accent5>
        <a:srgbClr val="FF8021"/>
      </a:accent5>
      <a:accent6>
        <a:srgbClr val="F14124"/>
      </a:accent6>
      <a:hlink>
        <a:srgbClr val="56C7AA"/>
      </a:hlink>
      <a:folHlink>
        <a:srgbClr val="59A8D1"/>
      </a:folHlink>
    </a:clrScheme>
    <a:fontScheme name="自定义 3">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9">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5">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4">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3">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5">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6">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7">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8">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9">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디자인 사용자 지정">
  <a:themeElements>
    <a:clrScheme name="CAMELab">
      <a:dk1>
        <a:sysClr val="windowText" lastClr="000000"/>
      </a:dk1>
      <a:lt1>
        <a:sysClr val="window" lastClr="FFFFFF"/>
      </a:lt1>
      <a:dk2>
        <a:srgbClr val="212745"/>
      </a:dk2>
      <a:lt2>
        <a:srgbClr val="B4DCFA"/>
      </a:lt2>
      <a:accent1>
        <a:srgbClr val="4E67C8"/>
      </a:accent1>
      <a:accent2>
        <a:srgbClr val="A7EA52"/>
      </a:accent2>
      <a:accent3>
        <a:srgbClr val="5DCEAF"/>
      </a:accent3>
      <a:accent4>
        <a:srgbClr val="FF00FF"/>
      </a:accent4>
      <a:accent5>
        <a:srgbClr val="FF8021"/>
      </a:accent5>
      <a:accent6>
        <a:srgbClr val="F14124"/>
      </a:accent6>
      <a:hlink>
        <a:srgbClr val="56C7AA"/>
      </a:hlink>
      <a:folHlink>
        <a:srgbClr val="59A8D1"/>
      </a:folHlink>
    </a:clrScheme>
    <a:fontScheme name="自定义 7">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7248</TotalTime>
  <Words>13486</Words>
  <Application>Microsoft Macintosh PowerPoint</Application>
  <PresentationFormat>宽屏</PresentationFormat>
  <Paragraphs>4103</Paragraphs>
  <Slides>148</Slides>
  <Notes>53</Notes>
  <HiddenSlides>0</HiddenSlides>
  <MMClips>0</MMClips>
  <ScaleCrop>false</ScaleCrop>
  <HeadingPairs>
    <vt:vector size="8" baseType="variant">
      <vt:variant>
        <vt:lpstr>已用的字体</vt:lpstr>
      </vt:variant>
      <vt:variant>
        <vt:i4>22</vt:i4>
      </vt:variant>
      <vt:variant>
        <vt:lpstr>主题</vt:lpstr>
      </vt:variant>
      <vt:variant>
        <vt:i4>14</vt:i4>
      </vt:variant>
      <vt:variant>
        <vt:lpstr>嵌入 OLE 服务器</vt:lpstr>
      </vt:variant>
      <vt:variant>
        <vt:i4>2</vt:i4>
      </vt:variant>
      <vt:variant>
        <vt:lpstr>幻灯片标题</vt:lpstr>
      </vt:variant>
      <vt:variant>
        <vt:i4>148</vt:i4>
      </vt:variant>
    </vt:vector>
  </HeadingPairs>
  <TitlesOfParts>
    <vt:vector size="186" baseType="lpstr">
      <vt:lpstr>宋体</vt:lpstr>
      <vt:lpstr>Adobe 고딕 Std B</vt:lpstr>
      <vt:lpstr>ArialMT</vt:lpstr>
      <vt:lpstr>Bell Gothic Std Black</vt:lpstr>
      <vt:lpstr>Bell Gothic Std Light</vt:lpstr>
      <vt:lpstr>굴림</vt:lpstr>
      <vt:lpstr>맑은 고딕</vt:lpstr>
      <vt:lpstr>Noto Sans CJK KR Black</vt:lpstr>
      <vt:lpstr>Noto Sans CJK KR Regular</vt:lpstr>
      <vt:lpstr>Arial</vt:lpstr>
      <vt:lpstr>Calibri</vt:lpstr>
      <vt:lpstr>Cambria Math</vt:lpstr>
      <vt:lpstr>Courier New</vt:lpstr>
      <vt:lpstr>Franklin Gothic Book</vt:lpstr>
      <vt:lpstr>Franklin Gothic Demi</vt:lpstr>
      <vt:lpstr>Franklin Gothic Demi Cond</vt:lpstr>
      <vt:lpstr>Impact</vt:lpstr>
      <vt:lpstr>Lucida Console</vt:lpstr>
      <vt:lpstr>Monotype Sorts</vt:lpstr>
      <vt:lpstr>Open Sans</vt:lpstr>
      <vt:lpstr>Verdana</vt:lpstr>
      <vt:lpstr>Wingdings</vt:lpstr>
      <vt:lpstr>Office 테마</vt:lpstr>
      <vt:lpstr>디자인 사용자 지정</vt:lpstr>
      <vt:lpstr>1_디자인 사용자 지정</vt:lpstr>
      <vt:lpstr>3_디자인 사용자 지정</vt:lpstr>
      <vt:lpstr>4_디자인 사용자 지정</vt:lpstr>
      <vt:lpstr>5_디자인 사용자 지정</vt:lpstr>
      <vt:lpstr>6_디자인 사용자 지정</vt:lpstr>
      <vt:lpstr>9_디자인 사용자 지정</vt:lpstr>
      <vt:lpstr>7_디자인 사용자 지정</vt:lpstr>
      <vt:lpstr>2_디자인 사용자 지정</vt:lpstr>
      <vt:lpstr>8_디자인 사용자 지정</vt:lpstr>
      <vt:lpstr>10_디자인 사용자 지정</vt:lpstr>
      <vt:lpstr>11_디자인 사용자 지정</vt:lpstr>
      <vt:lpstr>12_디자인 사용자 지정</vt:lpstr>
      <vt:lpstr>Clip</vt:lpstr>
      <vt:lpstr>Graph</vt:lpstr>
      <vt:lpstr>Computer Architecture Fall 2024  Lecture 03: RISC-V ALU &amp;  Basic Architecture</vt:lpstr>
      <vt:lpstr>RISC-V ALU</vt:lpstr>
      <vt:lpstr>RISC-V Arithmetic Logic Unit (ALU)</vt:lpstr>
      <vt:lpstr>Review: 2’s Complement Binary Representation</vt:lpstr>
      <vt:lpstr>A Full Adder</vt:lpstr>
      <vt:lpstr>A 32-bit Ripple Carry Adder/Subtractor</vt:lpstr>
      <vt:lpstr>Overflow Detection</vt:lpstr>
      <vt:lpstr>Shift Operations</vt:lpstr>
      <vt:lpstr>Shift Operations (cont.)</vt:lpstr>
      <vt:lpstr>Multiply</vt:lpstr>
      <vt:lpstr>Multiply</vt:lpstr>
      <vt:lpstr>Multiply</vt:lpstr>
      <vt:lpstr>Multiply</vt:lpstr>
      <vt:lpstr>RISC-V Multiply Instruction</vt:lpstr>
      <vt:lpstr>Division</vt:lpstr>
      <vt:lpstr>Division</vt:lpstr>
      <vt:lpstr>RISC-V Divide Instruction</vt:lpstr>
      <vt:lpstr>Representing Big (and Small) Numbers</vt:lpstr>
      <vt:lpstr>Review: IEEE 754 FP Standard Encoding</vt:lpstr>
      <vt:lpstr>Floating Point Addition</vt:lpstr>
      <vt:lpstr>RISC-V Floating Point Instructions</vt:lpstr>
      <vt:lpstr>RISC-V Floating Point Instructions, Con’t</vt:lpstr>
      <vt:lpstr>Architecture</vt:lpstr>
      <vt:lpstr>Recall: Processor Organization</vt:lpstr>
      <vt:lpstr>Register Transfer Level</vt:lpstr>
      <vt:lpstr>ARM1 Gate-Level Simulation</vt:lpstr>
      <vt:lpstr>Datapath Components</vt:lpstr>
      <vt:lpstr>Multiplexor</vt:lpstr>
      <vt:lpstr>Adding the Control Signal</vt:lpstr>
      <vt:lpstr>Clocking Methodologies for Writes</vt:lpstr>
      <vt:lpstr>PowerPoint 演示文稿</vt:lpstr>
      <vt:lpstr>PowerPoint 演示文稿</vt:lpstr>
      <vt:lpstr>PowerPoint 演示文稿</vt:lpstr>
      <vt:lpstr>PowerPoint 演示文稿</vt:lpstr>
      <vt:lpstr>Single Cycle Datapath</vt:lpstr>
      <vt:lpstr>Fetching Instructions</vt:lpstr>
      <vt:lpstr>Decoding Instructions</vt:lpstr>
      <vt:lpstr>Executing R Format Operations</vt:lpstr>
      <vt:lpstr>Executing Load and Store Operations</vt:lpstr>
      <vt:lpstr>Executing Branch Operations</vt:lpstr>
      <vt:lpstr>Creating a Single Datapath from the Parts</vt:lpstr>
      <vt:lpstr>R-type and Memory Access</vt:lpstr>
      <vt:lpstr>Adding the Control</vt:lpstr>
      <vt:lpstr>    Single Cycle Datapath with Control Unit</vt:lpstr>
      <vt:lpstr>    R-type Instruction Data/Control Flow</vt:lpstr>
      <vt:lpstr>    Load Word Instruction Data/Control Flow</vt:lpstr>
      <vt:lpstr>    Load Word Instruction Data/Control Flow</vt:lpstr>
      <vt:lpstr>    Branch Instruction Data/Control Flow</vt:lpstr>
      <vt:lpstr>    Branch Instruction Data/Control Flow</vt:lpstr>
      <vt:lpstr>Control Signal</vt:lpstr>
      <vt:lpstr>Single Cycle Disadvantages</vt:lpstr>
      <vt:lpstr>Single Cycle Disadvantages</vt:lpstr>
      <vt:lpstr>Multi-Cycle Datapath</vt:lpstr>
      <vt:lpstr>Recall: Single Cycle Processor</vt:lpstr>
      <vt:lpstr>Challenges of Single Cycle</vt:lpstr>
      <vt:lpstr>Solution: Multicycle Datapath Approach</vt:lpstr>
      <vt:lpstr>Design Principles of Multicycle Datapath</vt:lpstr>
      <vt:lpstr>Break up An Instruction into Multi-Steps</vt:lpstr>
      <vt:lpstr>Design/Support for Multi-Step Instructions</vt:lpstr>
      <vt:lpstr>Design/Support for Multi-Step Instructions</vt:lpstr>
      <vt:lpstr>Design/Support for Multi-Step Instructions</vt:lpstr>
      <vt:lpstr>Finite State Machine for Control</vt:lpstr>
      <vt:lpstr>Finite State Machine for Control</vt:lpstr>
      <vt:lpstr>The Multicycle Datapath with Control Signals</vt:lpstr>
      <vt:lpstr>Multicycle Advantages &amp; Disadvantages</vt:lpstr>
      <vt:lpstr>Pipelining</vt:lpstr>
      <vt:lpstr>Oil Transport Analogy for Strategy</vt:lpstr>
      <vt:lpstr>Student Cafeteria, KAIMARU Analogy</vt:lpstr>
      <vt:lpstr>Design Principles of Pipeline Datapath</vt:lpstr>
      <vt:lpstr>Design1: Duplicate Datapath Components</vt:lpstr>
      <vt:lpstr>Design1: Duplicate Datapath Components</vt:lpstr>
      <vt:lpstr>Design2: Pipeline Registers</vt:lpstr>
      <vt:lpstr>Aside: Example of Value Forwarding</vt:lpstr>
      <vt:lpstr>Design3: Control Signal Propagation</vt:lpstr>
      <vt:lpstr>An Example Execution Sequence</vt:lpstr>
      <vt:lpstr>Cycle 1 (Filling the Pipeline)</vt:lpstr>
      <vt:lpstr>Cycle 2 (Filling the Pipeline)</vt:lpstr>
      <vt:lpstr>Cycle 3 (Filling the Pipeline)</vt:lpstr>
      <vt:lpstr>Cycle 4 (Filling the Pipeline)</vt:lpstr>
      <vt:lpstr>Cycle 5 (Full)</vt:lpstr>
      <vt:lpstr>The Pipelining Paradox</vt:lpstr>
      <vt:lpstr>PowerPoint 演示文稿</vt:lpstr>
      <vt:lpstr>Performance with Pipelining</vt:lpstr>
      <vt:lpstr>Ideal Speedup</vt:lpstr>
      <vt:lpstr>Intel x86 Pipeline History</vt:lpstr>
      <vt:lpstr>Limits to Pipelining1 – Power Issue</vt:lpstr>
      <vt:lpstr>Limits to Pipelining2 – Hazard Issue</vt:lpstr>
      <vt:lpstr>Hazards</vt:lpstr>
      <vt:lpstr>Graphically Representing a Pipeline</vt:lpstr>
      <vt:lpstr>Why Pipeline? For Performance!</vt:lpstr>
      <vt:lpstr>Can Pipelining Get Us Into Trouble?</vt:lpstr>
      <vt:lpstr>A Single Memory Would Be a Structural Hazard</vt:lpstr>
      <vt:lpstr>How About Register File Access?</vt:lpstr>
      <vt:lpstr>How About Register File Access?</vt:lpstr>
      <vt:lpstr>Register Usage Can Cause Data Hazards</vt:lpstr>
      <vt:lpstr>Loads Can Cause Data Hazards</vt:lpstr>
      <vt:lpstr>One Way to “Fix” a Data Hazard</vt:lpstr>
      <vt:lpstr>Another Way to “Fix” a Data Hazard</vt:lpstr>
      <vt:lpstr>Forwarding with Load-use Data Hazards</vt:lpstr>
      <vt:lpstr>Data Forwarding (aka Bypassing)</vt:lpstr>
      <vt:lpstr>Data Forwarding Control Conditions</vt:lpstr>
      <vt:lpstr>Forwarding Illustration</vt:lpstr>
      <vt:lpstr>Yet Another Complication!</vt:lpstr>
      <vt:lpstr>Corrected Data Forwarding Control Conditions</vt:lpstr>
      <vt:lpstr>Memory-to-Memory Copies</vt:lpstr>
      <vt:lpstr>Forwarding with Load-use Data Hazards</vt:lpstr>
      <vt:lpstr>Load-use Hazard Detection Unit</vt:lpstr>
      <vt:lpstr>Stall Hardware</vt:lpstr>
      <vt:lpstr>Datapath Modifications with Forwarding and Hazard Detection</vt:lpstr>
      <vt:lpstr>Control Hazards</vt:lpstr>
      <vt:lpstr>Branch Instructions Cause Control Hazards</vt:lpstr>
      <vt:lpstr>One Way to “Fix” a Control Hazard</vt:lpstr>
      <vt:lpstr>Moving Branch Decisions Earlier in Pipe</vt:lpstr>
      <vt:lpstr>ID Branch Forwarding Issues</vt:lpstr>
      <vt:lpstr>ID Branch Forwarding Issues, con’t</vt:lpstr>
      <vt:lpstr>Static Branch Prediction</vt:lpstr>
      <vt:lpstr>ASIDE: Two “Types” of Stalls</vt:lpstr>
      <vt:lpstr>Static Branch Prediction, con’t</vt:lpstr>
      <vt:lpstr>Dynamic Branch Prediction</vt:lpstr>
      <vt:lpstr>Dynamic Branch Prediction</vt:lpstr>
      <vt:lpstr>1-bit Predictors</vt:lpstr>
      <vt:lpstr>1-bit Predictors</vt:lpstr>
      <vt:lpstr>2-bit Predictors</vt:lpstr>
      <vt:lpstr>2-bit Predictors</vt:lpstr>
      <vt:lpstr>Branch Target Buffer</vt:lpstr>
      <vt:lpstr>Solution: Branch Target Buffer (BTB)</vt:lpstr>
      <vt:lpstr>Challenge: Function Returns</vt:lpstr>
      <vt:lpstr>Solution: Return Address Stack (RAS)</vt:lpstr>
      <vt:lpstr>Solution: Return Address Stack (RAS)</vt:lpstr>
      <vt:lpstr>Other Pipeline Structures Are Possible</vt:lpstr>
      <vt:lpstr>Summary</vt:lpstr>
      <vt:lpstr>Backup</vt:lpstr>
      <vt:lpstr>The Processor:  Datapath &amp; Control</vt:lpstr>
      <vt:lpstr>Clocking Methodologies</vt:lpstr>
      <vt:lpstr>Single Cycle Disadvantages &amp; Advantages</vt:lpstr>
      <vt:lpstr>Multicycle Datapath Approach</vt:lpstr>
      <vt:lpstr>Multicycle Datapath Approach, con’t</vt:lpstr>
      <vt:lpstr>    The Multicycle Datapath with Control Signals</vt:lpstr>
      <vt:lpstr>Multicycle Control Unit</vt:lpstr>
      <vt:lpstr>The Five Steps of the Load Instruction</vt:lpstr>
      <vt:lpstr>Multicycle Advantages &amp; Disadvantages</vt:lpstr>
      <vt:lpstr>Single Cycle vs. Multiple Cycle Timing</vt:lpstr>
      <vt:lpstr>How Can We Make It Even Faster?</vt:lpstr>
      <vt:lpstr>A Pipelined Processor</vt:lpstr>
      <vt:lpstr>Single Cycle, Multiple Cycle, vs. Pipeline</vt:lpstr>
      <vt:lpstr>Pipeline Datapath Modifications</vt:lpstr>
      <vt:lpstr>Control Signals </vt:lpstr>
      <vt:lpstr>Pipelining the RISC-V ISA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kwon miryeong</dc:creator>
  <cp:lastModifiedBy>Jie Zhang</cp:lastModifiedBy>
  <cp:revision>2110</cp:revision>
  <dcterms:created xsi:type="dcterms:W3CDTF">2022-09-01T16:46:47Z</dcterms:created>
  <dcterms:modified xsi:type="dcterms:W3CDTF">2024-10-07T03:49:47Z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402AA39D28915093900D106387ECC0A8</vt:lpwstr>
  </property>
  <property fmtid="{D5CDD505-2E9C-101B-9397-08002B2CF9AE}" pid="3" name="KSOProductBuildVer">
    <vt:lpwstr>2052-4.4.1.7380</vt:lpwstr>
  </property>
</Properties>
</file>